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16"/>
  </p:notesMasterIdLst>
  <p:sldIdLst>
    <p:sldId id="507" r:id="rId2"/>
    <p:sldId id="509" r:id="rId3"/>
    <p:sldId id="511" r:id="rId4"/>
    <p:sldId id="512" r:id="rId5"/>
    <p:sldId id="513" r:id="rId6"/>
    <p:sldId id="514" r:id="rId7"/>
    <p:sldId id="515" r:id="rId8"/>
    <p:sldId id="516" r:id="rId9"/>
    <p:sldId id="517" r:id="rId10"/>
    <p:sldId id="518" r:id="rId11"/>
    <p:sldId id="519" r:id="rId12"/>
    <p:sldId id="520" r:id="rId13"/>
    <p:sldId id="521" r:id="rId14"/>
    <p:sldId id="522" r:id="rId15"/>
  </p:sldIdLst>
  <p:sldSz cx="12192000" cy="6858000"/>
  <p:notesSz cx="6858000" cy="9144000"/>
  <p:defaultTextStyle>
    <a:defPPr>
      <a:defRPr lang="en-US"/>
    </a:defPPr>
    <a:lvl1pPr marL="0" algn="l" defTabSz="913854" rtl="0" eaLnBrk="1" latinLnBrk="0" hangingPunct="1">
      <a:defRPr sz="1800" kern="1200">
        <a:solidFill>
          <a:schemeClr val="tx1"/>
        </a:solidFill>
        <a:latin typeface="+mn-lt"/>
        <a:ea typeface="+mn-ea"/>
        <a:cs typeface="+mn-cs"/>
      </a:defRPr>
    </a:lvl1pPr>
    <a:lvl2pPr marL="456924" algn="l" defTabSz="913854" rtl="0" eaLnBrk="1" latinLnBrk="0" hangingPunct="1">
      <a:defRPr sz="1800" kern="1200">
        <a:solidFill>
          <a:schemeClr val="tx1"/>
        </a:solidFill>
        <a:latin typeface="+mn-lt"/>
        <a:ea typeface="+mn-ea"/>
        <a:cs typeface="+mn-cs"/>
      </a:defRPr>
    </a:lvl2pPr>
    <a:lvl3pPr marL="913854" algn="l" defTabSz="913854" rtl="0" eaLnBrk="1" latinLnBrk="0" hangingPunct="1">
      <a:defRPr sz="1800" kern="1200">
        <a:solidFill>
          <a:schemeClr val="tx1"/>
        </a:solidFill>
        <a:latin typeface="+mn-lt"/>
        <a:ea typeface="+mn-ea"/>
        <a:cs typeface="+mn-cs"/>
      </a:defRPr>
    </a:lvl3pPr>
    <a:lvl4pPr marL="1370778" algn="l" defTabSz="913854" rtl="0" eaLnBrk="1" latinLnBrk="0" hangingPunct="1">
      <a:defRPr sz="1800" kern="1200">
        <a:solidFill>
          <a:schemeClr val="tx1"/>
        </a:solidFill>
        <a:latin typeface="+mn-lt"/>
        <a:ea typeface="+mn-ea"/>
        <a:cs typeface="+mn-cs"/>
      </a:defRPr>
    </a:lvl4pPr>
    <a:lvl5pPr marL="1827705" algn="l" defTabSz="913854" rtl="0" eaLnBrk="1" latinLnBrk="0" hangingPunct="1">
      <a:defRPr sz="1800" kern="1200">
        <a:solidFill>
          <a:schemeClr val="tx1"/>
        </a:solidFill>
        <a:latin typeface="+mn-lt"/>
        <a:ea typeface="+mn-ea"/>
        <a:cs typeface="+mn-cs"/>
      </a:defRPr>
    </a:lvl5pPr>
    <a:lvl6pPr marL="2284631" algn="l" defTabSz="913854" rtl="0" eaLnBrk="1" latinLnBrk="0" hangingPunct="1">
      <a:defRPr sz="1800" kern="1200">
        <a:solidFill>
          <a:schemeClr val="tx1"/>
        </a:solidFill>
        <a:latin typeface="+mn-lt"/>
        <a:ea typeface="+mn-ea"/>
        <a:cs typeface="+mn-cs"/>
      </a:defRPr>
    </a:lvl6pPr>
    <a:lvl7pPr marL="2741556" algn="l" defTabSz="913854" rtl="0" eaLnBrk="1" latinLnBrk="0" hangingPunct="1">
      <a:defRPr sz="1800" kern="1200">
        <a:solidFill>
          <a:schemeClr val="tx1"/>
        </a:solidFill>
        <a:latin typeface="+mn-lt"/>
        <a:ea typeface="+mn-ea"/>
        <a:cs typeface="+mn-cs"/>
      </a:defRPr>
    </a:lvl7pPr>
    <a:lvl8pPr marL="3198480" algn="l" defTabSz="913854" rtl="0" eaLnBrk="1" latinLnBrk="0" hangingPunct="1">
      <a:defRPr sz="1800" kern="1200">
        <a:solidFill>
          <a:schemeClr val="tx1"/>
        </a:solidFill>
        <a:latin typeface="+mn-lt"/>
        <a:ea typeface="+mn-ea"/>
        <a:cs typeface="+mn-cs"/>
      </a:defRPr>
    </a:lvl8pPr>
    <a:lvl9pPr marL="3655404" algn="l" defTabSz="9138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úy Mai" initials="TM" lastIdx="1" clrIdx="0">
    <p:extLst>
      <p:ext uri="{19B8F6BF-5375-455C-9EA6-DF929625EA0E}">
        <p15:presenceInfo xmlns:p15="http://schemas.microsoft.com/office/powerpoint/2012/main" userId="222f1c7e07c9b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00B0DA"/>
    <a:srgbClr val="29C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92408-7179-4BE5-BE75-8F87C5D2C765}" type="datetimeFigureOut">
              <a:rPr lang="en-US" smtClean="0"/>
              <a:t>4/18/2023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0F195-6362-4170-AF84-88C9689DFAC8}" type="slidenum">
              <a:rPr lang="en-US" smtClean="0"/>
              <a:t>‹#›</a:t>
            </a:fld>
            <a:endParaRPr lang="en-US"/>
          </a:p>
        </p:txBody>
      </p:sp>
    </p:spTree>
    <p:extLst>
      <p:ext uri="{BB962C8B-B14F-4D97-AF65-F5344CB8AC3E}">
        <p14:creationId xmlns:p14="http://schemas.microsoft.com/office/powerpoint/2010/main" val="2736153401"/>
      </p:ext>
    </p:extLst>
  </p:cSld>
  <p:clrMap bg1="lt1" tx1="dk1" bg2="lt2" tx2="dk2" accent1="accent1" accent2="accent2" accent3="accent3" accent4="accent4" accent5="accent5" accent6="accent6" hlink="hlink" folHlink="folHlink"/>
  <p:notesStyle>
    <a:lvl1pPr marL="0" algn="l" defTabSz="913854" rtl="0" eaLnBrk="1" latinLnBrk="0" hangingPunct="1">
      <a:defRPr sz="1200" kern="1200">
        <a:solidFill>
          <a:schemeClr val="tx1"/>
        </a:solidFill>
        <a:latin typeface="+mn-lt"/>
        <a:ea typeface="+mn-ea"/>
        <a:cs typeface="+mn-cs"/>
      </a:defRPr>
    </a:lvl1pPr>
    <a:lvl2pPr marL="456924" algn="l" defTabSz="913854" rtl="0" eaLnBrk="1" latinLnBrk="0" hangingPunct="1">
      <a:defRPr sz="1200" kern="1200">
        <a:solidFill>
          <a:schemeClr val="tx1"/>
        </a:solidFill>
        <a:latin typeface="+mn-lt"/>
        <a:ea typeface="+mn-ea"/>
        <a:cs typeface="+mn-cs"/>
      </a:defRPr>
    </a:lvl2pPr>
    <a:lvl3pPr marL="913854" algn="l" defTabSz="913854" rtl="0" eaLnBrk="1" latinLnBrk="0" hangingPunct="1">
      <a:defRPr sz="1200" kern="1200">
        <a:solidFill>
          <a:schemeClr val="tx1"/>
        </a:solidFill>
        <a:latin typeface="+mn-lt"/>
        <a:ea typeface="+mn-ea"/>
        <a:cs typeface="+mn-cs"/>
      </a:defRPr>
    </a:lvl3pPr>
    <a:lvl4pPr marL="1370778" algn="l" defTabSz="913854" rtl="0" eaLnBrk="1" latinLnBrk="0" hangingPunct="1">
      <a:defRPr sz="1200" kern="1200">
        <a:solidFill>
          <a:schemeClr val="tx1"/>
        </a:solidFill>
        <a:latin typeface="+mn-lt"/>
        <a:ea typeface="+mn-ea"/>
        <a:cs typeface="+mn-cs"/>
      </a:defRPr>
    </a:lvl4pPr>
    <a:lvl5pPr marL="1827705" algn="l" defTabSz="913854" rtl="0" eaLnBrk="1" latinLnBrk="0" hangingPunct="1">
      <a:defRPr sz="1200" kern="1200">
        <a:solidFill>
          <a:schemeClr val="tx1"/>
        </a:solidFill>
        <a:latin typeface="+mn-lt"/>
        <a:ea typeface="+mn-ea"/>
        <a:cs typeface="+mn-cs"/>
      </a:defRPr>
    </a:lvl5pPr>
    <a:lvl6pPr marL="2284631" algn="l" defTabSz="913854" rtl="0" eaLnBrk="1" latinLnBrk="0" hangingPunct="1">
      <a:defRPr sz="1200" kern="1200">
        <a:solidFill>
          <a:schemeClr val="tx1"/>
        </a:solidFill>
        <a:latin typeface="+mn-lt"/>
        <a:ea typeface="+mn-ea"/>
        <a:cs typeface="+mn-cs"/>
      </a:defRPr>
    </a:lvl6pPr>
    <a:lvl7pPr marL="2741556" algn="l" defTabSz="913854" rtl="0" eaLnBrk="1" latinLnBrk="0" hangingPunct="1">
      <a:defRPr sz="1200" kern="1200">
        <a:solidFill>
          <a:schemeClr val="tx1"/>
        </a:solidFill>
        <a:latin typeface="+mn-lt"/>
        <a:ea typeface="+mn-ea"/>
        <a:cs typeface="+mn-cs"/>
      </a:defRPr>
    </a:lvl7pPr>
    <a:lvl8pPr marL="3198480" algn="l" defTabSz="913854" rtl="0" eaLnBrk="1" latinLnBrk="0" hangingPunct="1">
      <a:defRPr sz="1200" kern="1200">
        <a:solidFill>
          <a:schemeClr val="tx1"/>
        </a:solidFill>
        <a:latin typeface="+mn-lt"/>
        <a:ea typeface="+mn-ea"/>
        <a:cs typeface="+mn-cs"/>
      </a:defRPr>
    </a:lvl8pPr>
    <a:lvl9pPr marL="3655404" algn="l" defTabSz="91385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820AD9B-7669-3F30-2B67-3E47DFD85F5B}"/>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78E38CD5-EE9A-2421-2C3A-A1D0357633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0583B0CD-F1E3-2E92-C8A1-C18498D8CA11}"/>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4/18/2023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1F924765-D70D-3458-828C-8D2B89EDFE54}"/>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71AD6DA-567D-F73B-FE1C-A0BB1EB16515}"/>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397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03B6B61-5A7D-25F2-BA2B-63408372AFC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CB14232-FA61-B2E1-A639-6CD8A9984C0B}"/>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5C68530-E9F3-4511-0792-8FD7DA4DE5BD}"/>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4/18/2023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0CF66D1B-6720-DF75-58B1-1C1F023EBC35}"/>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F0FA163B-C5A4-CC9C-F08E-A5603ECF3F1C}"/>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27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8118D2A2-D44A-23F8-EDEE-A3E2203FC557}"/>
              </a:ext>
            </a:extLst>
          </p:cNvPr>
          <p:cNvSpPr>
            <a:spLocks noGrp="1"/>
          </p:cNvSpPr>
          <p:nvPr>
            <p:ph type="title" orient="vert"/>
          </p:nvPr>
        </p:nvSpPr>
        <p:spPr>
          <a:xfrm>
            <a:off x="8724902"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E8A88EE5-7850-8164-BEDE-B382605470D7}"/>
              </a:ext>
            </a:extLst>
          </p:cNvPr>
          <p:cNvSpPr>
            <a:spLocks noGrp="1"/>
          </p:cNvSpPr>
          <p:nvPr>
            <p:ph type="body" orient="vert" idx="1"/>
          </p:nvPr>
        </p:nvSpPr>
        <p:spPr>
          <a:xfrm>
            <a:off x="838203"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1619C1C-EF32-E89E-803F-B0B243A51AC8}"/>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4/18/2023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0A4C21C4-436D-4F4A-EEDA-B00E486E630E}"/>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272E43ED-9E09-6A12-F1E1-9D945F299212}"/>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00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75ACA9F-09F4-5DFD-6096-977F38C50D7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8B9207-8120-CD16-A01D-1C5C29AE3A7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6485606-D158-77F4-5D30-494BACFBA4A7}"/>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4/18/2023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B3B793EB-F950-2C28-7E3F-88310229F87A}"/>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B2CE1C5-43EE-35A9-C95C-0261275667C3}"/>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71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EFE052A-CC2A-9AD5-861A-57B48C601295}"/>
              </a:ext>
            </a:extLst>
          </p:cNvPr>
          <p:cNvSpPr>
            <a:spLocks noGrp="1"/>
          </p:cNvSpPr>
          <p:nvPr>
            <p:ph type="title"/>
          </p:nvPr>
        </p:nvSpPr>
        <p:spPr>
          <a:xfrm>
            <a:off x="831851" y="1709754"/>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FAA6188-6A76-284F-D806-7249D7353E23}"/>
              </a:ext>
            </a:extLst>
          </p:cNvPr>
          <p:cNvSpPr>
            <a:spLocks noGrp="1"/>
          </p:cNvSpPr>
          <p:nvPr>
            <p:ph type="body" idx="1"/>
          </p:nvPr>
        </p:nvSpPr>
        <p:spPr>
          <a:xfrm>
            <a:off x="831851"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4A21C258-935D-38C2-7B83-1E9F805C769B}"/>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4/18/2023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CDF9A16A-907C-59DC-DB70-A819E330D0E7}"/>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60F5324D-C0EB-473D-32C4-A297EB11EFCE}"/>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14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16F08F4-B31F-16D0-6C13-9436AD810E7F}"/>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D1EBA5A-28F9-E636-22F6-8254631F8853}"/>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5252F1D2-47AF-6152-9141-14873A1CCF2D}"/>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BFAC4495-96B1-1753-D493-63152B529420}"/>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4/18/2023</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A2615416-DB72-9023-4240-6A20D6CCC871}"/>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9208DB21-0554-2750-BE76-0FD0EA928396}"/>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98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C8B4EB1-6642-0809-5882-95DEBBAF1715}"/>
              </a:ext>
            </a:extLst>
          </p:cNvPr>
          <p:cNvSpPr>
            <a:spLocks noGrp="1"/>
          </p:cNvSpPr>
          <p:nvPr>
            <p:ph type="title"/>
          </p:nvPr>
        </p:nvSpPr>
        <p:spPr>
          <a:xfrm>
            <a:off x="839788" y="365129"/>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01424FC-24C4-1E34-9056-1EABBD4CC7AD}"/>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A80C25AE-69AF-041C-EA76-1B3AD0EF47BD}"/>
              </a:ext>
            </a:extLst>
          </p:cNvPr>
          <p:cNvSpPr>
            <a:spLocks noGrp="1"/>
          </p:cNvSpPr>
          <p:nvPr>
            <p:ph sz="half" idx="2"/>
          </p:nvPr>
        </p:nvSpPr>
        <p:spPr>
          <a:xfrm>
            <a:off x="839789"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5B3D9A64-657F-B006-B05D-A0AEAE46A653}"/>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8662046-E5AB-3CCE-AAA7-9293F37F43FC}"/>
              </a:ext>
            </a:extLst>
          </p:cNvPr>
          <p:cNvSpPr>
            <a:spLocks noGrp="1"/>
          </p:cNvSpPr>
          <p:nvPr>
            <p:ph sz="quarter" idx="4"/>
          </p:nvPr>
        </p:nvSpPr>
        <p:spPr>
          <a:xfrm>
            <a:off x="6172203"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D2AFB6A3-7DAB-74EB-DCEC-FD2581D8859E}"/>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4/18/2023</a:t>
            </a:fld>
            <a:endParaRPr lang="en-US">
              <a:solidFill>
                <a:prstClr val="black">
                  <a:tint val="75000"/>
                </a:prstClr>
              </a:solidFill>
            </a:endParaRPr>
          </a:p>
        </p:txBody>
      </p:sp>
      <p:sp>
        <p:nvSpPr>
          <p:cNvPr id="8" name="Chỗ dành sẵn cho Chân trang 7">
            <a:extLst>
              <a:ext uri="{FF2B5EF4-FFF2-40B4-BE49-F238E27FC236}">
                <a16:creationId xmlns:a16="http://schemas.microsoft.com/office/drawing/2014/main" id="{89B7D0B7-BBB6-538A-AFCD-6844303288CE}"/>
              </a:ext>
            </a:extLst>
          </p:cNvPr>
          <p:cNvSpPr>
            <a:spLocks noGrp="1"/>
          </p:cNvSpPr>
          <p:nvPr>
            <p:ph type="ftr" sz="quarter" idx="11"/>
          </p:nvPr>
        </p:nvSpPr>
        <p:spPr/>
        <p:txBody>
          <a:bodyPr/>
          <a:lstStyle/>
          <a:p>
            <a:endParaRPr lang="en-US">
              <a:solidFill>
                <a:prstClr val="black">
                  <a:tint val="75000"/>
                </a:prstClr>
              </a:solidFill>
            </a:endParaRPr>
          </a:p>
        </p:txBody>
      </p:sp>
      <p:sp>
        <p:nvSpPr>
          <p:cNvPr id="9" name="Chỗ dành sẵn cho Số hiệu Bản chiếu 8">
            <a:extLst>
              <a:ext uri="{FF2B5EF4-FFF2-40B4-BE49-F238E27FC236}">
                <a16:creationId xmlns:a16="http://schemas.microsoft.com/office/drawing/2014/main" id="{E8869103-2689-7D26-85C1-9C0E38430757}"/>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94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C014A0-3053-CAF6-A8EA-0F8AFEECC2BB}"/>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F0588620-D8B3-32E3-C270-85B47559894D}"/>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4/18/2023</a:t>
            </a:fld>
            <a:endParaRPr lang="en-US">
              <a:solidFill>
                <a:prstClr val="black">
                  <a:tint val="75000"/>
                </a:prstClr>
              </a:solidFill>
            </a:endParaRPr>
          </a:p>
        </p:txBody>
      </p:sp>
      <p:sp>
        <p:nvSpPr>
          <p:cNvPr id="4" name="Chỗ dành sẵn cho Chân trang 3">
            <a:extLst>
              <a:ext uri="{FF2B5EF4-FFF2-40B4-BE49-F238E27FC236}">
                <a16:creationId xmlns:a16="http://schemas.microsoft.com/office/drawing/2014/main" id="{32DA07DC-4A8D-3AA6-54C9-4B737EE8C862}"/>
              </a:ext>
            </a:extLst>
          </p:cNvPr>
          <p:cNvSpPr>
            <a:spLocks noGrp="1"/>
          </p:cNvSpPr>
          <p:nvPr>
            <p:ph type="ftr" sz="quarter" idx="11"/>
          </p:nvPr>
        </p:nvSpPr>
        <p:spPr/>
        <p:txBody>
          <a:bodyPr/>
          <a:lstStyle/>
          <a:p>
            <a:endParaRPr lang="en-US">
              <a:solidFill>
                <a:prstClr val="black">
                  <a:tint val="75000"/>
                </a:prstClr>
              </a:solidFill>
            </a:endParaRPr>
          </a:p>
        </p:txBody>
      </p:sp>
      <p:sp>
        <p:nvSpPr>
          <p:cNvPr id="5" name="Chỗ dành sẵn cho Số hiệu Bản chiếu 4">
            <a:extLst>
              <a:ext uri="{FF2B5EF4-FFF2-40B4-BE49-F238E27FC236}">
                <a16:creationId xmlns:a16="http://schemas.microsoft.com/office/drawing/2014/main" id="{FF02BCCF-396D-2184-2F75-7CDE56F71102}"/>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70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C3C661E-60A7-2260-0F2E-A7848444C864}"/>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4/18/2023</a:t>
            </a:fld>
            <a:endParaRPr lang="en-US">
              <a:solidFill>
                <a:prstClr val="black">
                  <a:tint val="75000"/>
                </a:prstClr>
              </a:solidFill>
            </a:endParaRPr>
          </a:p>
        </p:txBody>
      </p:sp>
      <p:sp>
        <p:nvSpPr>
          <p:cNvPr id="3" name="Chỗ dành sẵn cho Chân trang 2">
            <a:extLst>
              <a:ext uri="{FF2B5EF4-FFF2-40B4-BE49-F238E27FC236}">
                <a16:creationId xmlns:a16="http://schemas.microsoft.com/office/drawing/2014/main" id="{6B161788-A3B3-CA30-5845-E70F1F01375C}"/>
              </a:ext>
            </a:extLst>
          </p:cNvPr>
          <p:cNvSpPr>
            <a:spLocks noGrp="1"/>
          </p:cNvSpPr>
          <p:nvPr>
            <p:ph type="ftr" sz="quarter" idx="11"/>
          </p:nvPr>
        </p:nvSpPr>
        <p:spPr/>
        <p:txBody>
          <a:bodyPr/>
          <a:lstStyle/>
          <a:p>
            <a:endParaRPr lang="en-US">
              <a:solidFill>
                <a:prstClr val="black">
                  <a:tint val="75000"/>
                </a:prstClr>
              </a:solidFill>
            </a:endParaRPr>
          </a:p>
        </p:txBody>
      </p:sp>
      <p:sp>
        <p:nvSpPr>
          <p:cNvPr id="4" name="Chỗ dành sẵn cho Số hiệu Bản chiếu 3">
            <a:extLst>
              <a:ext uri="{FF2B5EF4-FFF2-40B4-BE49-F238E27FC236}">
                <a16:creationId xmlns:a16="http://schemas.microsoft.com/office/drawing/2014/main" id="{F480CA25-0C46-B01F-0FDA-C412F33BC8E2}"/>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34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55F3FA5-2CF7-A733-1797-934456015A6A}"/>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2EA7F7F-1ED3-C5BD-1B4A-1592C2254B15}"/>
              </a:ext>
            </a:extLst>
          </p:cNvPr>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8E6CFA68-1056-1536-47A5-EBE0DA7EA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5CB73AD-671C-01E5-1D8A-F546F1273F6B}"/>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4/18/2023</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26164C2F-04C4-292B-18E5-27006EE0A53A}"/>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14586C99-1F95-2196-09FC-FC54EDB8A543}"/>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53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7A900A-7405-9EE2-277E-98D9ECC74A2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0C91B274-BACE-FC68-EDC3-F3E15A45113F}"/>
              </a:ext>
            </a:extLst>
          </p:cNvPr>
          <p:cNvSpPr>
            <a:spLocks noGrp="1"/>
          </p:cNvSpPr>
          <p:nvPr>
            <p:ph type="pic" idx="1"/>
          </p:nvPr>
        </p:nvSpPr>
        <p:spPr>
          <a:xfrm>
            <a:off x="5183188" y="9874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4AE308D8-AED4-118D-0350-4363A6630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A9EA5E2-08CC-52D8-4806-F7C68F015779}"/>
              </a:ext>
            </a:extLst>
          </p:cNvPr>
          <p:cNvSpPr>
            <a:spLocks noGrp="1"/>
          </p:cNvSpPr>
          <p:nvPr>
            <p:ph type="dt" sz="half" idx="10"/>
          </p:nvPr>
        </p:nvSpPr>
        <p:spPr/>
        <p:txBody>
          <a:bodyPr/>
          <a:lstStyle/>
          <a:p>
            <a:fld id="{AD852350-033F-4197-9470-12CB01BE20B1}" type="datetimeFigureOut">
              <a:rPr lang="en-US" smtClean="0">
                <a:solidFill>
                  <a:prstClr val="black">
                    <a:tint val="75000"/>
                  </a:prstClr>
                </a:solidFill>
              </a:rPr>
              <a:pPr/>
              <a:t>4/18/2023</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82DF90BF-17E5-3894-140A-70EFC25ED9B9}"/>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99A96950-53B1-EEAD-58E9-862360DFF3C7}"/>
              </a:ext>
            </a:extLst>
          </p:cNvPr>
          <p:cNvSpPr>
            <a:spLocks noGrp="1"/>
          </p:cNvSpPr>
          <p:nvPr>
            <p:ph type="sldNum" sz="quarter" idx="12"/>
          </p:nvPr>
        </p:nvSpPr>
        <p:spPr/>
        <p:txBody>
          <a:bodyPr/>
          <a:lstStyle/>
          <a:p>
            <a:fld id="{6DCD8E41-293D-4DE2-8784-2DF5A61776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43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7A8D233-1ACE-30B1-383E-20291397B2B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1E8166F-8FF5-E413-4D60-F737CF363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AD56C50-BC8D-D882-EA9B-9F6C16D24F1B}"/>
              </a:ext>
            </a:extLst>
          </p:cNvPr>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D852350-033F-4197-9470-12CB01BE20B1}" type="datetimeFigureOut">
              <a:rPr lang="en-US" smtClean="0">
                <a:solidFill>
                  <a:prstClr val="black">
                    <a:tint val="75000"/>
                  </a:prstClr>
                </a:solidFill>
              </a:rPr>
              <a:pPr defTabSz="914400"/>
              <a:t>4/18/2023</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9CC7F1C9-8C02-5EB5-D976-A74EBE87AF62}"/>
              </a:ext>
            </a:extLst>
          </p:cNvPr>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42E657A0-BD3B-F439-B2FC-1D4E5C7A7181}"/>
              </a:ext>
            </a:extLst>
          </p:cNvPr>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DCD8E41-293D-4DE2-8784-2DF5A617760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62958170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ckground hoa hồng đẹp | toplist - đăng tin nhà đất miễn phí ,rao vặt bất  động sản,trang nhà đất,mua bán nhà đất,rao vặt nhà đất">
            <a:extLst>
              <a:ext uri="{FF2B5EF4-FFF2-40B4-BE49-F238E27FC236}">
                <a16:creationId xmlns:a16="http://schemas.microsoft.com/office/drawing/2014/main" id="{D7337D6C-16EB-48D9-4E30-C2C7DDC5F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Hộp Văn bản 8">
            <a:extLst>
              <a:ext uri="{FF2B5EF4-FFF2-40B4-BE49-F238E27FC236}">
                <a16:creationId xmlns:a16="http://schemas.microsoft.com/office/drawing/2014/main" id="{FF14EAD3-BCCA-1188-1007-727E26C9E4D9}"/>
              </a:ext>
            </a:extLst>
          </p:cNvPr>
          <p:cNvSpPr txBox="1"/>
          <p:nvPr/>
        </p:nvSpPr>
        <p:spPr>
          <a:xfrm>
            <a:off x="589459" y="2196192"/>
            <a:ext cx="11013103" cy="1754326"/>
          </a:xfrm>
          <a:prstGeom prst="rect">
            <a:avLst/>
          </a:prstGeom>
          <a:noFill/>
        </p:spPr>
        <p:txBody>
          <a:bodyPr wrap="square">
            <a:spAutoFit/>
          </a:bodyPr>
          <a:lstStyle/>
          <a:p>
            <a:pPr algn="ctr" defTabSz="914400">
              <a:tabLst>
                <a:tab pos="4594860" algn="l"/>
              </a:tabLst>
            </a:pPr>
            <a:r>
              <a:rPr lang="en-US" sz="3600" b="1" dirty="0" err="1">
                <a:solidFill>
                  <a:srgbClr val="FF0000"/>
                </a:solidFill>
                <a:latin typeface="Times New Roman" panose="02020603050405020304" pitchFamily="18" charset="0"/>
                <a:ea typeface="Times New Roman" panose="02020603050405020304" pitchFamily="18" charset="0"/>
              </a:rPr>
              <a:t>Tiết</a:t>
            </a:r>
            <a:r>
              <a:rPr lang="en-US" sz="3600" b="1" dirty="0">
                <a:solidFill>
                  <a:srgbClr val="FF0000"/>
                </a:solidFill>
                <a:latin typeface="Times New Roman" panose="02020603050405020304" pitchFamily="18" charset="0"/>
                <a:ea typeface="Times New Roman" panose="02020603050405020304" pitchFamily="18" charset="0"/>
              </a:rPr>
              <a:t> 111:THỰC HÀNH TIẾNG VIỆT</a:t>
            </a:r>
          </a:p>
          <a:p>
            <a:pPr algn="ctr" defTabSz="914400">
              <a:tabLst>
                <a:tab pos="4594860" algn="l"/>
              </a:tabLst>
            </a:pP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Nghĩa</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của</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một</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số</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yếu</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tố</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Hán</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Việt</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thông</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dụng</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và</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nghĩa</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của</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những</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từ</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có</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yếu</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tố</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Hán</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Việt</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đó</a:t>
            </a:r>
            <a:r>
              <a:rPr lang="en-US" sz="3600" b="1" dirty="0">
                <a:solidFill>
                  <a:srgbClr val="FF0000"/>
                </a:solidFill>
                <a:latin typeface="Times New Roman" panose="02020603050405020304" pitchFamily="18" charset="0"/>
                <a:ea typeface="Times New Roman" panose="02020603050405020304" pitchFamily="18" charset="0"/>
              </a:rPr>
              <a:t>)</a:t>
            </a:r>
            <a:endParaRPr lang="en-US" sz="3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3360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id="{79223689-8C5F-5BAD-4B46-69AC7C4BE9B7}"/>
              </a:ext>
            </a:extLst>
          </p:cNvPr>
          <p:cNvSpPr txBox="1"/>
          <p:nvPr/>
        </p:nvSpPr>
        <p:spPr>
          <a:xfrm>
            <a:off x="1425676" y="874962"/>
            <a:ext cx="10725125" cy="954107"/>
          </a:xfrm>
          <a:prstGeom prst="rect">
            <a:avLst/>
          </a:prstGeom>
          <a:noFill/>
          <a:ln w="38100">
            <a:noFill/>
          </a:ln>
        </p:spPr>
        <p:txBody>
          <a:bodyPr wrap="square">
            <a:spAutoFit/>
          </a:bodyPr>
          <a:lstStyle/>
          <a:p>
            <a:pPr algn="ctr" defTabSz="914400"/>
            <a:r>
              <a:rPr lang="en-US" sz="2800" b="1" i="1" dirty="0" err="1">
                <a:solidFill>
                  <a:srgbClr val="000000"/>
                </a:solidFill>
                <a:latin typeface="Times New Roman" panose="02020603050405020304" pitchFamily="18" charset="0"/>
                <a:ea typeface="Times New Roman" panose="02020603050405020304" pitchFamily="18" charset="0"/>
              </a:rPr>
              <a:t>Bản</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sắc</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ưu</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tư</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truyền</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thông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là</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các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từ</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có</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yếu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tố</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Hán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Việt</a:t>
            </a:r>
            <a:r>
              <a:rPr lang="en-US" sz="2800" b="1" dirty="0">
                <a:solidFill>
                  <a:srgbClr val="000000"/>
                </a:solidFill>
                <a:latin typeface="Times New Roman" panose="02020603050405020304" pitchFamily="18" charset="0"/>
                <a:ea typeface="Times New Roman" panose="02020603050405020304" pitchFamily="18" charset="0"/>
              </a:rPr>
              <a:t>. </a:t>
            </a:r>
          </a:p>
          <a:p>
            <a:pPr algn="ctr" defTabSz="914400"/>
            <a:r>
              <a:rPr lang="en-US" sz="2800" b="1" dirty="0" err="1">
                <a:solidFill>
                  <a:srgbClr val="000000"/>
                </a:solidFill>
                <a:latin typeface="Times New Roman" panose="02020603050405020304" pitchFamily="18" charset="0"/>
                <a:ea typeface="Times New Roman" panose="02020603050405020304" pitchFamily="18" charset="0"/>
              </a:rPr>
              <a:t>Lập</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bảng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theo</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mẫu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được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gợi</a:t>
            </a:r>
            <a:r>
              <a:rPr lang="en-US" sz="2800" b="1" dirty="0">
                <a:solidFill>
                  <a:srgbClr val="000000"/>
                </a:solidFill>
                <a:latin typeface="Times New Roman" panose="02020603050405020304" pitchFamily="18" charset="0"/>
                <a:ea typeface="Times New Roman" panose="02020603050405020304" pitchFamily="18" charset="0"/>
              </a:rPr>
              <a:t> ý </a:t>
            </a:r>
            <a:r>
              <a:rPr lang="en-US" sz="2800" b="1" dirty="0" err="1">
                <a:solidFill>
                  <a:srgbClr val="000000"/>
                </a:solidFill>
                <a:latin typeface="Times New Roman" panose="02020603050405020304" pitchFamily="18" charset="0"/>
                <a:ea typeface="Times New Roman" panose="02020603050405020304" pitchFamily="18" charset="0"/>
              </a:rPr>
              <a:t>sau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đây</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để</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xác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định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nghĩa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chúng</a:t>
            </a:r>
            <a:r>
              <a:rPr lang="en-US" sz="2800" b="1" dirty="0">
                <a:solidFill>
                  <a:srgbClr val="000000"/>
                </a:solidFill>
                <a:latin typeface="Times New Roman" panose="02020603050405020304" pitchFamily="18" charset="0"/>
                <a:ea typeface="Times New Roman" panose="02020603050405020304" pitchFamily="18" charset="0"/>
              </a:rPr>
              <a:t>:</a:t>
            </a:r>
            <a:endParaRPr lang="en-US" sz="2800" b="1" dirty="0">
              <a:solidFill>
                <a:prstClr val="black"/>
              </a:solidFill>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B024D8E0-37E2-5BCB-0134-749C97EF3EDD}"/>
              </a:ext>
            </a:extLst>
          </p:cNvPr>
          <p:cNvSpPr txBox="1"/>
          <p:nvPr/>
        </p:nvSpPr>
        <p:spPr>
          <a:xfrm>
            <a:off x="1425686" y="351742"/>
            <a:ext cx="3090905" cy="523220"/>
          </a:xfrm>
          <a:prstGeom prst="rect">
            <a:avLst/>
          </a:prstGeom>
          <a:noFill/>
        </p:spPr>
        <p:txBody>
          <a:bodyPr wrap="square">
            <a:spAutoFit/>
          </a:bodyPr>
          <a:lstStyle/>
          <a:p>
            <a:pPr algn="just" defTabSz="914400">
              <a:tabLst>
                <a:tab pos="2110105" algn="l"/>
              </a:tabLst>
            </a:pPr>
            <a:r>
              <a:rPr lang="pt-BR" sz="2800" b="1" dirty="0">
                <a:solidFill>
                  <a:srgbClr val="008000"/>
                </a:solidFill>
                <a:latin typeface="Times New Roman" panose="02020603050405020304" pitchFamily="18" charset="0"/>
                <a:ea typeface="MS Mincho" panose="02020609040205080304" pitchFamily="49" charset="-128"/>
              </a:rPr>
              <a:t>Bài tập 2/tr.90:</a:t>
            </a:r>
            <a:endParaRPr lang="en-US" sz="2400" dirty="0">
              <a:solidFill>
                <a:srgbClr val="008000"/>
              </a:solidFill>
              <a:latin typeface="Times New Roman" panose="02020603050405020304" pitchFamily="18" charset="0"/>
              <a:ea typeface="Times New Roman" panose="02020603050405020304" pitchFamily="18" charset="0"/>
            </a:endParaRPr>
          </a:p>
        </p:txBody>
      </p:sp>
      <p:graphicFrame>
        <p:nvGraphicFramePr>
          <p:cNvPr id="9" name="Bảng 8">
            <a:extLst>
              <a:ext uri="{FF2B5EF4-FFF2-40B4-BE49-F238E27FC236}">
                <a16:creationId xmlns:a16="http://schemas.microsoft.com/office/drawing/2014/main" id="{EA4C732F-8B6F-7E0B-D948-D2A76D115697}"/>
              </a:ext>
            </a:extLst>
          </p:cNvPr>
          <p:cNvGraphicFramePr>
            <a:graphicFrameLocks noGrp="1"/>
          </p:cNvGraphicFramePr>
          <p:nvPr>
            <p:extLst>
              <p:ext uri="{D42A27DB-BD31-4B8C-83A1-F6EECF244321}">
                <p14:modId xmlns:p14="http://schemas.microsoft.com/office/powerpoint/2010/main" val="502058680"/>
              </p:ext>
            </p:extLst>
          </p:nvPr>
        </p:nvGraphicFramePr>
        <p:xfrm>
          <a:off x="1620244" y="1880138"/>
          <a:ext cx="9917662" cy="4495803"/>
        </p:xfrm>
        <a:graphic>
          <a:graphicData uri="http://schemas.openxmlformats.org/drawingml/2006/table">
            <a:tbl>
              <a:tblPr firstRow="1" firstCol="1" bandRow="1">
                <a:tableStyleId>{5C22544A-7EE6-4342-B048-85BDC9FD1C3A}</a:tableStyleId>
              </a:tblPr>
              <a:tblGrid>
                <a:gridCol w="947480">
                  <a:extLst>
                    <a:ext uri="{9D8B030D-6E8A-4147-A177-3AD203B41FA5}">
                      <a16:colId xmlns:a16="http://schemas.microsoft.com/office/drawing/2014/main" val="295013713"/>
                    </a:ext>
                  </a:extLst>
                </a:gridCol>
                <a:gridCol w="1381473">
                  <a:extLst>
                    <a:ext uri="{9D8B030D-6E8A-4147-A177-3AD203B41FA5}">
                      <a16:colId xmlns:a16="http://schemas.microsoft.com/office/drawing/2014/main" val="1296245945"/>
                    </a:ext>
                  </a:extLst>
                </a:gridCol>
                <a:gridCol w="3487763">
                  <a:extLst>
                    <a:ext uri="{9D8B030D-6E8A-4147-A177-3AD203B41FA5}">
                      <a16:colId xmlns:a16="http://schemas.microsoft.com/office/drawing/2014/main" val="1034271435"/>
                    </a:ext>
                  </a:extLst>
                </a:gridCol>
                <a:gridCol w="2008909">
                  <a:extLst>
                    <a:ext uri="{9D8B030D-6E8A-4147-A177-3AD203B41FA5}">
                      <a16:colId xmlns:a16="http://schemas.microsoft.com/office/drawing/2014/main" val="688581672"/>
                    </a:ext>
                  </a:extLst>
                </a:gridCol>
                <a:gridCol w="2092037">
                  <a:extLst>
                    <a:ext uri="{9D8B030D-6E8A-4147-A177-3AD203B41FA5}">
                      <a16:colId xmlns:a16="http://schemas.microsoft.com/office/drawing/2014/main" val="2682706391"/>
                    </a:ext>
                  </a:extLst>
                </a:gridCol>
              </a:tblGrid>
              <a:tr h="0">
                <a:tc gridSpan="2">
                  <a:txBody>
                    <a:bodyPr/>
                    <a:lstStyle/>
                    <a:p>
                      <a:pPr marL="0" marR="0" algn="ctr">
                        <a:lnSpc>
                          <a:spcPct val="107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US"/>
                    </a:p>
                  </a:txBody>
                  <a:tcPr/>
                </a:tc>
                <a:tc>
                  <a:txBody>
                    <a:bodyPr/>
                    <a:lstStyle/>
                    <a:p>
                      <a:pPr marL="0" marR="0" algn="ctr">
                        <a:lnSpc>
                          <a:spcPct val="107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672538551"/>
                  </a:ext>
                </a:extLst>
              </a:tr>
              <a:tr h="0">
                <a:tc rowSpan="2">
                  <a:txBody>
                    <a:bodyPr/>
                    <a:lstStyle/>
                    <a:p>
                      <a:pPr marL="0" marR="0" algn="just">
                        <a:lnSpc>
                          <a:spcPct val="107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sắc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marL="0" marR="0" algn="l">
                        <a:lnSpc>
                          <a:spcPct val="107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bản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lĩnh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2800">
                          <a:effectLst/>
                          <a:latin typeface="Times New Roman" panose="02020603050405020304" pitchFamily="18" charset="0"/>
                          <a:cs typeface="Times New Roman" panose="02020603050405020304" pitchFamily="18" charset="0"/>
                        </a:rPr>
                        <a:t>bản:…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l">
                        <a:lnSpc>
                          <a:spcPct val="107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6007966"/>
                  </a:ext>
                </a:extLst>
              </a:tr>
              <a:tr h="0">
                <a:tc vMerge="1">
                  <a:txBody>
                    <a:bodyPr/>
                    <a:lstStyle/>
                    <a:p>
                      <a:endParaRPr lang="en-US"/>
                    </a:p>
                  </a:txBody>
                  <a:tcPr/>
                </a:tc>
                <a:tc>
                  <a:txBody>
                    <a:bodyPr/>
                    <a:lstStyle/>
                    <a:p>
                      <a:pPr marL="0" marR="0" algn="l">
                        <a:lnSpc>
                          <a:spcPct val="107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sắc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2800">
                          <a:effectLst/>
                          <a:latin typeface="Times New Roman" panose="02020603050405020304" pitchFamily="18" charset="0"/>
                          <a:cs typeface="Times New Roman" panose="02020603050405020304" pitchFamily="18" charset="0"/>
                        </a:rPr>
                        <a:t>sắc: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723247120"/>
                  </a:ext>
                </a:extLst>
              </a:tr>
              <a:tr h="0">
                <a:tc rowSpan="2">
                  <a:txBody>
                    <a:bodyPr/>
                    <a:lstStyle/>
                    <a:p>
                      <a:pPr marL="0" marR="0" algn="just">
                        <a:lnSpc>
                          <a:spcPct val="107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ưu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tú</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marL="0" marR="0" algn="l">
                        <a:lnSpc>
                          <a:spcPct val="107000"/>
                        </a:lnSpc>
                        <a:spcBef>
                          <a:spcPts val="0"/>
                        </a:spcBef>
                        <a:spcAft>
                          <a:spcPts val="0"/>
                        </a:spcAft>
                      </a:pPr>
                      <a:r>
                        <a:rPr lang="en-US" sz="2800">
                          <a:effectLst/>
                          <a:latin typeface="Times New Roman" panose="02020603050405020304" pitchFamily="18" charset="0"/>
                          <a:cs typeface="Times New Roman" panose="02020603050405020304" pitchFamily="18" charset="0"/>
                        </a:rPr>
                        <a:t>ưu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l">
                        <a:lnSpc>
                          <a:spcPct val="107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868529"/>
                  </a:ext>
                </a:extLst>
              </a:tr>
              <a:tr h="0">
                <a:tc vMerge="1">
                  <a:txBody>
                    <a:bodyPr/>
                    <a:lstStyle/>
                    <a:p>
                      <a:endParaRPr lang="en-US"/>
                    </a:p>
                  </a:txBody>
                  <a:tcPr/>
                </a:tc>
                <a:tc>
                  <a:txBody>
                    <a:bodyPr/>
                    <a:lstStyle/>
                    <a:p>
                      <a:pPr marL="0" marR="0" algn="l">
                        <a:lnSpc>
                          <a:spcPct val="107000"/>
                        </a:lnSpc>
                        <a:spcBef>
                          <a:spcPts val="0"/>
                        </a:spcBef>
                        <a:spcAft>
                          <a:spcPts val="0"/>
                        </a:spcAft>
                      </a:pPr>
                      <a:r>
                        <a:rPr lang="en-US" sz="2800">
                          <a:effectLst/>
                          <a:latin typeface="Times New Roman" panose="02020603050405020304" pitchFamily="18" charset="0"/>
                          <a:cs typeface="Times New Roman" panose="02020603050405020304" pitchFamily="18" charset="0"/>
                        </a:rPr>
                        <a:t>tú</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954842867"/>
                  </a:ext>
                </a:extLst>
              </a:tr>
              <a:tr h="0">
                <a:tc>
                  <a:txBody>
                    <a:bodyPr/>
                    <a:lstStyle/>
                    <a:p>
                      <a:pPr marL="0" marR="0" algn="just">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marL="0" marR="0" algn="l">
                        <a:lnSpc>
                          <a:spcPct val="107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2476960"/>
                  </a:ext>
                </a:extLst>
              </a:tr>
            </a:tbl>
          </a:graphicData>
        </a:graphic>
      </p:graphicFrame>
    </p:spTree>
    <p:extLst>
      <p:ext uri="{BB962C8B-B14F-4D97-AF65-F5344CB8AC3E}">
        <p14:creationId xmlns:p14="http://schemas.microsoft.com/office/powerpoint/2010/main" val="1762940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Bảng 8">
            <a:extLst>
              <a:ext uri="{FF2B5EF4-FFF2-40B4-BE49-F238E27FC236}">
                <a16:creationId xmlns:a16="http://schemas.microsoft.com/office/drawing/2014/main" id="{EA4C732F-8B6F-7E0B-D948-D2A76D115697}"/>
              </a:ext>
            </a:extLst>
          </p:cNvPr>
          <p:cNvGraphicFramePr>
            <a:graphicFrameLocks noGrp="1"/>
          </p:cNvGraphicFramePr>
          <p:nvPr>
            <p:extLst>
              <p:ext uri="{D42A27DB-BD31-4B8C-83A1-F6EECF244321}">
                <p14:modId xmlns:p14="http://schemas.microsoft.com/office/powerpoint/2010/main" val="3932266355"/>
              </p:ext>
            </p:extLst>
          </p:nvPr>
        </p:nvGraphicFramePr>
        <p:xfrm>
          <a:off x="1099543" y="457725"/>
          <a:ext cx="10838460" cy="5876349"/>
        </p:xfrm>
        <a:graphic>
          <a:graphicData uri="http://schemas.openxmlformats.org/drawingml/2006/table">
            <a:tbl>
              <a:tblPr firstRow="1" firstCol="1" bandRow="1">
                <a:tableStyleId>{5C22544A-7EE6-4342-B048-85BDC9FD1C3A}</a:tableStyleId>
              </a:tblPr>
              <a:tblGrid>
                <a:gridCol w="1035448">
                  <a:extLst>
                    <a:ext uri="{9D8B030D-6E8A-4147-A177-3AD203B41FA5}">
                      <a16:colId xmlns:a16="http://schemas.microsoft.com/office/drawing/2014/main" val="295013713"/>
                    </a:ext>
                  </a:extLst>
                </a:gridCol>
                <a:gridCol w="1103511">
                  <a:extLst>
                    <a:ext uri="{9D8B030D-6E8A-4147-A177-3AD203B41FA5}">
                      <a16:colId xmlns:a16="http://schemas.microsoft.com/office/drawing/2014/main" val="1296245945"/>
                    </a:ext>
                  </a:extLst>
                </a:gridCol>
                <a:gridCol w="2070100">
                  <a:extLst>
                    <a:ext uri="{9D8B030D-6E8A-4147-A177-3AD203B41FA5}">
                      <a16:colId xmlns:a16="http://schemas.microsoft.com/office/drawing/2014/main" val="1034271435"/>
                    </a:ext>
                  </a:extLst>
                </a:gridCol>
                <a:gridCol w="2311400">
                  <a:extLst>
                    <a:ext uri="{9D8B030D-6E8A-4147-A177-3AD203B41FA5}">
                      <a16:colId xmlns:a16="http://schemas.microsoft.com/office/drawing/2014/main" val="688581672"/>
                    </a:ext>
                  </a:extLst>
                </a:gridCol>
                <a:gridCol w="4318001">
                  <a:extLst>
                    <a:ext uri="{9D8B030D-6E8A-4147-A177-3AD203B41FA5}">
                      <a16:colId xmlns:a16="http://schemas.microsoft.com/office/drawing/2014/main" val="2682706391"/>
                    </a:ext>
                  </a:extLst>
                </a:gridCol>
              </a:tblGrid>
              <a:tr h="1269426">
                <a:tc gridSpan="2">
                  <a:txBody>
                    <a:bodyPr/>
                    <a:lstStyle/>
                    <a:p>
                      <a:pPr marL="0" marR="0" algn="ctr">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US"/>
                    </a:p>
                  </a:txBody>
                  <a:tcPr/>
                </a:tc>
                <a:tc>
                  <a:txBody>
                    <a:bodyPr/>
                    <a:lstStyle/>
                    <a:p>
                      <a:pPr marL="0" marR="0" algn="ctr">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672538551"/>
                  </a:ext>
                </a:extLst>
              </a:tr>
              <a:tr h="1269426">
                <a:tc rowSpan="2">
                  <a:txBody>
                    <a:bodyPr/>
                    <a:lstStyle/>
                    <a:p>
                      <a:pPr marL="0" marR="0" algn="just">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sắc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marL="0" marR="0" algn="l">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lĩnh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l">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6007966"/>
                  </a:ext>
                </a:extLst>
              </a:tr>
              <a:tr h="826126">
                <a:tc vMerge="1">
                  <a:txBody>
                    <a:bodyPr/>
                    <a:lstStyle/>
                    <a:p>
                      <a:endParaRPr lang="en-US"/>
                    </a:p>
                  </a:txBody>
                  <a:tcPr/>
                </a:tc>
                <a:tc>
                  <a:txBody>
                    <a:bodyPr/>
                    <a:lstStyle/>
                    <a:p>
                      <a:pPr marL="0" marR="0" algn="l">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sắc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sắc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sắc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sắc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723247120"/>
                  </a:ext>
                </a:extLst>
              </a:tr>
              <a:tr h="694667">
                <a:tc rowSpan="2">
                  <a:txBody>
                    <a:bodyPr/>
                    <a:lstStyle/>
                    <a:p>
                      <a:pPr marL="0" marR="0" algn="just">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ưu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marL="0" marR="0" algn="l">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ưu</a:t>
                      </a:r>
                      <a:endParaRPr lang="en-US" sz="2400" dirty="0">
                        <a:effectLst/>
                        <a:latin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l">
                        <a:lnSpc>
                          <a:spcPct val="107000"/>
                        </a:lnSpc>
                        <a:spcBef>
                          <a:spcPts val="0"/>
                        </a:spcBef>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868529"/>
                  </a:ext>
                </a:extLst>
              </a:tr>
              <a:tr h="694667">
                <a:tc vMerge="1">
                  <a:txBody>
                    <a:bodyPr/>
                    <a:lstStyle/>
                    <a:p>
                      <a:endParaRPr lang="en-US"/>
                    </a:p>
                  </a:txBody>
                  <a:tcPr/>
                </a:tc>
                <a:tc>
                  <a:txBody>
                    <a:bodyPr/>
                    <a:lstStyle/>
                    <a:p>
                      <a:pPr marL="0" marR="0" algn="l">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tư</a:t>
                      </a:r>
                      <a:endParaRPr lang="en-US" sz="2400" dirty="0">
                        <a:effectLst/>
                        <a:latin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954842867"/>
                  </a:ext>
                </a:extLst>
              </a:tr>
            </a:tbl>
          </a:graphicData>
        </a:graphic>
      </p:graphicFrame>
      <p:sp>
        <p:nvSpPr>
          <p:cNvPr id="8" name="Hộp Văn bản 5">
            <a:extLst>
              <a:ext uri="{FF2B5EF4-FFF2-40B4-BE49-F238E27FC236}">
                <a16:creationId xmlns:a16="http://schemas.microsoft.com/office/drawing/2014/main" id="{B024D8E0-37E2-5BCB-0134-749C97EF3EDD}"/>
              </a:ext>
            </a:extLst>
          </p:cNvPr>
          <p:cNvSpPr txBox="1"/>
          <p:nvPr/>
        </p:nvSpPr>
        <p:spPr>
          <a:xfrm>
            <a:off x="5295903" y="1801825"/>
            <a:ext cx="1563740" cy="830997"/>
          </a:xfrm>
          <a:prstGeom prst="rect">
            <a:avLst/>
          </a:prstGeom>
          <a:noFill/>
        </p:spPr>
        <p:txBody>
          <a:bodyPr wrap="square">
            <a:spAutoFit/>
          </a:bodyPr>
          <a:lstStyle/>
          <a:p>
            <a:pPr defTabSz="914400"/>
            <a:r>
              <a:rPr lang="en-US" sz="2400">
                <a:solidFill>
                  <a:prstClr val="black"/>
                </a:solidFill>
                <a:latin typeface="Times New Roman" panose="02020603050405020304" pitchFamily="18" charset="0"/>
                <a:cs typeface="Times New Roman" panose="02020603050405020304" pitchFamily="18" charset="0"/>
              </a:rPr>
              <a:t>bản: cội, gốc</a:t>
            </a:r>
            <a:endPar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Hộp Văn bản 5">
            <a:extLst>
              <a:ext uri="{FF2B5EF4-FFF2-40B4-BE49-F238E27FC236}">
                <a16:creationId xmlns:a16="http://schemas.microsoft.com/office/drawing/2014/main" id="{B024D8E0-37E2-5BCB-0134-749C97EF3EDD}"/>
              </a:ext>
            </a:extLst>
          </p:cNvPr>
          <p:cNvSpPr txBox="1"/>
          <p:nvPr/>
        </p:nvSpPr>
        <p:spPr>
          <a:xfrm>
            <a:off x="5295901" y="3011417"/>
            <a:ext cx="1563739" cy="461665"/>
          </a:xfrm>
          <a:prstGeom prst="rect">
            <a:avLst/>
          </a:prstGeom>
          <a:noFill/>
        </p:spPr>
        <p:txBody>
          <a:bodyPr wrap="square">
            <a:spAutoFit/>
          </a:bodyPr>
          <a:lstStyle/>
          <a:p>
            <a:pPr defTabSz="914400"/>
            <a:r>
              <a:rPr lang="en-US" sz="2400">
                <a:solidFill>
                  <a:prstClr val="black"/>
                </a:solidFill>
                <a:latin typeface="Times New Roman" panose="02020603050405020304" pitchFamily="18" charset="0"/>
                <a:cs typeface="Times New Roman" panose="02020603050405020304" pitchFamily="18" charset="0"/>
              </a:rPr>
              <a:t>sắc: vẻ</a:t>
            </a:r>
            <a:endPar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Hộp Văn bản 5">
            <a:extLst>
              <a:ext uri="{FF2B5EF4-FFF2-40B4-BE49-F238E27FC236}">
                <a16:creationId xmlns:a16="http://schemas.microsoft.com/office/drawing/2014/main" id="{B024D8E0-37E2-5BCB-0134-749C97EF3EDD}"/>
              </a:ext>
            </a:extLst>
          </p:cNvPr>
          <p:cNvSpPr txBox="1"/>
          <p:nvPr/>
        </p:nvSpPr>
        <p:spPr>
          <a:xfrm>
            <a:off x="7747011" y="1793423"/>
            <a:ext cx="3279879" cy="1200329"/>
          </a:xfrm>
          <a:prstGeom prst="rect">
            <a:avLst/>
          </a:prstGeom>
          <a:noFill/>
        </p:spPr>
        <p:txBody>
          <a:bodyPr wrap="square">
            <a:spAutoFit/>
          </a:bodyPr>
          <a:lstStyle/>
          <a:p>
            <a:pPr defTabSz="914400"/>
            <a:r>
              <a:rPr lang="en-US" sz="2400">
                <a:solidFill>
                  <a:srgbClr val="FF0000"/>
                </a:solidFill>
                <a:latin typeface="Times New Roman" panose="02020603050405020304" pitchFamily="18" charset="0"/>
                <a:cs typeface="Times New Roman" panose="02020603050405020304" pitchFamily="18" charset="0"/>
              </a:rPr>
              <a:t>Bản sắc: tính chất riêng tạo thành đặc điểm chính.</a:t>
            </a:r>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Hộp Văn bản 5">
            <a:extLst>
              <a:ext uri="{FF2B5EF4-FFF2-40B4-BE49-F238E27FC236}">
                <a16:creationId xmlns:a16="http://schemas.microsoft.com/office/drawing/2014/main" id="{B024D8E0-37E2-5BCB-0134-749C97EF3EDD}"/>
              </a:ext>
            </a:extLst>
          </p:cNvPr>
          <p:cNvSpPr txBox="1"/>
          <p:nvPr/>
        </p:nvSpPr>
        <p:spPr>
          <a:xfrm>
            <a:off x="3305280" y="3844451"/>
            <a:ext cx="1990621" cy="1200329"/>
          </a:xfrm>
          <a:prstGeom prst="rect">
            <a:avLst/>
          </a:prstGeom>
          <a:noFill/>
        </p:spPr>
        <p:txBody>
          <a:bodyPr wrap="square">
            <a:spAutoFit/>
          </a:bodyPr>
          <a:lstStyle/>
          <a:p>
            <a:pPr defTabSz="914400">
              <a:tabLst>
                <a:tab pos="2110105" algn="l"/>
              </a:tabLst>
            </a:pPr>
            <a:r>
              <a:rPr lang="en-US" sz="2400">
                <a:solidFill>
                  <a:prstClr val="black"/>
                </a:solidFill>
                <a:latin typeface="Times New Roman" panose="02020603050405020304" pitchFamily="18" charset="0"/>
                <a:cs typeface="Times New Roman" panose="02020603050405020304" pitchFamily="18" charset="0"/>
              </a:rPr>
              <a:t>ưu điểm, ưu tú, hạng ưu, ưu ái,...</a:t>
            </a:r>
            <a:endPar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5">
            <a:extLst>
              <a:ext uri="{FF2B5EF4-FFF2-40B4-BE49-F238E27FC236}">
                <a16:creationId xmlns:a16="http://schemas.microsoft.com/office/drawing/2014/main" id="{B024D8E0-37E2-5BCB-0134-749C97EF3EDD}"/>
              </a:ext>
            </a:extLst>
          </p:cNvPr>
          <p:cNvSpPr txBox="1"/>
          <p:nvPr/>
        </p:nvSpPr>
        <p:spPr>
          <a:xfrm>
            <a:off x="5295901" y="3956470"/>
            <a:ext cx="2297267" cy="830997"/>
          </a:xfrm>
          <a:prstGeom prst="rect">
            <a:avLst/>
          </a:prstGeom>
          <a:noFill/>
        </p:spPr>
        <p:txBody>
          <a:bodyPr wrap="square">
            <a:spAutoFit/>
          </a:bodyPr>
          <a:lstStyle/>
          <a:p>
            <a:pPr defTabSz="914400"/>
            <a:r>
              <a:rPr lang="en-US" sz="2400">
                <a:solidFill>
                  <a:prstClr val="black"/>
                </a:solidFill>
                <a:latin typeface="Times New Roman" panose="02020603050405020304" pitchFamily="18" charset="0"/>
                <a:cs typeface="Times New Roman" panose="02020603050405020304" pitchFamily="18" charset="0"/>
              </a:rPr>
              <a:t>ưu: tốt, giỏi, cái ở phía trên.</a:t>
            </a:r>
            <a:endPar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Hộp Văn bản 5">
            <a:extLst>
              <a:ext uri="{FF2B5EF4-FFF2-40B4-BE49-F238E27FC236}">
                <a16:creationId xmlns:a16="http://schemas.microsoft.com/office/drawing/2014/main" id="{B024D8E0-37E2-5BCB-0134-749C97EF3EDD}"/>
              </a:ext>
            </a:extLst>
          </p:cNvPr>
          <p:cNvSpPr txBox="1"/>
          <p:nvPr/>
        </p:nvSpPr>
        <p:spPr>
          <a:xfrm>
            <a:off x="3305280" y="5153864"/>
            <a:ext cx="1990621" cy="1200329"/>
          </a:xfrm>
          <a:prstGeom prst="rect">
            <a:avLst/>
          </a:prstGeom>
          <a:noFill/>
        </p:spPr>
        <p:txBody>
          <a:bodyPr wrap="square">
            <a:spAutoFit/>
          </a:bodyPr>
          <a:lstStyle/>
          <a:p>
            <a:pPr defTabSz="914400"/>
            <a:r>
              <a:rPr lang="en-US" sz="2400">
                <a:solidFill>
                  <a:prstClr val="black"/>
                </a:solidFill>
                <a:latin typeface="Times New Roman" panose="02020603050405020304" pitchFamily="18" charset="0"/>
                <a:cs typeface="Times New Roman" panose="02020603050405020304" pitchFamily="18" charset="0"/>
              </a:rPr>
              <a:t>tư duy, tâm tư, tương tư, vô tư, tư tưởng,..</a:t>
            </a:r>
            <a:endPar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Hộp Văn bản 5">
            <a:extLst>
              <a:ext uri="{FF2B5EF4-FFF2-40B4-BE49-F238E27FC236}">
                <a16:creationId xmlns:a16="http://schemas.microsoft.com/office/drawing/2014/main" id="{B024D8E0-37E2-5BCB-0134-749C97EF3EDD}"/>
              </a:ext>
            </a:extLst>
          </p:cNvPr>
          <p:cNvSpPr txBox="1"/>
          <p:nvPr/>
        </p:nvSpPr>
        <p:spPr>
          <a:xfrm>
            <a:off x="5295901" y="5153864"/>
            <a:ext cx="2628899" cy="1200329"/>
          </a:xfrm>
          <a:prstGeom prst="rect">
            <a:avLst/>
          </a:prstGeom>
          <a:noFill/>
        </p:spPr>
        <p:txBody>
          <a:bodyPr wrap="square">
            <a:spAutoFit/>
          </a:bodyPr>
          <a:lstStyle/>
          <a:p>
            <a:pPr defTabSz="914400"/>
            <a:r>
              <a:rPr lang="en-US" sz="2400">
                <a:solidFill>
                  <a:prstClr val="black"/>
                </a:solidFill>
                <a:latin typeface="Times New Roman" panose="02020603050405020304" pitchFamily="18" charset="0"/>
                <a:cs typeface="Times New Roman" panose="02020603050405020304" pitchFamily="18" charset="0"/>
              </a:rPr>
              <a:t>tư: suy nghĩ, ý niệm, nhớ nhung, hoài niệm.</a:t>
            </a:r>
            <a:endPar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Hộp Văn bản 5">
            <a:extLst>
              <a:ext uri="{FF2B5EF4-FFF2-40B4-BE49-F238E27FC236}">
                <a16:creationId xmlns:a16="http://schemas.microsoft.com/office/drawing/2014/main" id="{B024D8E0-37E2-5BCB-0134-749C97EF3EDD}"/>
              </a:ext>
            </a:extLst>
          </p:cNvPr>
          <p:cNvSpPr txBox="1"/>
          <p:nvPr/>
        </p:nvSpPr>
        <p:spPr>
          <a:xfrm>
            <a:off x="7747004" y="3982958"/>
            <a:ext cx="2320821" cy="461665"/>
          </a:xfrm>
          <a:prstGeom prst="rect">
            <a:avLst/>
          </a:prstGeom>
          <a:noFill/>
        </p:spPr>
        <p:txBody>
          <a:bodyPr wrap="square">
            <a:spAutoFit/>
          </a:bodyPr>
          <a:lstStyle/>
          <a:p>
            <a:pPr defTabSz="914400">
              <a:tabLst>
                <a:tab pos="2110105" algn="l"/>
              </a:tabLst>
            </a:pPr>
            <a:r>
              <a:rPr lang="en-US" sz="2400">
                <a:solidFill>
                  <a:srgbClr val="FF0000"/>
                </a:solidFill>
                <a:latin typeface="Times New Roman" panose="02020603050405020304" pitchFamily="18" charset="0"/>
                <a:cs typeface="Times New Roman" panose="02020603050405020304" pitchFamily="18" charset="0"/>
              </a:rPr>
              <a:t>Ưu tư: lo nghĩ.</a:t>
            </a:r>
            <a:endPar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7793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Bảng 8">
            <a:extLst>
              <a:ext uri="{FF2B5EF4-FFF2-40B4-BE49-F238E27FC236}">
                <a16:creationId xmlns:a16="http://schemas.microsoft.com/office/drawing/2014/main" id="{EA4C732F-8B6F-7E0B-D948-D2A76D115697}"/>
              </a:ext>
            </a:extLst>
          </p:cNvPr>
          <p:cNvGraphicFramePr>
            <a:graphicFrameLocks noGrp="1"/>
          </p:cNvGraphicFramePr>
          <p:nvPr>
            <p:extLst>
              <p:ext uri="{D42A27DB-BD31-4B8C-83A1-F6EECF244321}">
                <p14:modId xmlns:p14="http://schemas.microsoft.com/office/powerpoint/2010/main" val="847985533"/>
              </p:ext>
            </p:extLst>
          </p:nvPr>
        </p:nvGraphicFramePr>
        <p:xfrm>
          <a:off x="1099543" y="457738"/>
          <a:ext cx="10838460" cy="4929376"/>
        </p:xfrm>
        <a:graphic>
          <a:graphicData uri="http://schemas.openxmlformats.org/drawingml/2006/table">
            <a:tbl>
              <a:tblPr firstRow="1" firstCol="1" bandRow="1">
                <a:tableStyleId>{5C22544A-7EE6-4342-B048-85BDC9FD1C3A}</a:tableStyleId>
              </a:tblPr>
              <a:tblGrid>
                <a:gridCol w="1148359">
                  <a:extLst>
                    <a:ext uri="{9D8B030D-6E8A-4147-A177-3AD203B41FA5}">
                      <a16:colId xmlns:a16="http://schemas.microsoft.com/office/drawing/2014/main" val="295013713"/>
                    </a:ext>
                  </a:extLst>
                </a:gridCol>
                <a:gridCol w="990600">
                  <a:extLst>
                    <a:ext uri="{9D8B030D-6E8A-4147-A177-3AD203B41FA5}">
                      <a16:colId xmlns:a16="http://schemas.microsoft.com/office/drawing/2014/main" val="1296245945"/>
                    </a:ext>
                  </a:extLst>
                </a:gridCol>
                <a:gridCol w="2070100">
                  <a:extLst>
                    <a:ext uri="{9D8B030D-6E8A-4147-A177-3AD203B41FA5}">
                      <a16:colId xmlns:a16="http://schemas.microsoft.com/office/drawing/2014/main" val="1034271435"/>
                    </a:ext>
                  </a:extLst>
                </a:gridCol>
                <a:gridCol w="2311400">
                  <a:extLst>
                    <a:ext uri="{9D8B030D-6E8A-4147-A177-3AD203B41FA5}">
                      <a16:colId xmlns:a16="http://schemas.microsoft.com/office/drawing/2014/main" val="688581672"/>
                    </a:ext>
                  </a:extLst>
                </a:gridCol>
                <a:gridCol w="4318001">
                  <a:extLst>
                    <a:ext uri="{9D8B030D-6E8A-4147-A177-3AD203B41FA5}">
                      <a16:colId xmlns:a16="http://schemas.microsoft.com/office/drawing/2014/main" val="2682706391"/>
                    </a:ext>
                  </a:extLst>
                </a:gridCol>
              </a:tblGrid>
              <a:tr h="1269426">
                <a:tc gridSpan="2">
                  <a:txBody>
                    <a:bodyPr/>
                    <a:lstStyle/>
                    <a:p>
                      <a:pPr marL="0" marR="0" algn="ctr">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US"/>
                    </a:p>
                  </a:txBody>
                  <a:tcPr/>
                </a:tc>
                <a:tc>
                  <a:txBody>
                    <a:bodyPr/>
                    <a:lstStyle/>
                    <a:p>
                      <a:pPr marL="0" marR="0" algn="ctr">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672538551"/>
                  </a:ext>
                </a:extLst>
              </a:tr>
              <a:tr h="1269426">
                <a:tc rowSpan="2">
                  <a:txBody>
                    <a:bodyPr/>
                    <a:lstStyle/>
                    <a:p>
                      <a:pPr marL="0" marR="0" algn="just">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Truyền</a:t>
                      </a:r>
                      <a:r>
                        <a:rPr lang="en-US" sz="2400" baseline="0">
                          <a:effectLst/>
                          <a:latin typeface="Times New Roman" panose="02020603050405020304" pitchFamily="18" charset="0"/>
                          <a:cs typeface="Times New Roman" panose="02020603050405020304" pitchFamily="18" charset="0"/>
                        </a:rPr>
                        <a:t> thông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marL="0" marR="0" algn="l">
                        <a:lnSpc>
                          <a:spcPct val="107000"/>
                        </a:lnSpc>
                        <a:spcBef>
                          <a:spcPts val="0"/>
                        </a:spcBef>
                        <a:spcAft>
                          <a:spcPts val="0"/>
                        </a:spcAft>
                      </a:pPr>
                      <a:r>
                        <a:rPr lang="en-US" sz="2400">
                          <a:effectLst/>
                          <a:latin typeface="Times New Roman" panose="02020603050405020304" pitchFamily="18" charset="0"/>
                          <a:ea typeface="+mn-ea"/>
                          <a:cs typeface="Times New Roman" panose="02020603050405020304" pitchFamily="18" charset="0"/>
                        </a:rPr>
                        <a:t>Truyền</a:t>
                      </a:r>
                    </a:p>
                    <a:p>
                      <a:pPr marL="0" marR="0" algn="l">
                        <a:lnSpc>
                          <a:spcPct val="107000"/>
                        </a:lnSpc>
                        <a:spcBef>
                          <a:spcPts val="0"/>
                        </a:spcBef>
                        <a:spcAft>
                          <a:spcPts val="0"/>
                        </a:spcAft>
                      </a:pPr>
                      <a:endParaRPr lang="en-US" sz="2400">
                        <a:effectLst/>
                        <a:latin typeface="Times New Roman" panose="02020603050405020304" pitchFamily="18" charset="0"/>
                        <a:ea typeface="+mn-ea"/>
                        <a:cs typeface="Times New Roman" panose="02020603050405020304" pitchFamily="18" charset="0"/>
                      </a:endParaRPr>
                    </a:p>
                    <a:p>
                      <a:pPr marL="0" marR="0" algn="l">
                        <a:lnSpc>
                          <a:spcPct val="107000"/>
                        </a:lnSpc>
                        <a:spcBef>
                          <a:spcPts val="0"/>
                        </a:spcBef>
                        <a:spcAft>
                          <a:spcPts val="0"/>
                        </a:spcAft>
                      </a:pPr>
                      <a:endParaRPr lang="en-US" sz="2400">
                        <a:effectLst/>
                        <a:latin typeface="Times New Roman" panose="02020603050405020304" pitchFamily="18" charset="0"/>
                        <a:ea typeface="+mn-ea"/>
                        <a:cs typeface="Times New Roman" panose="02020603050405020304" pitchFamily="18" charset="0"/>
                      </a:endParaRPr>
                    </a:p>
                    <a:p>
                      <a:pPr marL="0" marR="0" algn="l">
                        <a:lnSpc>
                          <a:spcPct val="107000"/>
                        </a:lnSpc>
                        <a:spcBef>
                          <a:spcPts val="0"/>
                        </a:spcBef>
                        <a:spcAft>
                          <a:spcPts val="0"/>
                        </a:spcAft>
                      </a:pPr>
                      <a:endParaRPr lang="en-US" sz="2400">
                        <a:effectLst/>
                        <a:latin typeface="Times New Roman" panose="02020603050405020304" pitchFamily="18" charset="0"/>
                        <a:ea typeface="+mn-ea"/>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algn="l">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6007966"/>
                  </a:ext>
                </a:extLst>
              </a:tr>
              <a:tr h="826126">
                <a:tc vMerge="1">
                  <a:txBody>
                    <a:bodyPr/>
                    <a:lstStyle/>
                    <a:p>
                      <a:endParaRPr lang="en-US"/>
                    </a:p>
                  </a:txBody>
                  <a:tcPr/>
                </a:tc>
                <a:tc>
                  <a:txBody>
                    <a:bodyPr/>
                    <a:lstStyle/>
                    <a:p>
                      <a:pPr marL="0" marR="0" algn="l">
                        <a:lnSpc>
                          <a:spcPct val="107000"/>
                        </a:lnSpc>
                        <a:spcBef>
                          <a:spcPts val="0"/>
                        </a:spcBef>
                        <a:spcAft>
                          <a:spcPts val="0"/>
                        </a:spcAft>
                      </a:pPr>
                      <a:r>
                        <a:rPr lang="en-US" sz="2400">
                          <a:effectLst/>
                          <a:latin typeface="Times New Roman" panose="02020603050405020304" pitchFamily="18" charset="0"/>
                          <a:ea typeface="+mn-ea"/>
                          <a:cs typeface="Times New Roman" panose="02020603050405020304" pitchFamily="18" charset="0"/>
                        </a:rPr>
                        <a:t>Thông</a:t>
                      </a:r>
                    </a:p>
                    <a:p>
                      <a:pPr marL="0" marR="0" algn="l">
                        <a:lnSpc>
                          <a:spcPct val="107000"/>
                        </a:lnSpc>
                        <a:spcBef>
                          <a:spcPts val="0"/>
                        </a:spcBef>
                        <a:spcAft>
                          <a:spcPts val="0"/>
                        </a:spcAft>
                      </a:pPr>
                      <a:endParaRPr lang="en-US" sz="2400">
                        <a:effectLst/>
                        <a:latin typeface="Times New Roman" panose="02020603050405020304" pitchFamily="18" charset="0"/>
                        <a:ea typeface="+mn-ea"/>
                        <a:cs typeface="Times New Roman" panose="02020603050405020304" pitchFamily="18" charset="0"/>
                      </a:endParaRPr>
                    </a:p>
                    <a:p>
                      <a:pPr marL="0" marR="0" algn="l">
                        <a:lnSpc>
                          <a:spcPct val="107000"/>
                        </a:lnSpc>
                        <a:spcBef>
                          <a:spcPts val="0"/>
                        </a:spcBef>
                        <a:spcAft>
                          <a:spcPts val="0"/>
                        </a:spcAft>
                      </a:pPr>
                      <a:endParaRPr lang="en-US" sz="2400">
                        <a:effectLst/>
                        <a:latin typeface="Times New Roman" panose="02020603050405020304" pitchFamily="18" charset="0"/>
                        <a:ea typeface="+mn-ea"/>
                        <a:cs typeface="Times New Roman" panose="02020603050405020304" pitchFamily="18" charset="0"/>
                      </a:endParaRPr>
                    </a:p>
                    <a:p>
                      <a:pPr marL="0" marR="0" algn="l">
                        <a:lnSpc>
                          <a:spcPct val="107000"/>
                        </a:lnSpc>
                        <a:spcBef>
                          <a:spcPts val="0"/>
                        </a:spcBef>
                        <a:spcAft>
                          <a:spcPts val="0"/>
                        </a:spcAft>
                      </a:pPr>
                      <a:endParaRPr lang="en-US" sz="2400">
                        <a:effectLst/>
                        <a:latin typeface="Times New Roman" panose="02020603050405020304" pitchFamily="18" charset="0"/>
                        <a:ea typeface="+mn-ea"/>
                        <a:cs typeface="Times New Roman" panose="02020603050405020304" pitchFamily="18" charset="0"/>
                      </a:endParaRPr>
                    </a:p>
                    <a:p>
                      <a:pPr marL="0" marR="0" algn="l">
                        <a:lnSpc>
                          <a:spcPct val="107000"/>
                        </a:lnSpc>
                        <a:spcBef>
                          <a:spcPts val="0"/>
                        </a:spcBef>
                        <a:spcAft>
                          <a:spcPts val="0"/>
                        </a:spcAft>
                      </a:pPr>
                      <a:endParaRPr lang="en-US" sz="2400">
                        <a:effectLst/>
                        <a:latin typeface="Times New Roman" panose="02020603050405020304" pitchFamily="18" charset="0"/>
                        <a:ea typeface="+mn-ea"/>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723247120"/>
                  </a:ext>
                </a:extLst>
              </a:tr>
            </a:tbl>
          </a:graphicData>
        </a:graphic>
      </p:graphicFrame>
      <p:sp>
        <p:nvSpPr>
          <p:cNvPr id="8" name="Hộp Văn bản 5">
            <a:extLst>
              <a:ext uri="{FF2B5EF4-FFF2-40B4-BE49-F238E27FC236}">
                <a16:creationId xmlns:a16="http://schemas.microsoft.com/office/drawing/2014/main" id="{B024D8E0-37E2-5BCB-0134-749C97EF3EDD}"/>
              </a:ext>
            </a:extLst>
          </p:cNvPr>
          <p:cNvSpPr txBox="1"/>
          <p:nvPr/>
        </p:nvSpPr>
        <p:spPr>
          <a:xfrm>
            <a:off x="3276600" y="1793407"/>
            <a:ext cx="1930400" cy="892552"/>
          </a:xfrm>
          <a:prstGeom prst="rect">
            <a:avLst/>
          </a:prstGeom>
          <a:noFill/>
        </p:spPr>
        <p:txBody>
          <a:bodyPr wrap="square">
            <a:spAutoFit/>
          </a:bodyPr>
          <a:lstStyle/>
          <a:p>
            <a:pPr defTabSz="914400"/>
            <a:r>
              <a:rPr lang="en-US" sz="2400">
                <a:solidFill>
                  <a:prstClr val="black"/>
                </a:solidFill>
                <a:latin typeface="Times" pitchFamily="34" charset="0"/>
                <a:ea typeface="Times" pitchFamily="34" charset="0"/>
                <a:cs typeface="Times" pitchFamily="34" charset="0"/>
              </a:rPr>
              <a:t>truyền đạt, truyền hình</a:t>
            </a:r>
            <a:r>
              <a:rPr lang="en-US" sz="2800">
                <a:solidFill>
                  <a:prstClr val="black"/>
                </a:solidFill>
                <a:latin typeface="Times" pitchFamily="34" charset="0"/>
                <a:ea typeface="Times" pitchFamily="34" charset="0"/>
                <a:cs typeface="Times" pitchFamily="34" charset="0"/>
              </a:rPr>
              <a:t> </a:t>
            </a:r>
            <a:endParaRPr lang="en-US" sz="2800" dirty="0">
              <a:solidFill>
                <a:prstClr val="black"/>
              </a:solidFill>
              <a:latin typeface="Times" pitchFamily="34" charset="0"/>
              <a:ea typeface="Times" pitchFamily="34" charset="0"/>
              <a:cs typeface="Times" pitchFamily="34" charset="0"/>
            </a:endParaRPr>
          </a:p>
        </p:txBody>
      </p:sp>
      <p:sp>
        <p:nvSpPr>
          <p:cNvPr id="10" name="Hộp Văn bản 5">
            <a:extLst>
              <a:ext uri="{FF2B5EF4-FFF2-40B4-BE49-F238E27FC236}">
                <a16:creationId xmlns:a16="http://schemas.microsoft.com/office/drawing/2014/main" id="{B024D8E0-37E2-5BCB-0134-749C97EF3EDD}"/>
              </a:ext>
            </a:extLst>
          </p:cNvPr>
          <p:cNvSpPr txBox="1"/>
          <p:nvPr/>
        </p:nvSpPr>
        <p:spPr>
          <a:xfrm>
            <a:off x="5453969" y="1802659"/>
            <a:ext cx="2127931" cy="1200329"/>
          </a:xfrm>
          <a:prstGeom prst="rect">
            <a:avLst/>
          </a:prstGeom>
          <a:noFill/>
        </p:spPr>
        <p:txBody>
          <a:bodyPr wrap="square">
            <a:spAutoFit/>
          </a:bodyPr>
          <a:lstStyle/>
          <a:p>
            <a:pPr defTabSz="914400"/>
            <a:r>
              <a:rPr lang="it-IT" sz="2400">
                <a:solidFill>
                  <a:prstClr val="black"/>
                </a:solidFill>
                <a:latin typeface="Times" pitchFamily="34" charset="0"/>
                <a:ea typeface="Times" pitchFamily="34" charset="0"/>
                <a:cs typeface="Times" pitchFamily="34" charset="0"/>
              </a:rPr>
              <a:t>truyền: di chuyển, lan rộng</a:t>
            </a:r>
            <a:endParaRPr lang="en-US" sz="2400" dirty="0">
              <a:solidFill>
                <a:prstClr val="black"/>
              </a:solidFill>
              <a:latin typeface="Times" pitchFamily="34" charset="0"/>
              <a:ea typeface="Times" pitchFamily="34" charset="0"/>
              <a:cs typeface="Times" pitchFamily="34" charset="0"/>
            </a:endParaRPr>
          </a:p>
        </p:txBody>
      </p:sp>
      <p:sp>
        <p:nvSpPr>
          <p:cNvPr id="11" name="Hộp Văn bản 5">
            <a:extLst>
              <a:ext uri="{FF2B5EF4-FFF2-40B4-BE49-F238E27FC236}">
                <a16:creationId xmlns:a16="http://schemas.microsoft.com/office/drawing/2014/main" id="{B024D8E0-37E2-5BCB-0134-749C97EF3EDD}"/>
              </a:ext>
            </a:extLst>
          </p:cNvPr>
          <p:cNvSpPr txBox="1"/>
          <p:nvPr/>
        </p:nvSpPr>
        <p:spPr>
          <a:xfrm>
            <a:off x="3276600" y="3393159"/>
            <a:ext cx="1930400" cy="830997"/>
          </a:xfrm>
          <a:prstGeom prst="rect">
            <a:avLst/>
          </a:prstGeom>
          <a:noFill/>
        </p:spPr>
        <p:txBody>
          <a:bodyPr wrap="square">
            <a:spAutoFit/>
          </a:bodyPr>
          <a:lstStyle/>
          <a:p>
            <a:pPr defTabSz="914400"/>
            <a:r>
              <a:rPr lang="vi-VN" sz="2400">
                <a:solidFill>
                  <a:prstClr val="black"/>
                </a:solidFill>
                <a:latin typeface="Times" pitchFamily="34" charset="0"/>
                <a:ea typeface="Times" pitchFamily="34" charset="0"/>
                <a:cs typeface="Times" pitchFamily="34" charset="0"/>
              </a:rPr>
              <a:t>Thông tin, lưu thông</a:t>
            </a:r>
            <a:endParaRPr lang="en-US" sz="2400" dirty="0">
              <a:solidFill>
                <a:prstClr val="black"/>
              </a:solidFill>
              <a:latin typeface="Times" pitchFamily="34" charset="0"/>
              <a:ea typeface="Times" pitchFamily="34" charset="0"/>
              <a:cs typeface="Times" pitchFamily="34" charset="0"/>
            </a:endParaRPr>
          </a:p>
        </p:txBody>
      </p:sp>
      <p:sp>
        <p:nvSpPr>
          <p:cNvPr id="15" name="Hộp Văn bản 5">
            <a:extLst>
              <a:ext uri="{FF2B5EF4-FFF2-40B4-BE49-F238E27FC236}">
                <a16:creationId xmlns:a16="http://schemas.microsoft.com/office/drawing/2014/main" id="{B024D8E0-37E2-5BCB-0134-749C97EF3EDD}"/>
              </a:ext>
            </a:extLst>
          </p:cNvPr>
          <p:cNvSpPr txBox="1"/>
          <p:nvPr/>
        </p:nvSpPr>
        <p:spPr>
          <a:xfrm>
            <a:off x="5377769" y="3393159"/>
            <a:ext cx="2204131" cy="1200329"/>
          </a:xfrm>
          <a:prstGeom prst="rect">
            <a:avLst/>
          </a:prstGeom>
          <a:noFill/>
        </p:spPr>
        <p:txBody>
          <a:bodyPr wrap="square">
            <a:spAutoFit/>
          </a:bodyPr>
          <a:lstStyle/>
          <a:p>
            <a:pPr defTabSz="914400"/>
            <a:r>
              <a:rPr lang="en-US" sz="2400">
                <a:solidFill>
                  <a:prstClr val="black"/>
                </a:solidFill>
                <a:latin typeface="Times" pitchFamily="34" charset="0"/>
                <a:ea typeface="Times" pitchFamily="34" charset="0"/>
                <a:cs typeface="Times" pitchFamily="34" charset="0"/>
              </a:rPr>
              <a:t>thông: bảo cho biết, không bị tắc nghẽn</a:t>
            </a:r>
            <a:endParaRPr lang="en-US" sz="2400" dirty="0">
              <a:solidFill>
                <a:prstClr val="black"/>
              </a:solidFill>
              <a:latin typeface="Times" pitchFamily="34" charset="0"/>
              <a:ea typeface="Times" pitchFamily="34" charset="0"/>
              <a:cs typeface="Times" pitchFamily="34" charset="0"/>
            </a:endParaRPr>
          </a:p>
        </p:txBody>
      </p:sp>
      <p:sp>
        <p:nvSpPr>
          <p:cNvPr id="18" name="Hộp Văn bản 5">
            <a:extLst>
              <a:ext uri="{FF2B5EF4-FFF2-40B4-BE49-F238E27FC236}">
                <a16:creationId xmlns:a16="http://schemas.microsoft.com/office/drawing/2014/main" id="{B024D8E0-37E2-5BCB-0134-749C97EF3EDD}"/>
              </a:ext>
            </a:extLst>
          </p:cNvPr>
          <p:cNvSpPr txBox="1"/>
          <p:nvPr/>
        </p:nvSpPr>
        <p:spPr>
          <a:xfrm>
            <a:off x="7734301" y="1818050"/>
            <a:ext cx="4102099" cy="2308324"/>
          </a:xfrm>
          <a:prstGeom prst="rect">
            <a:avLst/>
          </a:prstGeom>
          <a:noFill/>
        </p:spPr>
        <p:txBody>
          <a:bodyPr wrap="square">
            <a:spAutoFit/>
          </a:bodyPr>
          <a:lstStyle/>
          <a:p>
            <a:pPr defTabSz="914400"/>
            <a:r>
              <a:rPr lang="en-US" sz="2400" i="1">
                <a:solidFill>
                  <a:srgbClr val="FF0000"/>
                </a:solidFill>
                <a:latin typeface="Times" pitchFamily="34" charset="0"/>
                <a:ea typeface="Times" pitchFamily="34" charset="0"/>
                <a:cs typeface="Times" pitchFamily="34" charset="0"/>
              </a:rPr>
              <a:t>T</a:t>
            </a:r>
            <a:r>
              <a:rPr lang="vi-VN" sz="2400" i="1">
                <a:solidFill>
                  <a:srgbClr val="FF0000"/>
                </a:solidFill>
                <a:latin typeface="Times" pitchFamily="34" charset="0"/>
                <a:ea typeface="Times" pitchFamily="34" charset="0"/>
                <a:cs typeface="Times" pitchFamily="34" charset="0"/>
              </a:rPr>
              <a:t>ruyền thông:</a:t>
            </a:r>
            <a:r>
              <a:rPr lang="vi-VN" sz="2400">
                <a:solidFill>
                  <a:srgbClr val="FF0000"/>
                </a:solidFill>
                <a:latin typeface="Times" pitchFamily="34" charset="0"/>
                <a:ea typeface="Times" pitchFamily="34" charset="0"/>
                <a:cs typeface="Times" pitchFamily="34" charset="0"/>
              </a:rPr>
              <a:t> hoạt động trao đổi thông điệp trong một nhóm người hoặc một cộng đồng để tạo ra sự hiểu biết lẫn nhau hoặc hiểu biết về một sự kiện, sự việc, con người.</a:t>
            </a:r>
            <a:endParaRPr lang="en-US" sz="2400" dirty="0">
              <a:solidFill>
                <a:srgbClr val="FF0000"/>
              </a:solidFill>
              <a:latin typeface="Times" pitchFamily="34" charset="0"/>
              <a:ea typeface="Times" pitchFamily="34" charset="0"/>
              <a:cs typeface="Times" pitchFamily="34" charset="0"/>
            </a:endParaRPr>
          </a:p>
        </p:txBody>
      </p:sp>
    </p:spTree>
    <p:extLst>
      <p:ext uri="{BB962C8B-B14F-4D97-AF65-F5344CB8AC3E}">
        <p14:creationId xmlns:p14="http://schemas.microsoft.com/office/powerpoint/2010/main" val="1761679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61421B1-1906-4F8E-BF53-DF1E9D07C1F2}"/>
              </a:ext>
            </a:extLst>
          </p:cNvPr>
          <p:cNvSpPr txBox="1"/>
          <p:nvPr/>
        </p:nvSpPr>
        <p:spPr>
          <a:xfrm>
            <a:off x="4042563" y="910560"/>
            <a:ext cx="5377564" cy="707886"/>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ctr" defTabSz="914400">
              <a:spcBef>
                <a:spcPts val="600"/>
              </a:spcBef>
            </a:pPr>
            <a:r>
              <a:rPr lang="en-US" sz="4000" b="1" dirty="0">
                <a:latin typeface="Times New Roman" panose="02020603050405020304" pitchFamily="18" charset="0"/>
                <a:cs typeface="Times New Roman" panose="02020603050405020304" pitchFamily="18" charset="0"/>
              </a:rPr>
              <a:t>VẬN DỤNG</a:t>
            </a:r>
          </a:p>
        </p:txBody>
      </p:sp>
      <p:pic>
        <p:nvPicPr>
          <p:cNvPr id="4" name="Hình ảnh 3">
            <a:extLst>
              <a:ext uri="{FF2B5EF4-FFF2-40B4-BE49-F238E27FC236}">
                <a16:creationId xmlns:a16="http://schemas.microsoft.com/office/drawing/2014/main" id="{2AAB932B-70EF-4F28-5856-078E7A82F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1" y="236261"/>
            <a:ext cx="2093379" cy="2730494"/>
          </a:xfrm>
          <a:prstGeom prst="rect">
            <a:avLst/>
          </a:prstGeom>
        </p:spPr>
      </p:pic>
      <p:sp>
        <p:nvSpPr>
          <p:cNvPr id="6" name="Hộp Văn bản 5">
            <a:extLst>
              <a:ext uri="{FF2B5EF4-FFF2-40B4-BE49-F238E27FC236}">
                <a16:creationId xmlns:a16="http://schemas.microsoft.com/office/drawing/2014/main" id="{AD11933B-389D-FFC6-AC16-5E3AD883FCEE}"/>
              </a:ext>
            </a:extLst>
          </p:cNvPr>
          <p:cNvSpPr txBox="1"/>
          <p:nvPr/>
        </p:nvSpPr>
        <p:spPr>
          <a:xfrm>
            <a:off x="3243186" y="2380902"/>
            <a:ext cx="7775807" cy="1815882"/>
          </a:xfrm>
          <a:prstGeom prst="rect">
            <a:avLst/>
          </a:prstGeom>
          <a:noFill/>
          <a:ln w="38100">
            <a:solidFill>
              <a:srgbClr val="008000"/>
            </a:solidFill>
          </a:ln>
        </p:spPr>
        <p:txBody>
          <a:bodyPr wrap="square">
            <a:spAutoFit/>
          </a:bodyPr>
          <a:lstStyle/>
          <a:p>
            <a:pPr defTabSz="914400"/>
            <a:r>
              <a:rPr lang="nl-NL" sz="2800">
                <a:solidFill>
                  <a:prstClr val="black"/>
                </a:solidFill>
                <a:latin typeface="Times" pitchFamily="34" charset="0"/>
                <a:ea typeface="Times" pitchFamily="34" charset="0"/>
                <a:cs typeface="Times" pitchFamily="34" charset="0"/>
              </a:rPr>
              <a:t>- </a:t>
            </a:r>
            <a:r>
              <a:rPr lang="vi-VN" sz="2800">
                <a:solidFill>
                  <a:prstClr val="black"/>
                </a:solidFill>
                <a:latin typeface="Times" pitchFamily="34" charset="0"/>
                <a:ea typeface="Times" pitchFamily="34" charset="0"/>
                <a:cs typeface="Times" pitchFamily="34" charset="0"/>
              </a:rPr>
              <a:t>Viết đoạn văn ngắn (7-10 câu) trình bày cảm nhận của em sau khi học xong văn bản </a:t>
            </a:r>
            <a:r>
              <a:rPr lang="vi-VN" sz="2800" i="1">
                <a:solidFill>
                  <a:prstClr val="black"/>
                </a:solidFill>
                <a:latin typeface="Times" pitchFamily="34" charset="0"/>
                <a:ea typeface="Times" pitchFamily="34" charset="0"/>
                <a:cs typeface="Times" pitchFamily="34" charset="0"/>
              </a:rPr>
              <a:t>“Lễ rửa làng của người Lô Lô”</a:t>
            </a:r>
            <a:r>
              <a:rPr lang="vi-VN" sz="2800">
                <a:solidFill>
                  <a:prstClr val="black"/>
                </a:solidFill>
                <a:latin typeface="Times" pitchFamily="34" charset="0"/>
                <a:ea typeface="Times" pitchFamily="34" charset="0"/>
                <a:cs typeface="Times" pitchFamily="34" charset="0"/>
              </a:rPr>
              <a:t>, trong đó có sử dụng từ Hán Việt </a:t>
            </a:r>
            <a:r>
              <a:rPr lang="en-US" sz="2800">
                <a:solidFill>
                  <a:prstClr val="black"/>
                </a:solidFill>
                <a:latin typeface="Times" pitchFamily="34" charset="0"/>
                <a:ea typeface="Times" pitchFamily="34" charset="0"/>
                <a:cs typeface="Times" pitchFamily="34" charset="0"/>
              </a:rPr>
              <a:t>và gạch chân dưới những từ Hán Việt đó.</a:t>
            </a:r>
          </a:p>
        </p:txBody>
      </p:sp>
    </p:spTree>
    <p:extLst>
      <p:ext uri="{BB962C8B-B14F-4D97-AF65-F5344CB8AC3E}">
        <p14:creationId xmlns:p14="http://schemas.microsoft.com/office/powerpoint/2010/main" val="3990358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33C9A906-C68F-8732-E591-D7A874286443}"/>
              </a:ext>
            </a:extLst>
          </p:cNvPr>
          <p:cNvSpPr txBox="1"/>
          <p:nvPr/>
        </p:nvSpPr>
        <p:spPr>
          <a:xfrm>
            <a:off x="1718536" y="880030"/>
            <a:ext cx="9717608" cy="2221121"/>
          </a:xfrm>
          <a:prstGeom prst="rect">
            <a:avLst/>
          </a:prstGeom>
          <a:noFill/>
        </p:spPr>
        <p:txBody>
          <a:bodyPr wrap="square">
            <a:spAutoFit/>
          </a:bodyPr>
          <a:lstStyle/>
          <a:p>
            <a:pPr indent="457200" algn="ctr" defTabSz="914400">
              <a:lnSpc>
                <a:spcPct val="115000"/>
              </a:lnSpc>
              <a:spcAft>
                <a:spcPts val="1000"/>
              </a:spcAft>
            </a:pPr>
            <a:r>
              <a:rPr lang="en-US" sz="40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40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40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40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40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nhà</a:t>
            </a:r>
            <a:endParaRPr lang="en-US" sz="40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endParaRPr>
          </a:p>
          <a:p>
            <a:pPr defTabSz="914400"/>
            <a:r>
              <a:rPr lang="pt-BR" sz="2800" dirty="0">
                <a:solidFill>
                  <a:prstClr val="black"/>
                </a:solidFill>
                <a:latin typeface="Times New Roman" panose="02020603050405020304" pitchFamily="18" charset="0"/>
                <a:cs typeface="Times New Roman" panose="02020603050405020304" pitchFamily="18" charset="0"/>
              </a:rPr>
              <a:t>- Hoàn thiện các nội dung bài học.</a:t>
            </a:r>
            <a:endParaRPr lang="en-US" sz="2800" dirty="0">
              <a:solidFill>
                <a:prstClr val="black"/>
              </a:solidFill>
              <a:latin typeface="Times New Roman" panose="02020603050405020304" pitchFamily="18" charset="0"/>
              <a:cs typeface="Times New Roman" panose="02020603050405020304" pitchFamily="18" charset="0"/>
            </a:endParaRPr>
          </a:p>
          <a:p>
            <a:pPr defTabSz="914400"/>
            <a:r>
              <a:rPr lang="pt-BR" sz="2800"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HS </a:t>
            </a:r>
            <a:r>
              <a:rPr lang="en-US" sz="2800" dirty="0" err="1">
                <a:solidFill>
                  <a:prstClr val="black"/>
                </a:solidFill>
                <a:latin typeface="Times New Roman" panose="02020603050405020304" pitchFamily="18" charset="0"/>
                <a:cs typeface="Times New Roman" panose="02020603050405020304" pitchFamily="18" charset="0"/>
              </a:rPr>
              <a:t>chuẩn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Viết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văn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thuyết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minh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quy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tắc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hoặc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luật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lệ</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trong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trò</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chơi</a:t>
            </a:r>
            <a:r>
              <a:rPr lang="en-US" sz="2800" b="1" dirty="0">
                <a:solidFill>
                  <a:prstClr val="black"/>
                </a:solidFill>
                <a:latin typeface="Times New Roman" panose="02020603050405020304" pitchFamily="18" charset="0"/>
                <a:cs typeface="Times New Roman" panose="02020603050405020304" pitchFamily="18" charset="0"/>
              </a:rPr>
              <a:t> hay </a:t>
            </a:r>
            <a:r>
              <a:rPr lang="en-US" sz="2800" b="1" dirty="0" err="1">
                <a:solidFill>
                  <a:prstClr val="black"/>
                </a:solidFill>
                <a:latin typeface="Times New Roman" panose="02020603050405020304" pitchFamily="18" charset="0"/>
                <a:cs typeface="Times New Roman" panose="02020603050405020304" pitchFamily="18" charset="0"/>
              </a:rPr>
              <a:t>hoạt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động</a:t>
            </a:r>
            <a:r>
              <a:rPr lang="en-US" sz="2800" b="1"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7" name="Cuộn: Ngang 6">
            <a:extLst>
              <a:ext uri="{FF2B5EF4-FFF2-40B4-BE49-F238E27FC236}">
                <a16:creationId xmlns:a16="http://schemas.microsoft.com/office/drawing/2014/main" id="{7D8243EA-75EA-D4DE-EC6A-355D7E1BD0BB}"/>
              </a:ext>
            </a:extLst>
          </p:cNvPr>
          <p:cNvSpPr/>
          <p:nvPr/>
        </p:nvSpPr>
        <p:spPr>
          <a:xfrm>
            <a:off x="1108365" y="387927"/>
            <a:ext cx="10475267" cy="3269674"/>
          </a:xfrm>
          <a:prstGeom prst="horizontalScroll">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800" dirty="0">
              <a:solidFill>
                <a:prstClr val="white"/>
              </a:solidFill>
            </a:endParaRPr>
          </a:p>
        </p:txBody>
      </p:sp>
      <p:pic>
        <p:nvPicPr>
          <p:cNvPr id="9" name="Hình ảnh 8">
            <a:extLst>
              <a:ext uri="{FF2B5EF4-FFF2-40B4-BE49-F238E27FC236}">
                <a16:creationId xmlns:a16="http://schemas.microsoft.com/office/drawing/2014/main" id="{BFEB0C58-9B1B-9FC4-9094-E3A1AF48F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05338" y="578514"/>
            <a:ext cx="2244835" cy="2143795"/>
          </a:xfrm>
          <a:prstGeom prst="rect">
            <a:avLst/>
          </a:prstGeom>
        </p:spPr>
      </p:pic>
      <p:pic>
        <p:nvPicPr>
          <p:cNvPr id="5" name="Hình ảnh 4">
            <a:extLst>
              <a:ext uri="{FF2B5EF4-FFF2-40B4-BE49-F238E27FC236}">
                <a16:creationId xmlns:a16="http://schemas.microsoft.com/office/drawing/2014/main" id="{A6E35B99-F68E-2900-49FB-C44B248D2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503" y="3593264"/>
            <a:ext cx="3197608" cy="3079723"/>
          </a:xfrm>
          <a:prstGeom prst="rect">
            <a:avLst/>
          </a:prstGeom>
        </p:spPr>
      </p:pic>
    </p:spTree>
    <p:extLst>
      <p:ext uri="{BB962C8B-B14F-4D97-AF65-F5344CB8AC3E}">
        <p14:creationId xmlns:p14="http://schemas.microsoft.com/office/powerpoint/2010/main" val="336948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61421B1-1906-4F8E-BF53-DF1E9D07C1F2}"/>
              </a:ext>
            </a:extLst>
          </p:cNvPr>
          <p:cNvSpPr txBox="1"/>
          <p:nvPr/>
        </p:nvSpPr>
        <p:spPr>
          <a:xfrm>
            <a:off x="4651266" y="498293"/>
            <a:ext cx="3594097" cy="707886"/>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ctr" defTabSz="914400">
              <a:spcBef>
                <a:spcPts val="600"/>
              </a:spcBef>
            </a:pPr>
            <a:r>
              <a:rPr lang="en-US" sz="4000" b="1" dirty="0">
                <a:solidFill>
                  <a:schemeClr val="tx1"/>
                </a:solidFill>
                <a:latin typeface="Times New Roman" panose="02020603050405020304" pitchFamily="18" charset="0"/>
                <a:cs typeface="Times New Roman" panose="02020603050405020304" pitchFamily="18" charset="0"/>
              </a:rPr>
              <a:t>KHỞI ĐỘNG</a:t>
            </a:r>
          </a:p>
        </p:txBody>
      </p:sp>
      <p:pic>
        <p:nvPicPr>
          <p:cNvPr id="6" name="Hình ảnh 5">
            <a:extLst>
              <a:ext uri="{FF2B5EF4-FFF2-40B4-BE49-F238E27FC236}">
                <a16:creationId xmlns:a16="http://schemas.microsoft.com/office/drawing/2014/main" id="{44AAF404-EF78-8675-799E-8D6C000D0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79" y="-166423"/>
            <a:ext cx="2356284" cy="2356284"/>
          </a:xfrm>
          <a:prstGeom prst="rect">
            <a:avLst/>
          </a:prstGeom>
        </p:spPr>
      </p:pic>
      <p:sp>
        <p:nvSpPr>
          <p:cNvPr id="4" name="Bong bóng Lời nói: Hình chữ nhật với Góc Tròn 3">
            <a:extLst>
              <a:ext uri="{FF2B5EF4-FFF2-40B4-BE49-F238E27FC236}">
                <a16:creationId xmlns:a16="http://schemas.microsoft.com/office/drawing/2014/main" id="{733FB279-2DB0-6477-5543-8CE75DD2C018}"/>
              </a:ext>
            </a:extLst>
          </p:cNvPr>
          <p:cNvSpPr/>
          <p:nvPr/>
        </p:nvSpPr>
        <p:spPr>
          <a:xfrm>
            <a:off x="3614971" y="2168545"/>
            <a:ext cx="7217535" cy="1529369"/>
          </a:xfrm>
          <a:prstGeom prst="wedgeRoundRectCallout">
            <a:avLst>
              <a:gd name="adj1" fmla="val -46100"/>
              <a:gd name="adj2" fmla="val 68690"/>
              <a:gd name="adj3" fmla="val 16667"/>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i="1">
                <a:solidFill>
                  <a:prstClr val="black"/>
                </a:solidFill>
                <a:latin typeface="Times New Roman" panose="02020603050405020304" pitchFamily="18" charset="0"/>
                <a:cs typeface="Times New Roman" panose="02020603050405020304" pitchFamily="18" charset="0"/>
              </a:rPr>
              <a:t>Hãy giải thích về tên của em.</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61EBD6A7-FB2C-2820-0EB9-0C351978D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4745" y="3354885"/>
            <a:ext cx="2550219" cy="2550218"/>
          </a:xfrm>
          <a:prstGeom prst="rect">
            <a:avLst/>
          </a:prstGeom>
        </p:spPr>
      </p:pic>
    </p:spTree>
    <p:extLst>
      <p:ext uri="{BB962C8B-B14F-4D97-AF65-F5344CB8AC3E}">
        <p14:creationId xmlns:p14="http://schemas.microsoft.com/office/powerpoint/2010/main" val="2590575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73438BDE-F8FF-90F4-F687-74EDF64C78AE}"/>
              </a:ext>
            </a:extLst>
          </p:cNvPr>
          <p:cNvSpPr txBox="1"/>
          <p:nvPr/>
        </p:nvSpPr>
        <p:spPr>
          <a:xfrm>
            <a:off x="1397937" y="366444"/>
            <a:ext cx="10218807" cy="523220"/>
          </a:xfrm>
          <a:prstGeom prst="rect">
            <a:avLst/>
          </a:prstGeom>
          <a:noFill/>
        </p:spPr>
        <p:txBody>
          <a:bodyPr wrap="square">
            <a:spAutoFit/>
          </a:bodyPr>
          <a:lstStyle/>
          <a:p>
            <a:pPr marR="226695" algn="just" defTabSz="914400"/>
            <a:r>
              <a:rPr lang="pt-BR" sz="2400" b="1" dirty="0">
                <a:latin typeface="Times New Roman" pitchFamily="18" charset="0"/>
                <a:cs typeface="Times New Roman" pitchFamily="18" charset="0"/>
              </a:rPr>
              <a:t>1</a:t>
            </a:r>
            <a:r>
              <a:rPr lang="pt-BR" sz="2800" b="1" dirty="0">
                <a:latin typeface="Times New Roman" pitchFamily="18" charset="0"/>
                <a:cs typeface="Times New Roman" pitchFamily="18" charset="0"/>
              </a:rPr>
              <a:t>. Cách xác định nhanh nghĩa của những từ có yếu tố Hán Việt</a:t>
            </a:r>
            <a:endParaRPr lang="en-US" sz="2800" b="1" dirty="0">
              <a:latin typeface="Times New Roman" pitchFamily="18" charset="0"/>
              <a:cs typeface="Times New Roman" pitchFamily="18" charset="0"/>
            </a:endParaRPr>
          </a:p>
        </p:txBody>
      </p:sp>
      <p:sp>
        <p:nvSpPr>
          <p:cNvPr id="9" name="Hộp Văn bản 8">
            <a:extLst>
              <a:ext uri="{FF2B5EF4-FFF2-40B4-BE49-F238E27FC236}">
                <a16:creationId xmlns:a16="http://schemas.microsoft.com/office/drawing/2014/main" id="{2883CC56-FBBF-E429-7027-6BED450BEE4D}"/>
              </a:ext>
            </a:extLst>
          </p:cNvPr>
          <p:cNvSpPr txBox="1"/>
          <p:nvPr/>
        </p:nvSpPr>
        <p:spPr>
          <a:xfrm>
            <a:off x="3095037" y="2372530"/>
            <a:ext cx="7327167" cy="1532334"/>
          </a:xfrm>
          <a:prstGeom prst="wedgeRoundRectCallout">
            <a:avLst>
              <a:gd name="adj1" fmla="val -57326"/>
              <a:gd name="adj2" fmla="val 44417"/>
              <a:gd name="adj3" fmla="val 16667"/>
            </a:avLst>
          </a:prstGeom>
          <a:noFill/>
          <a:ln w="38100">
            <a:solidFill>
              <a:srgbClr val="008000"/>
            </a:solidFill>
          </a:ln>
        </p:spPr>
        <p:txBody>
          <a:bodyPr wrap="square">
            <a:spAutoFit/>
          </a:bodyPr>
          <a:lstStyle/>
          <a:p>
            <a:pPr defTabSz="914400"/>
            <a:r>
              <a:rPr lang="en-US" sz="2800" i="1" dirty="0" err="1">
                <a:solidFill>
                  <a:prstClr val="black"/>
                </a:solidFill>
                <a:latin typeface="Times New Roman" panose="02020603050405020304" pitchFamily="18" charset="0"/>
                <a:cs typeface="Times New Roman" panose="02020603050405020304" pitchFamily="18" charset="0"/>
              </a:rPr>
              <a:t>Hãy</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đọc</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thầm</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thẻ</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trong</a:t>
            </a:r>
            <a:r>
              <a:rPr lang="en-US" sz="2800" i="1" dirty="0">
                <a:solidFill>
                  <a:prstClr val="black"/>
                </a:solidFill>
                <a:latin typeface="Times New Roman" panose="02020603050405020304" pitchFamily="18" charset="0"/>
                <a:cs typeface="Times New Roman" panose="02020603050405020304" pitchFamily="18" charset="0"/>
              </a:rPr>
              <a:t> SGK tr.90 </a:t>
            </a:r>
            <a:r>
              <a:rPr lang="en-US" sz="2800" i="1" dirty="0" err="1">
                <a:solidFill>
                  <a:prstClr val="black"/>
                </a:solidFill>
                <a:latin typeface="Times New Roman" panose="02020603050405020304" pitchFamily="18" charset="0"/>
                <a:cs typeface="Times New Roman" panose="02020603050405020304" pitchFamily="18" charset="0"/>
              </a:rPr>
              <a:t>và</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mô</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tả</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các</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bước</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xác</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định</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nhanh</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nghĩa</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của</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từ</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Hán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Việt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để</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hoàn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Phiếu</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học</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tập</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số</a:t>
            </a:r>
            <a:r>
              <a:rPr lang="en-US" sz="2800" b="1" i="1" dirty="0">
                <a:solidFill>
                  <a:prstClr val="black"/>
                </a:solidFill>
                <a:latin typeface="Times New Roman" panose="02020603050405020304" pitchFamily="18" charset="0"/>
                <a:cs typeface="Times New Roman" panose="02020603050405020304" pitchFamily="18" charset="0"/>
              </a:rPr>
              <a:t> 1.</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12" name="Hình ảnh 11">
            <a:extLst>
              <a:ext uri="{FF2B5EF4-FFF2-40B4-BE49-F238E27FC236}">
                <a16:creationId xmlns:a16="http://schemas.microsoft.com/office/drawing/2014/main" id="{918881E4-A75E-098C-666A-CC01D9905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8175" y="3895966"/>
            <a:ext cx="2443284" cy="2418948"/>
          </a:xfrm>
          <a:prstGeom prst="rect">
            <a:avLst/>
          </a:prstGeom>
        </p:spPr>
      </p:pic>
      <p:sp>
        <p:nvSpPr>
          <p:cNvPr id="4" name="Hộp Văn bản 3">
            <a:extLst>
              <a:ext uri="{FF2B5EF4-FFF2-40B4-BE49-F238E27FC236}">
                <a16:creationId xmlns:a16="http://schemas.microsoft.com/office/drawing/2014/main" id="{06593749-A66D-1DE1-65DB-9575DDEEEBEA}"/>
              </a:ext>
            </a:extLst>
          </p:cNvPr>
          <p:cNvSpPr txBox="1"/>
          <p:nvPr/>
        </p:nvSpPr>
        <p:spPr>
          <a:xfrm>
            <a:off x="-471055" y="8190792"/>
            <a:ext cx="6096000" cy="2031325"/>
          </a:xfrm>
          <a:prstGeom prst="rect">
            <a:avLst/>
          </a:prstGeom>
          <a:noFill/>
        </p:spPr>
        <p:txBody>
          <a:bodyPr wrap="square">
            <a:spAutoFit/>
          </a:bodyPr>
          <a:lstStyle/>
          <a:p>
            <a:pPr algn="just" defTabSz="914400"/>
            <a:r>
              <a:rPr lang="en-US"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Bước</a:t>
            </a:r>
            <a:r>
              <a:rPr lang="en-US" b="1" dirty="0">
                <a:solidFill>
                  <a:srgbClr val="000000"/>
                </a:solidFill>
                <a:latin typeface="Times New Roman" panose="02020603050405020304" pitchFamily="18" charset="0"/>
                <a:ea typeface="Times New Roman" panose="02020603050405020304" pitchFamily="18" charset="0"/>
              </a:rPr>
              <a:t> 1:</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Tách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từng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từ</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ra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thành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các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yếu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tố</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riêng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biệt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để</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xem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xét</a:t>
            </a:r>
            <a:r>
              <a:rPr lang="en-US" dirty="0">
                <a:solidFill>
                  <a:srgbClr val="000000"/>
                </a:solidFill>
                <a:latin typeface="Times New Roman" panose="02020603050405020304" pitchFamily="18" charset="0"/>
                <a:ea typeface="Times New Roman" panose="02020603050405020304" pitchFamily="18" charset="0"/>
              </a:rPr>
              <a:t>.</a:t>
            </a:r>
            <a:endParaRPr lang="en-US" sz="1600" dirty="0">
              <a:solidFill>
                <a:prstClr val="black"/>
              </a:solidFill>
              <a:latin typeface="Times New Roman" panose="02020603050405020304" pitchFamily="18" charset="0"/>
              <a:ea typeface="Times New Roman" panose="02020603050405020304" pitchFamily="18" charset="0"/>
            </a:endParaRPr>
          </a:p>
          <a:p>
            <a:pPr algn="just" defTabSz="914400"/>
            <a:r>
              <a:rPr lang="en-US"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Bước</a:t>
            </a:r>
            <a:r>
              <a:rPr lang="en-US" b="1" dirty="0">
                <a:solidFill>
                  <a:srgbClr val="000000"/>
                </a:solidFill>
                <a:latin typeface="Times New Roman" panose="02020603050405020304" pitchFamily="18" charset="0"/>
                <a:ea typeface="Times New Roman" panose="02020603050405020304" pitchFamily="18" charset="0"/>
              </a:rPr>
              <a:t> 2:</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Tập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hợp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những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từ</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đã</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biết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trong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các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yếu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tố</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từ</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được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tách</a:t>
            </a:r>
            <a:r>
              <a:rPr lang="en-US" dirty="0">
                <a:solidFill>
                  <a:srgbClr val="000000"/>
                </a:solidFill>
                <a:latin typeface="Times New Roman" panose="02020603050405020304" pitchFamily="18" charset="0"/>
                <a:ea typeface="Times New Roman" panose="02020603050405020304" pitchFamily="18" charset="0"/>
              </a:rPr>
              <a:t> ở </a:t>
            </a:r>
            <a:r>
              <a:rPr lang="en-US" dirty="0" err="1">
                <a:solidFill>
                  <a:srgbClr val="000000"/>
                </a:solidFill>
                <a:latin typeface="Times New Roman" panose="02020603050405020304" pitchFamily="18" charset="0"/>
                <a:ea typeface="Times New Roman" panose="02020603050405020304" pitchFamily="18" charset="0"/>
              </a:rPr>
              <a:t>trên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xếp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chúng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các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nhóm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khác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nhau</a:t>
            </a:r>
            <a:r>
              <a:rPr lang="en-US" dirty="0">
                <a:solidFill>
                  <a:srgbClr val="000000"/>
                </a:solidFill>
                <a:latin typeface="Times New Roman" panose="02020603050405020304" pitchFamily="18" charset="0"/>
                <a:ea typeface="Times New Roman" panose="02020603050405020304" pitchFamily="18" charset="0"/>
              </a:rPr>
              <a:t>.</a:t>
            </a:r>
            <a:endParaRPr lang="en-US" sz="1600" dirty="0">
              <a:solidFill>
                <a:prstClr val="black"/>
              </a:solidFill>
              <a:latin typeface="Times New Roman" panose="02020603050405020304" pitchFamily="18" charset="0"/>
              <a:ea typeface="Times New Roman" panose="02020603050405020304" pitchFamily="18" charset="0"/>
            </a:endParaRPr>
          </a:p>
          <a:p>
            <a:pPr algn="just" defTabSz="914400"/>
            <a:r>
              <a:rPr lang="en-US"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Bước</a:t>
            </a:r>
            <a:r>
              <a:rPr lang="en-US" b="1" dirty="0">
                <a:solidFill>
                  <a:srgbClr val="000000"/>
                </a:solidFill>
                <a:latin typeface="Times New Roman" panose="02020603050405020304" pitchFamily="18" charset="0"/>
                <a:ea typeface="Times New Roman" panose="02020603050405020304" pitchFamily="18" charset="0"/>
              </a:rPr>
              <a:t> 3:</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Dựa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nghĩa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từ</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đã</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biết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trong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mỗi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nhóm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để</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suy</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ra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nghĩa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từng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yếu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tố</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từ</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đầu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xác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định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nghĩa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từ</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yếu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tố</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Hán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Việt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muốn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tìm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hiểu</a:t>
            </a:r>
            <a:r>
              <a:rPr lang="en-US" dirty="0">
                <a:solidFill>
                  <a:srgbClr val="000000"/>
                </a:solidFill>
                <a:latin typeface="Times New Roman" panose="02020603050405020304" pitchFamily="18" charset="0"/>
                <a:ea typeface="Times New Roman" panose="02020603050405020304" pitchFamily="18" charset="0"/>
              </a:rPr>
              <a:t>.</a:t>
            </a:r>
            <a:endParaRPr lang="en-US" sz="1600" dirty="0">
              <a:solidFill>
                <a:prstClr val="black"/>
              </a:solidFill>
              <a:latin typeface="Times New Roman" panose="02020603050405020304" pitchFamily="18" charset="0"/>
              <a:ea typeface="Times New Roman" panose="02020603050405020304" pitchFamily="18" charset="0"/>
            </a:endParaRPr>
          </a:p>
        </p:txBody>
      </p:sp>
      <p:pic>
        <p:nvPicPr>
          <p:cNvPr id="13" name="Hình ảnh 12">
            <a:extLst>
              <a:ext uri="{FF2B5EF4-FFF2-40B4-BE49-F238E27FC236}">
                <a16:creationId xmlns:a16="http://schemas.microsoft.com/office/drawing/2014/main" id="{595E1EEF-30B2-CCED-0AC7-FAA9B03F6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73" y="3773442"/>
            <a:ext cx="2993587" cy="2928380"/>
          </a:xfrm>
          <a:prstGeom prst="rect">
            <a:avLst/>
          </a:prstGeom>
        </p:spPr>
      </p:pic>
    </p:spTree>
    <p:extLst>
      <p:ext uri="{BB962C8B-B14F-4D97-AF65-F5344CB8AC3E}">
        <p14:creationId xmlns:p14="http://schemas.microsoft.com/office/powerpoint/2010/main" val="1024453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0B26F47F-977E-C2C5-DAE9-458F67F76BE5}"/>
              </a:ext>
            </a:extLst>
          </p:cNvPr>
          <p:cNvSpPr txBox="1"/>
          <p:nvPr/>
        </p:nvSpPr>
        <p:spPr>
          <a:xfrm>
            <a:off x="874053" y="102026"/>
            <a:ext cx="9895787" cy="954107"/>
          </a:xfrm>
          <a:prstGeom prst="rect">
            <a:avLst/>
          </a:prstGeom>
          <a:noFill/>
        </p:spPr>
        <p:txBody>
          <a:bodyPr wrap="square">
            <a:spAutoFit/>
          </a:bodyPr>
          <a:lstStyle/>
          <a:p>
            <a:pPr algn="ctr" defTabSz="914400">
              <a:tabLst>
                <a:tab pos="1386840" algn="l"/>
              </a:tabLst>
            </a:pPr>
            <a:r>
              <a:rPr lang="en-US" sz="2800" b="1" dirty="0">
                <a:solidFill>
                  <a:srgbClr val="FF0000"/>
                </a:solidFill>
                <a:latin typeface="Times New Roman" panose="02020603050405020304" pitchFamily="18" charset="0"/>
                <a:ea typeface="Times New Roman" panose="02020603050405020304" pitchFamily="18" charset="0"/>
              </a:rPr>
              <a:t>PHIẾU HỌC TẬP SỐ 1</a:t>
            </a:r>
            <a:endParaRPr lang="en-US" sz="2800" dirty="0">
              <a:solidFill>
                <a:prstClr val="black"/>
              </a:solidFill>
              <a:latin typeface="Times New Roman" panose="02020603050405020304" pitchFamily="18" charset="0"/>
              <a:ea typeface="Times New Roman" panose="02020603050405020304" pitchFamily="18" charset="0"/>
            </a:endParaRPr>
          </a:p>
          <a:p>
            <a:pPr algn="just" defTabSz="914400">
              <a:tabLst>
                <a:tab pos="2110105" algn="l"/>
              </a:tabLst>
            </a:pPr>
            <a:r>
              <a:rPr lang="en-US" sz="2800" dirty="0">
                <a:solidFill>
                  <a:srgbClr val="0D0D0D"/>
                </a:solidFill>
                <a:latin typeface="Times New Roman" panose="02020603050405020304" pitchFamily="18" charset="0"/>
                <a:ea typeface="Times New Roman" panose="02020603050405020304" pitchFamily="18" charset="0"/>
              </a:rPr>
              <a:t>        (</a:t>
            </a:r>
            <a:r>
              <a:rPr lang="pt-BR" sz="2800" dirty="0">
                <a:solidFill>
                  <a:srgbClr val="0D0D0D"/>
                </a:solidFill>
                <a:latin typeface="Times New Roman" panose="02020603050405020304" pitchFamily="18" charset="0"/>
                <a:ea typeface="MS Mincho" panose="02020609040205080304" pitchFamily="49" charset="-128"/>
              </a:rPr>
              <a:t>Cách xác định nhanh nghĩa của những từ có yếu tố Hán Việt</a:t>
            </a:r>
            <a:r>
              <a:rPr lang="en-US" sz="2800" dirty="0">
                <a:solidFill>
                  <a:srgbClr val="0D0D0D"/>
                </a:solidFill>
                <a:latin typeface="Times New Roman" panose="02020603050405020304" pitchFamily="18" charset="0"/>
                <a:ea typeface="Calibri" panose="020F0502020204030204" pitchFamily="34"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D928C66E-4BCF-39F7-8661-449090C7ABE0}"/>
              </a:ext>
            </a:extLst>
          </p:cNvPr>
          <p:cNvGraphicFramePr>
            <a:graphicFrameLocks noGrp="1"/>
          </p:cNvGraphicFramePr>
          <p:nvPr>
            <p:extLst>
              <p:ext uri="{D42A27DB-BD31-4B8C-83A1-F6EECF244321}">
                <p14:modId xmlns:p14="http://schemas.microsoft.com/office/powerpoint/2010/main" val="1298327823"/>
              </p:ext>
            </p:extLst>
          </p:nvPr>
        </p:nvGraphicFramePr>
        <p:xfrm>
          <a:off x="939855" y="1056117"/>
          <a:ext cx="10378099" cy="5547360"/>
        </p:xfrm>
        <a:graphic>
          <a:graphicData uri="http://schemas.openxmlformats.org/drawingml/2006/table">
            <a:tbl>
              <a:tblPr firstRow="1" firstCol="1" bandRow="1">
                <a:tableStyleId>{5C22544A-7EE6-4342-B048-85BDC9FD1C3A}</a:tableStyleId>
              </a:tblPr>
              <a:tblGrid>
                <a:gridCol w="1294943">
                  <a:extLst>
                    <a:ext uri="{9D8B030D-6E8A-4147-A177-3AD203B41FA5}">
                      <a16:colId xmlns:a16="http://schemas.microsoft.com/office/drawing/2014/main" val="2519185251"/>
                    </a:ext>
                  </a:extLst>
                </a:gridCol>
                <a:gridCol w="2687783">
                  <a:extLst>
                    <a:ext uri="{9D8B030D-6E8A-4147-A177-3AD203B41FA5}">
                      <a16:colId xmlns:a16="http://schemas.microsoft.com/office/drawing/2014/main" val="1539533285"/>
                    </a:ext>
                  </a:extLst>
                </a:gridCol>
                <a:gridCol w="2466109">
                  <a:extLst>
                    <a:ext uri="{9D8B030D-6E8A-4147-A177-3AD203B41FA5}">
                      <a16:colId xmlns:a16="http://schemas.microsoft.com/office/drawing/2014/main" val="222397600"/>
                    </a:ext>
                  </a:extLst>
                </a:gridCol>
                <a:gridCol w="1274619">
                  <a:extLst>
                    <a:ext uri="{9D8B030D-6E8A-4147-A177-3AD203B41FA5}">
                      <a16:colId xmlns:a16="http://schemas.microsoft.com/office/drawing/2014/main" val="165219767"/>
                    </a:ext>
                  </a:extLst>
                </a:gridCol>
                <a:gridCol w="2654645">
                  <a:extLst>
                    <a:ext uri="{9D8B030D-6E8A-4147-A177-3AD203B41FA5}">
                      <a16:colId xmlns:a16="http://schemas.microsoft.com/office/drawing/2014/main" val="1716061484"/>
                    </a:ext>
                  </a:extLst>
                </a:gridCol>
              </a:tblGrid>
              <a:tr h="166177">
                <a:tc>
                  <a:txBody>
                    <a:bodyPr/>
                    <a:lstStyle/>
                    <a:p>
                      <a:pPr marL="0" marR="0" algn="ctr">
                        <a:spcBef>
                          <a:spcPts val="0"/>
                        </a:spcBef>
                        <a:spcAft>
                          <a:spcPts val="0"/>
                        </a:spcAft>
                      </a:pPr>
                      <a:r>
                        <a:rPr lang="en-US" sz="2400" dirty="0" err="1"/>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tabLst>
                          <a:tab pos="2110105" algn="l"/>
                        </a:tabLst>
                      </a:pP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090080419"/>
                  </a:ext>
                </a:extLst>
              </a:tr>
              <a:tr h="118698">
                <a:tc rowSpan="2">
                  <a:txBody>
                    <a:bodyPr/>
                    <a:lstStyle/>
                    <a:p>
                      <a:pPr marL="0" marR="0" algn="just">
                        <a:spcBef>
                          <a:spcPts val="0"/>
                        </a:spcBef>
                        <a:spcAft>
                          <a:spcPts val="0"/>
                        </a:spcAft>
                        <a:tabLst>
                          <a:tab pos="2110105" algn="l"/>
                        </a:tabLst>
                      </a:pPr>
                      <a:r>
                        <a:rPr lang="pt-BR" sz="2800" dirty="0">
                          <a:effectLst/>
                          <a:latin typeface="Times New Roman" panose="02020603050405020304" pitchFamily="18" charset="0"/>
                          <a:cs typeface="Times New Roman" panose="02020603050405020304" pitchFamily="18" charset="0"/>
                        </a:rPr>
                        <a:t>thuyết minh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tabLst>
                          <a:tab pos="2110105" algn="l"/>
                        </a:tabLs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tabLst>
                          <a:tab pos="2110105" algn="l"/>
                        </a:tabLs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0"/>
                        </a:spcBef>
                        <a:spcAft>
                          <a:spcPts val="0"/>
                        </a:spcAft>
                        <a:tabLst>
                          <a:tab pos="2110105" algn="l"/>
                        </a:tabLs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0"/>
                        </a:spcBef>
                        <a:spcAft>
                          <a:spcPts val="0"/>
                        </a:spcAft>
                        <a:tabLst>
                          <a:tab pos="2110105" algn="l"/>
                        </a:tabLs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0"/>
                        </a:spcBef>
                        <a:spcAft>
                          <a:spcPts val="0"/>
                        </a:spcAft>
                        <a:tabLst>
                          <a:tab pos="2110105" algn="l"/>
                        </a:tabLs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l">
                        <a:spcBef>
                          <a:spcPts val="0"/>
                        </a:spcBef>
                        <a:spcAft>
                          <a:spcPts val="0"/>
                        </a:spcAft>
                        <a:tabLst>
                          <a:tab pos="2110105" algn="l"/>
                        </a:tabLs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l">
                        <a:spcBef>
                          <a:spcPts val="0"/>
                        </a:spcBef>
                        <a:spcAft>
                          <a:spcPts val="0"/>
                        </a:spcAft>
                        <a:tabLst>
                          <a:tab pos="2110105" algn="l"/>
                        </a:tabLs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577719"/>
                  </a:ext>
                </a:extLst>
              </a:tr>
              <a:tr h="118698">
                <a:tc vMerge="1">
                  <a:txBody>
                    <a:bodyPr/>
                    <a:lstStyle/>
                    <a:p>
                      <a:endParaRPr lang="en-US"/>
                    </a:p>
                  </a:txBody>
                  <a:tcPr/>
                </a:tc>
                <a:tc>
                  <a:txBody>
                    <a:bodyPr/>
                    <a:lstStyle/>
                    <a:p>
                      <a:pPr marL="0" marR="0" algn="l">
                        <a:spcBef>
                          <a:spcPts val="0"/>
                        </a:spcBef>
                        <a:spcAft>
                          <a:spcPts val="0"/>
                        </a:spcAft>
                        <a:tabLst>
                          <a:tab pos="2110105" algn="l"/>
                        </a:tabLs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0"/>
                        </a:spcBef>
                        <a:spcAft>
                          <a:spcPts val="0"/>
                        </a:spcAft>
                        <a:tabLst>
                          <a:tab pos="2110105" algn="l"/>
                        </a:tabLs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0"/>
                        </a:spcBef>
                        <a:spcAft>
                          <a:spcPts val="0"/>
                        </a:spcAft>
                        <a:tabLst>
                          <a:tab pos="2110105" algn="l"/>
                        </a:tabLs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0"/>
                        </a:spcBef>
                        <a:spcAft>
                          <a:spcPts val="0"/>
                        </a:spcAft>
                        <a:tabLst>
                          <a:tab pos="2110105" algn="l"/>
                        </a:tabLs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tabLst>
                          <a:tab pos="2110105" algn="l"/>
                        </a:tabLs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5676710"/>
                  </a:ext>
                </a:extLst>
              </a:tr>
            </a:tbl>
          </a:graphicData>
        </a:graphic>
      </p:graphicFrame>
      <p:pic>
        <p:nvPicPr>
          <p:cNvPr id="9" name="Hình ảnh 8">
            <a:extLst>
              <a:ext uri="{FF2B5EF4-FFF2-40B4-BE49-F238E27FC236}">
                <a16:creationId xmlns:a16="http://schemas.microsoft.com/office/drawing/2014/main" id="{3E718FFA-0E51-DFC8-FDE0-9796CECCB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2651" y="5359440"/>
            <a:ext cx="1410600" cy="1396550"/>
          </a:xfrm>
          <a:prstGeom prst="rect">
            <a:avLst/>
          </a:prstGeom>
        </p:spPr>
      </p:pic>
    </p:spTree>
    <p:extLst>
      <p:ext uri="{BB962C8B-B14F-4D97-AF65-F5344CB8AC3E}">
        <p14:creationId xmlns:p14="http://schemas.microsoft.com/office/powerpoint/2010/main" val="423418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0B26F47F-977E-C2C5-DAE9-458F67F76BE5}"/>
              </a:ext>
            </a:extLst>
          </p:cNvPr>
          <p:cNvSpPr txBox="1"/>
          <p:nvPr/>
        </p:nvSpPr>
        <p:spPr>
          <a:xfrm>
            <a:off x="874053" y="102010"/>
            <a:ext cx="9895787" cy="523220"/>
          </a:xfrm>
          <a:prstGeom prst="rect">
            <a:avLst/>
          </a:prstGeom>
          <a:noFill/>
        </p:spPr>
        <p:txBody>
          <a:bodyPr wrap="square">
            <a:spAutoFit/>
          </a:bodyPr>
          <a:lstStyle/>
          <a:p>
            <a:pPr algn="ctr" defTabSz="914400">
              <a:tabLst>
                <a:tab pos="1386840" algn="l"/>
              </a:tabLst>
            </a:pPr>
            <a:r>
              <a:rPr lang="en-US" sz="2800" b="1" dirty="0">
                <a:solidFill>
                  <a:srgbClr val="FF0000"/>
                </a:solidFill>
                <a:latin typeface="Times New Roman" panose="02020603050405020304" pitchFamily="18" charset="0"/>
                <a:ea typeface="Times New Roman" panose="02020603050405020304" pitchFamily="18" charset="0"/>
              </a:rPr>
              <a:t>PHIẾU HỌC TẬP </a:t>
            </a:r>
            <a:r>
              <a:rPr lang="en-US" sz="2800" b="1">
                <a:solidFill>
                  <a:srgbClr val="FF0000"/>
                </a:solidFill>
                <a:latin typeface="Times New Roman" panose="02020603050405020304" pitchFamily="18" charset="0"/>
                <a:ea typeface="Times New Roman" panose="02020603050405020304" pitchFamily="18" charset="0"/>
              </a:rPr>
              <a:t>SỐ 1</a:t>
            </a:r>
            <a:endParaRPr lang="en-US" sz="2800" dirty="0">
              <a:solidFill>
                <a:prstClr val="black"/>
              </a:solidFill>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D928C66E-4BCF-39F7-8661-449090C7ABE0}"/>
              </a:ext>
            </a:extLst>
          </p:cNvPr>
          <p:cNvGraphicFramePr>
            <a:graphicFrameLocks noGrp="1"/>
          </p:cNvGraphicFramePr>
          <p:nvPr>
            <p:extLst>
              <p:ext uri="{D42A27DB-BD31-4B8C-83A1-F6EECF244321}">
                <p14:modId xmlns:p14="http://schemas.microsoft.com/office/powerpoint/2010/main" val="1541566677"/>
              </p:ext>
            </p:extLst>
          </p:nvPr>
        </p:nvGraphicFramePr>
        <p:xfrm>
          <a:off x="368299" y="625231"/>
          <a:ext cx="11531600" cy="5907649"/>
        </p:xfrm>
        <a:graphic>
          <a:graphicData uri="http://schemas.openxmlformats.org/drawingml/2006/table">
            <a:tbl>
              <a:tblPr firstRow="1" firstCol="1" bandRow="1">
                <a:tableStyleId>{5C22544A-7EE6-4342-B048-85BDC9FD1C3A}</a:tableStyleId>
              </a:tblPr>
              <a:tblGrid>
                <a:gridCol w="1438872">
                  <a:extLst>
                    <a:ext uri="{9D8B030D-6E8A-4147-A177-3AD203B41FA5}">
                      <a16:colId xmlns:a16="http://schemas.microsoft.com/office/drawing/2014/main" val="2519185251"/>
                    </a:ext>
                  </a:extLst>
                </a:gridCol>
                <a:gridCol w="2396529">
                  <a:extLst>
                    <a:ext uri="{9D8B030D-6E8A-4147-A177-3AD203B41FA5}">
                      <a16:colId xmlns:a16="http://schemas.microsoft.com/office/drawing/2014/main" val="1539533285"/>
                    </a:ext>
                  </a:extLst>
                </a:gridCol>
                <a:gridCol w="1905000">
                  <a:extLst>
                    <a:ext uri="{9D8B030D-6E8A-4147-A177-3AD203B41FA5}">
                      <a16:colId xmlns:a16="http://schemas.microsoft.com/office/drawing/2014/main" val="222397600"/>
                    </a:ext>
                  </a:extLst>
                </a:gridCol>
                <a:gridCol w="1676400">
                  <a:extLst>
                    <a:ext uri="{9D8B030D-6E8A-4147-A177-3AD203B41FA5}">
                      <a16:colId xmlns:a16="http://schemas.microsoft.com/office/drawing/2014/main" val="165219767"/>
                    </a:ext>
                  </a:extLst>
                </a:gridCol>
                <a:gridCol w="4114799">
                  <a:extLst>
                    <a:ext uri="{9D8B030D-6E8A-4147-A177-3AD203B41FA5}">
                      <a16:colId xmlns:a16="http://schemas.microsoft.com/office/drawing/2014/main" val="1716061484"/>
                    </a:ext>
                  </a:extLst>
                </a:gridCol>
              </a:tblGrid>
              <a:tr h="1152769">
                <a:tc>
                  <a:txBody>
                    <a:bodyPr/>
                    <a:lstStyle/>
                    <a:p>
                      <a:pPr marL="0" marR="0" algn="ctr">
                        <a:spcBef>
                          <a:spcPts val="0"/>
                        </a:spcBef>
                        <a:spcAft>
                          <a:spcPts val="0"/>
                        </a:spcAft>
                      </a:pP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tabLst>
                          <a:tab pos="2110105" algn="l"/>
                        </a:tabLst>
                      </a:pPr>
                      <a:r>
                        <a:rPr lang="en-US" sz="2400" dirty="0" err="1">
                          <a:effectLst/>
                          <a:latin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xét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090080419"/>
                  </a:ext>
                </a:extLst>
              </a:tr>
              <a:tr h="1818326">
                <a:tc rowSpan="2">
                  <a:txBody>
                    <a:bodyPr/>
                    <a:lstStyle/>
                    <a:p>
                      <a:pPr marL="0" marR="0" algn="just">
                        <a:spcBef>
                          <a:spcPts val="0"/>
                        </a:spcBef>
                        <a:spcAft>
                          <a:spcPts val="0"/>
                        </a:spcAft>
                        <a:tabLst>
                          <a:tab pos="2110105" algn="l"/>
                        </a:tabLst>
                      </a:pPr>
                      <a:r>
                        <a:rPr lang="pt-BR" sz="2400">
                          <a:effectLst/>
                          <a:latin typeface="Times New Roman" panose="02020603050405020304" pitchFamily="18" charset="0"/>
                          <a:cs typeface="Times New Roman" panose="02020603050405020304" pitchFamily="18" charset="0"/>
                        </a:rPr>
                        <a:t>thuyết minh</a:t>
                      </a:r>
                    </a:p>
                    <a:p>
                      <a:pPr marL="0" marR="0" algn="just">
                        <a:spcBef>
                          <a:spcPts val="0"/>
                        </a:spcBef>
                        <a:spcAft>
                          <a:spcPts val="0"/>
                        </a:spcAft>
                        <a:tabLst>
                          <a:tab pos="2110105" algn="l"/>
                        </a:tabLst>
                      </a:pPr>
                      <a:endParaRPr lang="pt-BR"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110105" algn="l"/>
                        </a:tabLst>
                      </a:pPr>
                      <a:endParaRPr lang="pt-BR"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tabLst>
                          <a:tab pos="2110105"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tabLst>
                          <a:tab pos="2110105"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l">
                        <a:spcBef>
                          <a:spcPts val="0"/>
                        </a:spcBef>
                        <a:spcAft>
                          <a:spcPts val="0"/>
                        </a:spcAft>
                        <a:tabLst>
                          <a:tab pos="2110105"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l">
                        <a:spcBef>
                          <a:spcPts val="0"/>
                        </a:spcBef>
                        <a:spcAft>
                          <a:spcPts val="0"/>
                        </a:spcAft>
                        <a:tabLst>
                          <a:tab pos="2110105"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577719"/>
                  </a:ext>
                </a:extLst>
              </a:tr>
              <a:tr h="2001837">
                <a:tc vMerge="1">
                  <a:txBody>
                    <a:bodyPr/>
                    <a:lstStyle/>
                    <a:p>
                      <a:endParaRPr lang="en-US"/>
                    </a:p>
                  </a:txBody>
                  <a:tcPr/>
                </a:tc>
                <a:tc>
                  <a:txBody>
                    <a:bodyPr/>
                    <a:lstStyle/>
                    <a:p>
                      <a:pPr marL="0" marR="0" algn="l">
                        <a:spcBef>
                          <a:spcPts val="0"/>
                        </a:spcBef>
                        <a:spcAft>
                          <a:spcPts val="0"/>
                        </a:spcAft>
                        <a:tabLst>
                          <a:tab pos="2110105" algn="l"/>
                        </a:tabLs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tabLst>
                          <a:tab pos="2110105"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5676710"/>
                  </a:ext>
                </a:extLst>
              </a:tr>
            </a:tbl>
          </a:graphicData>
        </a:graphic>
      </p:graphicFrame>
      <p:sp>
        <p:nvSpPr>
          <p:cNvPr id="5" name="Hộp Văn bản 5">
            <a:extLst>
              <a:ext uri="{FF2B5EF4-FFF2-40B4-BE49-F238E27FC236}">
                <a16:creationId xmlns:a16="http://schemas.microsoft.com/office/drawing/2014/main" id="{B024D8E0-37E2-5BCB-0134-749C97EF3EDD}"/>
              </a:ext>
            </a:extLst>
          </p:cNvPr>
          <p:cNvSpPr txBox="1"/>
          <p:nvPr/>
        </p:nvSpPr>
        <p:spPr>
          <a:xfrm>
            <a:off x="1857480" y="1826456"/>
            <a:ext cx="2320821" cy="1569660"/>
          </a:xfrm>
          <a:prstGeom prst="rect">
            <a:avLst/>
          </a:prstGeom>
          <a:noFill/>
        </p:spPr>
        <p:txBody>
          <a:bodyPr wrap="square">
            <a:spAutoFit/>
          </a:bodyPr>
          <a:lstStyle/>
          <a:p>
            <a:pPr defTabSz="914400">
              <a:tabLst>
                <a:tab pos="2110105" algn="l"/>
              </a:tabLst>
            </a:pPr>
            <a:r>
              <a:rPr lang="en-US" sz="2400">
                <a:solidFill>
                  <a:prstClr val="black"/>
                </a:solidFill>
                <a:latin typeface="Times New Roman" panose="02020603050405020304" pitchFamily="18" charset="0"/>
                <a:cs typeface="Times New Roman" panose="02020603050405020304" pitchFamily="18" charset="0"/>
              </a:rPr>
              <a:t>Thuyết:</a:t>
            </a:r>
            <a:r>
              <a:rPr lang="pt-BR" sz="2400">
                <a:solidFill>
                  <a:prstClr val="black"/>
                </a:solidFill>
                <a:latin typeface="Times New Roman" panose="02020603050405020304" pitchFamily="18" charset="0"/>
                <a:cs typeface="Times New Roman" panose="02020603050405020304" pitchFamily="18" charset="0"/>
              </a:rPr>
              <a:t> thuyết phục, thuyết giảng, lí thuyết, diễn thuyết,...;</a:t>
            </a:r>
            <a:endPar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Hộp Văn bản 5">
            <a:extLst>
              <a:ext uri="{FF2B5EF4-FFF2-40B4-BE49-F238E27FC236}">
                <a16:creationId xmlns:a16="http://schemas.microsoft.com/office/drawing/2014/main" id="{B024D8E0-37E2-5BCB-0134-749C97EF3EDD}"/>
              </a:ext>
            </a:extLst>
          </p:cNvPr>
          <p:cNvSpPr txBox="1"/>
          <p:nvPr/>
        </p:nvSpPr>
        <p:spPr>
          <a:xfrm>
            <a:off x="4178310" y="1826456"/>
            <a:ext cx="1835151" cy="1569660"/>
          </a:xfrm>
          <a:prstGeom prst="rect">
            <a:avLst/>
          </a:prstGeom>
          <a:noFill/>
        </p:spPr>
        <p:txBody>
          <a:bodyPr wrap="square">
            <a:spAutoFit/>
          </a:bodyPr>
          <a:lstStyle/>
          <a:p>
            <a:pPr defTabSz="914400">
              <a:tabLst>
                <a:tab pos="2110105" algn="l"/>
              </a:tabLst>
            </a:pPr>
            <a:r>
              <a:rPr lang="pt-BR" sz="2400">
                <a:solidFill>
                  <a:prstClr val="black"/>
                </a:solidFill>
                <a:latin typeface="Times New Roman" panose="02020603050405020304" pitchFamily="18" charset="0"/>
                <a:cs typeface="Times New Roman" panose="02020603050405020304" pitchFamily="18" charset="0"/>
              </a:rPr>
              <a:t>Thuyết: -&gt;có liên quan tới hành động nói;</a:t>
            </a:r>
            <a:endPar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Hộp Văn bản 5">
            <a:extLst>
              <a:ext uri="{FF2B5EF4-FFF2-40B4-BE49-F238E27FC236}">
                <a16:creationId xmlns:a16="http://schemas.microsoft.com/office/drawing/2014/main" id="{B024D8E0-37E2-5BCB-0134-749C97EF3EDD}"/>
              </a:ext>
            </a:extLst>
          </p:cNvPr>
          <p:cNvSpPr txBox="1"/>
          <p:nvPr/>
        </p:nvSpPr>
        <p:spPr>
          <a:xfrm>
            <a:off x="1857487" y="3709250"/>
            <a:ext cx="2320823" cy="1938992"/>
          </a:xfrm>
          <a:prstGeom prst="rect">
            <a:avLst/>
          </a:prstGeom>
          <a:noFill/>
        </p:spPr>
        <p:txBody>
          <a:bodyPr wrap="square">
            <a:spAutoFit/>
          </a:bodyPr>
          <a:lstStyle/>
          <a:p>
            <a:pPr defTabSz="914400">
              <a:tabLst>
                <a:tab pos="2110105" algn="l"/>
              </a:tabLst>
            </a:pPr>
            <a:r>
              <a:rPr lang="en-US" sz="2400">
                <a:solidFill>
                  <a:prstClr val="black"/>
                </a:solidFill>
                <a:latin typeface="Times New Roman" panose="02020603050405020304" pitchFamily="18" charset="0"/>
                <a:cs typeface="Times New Roman" panose="02020603050405020304" pitchFamily="18" charset="0"/>
              </a:rPr>
              <a:t>Minh: </a:t>
            </a:r>
            <a:r>
              <a:rPr lang="pt-BR" sz="2400">
                <a:solidFill>
                  <a:prstClr val="black"/>
                </a:solidFill>
                <a:latin typeface="Times New Roman" panose="02020603050405020304" pitchFamily="18" charset="0"/>
                <a:cs typeface="Times New Roman" panose="02020603050405020304" pitchFamily="18" charset="0"/>
              </a:rPr>
              <a:t>minh bạch, minh mẫn, tường minh, thanh minh,...</a:t>
            </a:r>
          </a:p>
          <a:p>
            <a:pPr defTabSz="914400">
              <a:tabLst>
                <a:tab pos="2110105" algn="l"/>
              </a:tabLst>
            </a:pPr>
            <a:endPar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Hộp Văn bản 5">
            <a:extLst>
              <a:ext uri="{FF2B5EF4-FFF2-40B4-BE49-F238E27FC236}">
                <a16:creationId xmlns:a16="http://schemas.microsoft.com/office/drawing/2014/main" id="{B024D8E0-37E2-5BCB-0134-749C97EF3EDD}"/>
              </a:ext>
            </a:extLst>
          </p:cNvPr>
          <p:cNvSpPr txBox="1"/>
          <p:nvPr/>
        </p:nvSpPr>
        <p:spPr>
          <a:xfrm>
            <a:off x="4178311" y="3709250"/>
            <a:ext cx="1835151" cy="1569660"/>
          </a:xfrm>
          <a:prstGeom prst="rect">
            <a:avLst/>
          </a:prstGeom>
          <a:noFill/>
        </p:spPr>
        <p:txBody>
          <a:bodyPr wrap="square">
            <a:spAutoFit/>
          </a:bodyPr>
          <a:lstStyle/>
          <a:p>
            <a:pPr defTabSz="914400">
              <a:tabLst>
                <a:tab pos="2110105" algn="l"/>
              </a:tabLst>
            </a:pPr>
            <a:r>
              <a:rPr lang="pt-BR" sz="2400">
                <a:solidFill>
                  <a:prstClr val="black"/>
                </a:solidFill>
                <a:latin typeface="Times New Roman" panose="02020603050405020304" pitchFamily="18" charset="0"/>
                <a:cs typeface="Times New Roman" panose="02020603050405020304" pitchFamily="18" charset="0"/>
              </a:rPr>
              <a:t>Minh:-&gt;có liên quan tới sự rõ ràng, sáng sửa</a:t>
            </a:r>
            <a:endPar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Hộp Văn bản 5">
            <a:extLst>
              <a:ext uri="{FF2B5EF4-FFF2-40B4-BE49-F238E27FC236}">
                <a16:creationId xmlns:a16="http://schemas.microsoft.com/office/drawing/2014/main" id="{B024D8E0-37E2-5BCB-0134-749C97EF3EDD}"/>
              </a:ext>
            </a:extLst>
          </p:cNvPr>
          <p:cNvSpPr txBox="1"/>
          <p:nvPr/>
        </p:nvSpPr>
        <p:spPr>
          <a:xfrm>
            <a:off x="6176387" y="1775980"/>
            <a:ext cx="1545452" cy="2308324"/>
          </a:xfrm>
          <a:prstGeom prst="rect">
            <a:avLst/>
          </a:prstGeom>
          <a:noFill/>
        </p:spPr>
        <p:txBody>
          <a:bodyPr wrap="square">
            <a:spAutoFit/>
          </a:bodyPr>
          <a:lstStyle/>
          <a:p>
            <a:pPr defTabSz="914400">
              <a:tabLst>
                <a:tab pos="2110105" algn="l"/>
              </a:tabLst>
            </a:pPr>
            <a:r>
              <a:rPr lang="pt-BR" sz="2400">
                <a:solidFill>
                  <a:prstClr val="black"/>
                </a:solidFill>
                <a:latin typeface="Times New Roman" panose="02020603050405020304" pitchFamily="18" charset="0"/>
                <a:cs typeface="Times New Roman" panose="02020603050405020304" pitchFamily="18" charset="0"/>
              </a:rPr>
              <a:t>Thuyết minh -&gt; nói rõ ràng ra (về một vấn đề nào đó).</a:t>
            </a:r>
            <a:endPar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5">
            <a:extLst>
              <a:ext uri="{FF2B5EF4-FFF2-40B4-BE49-F238E27FC236}">
                <a16:creationId xmlns:a16="http://schemas.microsoft.com/office/drawing/2014/main" id="{B024D8E0-37E2-5BCB-0134-749C97EF3EDD}"/>
              </a:ext>
            </a:extLst>
          </p:cNvPr>
          <p:cNvSpPr txBox="1"/>
          <p:nvPr/>
        </p:nvSpPr>
        <p:spPr>
          <a:xfrm>
            <a:off x="7835903" y="1786352"/>
            <a:ext cx="4203700" cy="4893647"/>
          </a:xfrm>
          <a:prstGeom prst="rect">
            <a:avLst/>
          </a:prstGeom>
          <a:noFill/>
        </p:spPr>
        <p:txBody>
          <a:bodyPr wrap="square">
            <a:spAutoFit/>
          </a:bodyPr>
          <a:lstStyle/>
          <a:p>
            <a:pPr defTabSz="914400"/>
            <a:r>
              <a:rPr lang="vi-VN" sz="2400">
                <a:solidFill>
                  <a:srgbClr val="FF0000"/>
                </a:solidFill>
                <a:latin typeface="Times New Roman"/>
              </a:rPr>
              <a:t>- Bước 1: Tách từng từ đó ra thành các yếu tố riêng biệt để xem xét.</a:t>
            </a:r>
            <a:endParaRPr lang="en-US" sz="2400">
              <a:solidFill>
                <a:srgbClr val="FF0000"/>
              </a:solidFill>
              <a:latin typeface="Calibri Light"/>
            </a:endParaRPr>
          </a:p>
          <a:p>
            <a:pPr defTabSz="914400"/>
            <a:r>
              <a:rPr lang="vi-VN" sz="2400">
                <a:solidFill>
                  <a:srgbClr val="FF0000"/>
                </a:solidFill>
                <a:latin typeface="Times New Roman"/>
              </a:rPr>
              <a:t>- Bước 2: Tập hợp những từ đã biết có một trong các yếu tố của từ được tách ở trên và xếp chúng vào các nhóm khác nhau.</a:t>
            </a:r>
            <a:endParaRPr lang="en-US" sz="2400">
              <a:solidFill>
                <a:srgbClr val="FF0000"/>
              </a:solidFill>
              <a:latin typeface="Calibri Light"/>
            </a:endParaRPr>
          </a:p>
          <a:p>
            <a:pPr defTabSz="914400"/>
            <a:r>
              <a:rPr lang="vi-VN" sz="2400">
                <a:solidFill>
                  <a:srgbClr val="FF0000"/>
                </a:solidFill>
                <a:latin typeface="Times New Roman"/>
              </a:rPr>
              <a:t>- Bước 3: Dựa vào nghĩa chung của một vài từ đã biết trong mỗi nhóm để suy ra nghĩa của từng yếu tố, từ đó, bước đầu xác định nghĩa của từ có yếu tố Hán Việ</a:t>
            </a:r>
            <a:r>
              <a:rPr lang="vi-VN" sz="2400">
                <a:solidFill>
                  <a:prstClr val="black"/>
                </a:solidFill>
                <a:latin typeface="Times New Roman"/>
              </a:rPr>
              <a:t>t </a:t>
            </a:r>
            <a:r>
              <a:rPr lang="vi-VN" sz="2400">
                <a:solidFill>
                  <a:srgbClr val="FF0000"/>
                </a:solidFill>
                <a:latin typeface="Times New Roman"/>
              </a:rPr>
              <a:t>muốn tìm hiểu.</a:t>
            </a:r>
            <a:endParaRPr lang="en-US" sz="2400" dirty="0">
              <a:solidFill>
                <a:srgbClr val="FF0000"/>
              </a:solidFill>
              <a:latin typeface="Calibri Ligh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93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61421B1-1906-4F8E-BF53-DF1E9D07C1F2}"/>
              </a:ext>
            </a:extLst>
          </p:cNvPr>
          <p:cNvSpPr txBox="1"/>
          <p:nvPr/>
        </p:nvSpPr>
        <p:spPr>
          <a:xfrm>
            <a:off x="4169563" y="385240"/>
            <a:ext cx="3796804" cy="707886"/>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ctr" defTabSz="914400">
              <a:spcBef>
                <a:spcPts val="600"/>
              </a:spcBef>
            </a:pPr>
            <a:r>
              <a:rPr lang="en-US" sz="4000" b="1" dirty="0">
                <a:latin typeface="Times New Roman" panose="02020603050405020304" pitchFamily="18" charset="0"/>
                <a:cs typeface="Times New Roman" panose="02020603050405020304" pitchFamily="18" charset="0"/>
              </a:rPr>
              <a:t>LUYỆN TẬP</a:t>
            </a:r>
          </a:p>
        </p:txBody>
      </p:sp>
      <p:pic>
        <p:nvPicPr>
          <p:cNvPr id="3" name="Hình ảnh 2">
            <a:extLst>
              <a:ext uri="{FF2B5EF4-FFF2-40B4-BE49-F238E27FC236}">
                <a16:creationId xmlns:a16="http://schemas.microsoft.com/office/drawing/2014/main" id="{9E217574-3B02-9AE1-0A36-5BC821D5A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1" y="1324841"/>
            <a:ext cx="4762500" cy="4762500"/>
          </a:xfrm>
          <a:prstGeom prst="rect">
            <a:avLst/>
          </a:prstGeom>
        </p:spPr>
      </p:pic>
    </p:spTree>
    <p:extLst>
      <p:ext uri="{BB962C8B-B14F-4D97-AF65-F5344CB8AC3E}">
        <p14:creationId xmlns:p14="http://schemas.microsoft.com/office/powerpoint/2010/main" val="446408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73438BDE-F8FF-90F4-F687-74EDF64C78AE}"/>
              </a:ext>
            </a:extLst>
          </p:cNvPr>
          <p:cNvSpPr txBox="1"/>
          <p:nvPr/>
        </p:nvSpPr>
        <p:spPr>
          <a:xfrm>
            <a:off x="1328331" y="308073"/>
            <a:ext cx="4907508" cy="523220"/>
          </a:xfrm>
          <a:prstGeom prst="rect">
            <a:avLst/>
          </a:prstGeom>
          <a:noFill/>
        </p:spPr>
        <p:txBody>
          <a:bodyPr wrap="square">
            <a:spAutoFit/>
          </a:bodyPr>
          <a:lstStyle/>
          <a:p>
            <a:pPr marR="226695" algn="just" defTabSz="914400"/>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Luyện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endParaRPr lang="en-US" sz="2800" b="1" dirty="0">
              <a:latin typeface="Times New Roman" pitchFamily="18" charset="0"/>
              <a:cs typeface="Times New Roman" pitchFamily="18" charset="0"/>
            </a:endParaRPr>
          </a:p>
        </p:txBody>
      </p:sp>
      <p:sp>
        <p:nvSpPr>
          <p:cNvPr id="6" name="Hộp Văn bản 5">
            <a:extLst>
              <a:ext uri="{FF2B5EF4-FFF2-40B4-BE49-F238E27FC236}">
                <a16:creationId xmlns:a16="http://schemas.microsoft.com/office/drawing/2014/main" id="{B024D8E0-37E2-5BCB-0134-749C97EF3EDD}"/>
              </a:ext>
            </a:extLst>
          </p:cNvPr>
          <p:cNvSpPr txBox="1"/>
          <p:nvPr/>
        </p:nvSpPr>
        <p:spPr>
          <a:xfrm>
            <a:off x="1425686" y="1000843"/>
            <a:ext cx="3090905" cy="523220"/>
          </a:xfrm>
          <a:prstGeom prst="rect">
            <a:avLst/>
          </a:prstGeom>
          <a:noFill/>
        </p:spPr>
        <p:txBody>
          <a:bodyPr wrap="square">
            <a:spAutoFit/>
          </a:bodyPr>
          <a:lstStyle/>
          <a:p>
            <a:pPr algn="just" defTabSz="914400">
              <a:tabLst>
                <a:tab pos="2110105" algn="l"/>
              </a:tabLst>
            </a:pPr>
            <a:r>
              <a:rPr lang="pt-BR" sz="2800" b="1" dirty="0">
                <a:solidFill>
                  <a:srgbClr val="008000"/>
                </a:solidFill>
                <a:latin typeface="Times New Roman" panose="02020603050405020304" pitchFamily="18" charset="0"/>
                <a:ea typeface="MS Mincho" panose="02020609040205080304" pitchFamily="49" charset="-128"/>
              </a:rPr>
              <a:t>Bài tập 1/tr.90:</a:t>
            </a:r>
            <a:endParaRPr lang="en-US" sz="2400" dirty="0">
              <a:solidFill>
                <a:srgbClr val="008000"/>
              </a:solidFill>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F57EE870-9720-5FCB-1FB1-6A8A7D95697F}"/>
              </a:ext>
            </a:extLst>
          </p:cNvPr>
          <p:cNvSpPr txBox="1"/>
          <p:nvPr/>
        </p:nvSpPr>
        <p:spPr>
          <a:xfrm>
            <a:off x="1562103" y="1846190"/>
            <a:ext cx="10350500" cy="2009061"/>
          </a:xfrm>
          <a:prstGeom prst="roundRect">
            <a:avLst/>
          </a:prstGeom>
          <a:noFill/>
          <a:ln w="38100">
            <a:solidFill>
              <a:srgbClr val="008000"/>
            </a:solidFill>
          </a:ln>
        </p:spPr>
        <p:txBody>
          <a:bodyPr wrap="square">
            <a:spAutoFit/>
          </a:bodyPr>
          <a:lstStyle/>
          <a:p>
            <a:pPr algn="just" defTabSz="914400"/>
            <a:r>
              <a:rPr lang="en-US" sz="2800">
                <a:solidFill>
                  <a:prstClr val="black"/>
                </a:solidFill>
                <a:latin typeface="Times" pitchFamily="34" charset="0"/>
                <a:ea typeface="Times" pitchFamily="34" charset="0"/>
                <a:cs typeface="Times" pitchFamily="34" charset="0"/>
              </a:rPr>
              <a:t>- </a:t>
            </a:r>
            <a:r>
              <a:rPr lang="vi-VN" sz="2800">
                <a:solidFill>
                  <a:prstClr val="black"/>
                </a:solidFill>
                <a:latin typeface="Times" pitchFamily="34" charset="0"/>
                <a:ea typeface="Times" pitchFamily="34" charset="0"/>
                <a:cs typeface="Times" pitchFamily="34" charset="0"/>
              </a:rPr>
              <a:t>Em hiểu như thế nào về nghĩa của các yếu tố Hán Việt tạo nên từ </a:t>
            </a:r>
            <a:r>
              <a:rPr lang="vi-VN" sz="2800" i="1">
                <a:solidFill>
                  <a:prstClr val="black"/>
                </a:solidFill>
                <a:latin typeface="Times" pitchFamily="34" charset="0"/>
                <a:ea typeface="Times" pitchFamily="34" charset="0"/>
                <a:cs typeface="Times" pitchFamily="34" charset="0"/>
              </a:rPr>
              <a:t>tín ngưỡng</a:t>
            </a:r>
            <a:r>
              <a:rPr lang="vi-VN" sz="2800">
                <a:solidFill>
                  <a:prstClr val="black"/>
                </a:solidFill>
                <a:latin typeface="Times" pitchFamily="34" charset="0"/>
                <a:ea typeface="Times" pitchFamily="34" charset="0"/>
                <a:cs typeface="Times" pitchFamily="34" charset="0"/>
              </a:rPr>
              <a:t> được dùng trong văn bản </a:t>
            </a:r>
            <a:r>
              <a:rPr lang="vi-VN" sz="2800" i="1">
                <a:solidFill>
                  <a:prstClr val="black"/>
                </a:solidFill>
                <a:latin typeface="Times" pitchFamily="34" charset="0"/>
                <a:ea typeface="Times" pitchFamily="34" charset="0"/>
                <a:cs typeface="Times" pitchFamily="34" charset="0"/>
              </a:rPr>
              <a:t>Lễ rửa làng của người Lô Lô</a:t>
            </a:r>
            <a:r>
              <a:rPr lang="vi-VN" sz="2800">
                <a:solidFill>
                  <a:prstClr val="black"/>
                </a:solidFill>
                <a:latin typeface="Times" pitchFamily="34" charset="0"/>
                <a:ea typeface="Times" pitchFamily="34" charset="0"/>
                <a:cs typeface="Times" pitchFamily="34" charset="0"/>
              </a:rPr>
              <a:t>? Theo em, khi chưa có từ điển trong tay ta có thể suy đoán nghĩa của các yếu tố đó và nghĩa của từ chứa đựng chúng theo cách nào?</a:t>
            </a:r>
            <a:endParaRPr lang="en-US" sz="2800">
              <a:solidFill>
                <a:prstClr val="black"/>
              </a:solidFill>
              <a:latin typeface="Times" pitchFamily="34" charset="0"/>
              <a:ea typeface="Times" pitchFamily="34" charset="0"/>
              <a:cs typeface="Times" pitchFamily="34" charset="0"/>
            </a:endParaRPr>
          </a:p>
        </p:txBody>
      </p:sp>
    </p:spTree>
    <p:extLst>
      <p:ext uri="{BB962C8B-B14F-4D97-AF65-F5344CB8AC3E}">
        <p14:creationId xmlns:p14="http://schemas.microsoft.com/office/powerpoint/2010/main" val="2595836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73438BDE-F8FF-90F4-F687-74EDF64C78AE}"/>
              </a:ext>
            </a:extLst>
          </p:cNvPr>
          <p:cNvSpPr txBox="1"/>
          <p:nvPr/>
        </p:nvSpPr>
        <p:spPr>
          <a:xfrm>
            <a:off x="1328331" y="308073"/>
            <a:ext cx="4907508" cy="523220"/>
          </a:xfrm>
          <a:prstGeom prst="rect">
            <a:avLst/>
          </a:prstGeom>
          <a:noFill/>
        </p:spPr>
        <p:txBody>
          <a:bodyPr wrap="square">
            <a:spAutoFit/>
          </a:bodyPr>
          <a:lstStyle/>
          <a:p>
            <a:pPr marR="226695" algn="just" defTabSz="914400"/>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Luyện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endParaRPr lang="en-US" sz="2800" b="1" dirty="0">
              <a:latin typeface="Times New Roman" pitchFamily="18" charset="0"/>
              <a:cs typeface="Times New Roman" pitchFamily="18" charset="0"/>
            </a:endParaRPr>
          </a:p>
        </p:txBody>
      </p:sp>
      <p:sp>
        <p:nvSpPr>
          <p:cNvPr id="15" name="Hộp Văn bản 14">
            <a:extLst>
              <a:ext uri="{FF2B5EF4-FFF2-40B4-BE49-F238E27FC236}">
                <a16:creationId xmlns:a16="http://schemas.microsoft.com/office/drawing/2014/main" id="{79223689-8C5F-5BAD-4B46-69AC7C4BE9B7}"/>
              </a:ext>
            </a:extLst>
          </p:cNvPr>
          <p:cNvSpPr txBox="1"/>
          <p:nvPr/>
        </p:nvSpPr>
        <p:spPr>
          <a:xfrm>
            <a:off x="1328331" y="1572673"/>
            <a:ext cx="10426613" cy="954107"/>
          </a:xfrm>
          <a:prstGeom prst="rect">
            <a:avLst/>
          </a:prstGeom>
          <a:noFill/>
          <a:ln w="38100">
            <a:noFill/>
          </a:ln>
        </p:spPr>
        <p:txBody>
          <a:bodyPr wrap="square">
            <a:spAutoFit/>
          </a:bodyPr>
          <a:lstStyle/>
          <a:p>
            <a:pPr algn="just" defTabSz="914400">
              <a:tabLst>
                <a:tab pos="2110105" algn="l"/>
              </a:tabLst>
            </a:pPr>
            <a:r>
              <a:rPr lang="en-US" sz="2800" b="1" dirty="0">
                <a:solidFill>
                  <a:srgbClr val="000000"/>
                </a:solidFill>
                <a:latin typeface="Times New Roman" panose="02020603050405020304" pitchFamily="18" charset="0"/>
                <a:ea typeface="Times New Roman" panose="02020603050405020304" pitchFamily="18" charset="0"/>
              </a:rPr>
              <a:t>*Khi </a:t>
            </a:r>
            <a:r>
              <a:rPr lang="en-US" sz="2800" b="1" dirty="0" err="1">
                <a:solidFill>
                  <a:srgbClr val="000000"/>
                </a:solidFill>
                <a:latin typeface="Times New Roman" panose="02020603050405020304" pitchFamily="18" charset="0"/>
                <a:ea typeface="Times New Roman" panose="02020603050405020304" pitchFamily="18" charset="0"/>
              </a:rPr>
              <a:t>chưa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có</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từ</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điển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tay</a:t>
            </a:r>
            <a:r>
              <a:rPr lang="en-US" sz="2800" b="1" dirty="0">
                <a:solidFill>
                  <a:srgbClr val="000000"/>
                </a:solidFill>
                <a:latin typeface="Times New Roman" panose="02020603050405020304" pitchFamily="18" charset="0"/>
                <a:ea typeface="Times New Roman" panose="02020603050405020304" pitchFamily="18" charset="0"/>
              </a:rPr>
              <a:t> ta </a:t>
            </a:r>
            <a:r>
              <a:rPr lang="en-US" sz="2800" b="1" dirty="0" err="1">
                <a:solidFill>
                  <a:srgbClr val="000000"/>
                </a:solidFill>
                <a:latin typeface="Times New Roman" panose="02020603050405020304" pitchFamily="18" charset="0"/>
                <a:ea typeface="Times New Roman" panose="02020603050405020304" pitchFamily="18" charset="0"/>
              </a:rPr>
              <a:t>có</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thể</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suy</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đoán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nghĩa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các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yếu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tố</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đó</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nghĩa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từ</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chứa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đựng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chúng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theo</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cách</a:t>
            </a:r>
            <a:r>
              <a:rPr lang="en-US" sz="2800" b="1" dirty="0">
                <a:solidFill>
                  <a:srgbClr val="000000"/>
                </a:solidFill>
                <a:latin typeface="Times New Roman" panose="02020603050405020304" pitchFamily="18" charset="0"/>
                <a:ea typeface="Times New Roman" panose="02020603050405020304" pitchFamily="18" charset="0"/>
              </a:rPr>
              <a:t>:</a:t>
            </a:r>
            <a:endParaRPr lang="en-US" sz="2400" b="1" dirty="0">
              <a:solidFill>
                <a:prstClr val="black"/>
              </a:solidFill>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B024D8E0-37E2-5BCB-0134-749C97EF3EDD}"/>
              </a:ext>
            </a:extLst>
          </p:cNvPr>
          <p:cNvSpPr txBox="1"/>
          <p:nvPr/>
        </p:nvSpPr>
        <p:spPr>
          <a:xfrm>
            <a:off x="1425686" y="1000843"/>
            <a:ext cx="3090905" cy="523220"/>
          </a:xfrm>
          <a:prstGeom prst="rect">
            <a:avLst/>
          </a:prstGeom>
          <a:noFill/>
        </p:spPr>
        <p:txBody>
          <a:bodyPr wrap="square">
            <a:spAutoFit/>
          </a:bodyPr>
          <a:lstStyle/>
          <a:p>
            <a:pPr algn="just" defTabSz="914400">
              <a:tabLst>
                <a:tab pos="2110105" algn="l"/>
              </a:tabLst>
            </a:pPr>
            <a:r>
              <a:rPr lang="pt-BR" sz="2800" b="1" dirty="0">
                <a:solidFill>
                  <a:srgbClr val="008000"/>
                </a:solidFill>
                <a:latin typeface="Times New Roman" panose="02020603050405020304" pitchFamily="18" charset="0"/>
                <a:ea typeface="MS Mincho" panose="02020609040205080304" pitchFamily="49" charset="-128"/>
              </a:rPr>
              <a:t>Bài tập 1/tr.90:</a:t>
            </a:r>
            <a:endParaRPr lang="en-US" sz="2400" dirty="0">
              <a:solidFill>
                <a:srgbClr val="008000"/>
              </a:solidFill>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F57EE870-9720-5FCB-1FB1-6A8A7D95697F}"/>
              </a:ext>
            </a:extLst>
          </p:cNvPr>
          <p:cNvSpPr txBox="1"/>
          <p:nvPr/>
        </p:nvSpPr>
        <p:spPr>
          <a:xfrm>
            <a:off x="1425676" y="3586074"/>
            <a:ext cx="10640645" cy="1055608"/>
          </a:xfrm>
          <a:prstGeom prst="roundRect">
            <a:avLst/>
          </a:prstGeom>
          <a:noFill/>
          <a:ln w="38100">
            <a:solidFill>
              <a:srgbClr val="008000"/>
            </a:solidFill>
          </a:ln>
        </p:spPr>
        <p:txBody>
          <a:bodyPr wrap="square">
            <a:spAutoFit/>
          </a:bodyPr>
          <a:lstStyle/>
          <a:p>
            <a:pPr algn="just" defTabSz="914400"/>
            <a:r>
              <a:rPr lang="en-US" sz="2800" i="1" dirty="0">
                <a:solidFill>
                  <a:srgbClr val="000000"/>
                </a:solidFill>
                <a:latin typeface="Times New Roman" panose="02020603050405020304" pitchFamily="18" charset="0"/>
                <a:ea typeface="Times New Roman" panose="02020603050405020304" pitchFamily="18" charset="0"/>
              </a:rPr>
              <a:t>+</a:t>
            </a:r>
            <a:r>
              <a:rPr lang="vi-VN" sz="2800" dirty="0">
                <a:solidFill>
                  <a:srgbClr val="000000"/>
                </a:solidFill>
                <a:latin typeface="Times New Roman" panose="02020603050405020304" pitchFamily="18" charset="0"/>
                <a:ea typeface="Times New Roman" panose="02020603050405020304" pitchFamily="18" charset="0"/>
              </a:rPr>
              <a:t> Với yếu tố </a:t>
            </a:r>
            <a:r>
              <a:rPr lang="vi-VN" sz="2800" i="1" dirty="0">
                <a:solidFill>
                  <a:srgbClr val="000000"/>
                </a:solidFill>
                <a:latin typeface="Times New Roman" panose="02020603050405020304" pitchFamily="18" charset="0"/>
                <a:ea typeface="Times New Roman" panose="02020603050405020304" pitchFamily="18" charset="0"/>
              </a:rPr>
              <a:t>tín,</a:t>
            </a:r>
            <a:r>
              <a:rPr lang="vi-VN" sz="2800" dirty="0">
                <a:solidFill>
                  <a:srgbClr val="000000"/>
                </a:solidFill>
                <a:latin typeface="Times New Roman" panose="02020603050405020304" pitchFamily="18" charset="0"/>
                <a:ea typeface="Times New Roman" panose="02020603050405020304" pitchFamily="18" charset="0"/>
              </a:rPr>
              <a:t> có thể nghĩ đến những từ có yếu tố này như: </a:t>
            </a:r>
            <a:r>
              <a:rPr lang="vi-VN" sz="2800" i="1" dirty="0">
                <a:solidFill>
                  <a:srgbClr val="000000"/>
                </a:solidFill>
                <a:latin typeface="Times New Roman" panose="02020603050405020304" pitchFamily="18" charset="0"/>
                <a:ea typeface="Times New Roman" panose="02020603050405020304" pitchFamily="18" charset="0"/>
              </a:rPr>
              <a:t>uy tín, </a:t>
            </a:r>
            <a:r>
              <a:rPr lang="en-US" sz="2800" i="1" dirty="0">
                <a:solidFill>
                  <a:srgbClr val="000000"/>
                </a:solidFill>
                <a:latin typeface="Times New Roman" panose="02020603050405020304" pitchFamily="18" charset="0"/>
                <a:ea typeface="Times New Roman" panose="02020603050405020304" pitchFamily="18" charset="0"/>
              </a:rPr>
              <a:t>b</a:t>
            </a:r>
            <a:r>
              <a:rPr lang="vi-VN" sz="2800" i="1" dirty="0">
                <a:solidFill>
                  <a:srgbClr val="000000"/>
                </a:solidFill>
                <a:latin typeface="Times New Roman" panose="02020603050405020304" pitchFamily="18" charset="0"/>
                <a:ea typeface="Times New Roman" panose="02020603050405020304" pitchFamily="18" charset="0"/>
              </a:rPr>
              <a:t>ất tín, thất tín, tín nhiệm, tín đồ, tín tâm, tín niệm, điện tín, thư tín, ấn tín,...</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11" name="Hình chữ nhật: Góc Chéo Tròn 10">
            <a:extLst>
              <a:ext uri="{FF2B5EF4-FFF2-40B4-BE49-F238E27FC236}">
                <a16:creationId xmlns:a16="http://schemas.microsoft.com/office/drawing/2014/main" id="{116D21E8-DB30-B56A-3927-09C10B7C728D}"/>
              </a:ext>
            </a:extLst>
          </p:cNvPr>
          <p:cNvSpPr/>
          <p:nvPr/>
        </p:nvSpPr>
        <p:spPr>
          <a:xfrm>
            <a:off x="1742827" y="2664900"/>
            <a:ext cx="9597621" cy="619771"/>
          </a:xfrm>
          <a:prstGeom prst="round2DiagRect">
            <a:avLst>
              <a:gd name="adj1" fmla="val 50000"/>
              <a:gd name="adj2" fmla="val 0"/>
            </a:avLst>
          </a:prstGeom>
        </p:spPr>
        <p:style>
          <a:lnRef idx="2">
            <a:schemeClr val="accent6"/>
          </a:lnRef>
          <a:fillRef idx="1">
            <a:schemeClr val="lt1"/>
          </a:fillRef>
          <a:effectRef idx="0">
            <a:schemeClr val="accent6"/>
          </a:effectRef>
          <a:fontRef idx="minor">
            <a:schemeClr val="dk1"/>
          </a:fontRef>
        </p:style>
        <p:txBody>
          <a:bodyPr rtlCol="0" anchor="ctr"/>
          <a:lstStyle/>
          <a:p>
            <a:pPr algn="just" defTabSz="914400"/>
            <a:r>
              <a:rPr lang="en-US" sz="3200" b="1" dirty="0">
                <a:solidFill>
                  <a:schemeClr val="tx1"/>
                </a:solidFill>
                <a:latin typeface="Times New Roman" panose="02020603050405020304" pitchFamily="18" charset="0"/>
                <a:ea typeface="Times New Roman" panose="02020603050405020304" pitchFamily="18" charset="0"/>
              </a:rPr>
              <a:t>- T</a:t>
            </a:r>
            <a:r>
              <a:rPr lang="vi-VN" sz="3200" b="1" dirty="0">
                <a:solidFill>
                  <a:schemeClr val="tx1"/>
                </a:solidFill>
                <a:latin typeface="Times New Roman" panose="02020603050405020304" pitchFamily="18" charset="0"/>
                <a:ea typeface="Times New Roman" panose="02020603050405020304" pitchFamily="18" charset="0"/>
              </a:rPr>
              <a:t>ách từ </a:t>
            </a:r>
            <a:r>
              <a:rPr lang="vi-VN" sz="3200" b="1" i="1" dirty="0">
                <a:solidFill>
                  <a:schemeClr val="tx1"/>
                </a:solidFill>
                <a:latin typeface="Times New Roman" panose="02020603050405020304" pitchFamily="18" charset="0"/>
                <a:ea typeface="Times New Roman" panose="02020603050405020304" pitchFamily="18" charset="0"/>
              </a:rPr>
              <a:t>tín ngưỡng</a:t>
            </a:r>
            <a:r>
              <a:rPr lang="vi-VN" sz="3200" b="1" dirty="0">
                <a:solidFill>
                  <a:schemeClr val="tx1"/>
                </a:solidFill>
                <a:latin typeface="Times New Roman" panose="02020603050405020304" pitchFamily="18" charset="0"/>
                <a:ea typeface="Times New Roman" panose="02020603050405020304" pitchFamily="18" charset="0"/>
              </a:rPr>
              <a:t> thành 2 yếu tố là </a:t>
            </a:r>
            <a:r>
              <a:rPr lang="vi-VN" sz="3200" b="1" i="1" dirty="0">
                <a:solidFill>
                  <a:schemeClr val="tx1"/>
                </a:solidFill>
                <a:latin typeface="Times New Roman" panose="02020603050405020304" pitchFamily="18" charset="0"/>
                <a:ea typeface="Times New Roman" panose="02020603050405020304" pitchFamily="18" charset="0"/>
              </a:rPr>
              <a:t>tín</a:t>
            </a:r>
            <a:r>
              <a:rPr lang="vi-VN" sz="3200" b="1" dirty="0">
                <a:solidFill>
                  <a:schemeClr val="tx1"/>
                </a:solidFill>
                <a:latin typeface="Times New Roman" panose="02020603050405020304" pitchFamily="18" charset="0"/>
                <a:ea typeface="Times New Roman" panose="02020603050405020304" pitchFamily="18" charset="0"/>
              </a:rPr>
              <a:t> và </a:t>
            </a:r>
            <a:r>
              <a:rPr lang="vi-VN" sz="3200" b="1" i="1" dirty="0">
                <a:solidFill>
                  <a:schemeClr val="tx1"/>
                </a:solidFill>
                <a:latin typeface="Times New Roman" panose="02020603050405020304" pitchFamily="18" charset="0"/>
                <a:ea typeface="Times New Roman" panose="02020603050405020304" pitchFamily="18" charset="0"/>
              </a:rPr>
              <a:t>ngưỡng.</a:t>
            </a:r>
            <a:endParaRPr lang="en-US" sz="2800" b="1" dirty="0">
              <a:solidFill>
                <a:schemeClr val="tx1"/>
              </a:solidFill>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3F30A297-6F95-87FB-15D5-92CD74663F7F}"/>
              </a:ext>
            </a:extLst>
          </p:cNvPr>
          <p:cNvSpPr txBox="1"/>
          <p:nvPr/>
        </p:nvSpPr>
        <p:spPr>
          <a:xfrm>
            <a:off x="1425677" y="5043733"/>
            <a:ext cx="10347955" cy="1055608"/>
          </a:xfrm>
          <a:prstGeom prst="roundRect">
            <a:avLst/>
          </a:prstGeom>
          <a:noFill/>
          <a:ln w="38100">
            <a:solidFill>
              <a:srgbClr val="008000"/>
            </a:solidFill>
          </a:ln>
        </p:spPr>
        <p:txBody>
          <a:bodyPr wrap="square">
            <a:spAutoFit/>
          </a:bodyPr>
          <a:lstStyle/>
          <a:p>
            <a:pPr algn="just" defTabSz="914400"/>
            <a:r>
              <a:rPr lang="en-US" sz="2800" i="1" dirty="0">
                <a:solidFill>
                  <a:srgbClr val="000000"/>
                </a:solidFill>
                <a:latin typeface="Times New Roman" panose="02020603050405020304" pitchFamily="18" charset="0"/>
                <a:ea typeface="Times New Roman" panose="02020603050405020304" pitchFamily="18" charset="0"/>
              </a:rPr>
              <a:t>+</a:t>
            </a:r>
            <a:r>
              <a:rPr lang="vi-VN" sz="2800" dirty="0">
                <a:solidFill>
                  <a:srgbClr val="000000"/>
                </a:solidFill>
                <a:latin typeface="Times New Roman" panose="02020603050405020304" pitchFamily="18" charset="0"/>
                <a:ea typeface="Times New Roman" panose="02020603050405020304" pitchFamily="18" charset="0"/>
              </a:rPr>
              <a:t> Với yếu tố </a:t>
            </a:r>
            <a:r>
              <a:rPr lang="vi-VN" sz="2800" i="1" dirty="0">
                <a:solidFill>
                  <a:srgbClr val="000000"/>
                </a:solidFill>
                <a:latin typeface="Times New Roman" panose="02020603050405020304" pitchFamily="18" charset="0"/>
                <a:ea typeface="Times New Roman" panose="02020603050405020304" pitchFamily="18" charset="0"/>
              </a:rPr>
              <a:t>ngưỡng,</a:t>
            </a:r>
            <a:r>
              <a:rPr lang="vi-VN" sz="2800" dirty="0">
                <a:solidFill>
                  <a:srgbClr val="000000"/>
                </a:solidFill>
                <a:latin typeface="Times New Roman" panose="02020603050405020304" pitchFamily="18" charset="0"/>
                <a:ea typeface="Times New Roman" panose="02020603050405020304" pitchFamily="18" charset="0"/>
              </a:rPr>
              <a:t> có thể nghĩ đến những từ như: </a:t>
            </a:r>
            <a:r>
              <a:rPr lang="vi-VN" sz="2800" i="1" dirty="0">
                <a:solidFill>
                  <a:srgbClr val="000000"/>
                </a:solidFill>
                <a:latin typeface="Times New Roman" panose="02020603050405020304" pitchFamily="18" charset="0"/>
                <a:ea typeface="Times New Roman" panose="02020603050405020304" pitchFamily="18" charset="0"/>
              </a:rPr>
              <a:t>chiêm ngưỡng, ngưỡng vọng, kính ngưỡng, ngưỡng mộ,...</a:t>
            </a:r>
            <a:r>
              <a:rPr lang="vi-VN" sz="2800" dirty="0">
                <a:solidFill>
                  <a:srgbClr val="000000"/>
                </a:solidFill>
                <a:latin typeface="Times New Roman" panose="02020603050405020304" pitchFamily="18" charset="0"/>
                <a:ea typeface="Times New Roman" panose="02020603050405020304" pitchFamily="18" charset="0"/>
              </a:rPr>
              <a:t> </a:t>
            </a:r>
            <a:endParaRPr lang="en-US"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6030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73438BDE-F8FF-90F4-F687-74EDF64C78AE}"/>
              </a:ext>
            </a:extLst>
          </p:cNvPr>
          <p:cNvSpPr txBox="1"/>
          <p:nvPr/>
        </p:nvSpPr>
        <p:spPr>
          <a:xfrm>
            <a:off x="1328331" y="308073"/>
            <a:ext cx="4907508" cy="461665"/>
          </a:xfrm>
          <a:prstGeom prst="rect">
            <a:avLst/>
          </a:prstGeom>
          <a:noFill/>
        </p:spPr>
        <p:txBody>
          <a:bodyPr wrap="square">
            <a:spAutoFit/>
          </a:bodyPr>
          <a:lstStyle/>
          <a:p>
            <a:pPr marR="226695" algn="just" defTabSz="914400"/>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Luyện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endParaRPr lang="en-US" sz="2400" b="1" dirty="0">
              <a:latin typeface="Times New Roman" pitchFamily="18" charset="0"/>
              <a:cs typeface="Times New Roman" pitchFamily="18" charset="0"/>
            </a:endParaRPr>
          </a:p>
        </p:txBody>
      </p:sp>
      <p:sp>
        <p:nvSpPr>
          <p:cNvPr id="15" name="Hộp Văn bản 14">
            <a:extLst>
              <a:ext uri="{FF2B5EF4-FFF2-40B4-BE49-F238E27FC236}">
                <a16:creationId xmlns:a16="http://schemas.microsoft.com/office/drawing/2014/main" id="{79223689-8C5F-5BAD-4B46-69AC7C4BE9B7}"/>
              </a:ext>
            </a:extLst>
          </p:cNvPr>
          <p:cNvSpPr txBox="1"/>
          <p:nvPr/>
        </p:nvSpPr>
        <p:spPr>
          <a:xfrm>
            <a:off x="1328331" y="1572673"/>
            <a:ext cx="10426613" cy="954107"/>
          </a:xfrm>
          <a:prstGeom prst="rect">
            <a:avLst/>
          </a:prstGeom>
          <a:noFill/>
          <a:ln w="38100">
            <a:noFill/>
          </a:ln>
        </p:spPr>
        <p:txBody>
          <a:bodyPr wrap="square">
            <a:spAutoFit/>
          </a:bodyPr>
          <a:lstStyle/>
          <a:p>
            <a:pPr algn="just" defTabSz="914400">
              <a:tabLst>
                <a:tab pos="2110105" algn="l"/>
              </a:tabLst>
            </a:pPr>
            <a:r>
              <a:rPr lang="en-US" sz="2800" b="1" dirty="0">
                <a:solidFill>
                  <a:srgbClr val="000000"/>
                </a:solidFill>
                <a:latin typeface="Times New Roman" panose="02020603050405020304" pitchFamily="18" charset="0"/>
                <a:ea typeface="Times New Roman" panose="02020603050405020304" pitchFamily="18" charset="0"/>
              </a:rPr>
              <a:t>*Khi </a:t>
            </a:r>
            <a:r>
              <a:rPr lang="en-US" sz="2800" b="1" dirty="0" err="1">
                <a:solidFill>
                  <a:srgbClr val="000000"/>
                </a:solidFill>
                <a:latin typeface="Times New Roman" panose="02020603050405020304" pitchFamily="18" charset="0"/>
                <a:ea typeface="Times New Roman" panose="02020603050405020304" pitchFamily="18" charset="0"/>
              </a:rPr>
              <a:t>chưa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có</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từ</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điển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trong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tay</a:t>
            </a:r>
            <a:r>
              <a:rPr lang="en-US" sz="2800" b="1" dirty="0">
                <a:solidFill>
                  <a:srgbClr val="000000"/>
                </a:solidFill>
                <a:latin typeface="Times New Roman" panose="02020603050405020304" pitchFamily="18" charset="0"/>
                <a:ea typeface="Times New Roman" panose="02020603050405020304" pitchFamily="18" charset="0"/>
              </a:rPr>
              <a:t> ta </a:t>
            </a:r>
            <a:r>
              <a:rPr lang="en-US" sz="2800" b="1" dirty="0" err="1">
                <a:solidFill>
                  <a:srgbClr val="000000"/>
                </a:solidFill>
                <a:latin typeface="Times New Roman" panose="02020603050405020304" pitchFamily="18" charset="0"/>
                <a:ea typeface="Times New Roman" panose="02020603050405020304" pitchFamily="18" charset="0"/>
              </a:rPr>
              <a:t>có</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thể</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suy</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đoán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nghĩa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các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yếu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tố</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đó</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nghĩa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từ</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chứa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đựng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chúng</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theo</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cách</a:t>
            </a:r>
            <a:r>
              <a:rPr lang="en-US" sz="2800" b="1" dirty="0">
                <a:solidFill>
                  <a:srgbClr val="000000"/>
                </a:solidFill>
                <a:latin typeface="Times New Roman" panose="02020603050405020304" pitchFamily="18" charset="0"/>
                <a:ea typeface="Times New Roman" panose="02020603050405020304" pitchFamily="18" charset="0"/>
              </a:rPr>
              <a:t>:</a:t>
            </a:r>
            <a:endParaRPr lang="en-US" sz="2400" b="1" dirty="0">
              <a:solidFill>
                <a:prstClr val="black"/>
              </a:solidFill>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B024D8E0-37E2-5BCB-0134-749C97EF3EDD}"/>
              </a:ext>
            </a:extLst>
          </p:cNvPr>
          <p:cNvSpPr txBox="1"/>
          <p:nvPr/>
        </p:nvSpPr>
        <p:spPr>
          <a:xfrm>
            <a:off x="1425686" y="1000843"/>
            <a:ext cx="3090905" cy="523220"/>
          </a:xfrm>
          <a:prstGeom prst="rect">
            <a:avLst/>
          </a:prstGeom>
          <a:noFill/>
        </p:spPr>
        <p:txBody>
          <a:bodyPr wrap="square">
            <a:spAutoFit/>
          </a:bodyPr>
          <a:lstStyle/>
          <a:p>
            <a:pPr algn="just" defTabSz="914400">
              <a:tabLst>
                <a:tab pos="2110105" algn="l"/>
              </a:tabLst>
            </a:pPr>
            <a:r>
              <a:rPr lang="pt-BR" sz="2800" b="1" dirty="0">
                <a:solidFill>
                  <a:srgbClr val="008000"/>
                </a:solidFill>
                <a:latin typeface="Times New Roman" panose="02020603050405020304" pitchFamily="18" charset="0"/>
                <a:ea typeface="MS Mincho" panose="02020609040205080304" pitchFamily="49" charset="-128"/>
              </a:rPr>
              <a:t>Bài tập 1/tr.90:</a:t>
            </a:r>
            <a:endParaRPr lang="en-US" sz="2400" dirty="0">
              <a:solidFill>
                <a:srgbClr val="008000"/>
              </a:solidFill>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F57EE870-9720-5FCB-1FB1-6A8A7D95697F}"/>
              </a:ext>
            </a:extLst>
          </p:cNvPr>
          <p:cNvSpPr txBox="1"/>
          <p:nvPr/>
        </p:nvSpPr>
        <p:spPr>
          <a:xfrm>
            <a:off x="1425676" y="3586074"/>
            <a:ext cx="10640645" cy="578882"/>
          </a:xfrm>
          <a:prstGeom prst="roundRect">
            <a:avLst/>
          </a:prstGeom>
          <a:noFill/>
          <a:ln w="38100">
            <a:solidFill>
              <a:srgbClr val="008000"/>
            </a:solidFill>
          </a:ln>
        </p:spPr>
        <p:txBody>
          <a:bodyPr wrap="square">
            <a:spAutoFit/>
          </a:bodyPr>
          <a:lstStyle/>
          <a:p>
            <a:pPr algn="just" defTabSz="914400"/>
            <a:r>
              <a:rPr lang="en-US" sz="2800" dirty="0">
                <a:solidFill>
                  <a:srgbClr val="000000"/>
                </a:solidFill>
                <a:latin typeface="Times New Roman" panose="02020603050405020304" pitchFamily="18" charset="0"/>
                <a:ea typeface="Times New Roman" panose="02020603050405020304" pitchFamily="18" charset="0"/>
              </a:rPr>
              <a:t>+ </a:t>
            </a:r>
            <a:r>
              <a:rPr lang="vi-VN" sz="2800" i="1" dirty="0">
                <a:solidFill>
                  <a:srgbClr val="000000"/>
                </a:solidFill>
                <a:latin typeface="Times New Roman" panose="02020603050405020304" pitchFamily="18" charset="0"/>
                <a:ea typeface="Times New Roman" panose="02020603050405020304" pitchFamily="18" charset="0"/>
              </a:rPr>
              <a:t>tín:</a:t>
            </a:r>
            <a:r>
              <a:rPr lang="vi-VN" sz="2800" dirty="0">
                <a:solidFill>
                  <a:srgbClr val="000000"/>
                </a:solidFill>
                <a:latin typeface="Times New Roman" panose="02020603050405020304" pitchFamily="18" charset="0"/>
                <a:ea typeface="Times New Roman" panose="02020603050405020304" pitchFamily="18" charset="0"/>
              </a:rPr>
              <a:t> 1. đức tính thật thà; 2. tin, tin tưởng; 3. thư từ; 4. bằng cứ;</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F2E8FF29-F65D-7398-B268-6855F02D4672}"/>
              </a:ext>
            </a:extLst>
          </p:cNvPr>
          <p:cNvSpPr txBox="1"/>
          <p:nvPr/>
        </p:nvSpPr>
        <p:spPr>
          <a:xfrm>
            <a:off x="5105901" y="7592461"/>
            <a:ext cx="6234544" cy="646331"/>
          </a:xfrm>
          <a:prstGeom prst="rect">
            <a:avLst/>
          </a:prstGeom>
          <a:noFill/>
        </p:spPr>
        <p:txBody>
          <a:bodyPr wrap="square">
            <a:spAutoFit/>
          </a:bodyPr>
          <a:lstStyle/>
          <a:p>
            <a:pPr defTabSz="914400"/>
            <a:r>
              <a:rPr lang="vi-VN"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Đưa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ra</a:t>
            </a:r>
            <a:r>
              <a:rPr lang="en-US" dirty="0">
                <a:solidFill>
                  <a:srgbClr val="000000"/>
                </a:solidFill>
                <a:latin typeface="Times New Roman" panose="02020603050405020304" pitchFamily="18" charset="0"/>
                <a:ea typeface="Times New Roman" panose="02020603050405020304" pitchFamily="18" charset="0"/>
              </a:rPr>
              <a:t> n</a:t>
            </a:r>
            <a:r>
              <a:rPr lang="vi-VN" dirty="0" err="1">
                <a:solidFill>
                  <a:srgbClr val="000000"/>
                </a:solidFill>
                <a:latin typeface="Times New Roman" panose="02020603050405020304" pitchFamily="18" charset="0"/>
                <a:ea typeface="Times New Roman" panose="02020603050405020304" pitchFamily="18" charset="0"/>
              </a:rPr>
              <a:t>ghĩa</a:t>
            </a:r>
            <a:r>
              <a:rPr lang="vi-VN" dirty="0">
                <a:solidFill>
                  <a:srgbClr val="000000"/>
                </a:solidFill>
                <a:latin typeface="Times New Roman" panose="02020603050405020304" pitchFamily="18" charset="0"/>
                <a:ea typeface="Times New Roman" panose="02020603050405020304" pitchFamily="18" charset="0"/>
              </a:rPr>
              <a:t> chung của từ </a:t>
            </a:r>
            <a:r>
              <a:rPr lang="vi-VN" i="1" dirty="0">
                <a:solidFill>
                  <a:srgbClr val="000000"/>
                </a:solidFill>
                <a:latin typeface="Times New Roman" panose="02020603050405020304" pitchFamily="18" charset="0"/>
                <a:ea typeface="Times New Roman" panose="02020603050405020304" pitchFamily="18" charset="0"/>
              </a:rPr>
              <a:t>tín ngưỡng:</a:t>
            </a:r>
            <a:r>
              <a:rPr lang="vi-VN" dirty="0">
                <a:solidFill>
                  <a:srgbClr val="000000"/>
                </a:solidFill>
                <a:latin typeface="Times New Roman" panose="02020603050405020304" pitchFamily="18" charset="0"/>
                <a:ea typeface="Times New Roman" panose="02020603050405020304" pitchFamily="18" charset="0"/>
              </a:rPr>
              <a:t> tin theo một tôn giáo hoặc một giá trị thiêng liêng nào đó.</a:t>
            </a:r>
            <a:endParaRPr lang="en-US" dirty="0">
              <a:solidFill>
                <a:prstClr val="black"/>
              </a:solidFill>
            </a:endParaRPr>
          </a:p>
        </p:txBody>
      </p:sp>
      <p:sp>
        <p:nvSpPr>
          <p:cNvPr id="11" name="Hình chữ nhật: Góc Chéo Tròn 10">
            <a:extLst>
              <a:ext uri="{FF2B5EF4-FFF2-40B4-BE49-F238E27FC236}">
                <a16:creationId xmlns:a16="http://schemas.microsoft.com/office/drawing/2014/main" id="{116D21E8-DB30-B56A-3927-09C10B7C728D}"/>
              </a:ext>
            </a:extLst>
          </p:cNvPr>
          <p:cNvSpPr/>
          <p:nvPr/>
        </p:nvSpPr>
        <p:spPr>
          <a:xfrm>
            <a:off x="1742828" y="2664900"/>
            <a:ext cx="8107757" cy="619771"/>
          </a:xfrm>
          <a:prstGeom prst="round2DiagRect">
            <a:avLst>
              <a:gd name="adj1" fmla="val 50000"/>
              <a:gd name="adj2" fmla="val 0"/>
            </a:avLst>
          </a:prstGeom>
        </p:spPr>
        <p:style>
          <a:lnRef idx="2">
            <a:schemeClr val="accent6"/>
          </a:lnRef>
          <a:fillRef idx="1">
            <a:schemeClr val="lt1"/>
          </a:fillRef>
          <a:effectRef idx="0">
            <a:schemeClr val="accent6"/>
          </a:effectRef>
          <a:fontRef idx="minor">
            <a:schemeClr val="dk1"/>
          </a:fontRef>
        </p:style>
        <p:txBody>
          <a:bodyPr rtlCol="0" anchor="ctr"/>
          <a:lstStyle/>
          <a:p>
            <a:pPr algn="just" defTabSz="914400"/>
            <a:r>
              <a:rPr lang="en-US" sz="3200" b="1" dirty="0">
                <a:solidFill>
                  <a:schemeClr val="tx1"/>
                </a:solidFill>
                <a:latin typeface="Times New Roman" panose="02020603050405020304" pitchFamily="18" charset="0"/>
                <a:ea typeface="Times New Roman" panose="02020603050405020304" pitchFamily="18" charset="0"/>
              </a:rPr>
              <a:t>- </a:t>
            </a:r>
            <a:r>
              <a:rPr lang="vi-VN" sz="3200" b="1" dirty="0">
                <a:solidFill>
                  <a:schemeClr val="tx1"/>
                </a:solidFill>
                <a:latin typeface="Times New Roman" panose="02020603050405020304" pitchFamily="18" charset="0"/>
                <a:ea typeface="Times New Roman" panose="02020603050405020304" pitchFamily="18" charset="0"/>
              </a:rPr>
              <a:t>Xác định các nghĩa cụ thể</a:t>
            </a:r>
            <a:r>
              <a:rPr lang="en-US" sz="3200" b="1" dirty="0">
                <a:solidFill>
                  <a:schemeClr val="tx1"/>
                </a:solidFill>
                <a:latin typeface="Times New Roman" panose="02020603050405020304" pitchFamily="18" charset="0"/>
                <a:ea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rPr>
              <a:t>của</a:t>
            </a:r>
            <a:r>
              <a:rPr lang="en-US" sz="3200" b="1" dirty="0">
                <a:solidFill>
                  <a:schemeClr val="tx1"/>
                </a:solidFill>
                <a:latin typeface="Times New Roman" panose="02020603050405020304" pitchFamily="18" charset="0"/>
                <a:ea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rPr>
              <a:t>từng</a:t>
            </a:r>
            <a:r>
              <a:rPr lang="en-US" sz="3200" b="1" dirty="0">
                <a:solidFill>
                  <a:schemeClr val="tx1"/>
                </a:solidFill>
                <a:latin typeface="Times New Roman" panose="02020603050405020304" pitchFamily="18" charset="0"/>
                <a:ea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rPr>
              <a:t>yếu</a:t>
            </a:r>
            <a:r>
              <a:rPr lang="en-US" sz="3200" b="1" dirty="0">
                <a:solidFill>
                  <a:schemeClr val="tx1"/>
                </a:solidFill>
                <a:latin typeface="Times New Roman" panose="02020603050405020304" pitchFamily="18" charset="0"/>
                <a:ea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rPr>
              <a:t>tố</a:t>
            </a:r>
            <a:r>
              <a:rPr lang="vi-VN" sz="3200" b="1" dirty="0">
                <a:solidFill>
                  <a:schemeClr val="tx1"/>
                </a:solidFill>
                <a:latin typeface="Times New Roman" panose="02020603050405020304" pitchFamily="18" charset="0"/>
                <a:ea typeface="Times New Roman" panose="02020603050405020304" pitchFamily="18" charset="0"/>
              </a:rPr>
              <a:t>:</a:t>
            </a:r>
            <a:endParaRPr lang="en-US" sz="2800" b="1" dirty="0">
              <a:solidFill>
                <a:schemeClr val="tx1"/>
              </a:solidFill>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3F30A297-6F95-87FB-15D5-92CD74663F7F}"/>
              </a:ext>
            </a:extLst>
          </p:cNvPr>
          <p:cNvSpPr txBox="1"/>
          <p:nvPr/>
        </p:nvSpPr>
        <p:spPr>
          <a:xfrm>
            <a:off x="1425677" y="4402942"/>
            <a:ext cx="5695560" cy="578882"/>
          </a:xfrm>
          <a:prstGeom prst="roundRect">
            <a:avLst/>
          </a:prstGeom>
          <a:noFill/>
          <a:ln w="38100">
            <a:solidFill>
              <a:srgbClr val="008000"/>
            </a:solidFill>
          </a:ln>
        </p:spPr>
        <p:txBody>
          <a:bodyPr wrap="square">
            <a:spAutoFit/>
          </a:bodyPr>
          <a:lstStyle/>
          <a:p>
            <a:pPr algn="just" defTabSz="914400"/>
            <a:r>
              <a:rPr lang="en-US" sz="2800" dirty="0">
                <a:solidFill>
                  <a:srgbClr val="000000"/>
                </a:solidFill>
                <a:latin typeface="Times New Roman" panose="02020603050405020304" pitchFamily="18" charset="0"/>
                <a:ea typeface="Times New Roman" panose="02020603050405020304" pitchFamily="18" charset="0"/>
              </a:rPr>
              <a:t>+ </a:t>
            </a:r>
            <a:r>
              <a:rPr lang="vi-VN" sz="2800" i="1" dirty="0">
                <a:solidFill>
                  <a:srgbClr val="000000"/>
                </a:solidFill>
                <a:latin typeface="Times New Roman" panose="02020603050405020304" pitchFamily="18" charset="0"/>
                <a:ea typeface="Times New Roman" panose="02020603050405020304" pitchFamily="18" charset="0"/>
              </a:rPr>
              <a:t>ngưỡng:</a:t>
            </a:r>
            <a:r>
              <a:rPr lang="vi-VN" sz="2800" dirty="0">
                <a:solidFill>
                  <a:srgbClr val="000000"/>
                </a:solidFill>
                <a:latin typeface="Times New Roman" panose="02020603050405020304" pitchFamily="18" charset="0"/>
                <a:ea typeface="Times New Roman" panose="02020603050405020304" pitchFamily="18" charset="0"/>
              </a:rPr>
              <a:t> 1. ngước lên; 2. kính mến.</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769A38A3-EF56-E32B-32C7-C65BAAFDC4FC}"/>
              </a:ext>
            </a:extLst>
          </p:cNvPr>
          <p:cNvSpPr txBox="1"/>
          <p:nvPr/>
        </p:nvSpPr>
        <p:spPr>
          <a:xfrm>
            <a:off x="1532692" y="5164964"/>
            <a:ext cx="10426613" cy="1384995"/>
          </a:xfrm>
          <a:prstGeom prst="rect">
            <a:avLst/>
          </a:prstGeom>
          <a:noFill/>
          <a:ln w="38100">
            <a:noFill/>
          </a:ln>
        </p:spPr>
        <p:txBody>
          <a:bodyPr wrap="square">
            <a:spAutoFit/>
          </a:bodyPr>
          <a:lstStyle/>
          <a:p>
            <a:pPr algn="just" defTabSz="914400">
              <a:tabLst>
                <a:tab pos="2110105" algn="l"/>
              </a:tabLst>
            </a:pPr>
            <a:r>
              <a:rPr lang="en-US" sz="2800" dirty="0">
                <a:solidFill>
                  <a:srgbClr val="008000"/>
                </a:solidFill>
                <a:latin typeface="Times New Roman" panose="02020603050405020304" pitchFamily="18" charset="0"/>
                <a:ea typeface="Times New Roman" panose="02020603050405020304" pitchFamily="18" charset="0"/>
              </a:rPr>
              <a:t>-&gt; N</a:t>
            </a:r>
            <a:r>
              <a:rPr lang="vi-VN" sz="2800" dirty="0">
                <a:solidFill>
                  <a:srgbClr val="008000"/>
                </a:solidFill>
                <a:latin typeface="Times New Roman" panose="02020603050405020304" pitchFamily="18" charset="0"/>
                <a:ea typeface="Times New Roman" panose="02020603050405020304" pitchFamily="18" charset="0"/>
              </a:rPr>
              <a:t>hưng trong mối quan hệ ràng buộc với nhau, có thể xác định rằng trong từ </a:t>
            </a:r>
            <a:r>
              <a:rPr lang="vi-VN" sz="2800" i="1" dirty="0">
                <a:solidFill>
                  <a:srgbClr val="008000"/>
                </a:solidFill>
                <a:latin typeface="Times New Roman" panose="02020603050405020304" pitchFamily="18" charset="0"/>
                <a:ea typeface="Times New Roman" panose="02020603050405020304" pitchFamily="18" charset="0"/>
              </a:rPr>
              <a:t>tín ngưỡng</a:t>
            </a:r>
            <a:r>
              <a:rPr lang="vi-VN" sz="2800" dirty="0">
                <a:solidFill>
                  <a:srgbClr val="008000"/>
                </a:solidFill>
                <a:latin typeface="Times New Roman" panose="02020603050405020304" pitchFamily="18" charset="0"/>
                <a:ea typeface="Times New Roman" panose="02020603050405020304" pitchFamily="18" charset="0"/>
              </a:rPr>
              <a:t> thì </a:t>
            </a:r>
            <a:r>
              <a:rPr lang="vi-VN" sz="2800" i="1" dirty="0">
                <a:solidFill>
                  <a:srgbClr val="008000"/>
                </a:solidFill>
                <a:latin typeface="Times New Roman" panose="02020603050405020304" pitchFamily="18" charset="0"/>
                <a:ea typeface="Times New Roman" panose="02020603050405020304" pitchFamily="18" charset="0"/>
              </a:rPr>
              <a:t>tín</a:t>
            </a:r>
            <a:r>
              <a:rPr lang="vi-VN" sz="2800" dirty="0">
                <a:solidFill>
                  <a:srgbClr val="008000"/>
                </a:solidFill>
                <a:latin typeface="Times New Roman" panose="02020603050405020304" pitchFamily="18" charset="0"/>
                <a:ea typeface="Times New Roman" panose="02020603050405020304" pitchFamily="18" charset="0"/>
              </a:rPr>
              <a:t> có nghĩa là </a:t>
            </a:r>
            <a:r>
              <a:rPr lang="vi-VN" sz="2800" i="1" dirty="0">
                <a:solidFill>
                  <a:srgbClr val="008000"/>
                </a:solidFill>
                <a:latin typeface="Times New Roman" panose="02020603050405020304" pitchFamily="18" charset="0"/>
                <a:ea typeface="Times New Roman" panose="02020603050405020304" pitchFamily="18" charset="0"/>
              </a:rPr>
              <a:t>tin, tin tưởng </a:t>
            </a:r>
            <a:r>
              <a:rPr lang="en-US" sz="2800" dirty="0" err="1">
                <a:solidFill>
                  <a:srgbClr val="008000"/>
                </a:solidFill>
                <a:latin typeface="Times New Roman" panose="02020603050405020304" pitchFamily="18" charset="0"/>
                <a:ea typeface="Times New Roman" panose="02020603050405020304" pitchFamily="18" charset="0"/>
              </a:rPr>
              <a:t>và</a:t>
            </a:r>
            <a:r>
              <a:rPr lang="vi-VN" sz="2800" i="1" dirty="0">
                <a:solidFill>
                  <a:srgbClr val="008000"/>
                </a:solidFill>
                <a:latin typeface="Times New Roman" panose="02020603050405020304" pitchFamily="18" charset="0"/>
                <a:ea typeface="Times New Roman" panose="02020603050405020304" pitchFamily="18" charset="0"/>
              </a:rPr>
              <a:t> ngưỡng</a:t>
            </a:r>
            <a:r>
              <a:rPr lang="vi-VN" sz="2800" dirty="0">
                <a:solidFill>
                  <a:srgbClr val="008000"/>
                </a:solidFill>
                <a:latin typeface="Times New Roman" panose="02020603050405020304" pitchFamily="18" charset="0"/>
                <a:ea typeface="Times New Roman" panose="02020603050405020304" pitchFamily="18" charset="0"/>
              </a:rPr>
              <a:t> có nghĩa là </a:t>
            </a:r>
            <a:r>
              <a:rPr lang="vi-VN" sz="2800" i="1" dirty="0">
                <a:solidFill>
                  <a:srgbClr val="008000"/>
                </a:solidFill>
                <a:latin typeface="Times New Roman" panose="02020603050405020304" pitchFamily="18" charset="0"/>
                <a:ea typeface="Times New Roman" panose="02020603050405020304" pitchFamily="18" charset="0"/>
              </a:rPr>
              <a:t>kính mến</a:t>
            </a:r>
            <a:endParaRPr lang="en-US" sz="2400" b="1" dirty="0">
              <a:solidFill>
                <a:srgbClr val="008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4919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2" grpId="0"/>
    </p:bldLst>
  </p:timing>
</p:sld>
</file>

<file path=ppt/theme/theme1.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1247</Words>
  <Application>Microsoft Office PowerPoint</Application>
  <PresentationFormat>Widescreen</PresentationFormat>
  <Paragraphs>132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vt:lpstr>
      <vt:lpstr>Times New Roman</vt:lpstr>
      <vt:lpstr>1_Chủ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Administrator</cp:lastModifiedBy>
  <cp:revision>123</cp:revision>
  <dcterms:created xsi:type="dcterms:W3CDTF">2023-01-26T00:40:57Z</dcterms:created>
  <dcterms:modified xsi:type="dcterms:W3CDTF">2023-04-18T15:42:06Z</dcterms:modified>
</cp:coreProperties>
</file>