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83" r:id="rId7"/>
    <p:sldId id="285" r:id="rId8"/>
    <p:sldId id="286" r:id="rId9"/>
    <p:sldId id="287" r:id="rId10"/>
    <p:sldId id="291" r:id="rId11"/>
    <p:sldId id="292" r:id="rId12"/>
    <p:sldId id="293" r:id="rId13"/>
    <p:sldId id="264" r:id="rId14"/>
    <p:sldId id="288" r:id="rId15"/>
    <p:sldId id="265" r:id="rId16"/>
    <p:sldId id="270" r:id="rId17"/>
    <p:sldId id="289" r:id="rId18"/>
    <p:sldId id="290" r:id="rId19"/>
    <p:sldId id="271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ED3B"/>
    <a:srgbClr val="15142A"/>
    <a:srgbClr val="0000FF"/>
    <a:srgbClr val="70AD47"/>
    <a:srgbClr val="C0C0C0"/>
    <a:srgbClr val="CC9900"/>
    <a:srgbClr val="FFFF00"/>
    <a:srgbClr val="C55A11"/>
    <a:srgbClr val="A7FDFF"/>
    <a:srgbClr val="3CDF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-12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wmf"/><Relationship Id="rId7" Type="http://schemas.openxmlformats.org/officeDocument/2006/relationships/image" Target="../media/image39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9.wmf"/><Relationship Id="rId9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8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528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44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66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12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59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sv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3.sv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svg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png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3.svg"/><Relationship Id="rId15" Type="http://schemas.openxmlformats.org/officeDocument/2006/relationships/image" Target="../media/image59.pn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32.png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quantrimang.com/khoa-hoc-vu-tru-thu-tu-cua-8-hoac-9-hanh-tinh-trong-he-mat-troi-12671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08303"/>
            <a:ext cx="11952372" cy="30341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sym typeface="Symbol" panose="05050102010706020507" pitchFamily="18" charset="2"/>
              </a:rPr>
              <a:t></a:t>
            </a:r>
            <a:r>
              <a:rPr lang="nl-NL" sz="4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§3</a:t>
            </a:r>
            <a:r>
              <a:rPr lang="pt-BR" sz="4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PHÉP TÍNH LUỸ THỪA VỚI SỐ MŨ TỰ NHIÊN CỦA MỘT SỐ HỮU </a:t>
            </a:r>
            <a:r>
              <a:rPr lang="pt-BR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br>
              <a:rPr lang="pt-BR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GD&amp;ĐT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………..</a:t>
            </a:r>
          </a:p>
          <a:p>
            <a:pPr algn="l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3434158" y="1628456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C1-T8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52963" y="286137"/>
            <a:ext cx="214353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1060349"/>
              </p:ext>
            </p:extLst>
          </p:nvPr>
        </p:nvGraphicFramePr>
        <p:xfrm>
          <a:off x="3242242" y="1944339"/>
          <a:ext cx="2843212" cy="876300"/>
        </p:xfrm>
        <a:graphic>
          <a:graphicData uri="http://schemas.openxmlformats.org/presentationml/2006/ole">
            <p:oleObj spid="_x0000_s8255" name="Equation" r:id="rId3" imgW="1523880" imgH="39348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71534717"/>
              </p:ext>
            </p:extLst>
          </p:nvPr>
        </p:nvGraphicFramePr>
        <p:xfrm>
          <a:off x="3239145" y="3428229"/>
          <a:ext cx="5532896" cy="671537"/>
        </p:xfrm>
        <a:graphic>
          <a:graphicData uri="http://schemas.openxmlformats.org/presentationml/2006/ole">
            <p:oleObj spid="_x0000_s8256" name="Equation" r:id="rId4" imgW="2514600" imgH="2540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6703760"/>
              </p:ext>
            </p:extLst>
          </p:nvPr>
        </p:nvGraphicFramePr>
        <p:xfrm>
          <a:off x="8902640" y="3441554"/>
          <a:ext cx="1251898" cy="599734"/>
        </p:xfrm>
        <a:graphic>
          <a:graphicData uri="http://schemas.openxmlformats.org/presentationml/2006/ole">
            <p:oleObj spid="_x0000_s8257" name="Equation" r:id="rId5" imgW="622030" imgH="279279" progId="Equation.DSMT4">
              <p:embed/>
            </p:oleObj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39146" y="1031483"/>
            <a:ext cx="75064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39146" y="22800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39146" y="2537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6950311"/>
              </p:ext>
            </p:extLst>
          </p:nvPr>
        </p:nvGraphicFramePr>
        <p:xfrm>
          <a:off x="6003441" y="1842124"/>
          <a:ext cx="1160463" cy="1046162"/>
        </p:xfrm>
        <a:graphic>
          <a:graphicData uri="http://schemas.openxmlformats.org/presentationml/2006/ole">
            <p:oleObj spid="_x0000_s8258" name="Equation" r:id="rId6" imgW="622080" imgH="469800" progId="Equation.DSMT4">
              <p:embed/>
            </p:oleObj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0" y="115454"/>
            <a:ext cx="2901948" cy="1847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59496" y="2093148"/>
            <a:ext cx="3103563" cy="3103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7626" y="99749"/>
            <a:ext cx="214353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746" y="1729348"/>
            <a:ext cx="2820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39146" y="22800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050676" y="10311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1751212"/>
              </p:ext>
            </p:extLst>
          </p:nvPr>
        </p:nvGraphicFramePr>
        <p:xfrm>
          <a:off x="1196902" y="2419089"/>
          <a:ext cx="929898" cy="854218"/>
        </p:xfrm>
        <a:graphic>
          <a:graphicData uri="http://schemas.openxmlformats.org/presentationml/2006/ole">
            <p:oleObj spid="_x0000_s9400" name="Equation" r:id="rId3" imgW="622080" imgH="4698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1277061"/>
              </p:ext>
            </p:extLst>
          </p:nvPr>
        </p:nvGraphicFramePr>
        <p:xfrm>
          <a:off x="2779150" y="2328738"/>
          <a:ext cx="634012" cy="911836"/>
        </p:xfrm>
        <a:graphic>
          <a:graphicData uri="http://schemas.openxmlformats.org/presentationml/2006/ole">
            <p:oleObj spid="_x0000_s9401" name="Equation" r:id="rId4" imgW="406224" imgH="457002" progId="Equation.DSMT4">
              <p:embed/>
            </p:oleObj>
          </a:graphicData>
        </a:graphic>
      </p:graphicFrame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1425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081723" y="2543726"/>
            <a:ext cx="7900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10818959"/>
              </p:ext>
            </p:extLst>
          </p:nvPr>
        </p:nvGraphicFramePr>
        <p:xfrm>
          <a:off x="6980155" y="2356308"/>
          <a:ext cx="938403" cy="901501"/>
        </p:xfrm>
        <a:graphic>
          <a:graphicData uri="http://schemas.openxmlformats.org/presentationml/2006/ole">
            <p:oleObj spid="_x0000_s9402" name="Equation" r:id="rId5" imgW="533169" imgH="469696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53720905"/>
              </p:ext>
            </p:extLst>
          </p:nvPr>
        </p:nvGraphicFramePr>
        <p:xfrm>
          <a:off x="5171559" y="2653341"/>
          <a:ext cx="114300" cy="180975"/>
        </p:xfrm>
        <a:graphic>
          <a:graphicData uri="http://schemas.openxmlformats.org/presentationml/2006/ole">
            <p:oleObj spid="_x0000_s9403" name="Equation" r:id="rId6" imgW="114102" imgH="177492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24531284"/>
              </p:ext>
            </p:extLst>
          </p:nvPr>
        </p:nvGraphicFramePr>
        <p:xfrm>
          <a:off x="8574094" y="2435380"/>
          <a:ext cx="675921" cy="809338"/>
        </p:xfrm>
        <a:graphic>
          <a:graphicData uri="http://schemas.openxmlformats.org/presentationml/2006/ole">
            <p:oleObj spid="_x0000_s9404" name="Equation" r:id="rId7" imgW="203112" imgH="418918" progId="Equation.DSMT4">
              <p:embed/>
            </p:oleObj>
          </a:graphicData>
        </a:graphic>
      </p:graphicFrame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610089" y="16893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7829868" y="2553375"/>
            <a:ext cx="708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513836" y="23370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830648" y="28539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471" y="141039"/>
            <a:ext cx="2700763" cy="1847248"/>
          </a:xfrm>
          <a:prstGeom prst="rect">
            <a:avLst/>
          </a:prstGeom>
        </p:spPr>
      </p:pic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156517" y="3228365"/>
            <a:ext cx="1500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kumimoji="0" lang="en-US" altLang="en-US" sz="28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8967992"/>
              </p:ext>
            </p:extLst>
          </p:nvPr>
        </p:nvGraphicFramePr>
        <p:xfrm>
          <a:off x="1196902" y="4334791"/>
          <a:ext cx="114300" cy="180975"/>
        </p:xfrm>
        <a:graphic>
          <a:graphicData uri="http://schemas.openxmlformats.org/presentationml/2006/ole">
            <p:oleObj spid="_x0000_s9405" name="Equation" r:id="rId9" imgW="114102" imgH="177492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26154445"/>
              </p:ext>
            </p:extLst>
          </p:nvPr>
        </p:nvGraphicFramePr>
        <p:xfrm>
          <a:off x="1196901" y="4302800"/>
          <a:ext cx="3974657" cy="1081125"/>
        </p:xfrm>
        <a:graphic>
          <a:graphicData uri="http://schemas.openxmlformats.org/presentationml/2006/ole">
            <p:oleObj spid="_x0000_s9406" name="Equation" r:id="rId10" imgW="2298700" imgH="48260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03845104"/>
              </p:ext>
            </p:extLst>
          </p:nvPr>
        </p:nvGraphicFramePr>
        <p:xfrm>
          <a:off x="2266284" y="5469594"/>
          <a:ext cx="985071" cy="948066"/>
        </p:xfrm>
        <a:graphic>
          <a:graphicData uri="http://schemas.openxmlformats.org/presentationml/2006/ole">
            <p:oleObj spid="_x0000_s9407" name="Equation" r:id="rId11" imgW="431613" imgH="469696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93922072"/>
              </p:ext>
            </p:extLst>
          </p:nvPr>
        </p:nvGraphicFramePr>
        <p:xfrm>
          <a:off x="3380249" y="5476977"/>
          <a:ext cx="822718" cy="920390"/>
        </p:xfrm>
        <a:graphic>
          <a:graphicData uri="http://schemas.openxmlformats.org/presentationml/2006/ole">
            <p:oleObj spid="_x0000_s9408" name="Equation" r:id="rId12" imgW="406224" imgH="457002" progId="Equation.DSMT4">
              <p:embed/>
            </p:oleObj>
          </a:graphicData>
        </a:graphic>
      </p:graphicFrame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196901" y="3844581"/>
            <a:ext cx="1936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35432" y="4094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467883" y="5672067"/>
            <a:ext cx="1122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991202" y="5721705"/>
            <a:ext cx="3702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55459682"/>
              </p:ext>
            </p:extLst>
          </p:nvPr>
        </p:nvGraphicFramePr>
        <p:xfrm>
          <a:off x="7026167" y="4429934"/>
          <a:ext cx="2596031" cy="933450"/>
        </p:xfrm>
        <a:graphic>
          <a:graphicData uri="http://schemas.openxmlformats.org/presentationml/2006/ole">
            <p:oleObj spid="_x0000_s9409" name="Equation" r:id="rId13" imgW="1244600" imgH="469900" progId="Equation.DSMT4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1903425"/>
              </p:ext>
            </p:extLst>
          </p:nvPr>
        </p:nvGraphicFramePr>
        <p:xfrm>
          <a:off x="7812225" y="5508172"/>
          <a:ext cx="890675" cy="996601"/>
        </p:xfrm>
        <a:graphic>
          <a:graphicData uri="http://schemas.openxmlformats.org/presentationml/2006/ole">
            <p:oleObj spid="_x0000_s9410" name="Equation" r:id="rId14" imgW="406224" imgH="469696" progId="Equation.DSMT4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1399682"/>
              </p:ext>
            </p:extLst>
          </p:nvPr>
        </p:nvGraphicFramePr>
        <p:xfrm>
          <a:off x="6881789" y="5363384"/>
          <a:ext cx="114300" cy="180975"/>
        </p:xfrm>
        <a:graphic>
          <a:graphicData uri="http://schemas.openxmlformats.org/presentationml/2006/ole">
            <p:oleObj spid="_x0000_s9411" name="Equation" r:id="rId15" imgW="114102" imgH="177492" progId="Equation.DSMT4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27335238"/>
              </p:ext>
            </p:extLst>
          </p:nvPr>
        </p:nvGraphicFramePr>
        <p:xfrm>
          <a:off x="9097712" y="5580156"/>
          <a:ext cx="535624" cy="848420"/>
        </p:xfrm>
        <a:graphic>
          <a:graphicData uri="http://schemas.openxmlformats.org/presentationml/2006/ole">
            <p:oleObj spid="_x0000_s9412" name="Equation" r:id="rId16" imgW="203112" imgH="418918" progId="Equation.DSMT4">
              <p:embed/>
            </p:oleObj>
          </a:graphicData>
        </a:graphic>
      </p:graphicFrame>
      <p:sp>
        <p:nvSpPr>
          <p:cNvPr id="46" name="Rectangle 62"/>
          <p:cNvSpPr>
            <a:spLocks noChangeArrowheads="1"/>
          </p:cNvSpPr>
          <p:nvPr/>
        </p:nvSpPr>
        <p:spPr bwMode="auto">
          <a:xfrm>
            <a:off x="6881789" y="3801225"/>
            <a:ext cx="10652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66"/>
          <p:cNvSpPr>
            <a:spLocks noChangeArrowheads="1"/>
          </p:cNvSpPr>
          <p:nvPr/>
        </p:nvSpPr>
        <p:spPr bwMode="auto">
          <a:xfrm>
            <a:off x="6320319" y="5542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8619454" y="5778049"/>
            <a:ext cx="3702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7050676" y="5730483"/>
            <a:ext cx="11227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981234" y="111499"/>
            <a:ext cx="60253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 2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525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/>
      <p:bldP spid="46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471055" y="263612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54466959"/>
              </p:ext>
            </p:extLst>
          </p:nvPr>
        </p:nvGraphicFramePr>
        <p:xfrm>
          <a:off x="5672383" y="1270863"/>
          <a:ext cx="743917" cy="692438"/>
        </p:xfrm>
        <a:graphic>
          <a:graphicData uri="http://schemas.openxmlformats.org/presentationml/2006/ole">
            <p:oleObj spid="_x0000_s10315" name="Equation" r:id="rId3" imgW="152334" imgH="393529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2598762"/>
              </p:ext>
            </p:extLst>
          </p:nvPr>
        </p:nvGraphicFramePr>
        <p:xfrm>
          <a:off x="8113521" y="1289934"/>
          <a:ext cx="623968" cy="738663"/>
        </p:xfrm>
        <a:graphic>
          <a:graphicData uri="http://schemas.openxmlformats.org/presentationml/2006/ole">
            <p:oleObj spid="_x0000_s10316" name="Equation" r:id="rId4" imgW="152334" imgH="393529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0401958"/>
              </p:ext>
            </p:extLst>
          </p:nvPr>
        </p:nvGraphicFramePr>
        <p:xfrm>
          <a:off x="1655613" y="1875846"/>
          <a:ext cx="821409" cy="811496"/>
        </p:xfrm>
        <a:graphic>
          <a:graphicData uri="http://schemas.openxmlformats.org/presentationml/2006/ole">
            <p:oleObj spid="_x0000_s10317" name="Equation" r:id="rId5" imgW="355446" imgH="469696" progId="Equation.DSMT4">
              <p:embed/>
            </p:oleObj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20783" y="1332391"/>
            <a:ext cx="65427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266233" y="1348298"/>
            <a:ext cx="2087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8588494" y="1332392"/>
            <a:ext cx="2311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),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317357" y="38447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8456" y="1952368"/>
            <a:ext cx="37815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410781"/>
              </p:ext>
            </p:extLst>
          </p:nvPr>
        </p:nvGraphicFramePr>
        <p:xfrm>
          <a:off x="914400" y="2696707"/>
          <a:ext cx="4169043" cy="997115"/>
        </p:xfrm>
        <a:graphic>
          <a:graphicData uri="http://schemas.openxmlformats.org/presentationml/2006/ole">
            <p:oleObj spid="_x0000_s10318" name="Equation" r:id="rId6" imgW="1333440" imgH="39348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3593718"/>
              </p:ext>
            </p:extLst>
          </p:nvPr>
        </p:nvGraphicFramePr>
        <p:xfrm>
          <a:off x="5764872" y="2589451"/>
          <a:ext cx="2046037" cy="1046261"/>
        </p:xfrm>
        <a:graphic>
          <a:graphicData uri="http://schemas.openxmlformats.org/presentationml/2006/ole">
            <p:oleObj spid="_x0000_s10319" name="Equation" r:id="rId7" imgW="685800" imgH="469900" progId="Equation.DSMT4">
              <p:embed/>
            </p:oleObj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110573" y="2892427"/>
            <a:ext cx="592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1503335" y="46698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0783" y="557871"/>
            <a:ext cx="267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=""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9407686" y="289476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65515" y="3490491"/>
            <a:ext cx="1488402" cy="1488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2779" y="37982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uyện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17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8634" y="755485"/>
            <a:ext cx="5762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1,8 m.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36194" y="2012979"/>
            <a:ext cx="47925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sz="32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674803"/>
              </p:ext>
            </p:extLst>
          </p:nvPr>
        </p:nvGraphicFramePr>
        <p:xfrm>
          <a:off x="2418895" y="3921071"/>
          <a:ext cx="1982052" cy="746448"/>
        </p:xfrm>
        <a:graphic>
          <a:graphicData uri="http://schemas.openxmlformats.org/presentationml/2006/ole">
            <p:oleObj spid="_x0000_s11320" name="Equation" r:id="rId8" imgW="634680" imgH="2793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7196273"/>
              </p:ext>
            </p:extLst>
          </p:nvPr>
        </p:nvGraphicFramePr>
        <p:xfrm>
          <a:off x="4375745" y="3813659"/>
          <a:ext cx="2717800" cy="1040055"/>
        </p:xfrm>
        <a:graphic>
          <a:graphicData uri="http://schemas.openxmlformats.org/presentationml/2006/ole">
            <p:oleObj spid="_x0000_s11321" name="Equation" r:id="rId9" imgW="1180800" imgH="469800" progId="Equation.DSMT4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45874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8638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3212582"/>
              </p:ext>
            </p:extLst>
          </p:nvPr>
        </p:nvGraphicFramePr>
        <p:xfrm>
          <a:off x="7093545" y="4053347"/>
          <a:ext cx="2546401" cy="633887"/>
        </p:xfrm>
        <a:graphic>
          <a:graphicData uri="http://schemas.openxmlformats.org/presentationml/2006/ole">
            <p:oleObj spid="_x0000_s11322" name="Equation" r:id="rId10" imgW="787320" imgH="22860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2488911" y="5353888"/>
            <a:ext cx="425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2268340"/>
              </p:ext>
            </p:extLst>
          </p:nvPr>
        </p:nvGraphicFramePr>
        <p:xfrm>
          <a:off x="6452409" y="5326145"/>
          <a:ext cx="2187575" cy="649288"/>
        </p:xfrm>
        <a:graphic>
          <a:graphicData uri="http://schemas.openxmlformats.org/presentationml/2006/ole">
            <p:oleObj spid="_x0000_s11323" name="Equation" r:id="rId11" imgW="660240" imgH="228600" progId="Equation.DSMT4">
              <p:embed/>
            </p:oleObj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40" y="548591"/>
            <a:ext cx="2901948" cy="1847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559496" y="2526285"/>
            <a:ext cx="3103563" cy="3103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9454177" y="306524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34515" y="3660973"/>
            <a:ext cx="1488402" cy="1488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20423" y="38413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uyện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2114" y="969165"/>
            <a:ext cx="121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63134" y="2841845"/>
            <a:ext cx="117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6978" y="934368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58638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372443"/>
              </p:ext>
            </p:extLst>
          </p:nvPr>
        </p:nvGraphicFramePr>
        <p:xfrm>
          <a:off x="3409222" y="1568078"/>
          <a:ext cx="971953" cy="1182968"/>
        </p:xfrm>
        <a:graphic>
          <a:graphicData uri="http://schemas.openxmlformats.org/presentationml/2006/ole">
            <p:oleObj spid="_x0000_s12374" name="Equation" r:id="rId8" imgW="419040" imgH="469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7036303"/>
              </p:ext>
            </p:extLst>
          </p:nvPr>
        </p:nvGraphicFramePr>
        <p:xfrm>
          <a:off x="6807529" y="1552132"/>
          <a:ext cx="869297" cy="1179632"/>
        </p:xfrm>
        <a:graphic>
          <a:graphicData uri="http://schemas.openxmlformats.org/presentationml/2006/ole">
            <p:oleObj spid="_x0000_s12375" name="Equation" r:id="rId9" imgW="342720" imgH="469800" progId="Equation.DSMT4">
              <p:embed/>
            </p:oleObj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62753" y="11158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62753" y="213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62753" y="2601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1929650"/>
              </p:ext>
            </p:extLst>
          </p:nvPr>
        </p:nvGraphicFramePr>
        <p:xfrm>
          <a:off x="2975674" y="3420929"/>
          <a:ext cx="2510725" cy="1220770"/>
        </p:xfrm>
        <a:graphic>
          <a:graphicData uri="http://schemas.openxmlformats.org/presentationml/2006/ole">
            <p:oleObj spid="_x0000_s12376" name="Equation" r:id="rId10" imgW="1358310" imgH="482391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20561223"/>
              </p:ext>
            </p:extLst>
          </p:nvPr>
        </p:nvGraphicFramePr>
        <p:xfrm>
          <a:off x="6788258" y="3286764"/>
          <a:ext cx="2324746" cy="1264235"/>
        </p:xfrm>
        <a:graphic>
          <a:graphicData uri="http://schemas.openxmlformats.org/presentationml/2006/ole">
            <p:oleObj spid="_x0000_s12377" name="Equation" r:id="rId11" imgW="990170" imgH="469696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1201867"/>
              </p:ext>
            </p:extLst>
          </p:nvPr>
        </p:nvGraphicFramePr>
        <p:xfrm>
          <a:off x="1771495" y="5548393"/>
          <a:ext cx="3455067" cy="976935"/>
        </p:xfrm>
        <a:graphic>
          <a:graphicData uri="http://schemas.openxmlformats.org/presentationml/2006/ole">
            <p:oleObj spid="_x0000_s12378" name="Equation" r:id="rId12" imgW="1333500" imgH="3937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4961516"/>
              </p:ext>
            </p:extLst>
          </p:nvPr>
        </p:nvGraphicFramePr>
        <p:xfrm>
          <a:off x="5718737" y="5408908"/>
          <a:ext cx="2758834" cy="1259084"/>
        </p:xfrm>
        <a:graphic>
          <a:graphicData uri="http://schemas.openxmlformats.org/presentationml/2006/ole">
            <p:oleObj spid="_x0000_s12379" name="Equation" r:id="rId13" imgW="622080" imgH="469800" progId="Equation.DSMT4">
              <p:embed/>
            </p:oleObj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371238" y="5040732"/>
            <a:ext cx="7103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129576" y="5745994"/>
            <a:ext cx="822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0050216"/>
              </p:ext>
            </p:extLst>
          </p:nvPr>
        </p:nvGraphicFramePr>
        <p:xfrm>
          <a:off x="7571729" y="5393408"/>
          <a:ext cx="859348" cy="1354003"/>
        </p:xfrm>
        <a:graphic>
          <a:graphicData uri="http://schemas.openxmlformats.org/presentationml/2006/ole">
            <p:oleObj spid="_x0000_s12380" name="Equation" r:id="rId14" imgW="215640" imgH="419040" progId="Equation.DSMT4">
              <p:embed/>
            </p:oleObj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" y="2630812"/>
            <a:ext cx="2082307" cy="20823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08384" y="839169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68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6978" y="9343685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62753" y="11158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62753" y="21350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62753" y="26017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030549" y="719165"/>
            <a:ext cx="58604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3333467"/>
              </p:ext>
            </p:extLst>
          </p:nvPr>
        </p:nvGraphicFramePr>
        <p:xfrm>
          <a:off x="1980091" y="1359957"/>
          <a:ext cx="9411163" cy="459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208">
                  <a:extLst>
                    <a:ext uri="{9D8B030D-6E8A-4147-A177-3AD203B41FA5}">
                      <a16:colId xmlns="" xmlns:a16="http://schemas.microsoft.com/office/drawing/2014/main" val="963493834"/>
                    </a:ext>
                  </a:extLst>
                </a:gridCol>
                <a:gridCol w="1788760">
                  <a:extLst>
                    <a:ext uri="{9D8B030D-6E8A-4147-A177-3AD203B41FA5}">
                      <a16:colId xmlns="" xmlns:a16="http://schemas.microsoft.com/office/drawing/2014/main" val="2933568487"/>
                    </a:ext>
                  </a:extLst>
                </a:gridCol>
                <a:gridCol w="1523208">
                  <a:extLst>
                    <a:ext uri="{9D8B030D-6E8A-4147-A177-3AD203B41FA5}">
                      <a16:colId xmlns="" xmlns:a16="http://schemas.microsoft.com/office/drawing/2014/main" val="1990191828"/>
                    </a:ext>
                  </a:extLst>
                </a:gridCol>
                <a:gridCol w="1525329">
                  <a:extLst>
                    <a:ext uri="{9D8B030D-6E8A-4147-A177-3AD203B41FA5}">
                      <a16:colId xmlns="" xmlns:a16="http://schemas.microsoft.com/office/drawing/2014/main" val="2862251611"/>
                    </a:ext>
                  </a:extLst>
                </a:gridCol>
                <a:gridCol w="1525329">
                  <a:extLst>
                    <a:ext uri="{9D8B030D-6E8A-4147-A177-3AD203B41FA5}">
                      <a16:colId xmlns="" xmlns:a16="http://schemas.microsoft.com/office/drawing/2014/main" val="1898520668"/>
                    </a:ext>
                  </a:extLst>
                </a:gridCol>
                <a:gridCol w="1525329">
                  <a:extLst>
                    <a:ext uri="{9D8B030D-6E8A-4147-A177-3AD203B41FA5}">
                      <a16:colId xmlns="" xmlns:a16="http://schemas.microsoft.com/office/drawing/2014/main" val="510467954"/>
                    </a:ext>
                  </a:extLst>
                </a:gridCol>
              </a:tblGrid>
              <a:tr h="1067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rgbClr val="FAED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Lũy</a:t>
                      </a:r>
                      <a:r>
                        <a:rPr lang="en-US" sz="2800" dirty="0">
                          <a:solidFill>
                            <a:srgbClr val="FAED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AED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endParaRPr lang="en-US" sz="2800" dirty="0">
                        <a:solidFill>
                          <a:srgbClr val="FAED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4940565"/>
                  </a:ext>
                </a:extLst>
              </a:tr>
              <a:tr h="85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rgbClr val="FAED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số</a:t>
                      </a:r>
                      <a:endParaRPr lang="en-US" sz="2800">
                        <a:solidFill>
                          <a:srgbClr val="FAED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58265695"/>
                  </a:ext>
                </a:extLst>
              </a:tr>
              <a:tr h="83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rgbClr val="FAED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mũ</a:t>
                      </a:r>
                      <a:endParaRPr lang="en-US" sz="2800">
                        <a:solidFill>
                          <a:srgbClr val="FAED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341010"/>
                  </a:ext>
                </a:extLst>
              </a:tr>
              <a:tr h="1835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solidFill>
                            <a:srgbClr val="FAED3B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của lũy thừa</a:t>
                      </a:r>
                      <a:endParaRPr lang="en-US" sz="2800">
                        <a:solidFill>
                          <a:srgbClr val="FAED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8391619"/>
                  </a:ext>
                </a:extLst>
              </a:tr>
            </a:tbl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1063207"/>
              </p:ext>
            </p:extLst>
          </p:nvPr>
        </p:nvGraphicFramePr>
        <p:xfrm>
          <a:off x="3843031" y="1344037"/>
          <a:ext cx="1395481" cy="1107017"/>
        </p:xfrm>
        <a:graphic>
          <a:graphicData uri="http://schemas.openxmlformats.org/presentationml/2006/ole">
            <p:oleObj spid="_x0000_s13524" name="Equation" r:id="rId4" imgW="457200" imgH="469800" progId="Equation.DSMT4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8526280"/>
              </p:ext>
            </p:extLst>
          </p:nvPr>
        </p:nvGraphicFramePr>
        <p:xfrm>
          <a:off x="5575781" y="1465121"/>
          <a:ext cx="1019495" cy="779822"/>
        </p:xfrm>
        <a:graphic>
          <a:graphicData uri="http://schemas.openxmlformats.org/presentationml/2006/ole">
            <p:oleObj spid="_x0000_s13525" name="Equation" r:id="rId5" imgW="380880" imgH="279360" progId="Equation.DSMT4">
              <p:embed/>
            </p:oleObj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9874993"/>
              </p:ext>
            </p:extLst>
          </p:nvPr>
        </p:nvGraphicFramePr>
        <p:xfrm>
          <a:off x="7219765" y="1437446"/>
          <a:ext cx="1077752" cy="771739"/>
        </p:xfrm>
        <a:graphic>
          <a:graphicData uri="http://schemas.openxmlformats.org/presentationml/2006/ole">
            <p:oleObj spid="_x0000_s13526" name="Equation" r:id="rId6" imgW="380880" imgH="279360" progId="Equation.DSMT4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1484685"/>
              </p:ext>
            </p:extLst>
          </p:nvPr>
        </p:nvGraphicFramePr>
        <p:xfrm>
          <a:off x="8784255" y="1376217"/>
          <a:ext cx="1053566" cy="987553"/>
        </p:xfrm>
        <a:graphic>
          <a:graphicData uri="http://schemas.openxmlformats.org/presentationml/2006/ole">
            <p:oleObj spid="_x0000_s13527" name="Equation" r:id="rId7" imgW="342720" imgH="469800" progId="Equation.DSMT4">
              <p:embed/>
            </p:oleObj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35253063"/>
              </p:ext>
            </p:extLst>
          </p:nvPr>
        </p:nvGraphicFramePr>
        <p:xfrm>
          <a:off x="10195440" y="1498349"/>
          <a:ext cx="698162" cy="654785"/>
        </p:xfrm>
        <a:graphic>
          <a:graphicData uri="http://schemas.openxmlformats.org/presentationml/2006/ole">
            <p:oleObj spid="_x0000_s13528" name="Equation" r:id="rId8" imgW="177480" imgH="190440" progId="Equation.DSMT4">
              <p:embed/>
            </p:oleObj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5528714"/>
              </p:ext>
            </p:extLst>
          </p:nvPr>
        </p:nvGraphicFramePr>
        <p:xfrm>
          <a:off x="3986213" y="2386013"/>
          <a:ext cx="801687" cy="841375"/>
        </p:xfrm>
        <a:graphic>
          <a:graphicData uri="http://schemas.openxmlformats.org/presentationml/2006/ole">
            <p:oleObj spid="_x0000_s13529" name="Equation" r:id="rId9" imgW="253800" imgH="393480" progId="Equation.DSMT4">
              <p:embed/>
            </p:oleObj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4724151"/>
              </p:ext>
            </p:extLst>
          </p:nvPr>
        </p:nvGraphicFramePr>
        <p:xfrm>
          <a:off x="5669771" y="2531083"/>
          <a:ext cx="653538" cy="491085"/>
        </p:xfrm>
        <a:graphic>
          <a:graphicData uri="http://schemas.openxmlformats.org/presentationml/2006/ole">
            <p:oleObj spid="_x0000_s13530" name="Equation" r:id="rId10" imgW="228501" imgH="203112" progId="Equation.DSMT4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0903300"/>
              </p:ext>
            </p:extLst>
          </p:nvPr>
        </p:nvGraphicFramePr>
        <p:xfrm>
          <a:off x="8897884" y="2398684"/>
          <a:ext cx="602578" cy="840462"/>
        </p:xfrm>
        <a:graphic>
          <a:graphicData uri="http://schemas.openxmlformats.org/presentationml/2006/ole">
            <p:oleObj spid="_x0000_s13531" name="Equation" r:id="rId11" imgW="139639" imgH="393529" progId="Equation.DSMT4">
              <p:embed/>
            </p:oleObj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9780752"/>
              </p:ext>
            </p:extLst>
          </p:nvPr>
        </p:nvGraphicFramePr>
        <p:xfrm>
          <a:off x="4098093" y="3332133"/>
          <a:ext cx="690884" cy="434326"/>
        </p:xfrm>
        <a:graphic>
          <a:graphicData uri="http://schemas.openxmlformats.org/presentationml/2006/ole">
            <p:oleObj spid="_x0000_s13532" name="Equation" r:id="rId12" imgW="126780" imgH="164814" progId="Equation.DSMT4">
              <p:embed/>
            </p:oleObj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7587251"/>
              </p:ext>
            </p:extLst>
          </p:nvPr>
        </p:nvGraphicFramePr>
        <p:xfrm>
          <a:off x="5747429" y="3311011"/>
          <a:ext cx="420896" cy="517070"/>
        </p:xfrm>
        <a:graphic>
          <a:graphicData uri="http://schemas.openxmlformats.org/presentationml/2006/ole">
            <p:oleObj spid="_x0000_s13533" name="Equation" r:id="rId13" imgW="114102" imgH="177492" progId="Equation.DSMT4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7247618"/>
              </p:ext>
            </p:extLst>
          </p:nvPr>
        </p:nvGraphicFramePr>
        <p:xfrm>
          <a:off x="10220544" y="3332134"/>
          <a:ext cx="566276" cy="449452"/>
        </p:xfrm>
        <a:graphic>
          <a:graphicData uri="http://schemas.openxmlformats.org/presentationml/2006/ole">
            <p:oleObj spid="_x0000_s13534" name="Equation" r:id="rId14" imgW="126725" imgH="177415" progId="Equation.DSMT4">
              <p:embed/>
            </p:oleObj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31450143"/>
              </p:ext>
            </p:extLst>
          </p:nvPr>
        </p:nvGraphicFramePr>
        <p:xfrm>
          <a:off x="4058162" y="4330592"/>
          <a:ext cx="569555" cy="929163"/>
        </p:xfrm>
        <a:graphic>
          <a:graphicData uri="http://schemas.openxmlformats.org/presentationml/2006/ole">
            <p:oleObj spid="_x0000_s13535" name="Equation" r:id="rId15" imgW="203112" imgH="393529" progId="Equation.DSMT4">
              <p:embed/>
            </p:oleObj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96126926"/>
              </p:ext>
            </p:extLst>
          </p:nvPr>
        </p:nvGraphicFramePr>
        <p:xfrm>
          <a:off x="5443975" y="4625803"/>
          <a:ext cx="863835" cy="525102"/>
        </p:xfrm>
        <a:graphic>
          <a:graphicData uri="http://schemas.openxmlformats.org/presentationml/2006/ole">
            <p:oleObj spid="_x0000_s13536" name="Equation" r:id="rId16" imgW="393529" imgH="203112" progId="Equation.DSMT4">
              <p:embed/>
            </p:oleObj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6330385"/>
              </p:ext>
            </p:extLst>
          </p:nvPr>
        </p:nvGraphicFramePr>
        <p:xfrm>
          <a:off x="7018287" y="4690224"/>
          <a:ext cx="901347" cy="569531"/>
        </p:xfrm>
        <a:graphic>
          <a:graphicData uri="http://schemas.openxmlformats.org/presentationml/2006/ole">
            <p:oleObj spid="_x0000_s13537" name="Equation" r:id="rId17" imgW="330057" imgH="203112" progId="Equation.DSMT4">
              <p:embed/>
            </p:oleObj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5374693"/>
              </p:ext>
            </p:extLst>
          </p:nvPr>
        </p:nvGraphicFramePr>
        <p:xfrm>
          <a:off x="8754815" y="4469219"/>
          <a:ext cx="683653" cy="893193"/>
        </p:xfrm>
        <a:graphic>
          <a:graphicData uri="http://schemas.openxmlformats.org/presentationml/2006/ole">
            <p:oleObj spid="_x0000_s13538" name="Equation" r:id="rId18" imgW="203112" imgH="393529" progId="Equation.DSMT4">
              <p:embed/>
            </p:oleObj>
          </a:graphicData>
        </a:graphic>
      </p:graphicFrame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977017" y="48609"/>
            <a:ext cx="3759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689" y="561520"/>
            <a:ext cx="1601134" cy="14891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36285" y="2123840"/>
            <a:ext cx="1712375" cy="2501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002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919" y="766732"/>
            <a:ext cx="111742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ebdings" panose="05030102010509060703" pitchFamily="18" charset="2"/>
              </a:rPr>
              <a:t>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tự học ở nhà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 phút)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Đọc lại toàn bộ nội dung bài đã học.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>
              <a:spcBef>
                <a:spcPts val="600"/>
              </a:spcBef>
              <a:spcAft>
                <a:spcPts val="0"/>
              </a:spcAft>
              <a:tabLst>
                <a:tab pos="3429000" algn="ctr"/>
                <a:tab pos="4552315" algn="l"/>
              </a:tabLs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Học thuộc: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 niệm lũy thừa , biết cách đọc lũy thừa , phân biệt cơ số, số và số mũ; biết cách viết lũy thừa, biết viết gọn một tích của nhiều số giống nhau bằng lũy thừa.Tính được lũy thừa của một số hữu tỉ.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70510" algn="just"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II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của bài, tiết sau học tiếp.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653685"/>
            <a:ext cx="8378529" cy="7505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:“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83519" y="1480661"/>
            <a:ext cx="9903861" cy="182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628239" y="-1758945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20065" y="3084928"/>
            <a:ext cx="10822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Rectangle 5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89937670"/>
              </p:ext>
            </p:extLst>
          </p:nvPr>
        </p:nvGraphicFramePr>
        <p:xfrm>
          <a:off x="464950" y="4193150"/>
          <a:ext cx="2324746" cy="522063"/>
        </p:xfrm>
        <a:graphic>
          <a:graphicData uri="http://schemas.openxmlformats.org/presentationml/2006/ole">
            <p:oleObj spid="_x0000_s2205" name="Equation" r:id="rId4" imgW="1066337" imgH="203112" progId="Equation.DSMT4">
              <p:embed/>
            </p:oleObj>
          </a:graphicData>
        </a:graphic>
      </p:graphicFrame>
      <p:sp>
        <p:nvSpPr>
          <p:cNvPr id="76" name="Rectangle 60"/>
          <p:cNvSpPr>
            <a:spLocks noChangeArrowheads="1"/>
          </p:cNvSpPr>
          <p:nvPr/>
        </p:nvSpPr>
        <p:spPr bwMode="auto">
          <a:xfrm>
            <a:off x="5646571" y="4634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1289613"/>
              </p:ext>
            </p:extLst>
          </p:nvPr>
        </p:nvGraphicFramePr>
        <p:xfrm>
          <a:off x="5646572" y="4016251"/>
          <a:ext cx="4340808" cy="698962"/>
        </p:xfrm>
        <a:graphic>
          <a:graphicData uri="http://schemas.openxmlformats.org/presentationml/2006/ole">
            <p:oleObj spid="_x0000_s2206" name="Equation" r:id="rId5" imgW="1993900" imgH="254000" progId="Equation.DSMT4">
              <p:embed/>
            </p:oleObj>
          </a:graphicData>
        </a:graphic>
      </p:graphicFrame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119329" y="4548550"/>
            <a:ext cx="2598957" cy="67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thừa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12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AutoShape 62"/>
          <p:cNvSpPr>
            <a:spLocks/>
          </p:cNvSpPr>
          <p:nvPr/>
        </p:nvSpPr>
        <p:spPr bwMode="auto">
          <a:xfrm rot="16200000">
            <a:off x="6922138" y="3728806"/>
            <a:ext cx="115354" cy="1650435"/>
          </a:xfrm>
          <a:prstGeom prst="leftBrace">
            <a:avLst>
              <a:gd name="adj1" fmla="val 11153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08212" y="4716829"/>
            <a:ext cx="1925559" cy="37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ĐÁP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ÁN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1" name="Rectangle 64"/>
          <p:cNvSpPr>
            <a:spLocks noChangeArrowheads="1"/>
          </p:cNvSpPr>
          <p:nvPr/>
        </p:nvSpPr>
        <p:spPr bwMode="auto">
          <a:xfrm>
            <a:off x="0" y="0"/>
            <a:ext cx="61193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63700638"/>
              </p:ext>
            </p:extLst>
          </p:nvPr>
        </p:nvGraphicFramePr>
        <p:xfrm>
          <a:off x="147685" y="5061257"/>
          <a:ext cx="3389377" cy="523181"/>
        </p:xfrm>
        <a:graphic>
          <a:graphicData uri="http://schemas.openxmlformats.org/presentationml/2006/ole">
            <p:oleObj spid="_x0000_s2207" name="Equation" r:id="rId6" imgW="1346200" imgH="228600" progId="Equation.DSMT4">
              <p:embed/>
            </p:oleObj>
          </a:graphicData>
        </a:graphic>
      </p:graphicFrame>
      <p:sp>
        <p:nvSpPr>
          <p:cNvPr id="83" name="Rectangle 65"/>
          <p:cNvSpPr>
            <a:spLocks noChangeArrowheads="1"/>
          </p:cNvSpPr>
          <p:nvPr/>
        </p:nvSpPr>
        <p:spPr bwMode="auto">
          <a:xfrm>
            <a:off x="147685" y="5459968"/>
            <a:ext cx="28434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7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27665946"/>
              </p:ext>
            </p:extLst>
          </p:nvPr>
        </p:nvGraphicFramePr>
        <p:xfrm>
          <a:off x="5538351" y="5167612"/>
          <a:ext cx="3856820" cy="504768"/>
        </p:xfrm>
        <a:graphic>
          <a:graphicData uri="http://schemas.openxmlformats.org/presentationml/2006/ole">
            <p:oleObj spid="_x0000_s2208" name="Equation" r:id="rId7" imgW="1460500" imgH="228600" progId="Equation.DSMT4">
              <p:embed/>
            </p:oleObj>
          </a:graphicData>
        </a:graphic>
      </p:graphicFrame>
      <p:sp>
        <p:nvSpPr>
          <p:cNvPr id="91" name="Text Box 76"/>
          <p:cNvSpPr txBox="1">
            <a:spLocks noChangeArrowheads="1"/>
          </p:cNvSpPr>
          <p:nvPr/>
        </p:nvSpPr>
        <p:spPr bwMode="auto">
          <a:xfrm>
            <a:off x="6046109" y="5572960"/>
            <a:ext cx="3072760" cy="2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AutoShape 77"/>
          <p:cNvSpPr>
            <a:spLocks/>
          </p:cNvSpPr>
          <p:nvPr/>
        </p:nvSpPr>
        <p:spPr bwMode="auto">
          <a:xfrm rot="-5400000">
            <a:off x="7144692" y="4654041"/>
            <a:ext cx="87607" cy="1989225"/>
          </a:xfrm>
          <a:prstGeom prst="leftBrace">
            <a:avLst>
              <a:gd name="adj1" fmla="val 1269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78"/>
          <p:cNvSpPr>
            <a:spLocks noChangeArrowheads="1"/>
          </p:cNvSpPr>
          <p:nvPr/>
        </p:nvSpPr>
        <p:spPr bwMode="auto">
          <a:xfrm>
            <a:off x="5501899" y="5087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" name="Rectangle 79"/>
          <p:cNvSpPr>
            <a:spLocks noChangeArrowheads="1"/>
          </p:cNvSpPr>
          <p:nvPr/>
        </p:nvSpPr>
        <p:spPr bwMode="auto">
          <a:xfrm>
            <a:off x="5501899" y="5544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" name="Rectangle 80"/>
          <p:cNvSpPr>
            <a:spLocks noChangeArrowheads="1"/>
          </p:cNvSpPr>
          <p:nvPr/>
        </p:nvSpPr>
        <p:spPr bwMode="auto">
          <a:xfrm>
            <a:off x="5721124" y="5765101"/>
            <a:ext cx="20072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12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65" grpId="0"/>
      <p:bldP spid="78" grpId="0"/>
      <p:bldP spid="79" grpId="0" animBg="1"/>
      <p:bldP spid="80" grpId="0"/>
      <p:bldP spid="83" grpId="0"/>
      <p:bldP spid="91" grpId="0"/>
      <p:bldP spid="92" grpId="0" animBg="1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49" y="285736"/>
            <a:ext cx="4411851" cy="22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5142834"/>
              </p:ext>
            </p:extLst>
          </p:nvPr>
        </p:nvGraphicFramePr>
        <p:xfrm>
          <a:off x="435244" y="3967384"/>
          <a:ext cx="10515600" cy="1834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6255050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Sao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Sao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4038870506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872955"/>
              </p:ext>
            </p:extLst>
          </p:nvPr>
        </p:nvGraphicFramePr>
        <p:xfrm>
          <a:off x="218269" y="2944836"/>
          <a:ext cx="114300" cy="180975"/>
        </p:xfrm>
        <a:graphic>
          <a:graphicData uri="http://schemas.openxmlformats.org/presentationml/2006/ole">
            <p:oleObj spid="_x0000_s3141" name="Equation" r:id="rId4" imgW="114102" imgH="177492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242849"/>
              </p:ext>
            </p:extLst>
          </p:nvPr>
        </p:nvGraphicFramePr>
        <p:xfrm>
          <a:off x="1320829" y="2182836"/>
          <a:ext cx="4929187" cy="852487"/>
        </p:xfrm>
        <a:graphic>
          <a:graphicData uri="http://schemas.openxmlformats.org/presentationml/2006/ole">
            <p:oleObj spid="_x0000_s3142" name="Equation" r:id="rId5" imgW="1104840" imgH="253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9607435"/>
              </p:ext>
            </p:extLst>
          </p:nvPr>
        </p:nvGraphicFramePr>
        <p:xfrm>
          <a:off x="5488527" y="3803218"/>
          <a:ext cx="5140325" cy="923925"/>
        </p:xfrm>
        <a:graphic>
          <a:graphicData uri="http://schemas.openxmlformats.org/presentationml/2006/ole">
            <p:oleObj spid="_x0000_s3143" name="Equation" r:id="rId6" imgW="1041120" imgH="2538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410059" y="30417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*)  Sao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hành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tinh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thứ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tư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tính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từ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Mặt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Trời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trong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Thái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Dương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69" y="698067"/>
            <a:ext cx="7220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*)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hành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tinh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thứ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ba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tính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từ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Mặt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Trời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trong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Thái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Dương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Thứ tự của các hành tinh trong Hệ Mặt Trời: Hành tinh nào gần mặt trời nhất?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87788" y="1670082"/>
            <a:ext cx="44455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-19266" y="14282"/>
            <a:ext cx="402853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7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3404" y="1629711"/>
            <a:ext cx="10822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1.Hoạt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5758253"/>
              </p:ext>
            </p:extLst>
          </p:nvPr>
        </p:nvGraphicFramePr>
        <p:xfrm>
          <a:off x="225179" y="3168287"/>
          <a:ext cx="3389377" cy="523181"/>
        </p:xfrm>
        <a:graphic>
          <a:graphicData uri="http://schemas.openxmlformats.org/presentationml/2006/ole">
            <p:oleObj spid="_x0000_s5245" name="Equation" r:id="rId4" imgW="1346200" imgH="228600" progId="Equation.DSMT4">
              <p:embed/>
            </p:oleObj>
          </a:graphicData>
        </a:graphic>
      </p:graphicFrame>
      <p:sp>
        <p:nvSpPr>
          <p:cNvPr id="13" name="Rectangle 65"/>
          <p:cNvSpPr>
            <a:spLocks noChangeArrowheads="1"/>
          </p:cNvSpPr>
          <p:nvPr/>
        </p:nvSpPr>
        <p:spPr bwMode="auto">
          <a:xfrm>
            <a:off x="411155" y="3582494"/>
            <a:ext cx="28434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7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2718910"/>
              </p:ext>
            </p:extLst>
          </p:nvPr>
        </p:nvGraphicFramePr>
        <p:xfrm>
          <a:off x="5801821" y="3290138"/>
          <a:ext cx="3856820" cy="504768"/>
        </p:xfrm>
        <a:graphic>
          <a:graphicData uri="http://schemas.openxmlformats.org/presentationml/2006/ole">
            <p:oleObj spid="_x0000_s5246" name="Equation" r:id="rId5" imgW="1460500" imgH="228600" progId="Equation.DSMT4">
              <p:embed/>
            </p:oleObj>
          </a:graphicData>
        </a:graphic>
      </p:graphicFrame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5984594" y="3887627"/>
            <a:ext cx="20072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12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 rot="16200000">
            <a:off x="7408162" y="2776567"/>
            <a:ext cx="87607" cy="1989225"/>
          </a:xfrm>
          <a:prstGeom prst="leftBrace">
            <a:avLst>
              <a:gd name="adj1" fmla="val 1269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6356620" y="3743070"/>
            <a:ext cx="3072760" cy="2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H="1" flipV="1">
            <a:off x="1363580" y="4988501"/>
            <a:ext cx="850231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7221374"/>
              </p:ext>
            </p:extLst>
          </p:nvPr>
        </p:nvGraphicFramePr>
        <p:xfrm>
          <a:off x="1053885" y="5049423"/>
          <a:ext cx="114300" cy="180975"/>
        </p:xfrm>
        <a:graphic>
          <a:graphicData uri="http://schemas.openxmlformats.org/presentationml/2006/ole">
            <p:oleObj spid="_x0000_s5247" name="Equation" r:id="rId6" imgW="114102" imgH="177492" progId="Equation.DSMT4">
              <p:embed/>
            </p:oleObj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053885" y="52303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053885" y="54875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3929091"/>
              </p:ext>
            </p:extLst>
          </p:nvPr>
        </p:nvGraphicFramePr>
        <p:xfrm>
          <a:off x="1766807" y="6876668"/>
          <a:ext cx="114300" cy="180975"/>
        </p:xfrm>
        <a:graphic>
          <a:graphicData uri="http://schemas.openxmlformats.org/presentationml/2006/ole">
            <p:oleObj spid="_x0000_s5248" name="Equation" r:id="rId7" imgW="114102" imgH="177492" progId="Equation.DSMT4">
              <p:embed/>
            </p:oleObj>
          </a:graphicData>
        </a:graphic>
      </p:graphicFrame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766807" y="7133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766807" y="7391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1173464"/>
            <a:ext cx="1146995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15142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b="1" dirty="0" smtClean="0">
                <a:solidFill>
                  <a:srgbClr val="15142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15142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-16592"/>
            <a:ext cx="11469959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§3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LUỸ THỪA VỚI SỐ MŨ TỰ NHIÊN </a:t>
            </a:r>
            <a:endParaRPr lang="pt-B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CỦA </a:t>
            </a: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HỮU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 ( TIẾT 1)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844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 animBg="1"/>
      <p:bldP spid="18" grpId="0"/>
      <p:bldP spid="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43404" y="512207"/>
            <a:ext cx="10822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lũy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mũ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7412812"/>
              </p:ext>
            </p:extLst>
          </p:nvPr>
        </p:nvGraphicFramePr>
        <p:xfrm>
          <a:off x="411155" y="1589638"/>
          <a:ext cx="3389377" cy="523181"/>
        </p:xfrm>
        <a:graphic>
          <a:graphicData uri="http://schemas.openxmlformats.org/presentationml/2006/ole">
            <p:oleObj spid="_x0000_s6254" name="Equation" r:id="rId4" imgW="1346200" imgH="228600" progId="Equation.DSMT4">
              <p:embed/>
            </p:oleObj>
          </a:graphicData>
        </a:graphic>
      </p:graphicFrame>
      <p:sp>
        <p:nvSpPr>
          <p:cNvPr id="13" name="Rectangle 65"/>
          <p:cNvSpPr>
            <a:spLocks noChangeArrowheads="1"/>
          </p:cNvSpPr>
          <p:nvPr/>
        </p:nvSpPr>
        <p:spPr bwMode="auto">
          <a:xfrm>
            <a:off x="411155" y="2019345"/>
            <a:ext cx="28434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: 7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: 5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9895250"/>
              </p:ext>
            </p:extLst>
          </p:nvPr>
        </p:nvGraphicFramePr>
        <p:xfrm>
          <a:off x="5801821" y="1525515"/>
          <a:ext cx="3856820" cy="504768"/>
        </p:xfrm>
        <a:graphic>
          <a:graphicData uri="http://schemas.openxmlformats.org/presentationml/2006/ole">
            <p:oleObj spid="_x0000_s6255" name="Equation" r:id="rId5" imgW="1460500" imgH="228600" progId="Equation.DSMT4">
              <p:embed/>
            </p:oleObj>
          </a:graphicData>
        </a:graphic>
      </p:graphicFrame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5984594" y="2123004"/>
            <a:ext cx="20072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: 12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: 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 rot="16200000">
            <a:off x="7408162" y="1011941"/>
            <a:ext cx="87607" cy="1989225"/>
          </a:xfrm>
          <a:prstGeom prst="leftBrace">
            <a:avLst>
              <a:gd name="adj1" fmla="val 1269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6340578" y="1915368"/>
            <a:ext cx="3072760" cy="2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391657"/>
              </p:ext>
            </p:extLst>
          </p:nvPr>
        </p:nvGraphicFramePr>
        <p:xfrm>
          <a:off x="1053885" y="4197016"/>
          <a:ext cx="114300" cy="180975"/>
        </p:xfrm>
        <a:graphic>
          <a:graphicData uri="http://schemas.openxmlformats.org/presentationml/2006/ole">
            <p:oleObj spid="_x0000_s6256" name="Equation" r:id="rId6" imgW="114102" imgH="177492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27715168"/>
              </p:ext>
            </p:extLst>
          </p:nvPr>
        </p:nvGraphicFramePr>
        <p:xfrm>
          <a:off x="2674138" y="4230431"/>
          <a:ext cx="5317737" cy="697762"/>
        </p:xfrm>
        <a:graphic>
          <a:graphicData uri="http://schemas.openxmlformats.org/presentationml/2006/ole">
            <p:oleObj spid="_x0000_s6257" name="Equation" r:id="rId7" imgW="1879600" imgH="254000" progId="Equation.DSMT4">
              <p:embed/>
            </p:oleObj>
          </a:graphicData>
        </a:graphic>
      </p:graphicFrame>
      <p:sp>
        <p:nvSpPr>
          <p:cNvPr id="19" name="AutoShape 6"/>
          <p:cNvSpPr>
            <a:spLocks/>
          </p:cNvSpPr>
          <p:nvPr/>
        </p:nvSpPr>
        <p:spPr bwMode="auto">
          <a:xfrm rot="16200000">
            <a:off x="4468132" y="4029123"/>
            <a:ext cx="120560" cy="1549406"/>
          </a:xfrm>
          <a:prstGeom prst="leftBrace">
            <a:avLst>
              <a:gd name="adj1" fmla="val 5146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727259" y="4831100"/>
            <a:ext cx="2500498" cy="76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558843" y="4089633"/>
            <a:ext cx="5137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053885" y="5230398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053885" y="5487573"/>
            <a:ext cx="2231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H="1" flipV="1">
            <a:off x="341720" y="3334991"/>
            <a:ext cx="11128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6887954"/>
              </p:ext>
            </p:extLst>
          </p:nvPr>
        </p:nvGraphicFramePr>
        <p:xfrm>
          <a:off x="1766807" y="5783631"/>
          <a:ext cx="114300" cy="180975"/>
        </p:xfrm>
        <a:graphic>
          <a:graphicData uri="http://schemas.openxmlformats.org/presentationml/2006/ole">
            <p:oleObj spid="_x0000_s6258" name="Equation" r:id="rId8" imgW="114102" imgH="177492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8755943"/>
              </p:ext>
            </p:extLst>
          </p:nvPr>
        </p:nvGraphicFramePr>
        <p:xfrm>
          <a:off x="7392406" y="5235575"/>
          <a:ext cx="2857500" cy="577850"/>
        </p:xfrm>
        <a:graphic>
          <a:graphicData uri="http://schemas.openxmlformats.org/presentationml/2006/ole">
            <p:oleObj spid="_x0000_s6259" name="Equation" r:id="rId9" imgW="1485720" imgH="253800" progId="Equation.DSMT4">
              <p:embed/>
            </p:oleObj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825462" y="5259596"/>
            <a:ext cx="179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ước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766807" y="7133843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766807" y="7391018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943021" y="5248389"/>
            <a:ext cx="5371332" cy="76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n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mũ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H="1" flipV="1">
            <a:off x="1377121" y="5837919"/>
            <a:ext cx="832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T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-29689"/>
            <a:ext cx="11469959" cy="523220"/>
          </a:xfrm>
          <a:prstGeom prst="rect">
            <a:avLst/>
          </a:prstGeom>
          <a:solidFill>
            <a:srgbClr val="C0C0C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397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8" grpId="0"/>
      <p:bldP spid="27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91262470"/>
              </p:ext>
            </p:extLst>
          </p:nvPr>
        </p:nvGraphicFramePr>
        <p:xfrm>
          <a:off x="-388045" y="2303547"/>
          <a:ext cx="114300" cy="180975"/>
        </p:xfrm>
        <a:graphic>
          <a:graphicData uri="http://schemas.openxmlformats.org/presentationml/2006/ole">
            <p:oleObj spid="_x0000_s7549" name="Equation" r:id="rId4" imgW="114102" imgH="177492" progId="Equation.DSMT4">
              <p:embed/>
            </p:oleObj>
          </a:graphicData>
        </a:graphic>
      </p:graphicFrame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053885" y="52303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-582410" y="54875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H="1" flipV="1">
            <a:off x="228006" y="551318"/>
            <a:ext cx="11143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2.Định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766807" y="7133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766807" y="7391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18437"/>
            <a:ext cx="11469959" cy="523220"/>
          </a:xfrm>
          <a:prstGeom prst="rect">
            <a:avLst/>
          </a:prstGeom>
          <a:solidFill>
            <a:srgbClr val="C0C0C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4266344"/>
              </p:ext>
            </p:extLst>
          </p:nvPr>
        </p:nvGraphicFramePr>
        <p:xfrm>
          <a:off x="1540040" y="1663531"/>
          <a:ext cx="6705602" cy="852874"/>
        </p:xfrm>
        <a:graphic>
          <a:graphicData uri="http://schemas.openxmlformats.org/presentationml/2006/ole">
            <p:oleObj spid="_x0000_s7550" name="Equation" r:id="rId5" imgW="1752600" imgH="254000" progId="Equation.DSMT4">
              <p:embed/>
            </p:oleObj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9313087"/>
              </p:ext>
            </p:extLst>
          </p:nvPr>
        </p:nvGraphicFramePr>
        <p:xfrm>
          <a:off x="2125929" y="3801623"/>
          <a:ext cx="2358191" cy="741162"/>
        </p:xfrm>
        <a:graphic>
          <a:graphicData uri="http://schemas.openxmlformats.org/presentationml/2006/ole">
            <p:oleObj spid="_x0000_s7551" name="Equation" r:id="rId6" imgW="685800" imgH="203040" progId="Equation.DSMT4">
              <p:embed/>
            </p:oleObj>
          </a:graphicData>
        </a:graphic>
      </p:graphicFrame>
      <p:sp>
        <p:nvSpPr>
          <p:cNvPr id="113" name="AutoShape 80"/>
          <p:cNvSpPr>
            <a:spLocks/>
          </p:cNvSpPr>
          <p:nvPr/>
        </p:nvSpPr>
        <p:spPr bwMode="auto">
          <a:xfrm rot="-5400000">
            <a:off x="3943422" y="1342912"/>
            <a:ext cx="165251" cy="2086520"/>
          </a:xfrm>
          <a:prstGeom prst="leftBrace">
            <a:avLst>
              <a:gd name="adj1" fmla="val 5146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84"/>
          <p:cNvSpPr>
            <a:spLocks noChangeArrowheads="1"/>
          </p:cNvSpPr>
          <p:nvPr/>
        </p:nvSpPr>
        <p:spPr bwMode="auto">
          <a:xfrm>
            <a:off x="401051" y="2187905"/>
            <a:ext cx="530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" name="Rectangle 85"/>
          <p:cNvSpPr>
            <a:spLocks noChangeArrowheads="1"/>
          </p:cNvSpPr>
          <p:nvPr/>
        </p:nvSpPr>
        <p:spPr bwMode="auto">
          <a:xfrm>
            <a:off x="3305025" y="2389287"/>
            <a:ext cx="1924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86"/>
          <p:cNvSpPr>
            <a:spLocks noChangeArrowheads="1"/>
          </p:cNvSpPr>
          <p:nvPr/>
        </p:nvSpPr>
        <p:spPr bwMode="auto">
          <a:xfrm>
            <a:off x="433265" y="1817242"/>
            <a:ext cx="5309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TQ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Rectangle 87"/>
          <p:cNvSpPr>
            <a:spLocks noChangeArrowheads="1"/>
          </p:cNvSpPr>
          <p:nvPr/>
        </p:nvSpPr>
        <p:spPr bwMode="auto">
          <a:xfrm>
            <a:off x="457551" y="3588678"/>
            <a:ext cx="18139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Rectangle 88"/>
          <p:cNvSpPr>
            <a:spLocks noChangeArrowheads="1"/>
          </p:cNvSpPr>
          <p:nvPr/>
        </p:nvSpPr>
        <p:spPr bwMode="auto">
          <a:xfrm>
            <a:off x="401051" y="3306706"/>
            <a:ext cx="5309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89"/>
          <p:cNvSpPr>
            <a:spLocks noChangeArrowheads="1"/>
          </p:cNvSpPr>
          <p:nvPr/>
        </p:nvSpPr>
        <p:spPr bwMode="auto">
          <a:xfrm>
            <a:off x="952738" y="4869358"/>
            <a:ext cx="1875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Rectangle 145"/>
          <p:cNvSpPr>
            <a:spLocks noChangeArrowheads="1"/>
          </p:cNvSpPr>
          <p:nvPr/>
        </p:nvSpPr>
        <p:spPr bwMode="auto">
          <a:xfrm>
            <a:off x="497302" y="39303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7" name="Rectangle 166"/>
          <p:cNvSpPr>
            <a:spLocks noChangeArrowheads="1"/>
          </p:cNvSpPr>
          <p:nvPr/>
        </p:nvSpPr>
        <p:spPr bwMode="auto">
          <a:xfrm>
            <a:off x="593554" y="4684294"/>
            <a:ext cx="290184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300582" y="4805884"/>
            <a:ext cx="3136324" cy="6858000"/>
            <a:chOff x="9055676" y="0"/>
            <a:chExt cx="3136324" cy="6858000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87"/>
          <p:cNvSpPr>
            <a:spLocks noChangeArrowheads="1"/>
          </p:cNvSpPr>
          <p:nvPr/>
        </p:nvSpPr>
        <p:spPr bwMode="auto">
          <a:xfrm>
            <a:off x="319055" y="2469037"/>
            <a:ext cx="74228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521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3" grpId="0" animBg="1"/>
      <p:bldP spid="116" grpId="0"/>
      <p:bldP spid="117" grpId="0"/>
      <p:bldP spid="118" grpId="0"/>
      <p:bldP spid="120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733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33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33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đọc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là :</a:t>
                </a:r>
                <a:endParaRPr lang="en-US" sz="3733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16" y="3305765"/>
                <a:ext cx="3901440" cy="975360"/>
              </a:xfrm>
              <a:prstGeom prst="rect">
                <a:avLst/>
              </a:prstGeom>
              <a:blipFill>
                <a:blip r:embed="rId2"/>
                <a:stretch>
                  <a:fillRect b="-12963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733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mũ </a:t>
                </a:r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sz="37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1826790"/>
                <a:ext cx="4637024" cy="975360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733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0" y="3284185"/>
                <a:ext cx="4637025" cy="975360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lũy </a:t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thừa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bậc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733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733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733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733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733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endParaRPr lang="en-US" sz="37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491" y="4683223"/>
                <a:ext cx="4637025" cy="975360"/>
              </a:xfrm>
              <a:prstGeom prst="rect">
                <a:avLst/>
              </a:prstGeom>
              <a:blipFill>
                <a:blip r:embed="rId5"/>
                <a:stretch>
                  <a:fillRect l="-288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762729" y="2314471"/>
            <a:ext cx="0" cy="277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9457" y="3828137"/>
            <a:ext cx="779033" cy="215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2730" y="2332755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2730" y="5080644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68490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8016" y="3305765"/>
            <a:ext cx="3901440" cy="975360"/>
          </a:xfrm>
          <a:prstGeom prst="rect">
            <a:avLst/>
          </a:prstGeom>
          <a:blipFill>
            <a:blip r:embed="rId2"/>
            <a:stretch>
              <a:fillRect b="-12963"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r>
              <a:rPr 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8490" y="1826790"/>
            <a:ext cx="4637024" cy="975360"/>
          </a:xfrm>
          <a:prstGeom prst="rect">
            <a:avLst/>
          </a:prstGeom>
          <a:blipFill>
            <a:blip r:embed="rId3"/>
            <a:stretch>
              <a:fillRect b="-12346"/>
            </a:stretch>
          </a:blipFill>
        </p:spPr>
        <p:txBody>
          <a:bodyPr/>
          <a:lstStyle/>
          <a:p>
            <a:r>
              <a:rPr lang="en-US" sz="28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38490" y="3284185"/>
            <a:ext cx="4637025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4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4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lang="en-US" sz="42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8491" y="4683223"/>
            <a:ext cx="4637025" cy="975360"/>
          </a:xfrm>
          <a:prstGeom prst="rect">
            <a:avLst/>
          </a:prstGeom>
          <a:blipFill>
            <a:blip r:embed="rId4"/>
            <a:stretch>
              <a:fillRect l="-2752" b="-12963"/>
            </a:stretch>
          </a:blipFill>
        </p:spPr>
        <p:txBody>
          <a:bodyPr/>
          <a:lstStyle/>
          <a:p>
            <a:r>
              <a:rPr 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62729" y="2314471"/>
            <a:ext cx="0" cy="277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9457" y="3828137"/>
            <a:ext cx="779033" cy="215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2730" y="2332755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2730" y="5080644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196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endParaRPr lang="e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4292" y="770171"/>
            <a:ext cx="76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4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8016" y="3305765"/>
            <a:ext cx="3901440" cy="975360"/>
          </a:xfrm>
          <a:prstGeom prst="rect">
            <a:avLst/>
          </a:prstGeom>
          <a:blipFill>
            <a:blip r:embed="rId2"/>
            <a:stretch>
              <a:fillRect b="-12963"/>
            </a:stretch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r>
              <a:rPr lang="en-US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8490" y="1826790"/>
            <a:ext cx="4637024" cy="975360"/>
          </a:xfrm>
          <a:prstGeom prst="rect">
            <a:avLst/>
          </a:prstGeom>
          <a:blipFill>
            <a:blip r:embed="rId3"/>
            <a:stretch>
              <a:fillRect b="-12346"/>
            </a:stretch>
          </a:blipFill>
        </p:spPr>
        <p:txBody>
          <a:bodyPr/>
          <a:lstStyle/>
          <a:p>
            <a:r>
              <a:rPr lang="en-US" sz="28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66848" y="3284185"/>
            <a:ext cx="4808668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4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4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endParaRPr lang="en-US" sz="42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8491" y="4683223"/>
            <a:ext cx="4637025" cy="975360"/>
          </a:xfrm>
          <a:prstGeom prst="rect">
            <a:avLst/>
          </a:prstGeom>
          <a:blipFill>
            <a:blip r:embed="rId4"/>
            <a:stretch>
              <a:fillRect l="-2752" b="-12963"/>
            </a:stretch>
          </a:blipFill>
        </p:spPr>
        <p:txBody>
          <a:bodyPr/>
          <a:lstStyle/>
          <a:p>
            <a:r>
              <a:rPr lang="en-US" sz="28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62729" y="2314471"/>
            <a:ext cx="0" cy="27760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359457" y="3828137"/>
            <a:ext cx="779033" cy="215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62730" y="2332755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62730" y="5080644"/>
            <a:ext cx="375761" cy="98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FDC8D515-A4BD-40D5-A216-D4C674AC5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160" y="-439907"/>
            <a:ext cx="34290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57FA6CE-7561-4F2F-905C-F22BBB239E19}"/>
              </a:ext>
            </a:extLst>
          </p:cNvPr>
          <p:cNvGrpSpPr/>
          <p:nvPr/>
        </p:nvGrpSpPr>
        <p:grpSpPr>
          <a:xfrm rot="8757556">
            <a:off x="-2068574" y="5132391"/>
            <a:ext cx="3136324" cy="3228113"/>
            <a:chOff x="9055676" y="0"/>
            <a:chExt cx="3136324" cy="685800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47E29D1-7017-4538-B595-40B66BF49145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21E504F-CF33-4923-8B71-C6F1A984B03D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9C3BC63-13DB-4185-B456-F9F7324DA94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2BF0413-9661-4DF2-B08C-EB5D05B84805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894F4C6-61A7-47FE-8D5E-257EAC9A29F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49731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971</TotalTime>
  <Words>888</Words>
  <Application>Microsoft Office PowerPoint</Application>
  <PresentationFormat>Custom</PresentationFormat>
  <Paragraphs>176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7.0 Equation</vt:lpstr>
      <vt:lpstr> §3: PHÉP TÍNH LUỸ THỪA VỚI SỐ MŨ TỰ NHIÊN CỦA MỘT SỐ HỮU TỶ TIẾT 1</vt:lpstr>
      <vt:lpstr> Trò chơi :“Thi ai nhanh hơn”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Remember… Safety First!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63</cp:revision>
  <dcterms:created xsi:type="dcterms:W3CDTF">2021-06-07T13:44:30Z</dcterms:created>
  <dcterms:modified xsi:type="dcterms:W3CDTF">2022-06-11T00:45:49Z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