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8" r:id="rId2"/>
    <p:sldId id="490" r:id="rId3"/>
    <p:sldId id="546" r:id="rId4"/>
    <p:sldId id="547" r:id="rId5"/>
    <p:sldId id="530" r:id="rId6"/>
    <p:sldId id="552" r:id="rId7"/>
    <p:sldId id="548" r:id="rId8"/>
    <p:sldId id="549" r:id="rId9"/>
    <p:sldId id="531" r:id="rId10"/>
    <p:sldId id="553" r:id="rId11"/>
    <p:sldId id="555" r:id="rId12"/>
    <p:sldId id="556" r:id="rId13"/>
    <p:sldId id="550" r:id="rId14"/>
    <p:sldId id="551" r:id="rId15"/>
    <p:sldId id="532" r:id="rId16"/>
    <p:sldId id="554" r:id="rId17"/>
    <p:sldId id="528" r:id="rId18"/>
    <p:sldId id="557" r:id="rId19"/>
    <p:sldId id="559" r:id="rId20"/>
    <p:sldId id="560" r:id="rId21"/>
    <p:sldId id="561" r:id="rId22"/>
    <p:sldId id="562" r:id="rId23"/>
    <p:sldId id="533" r:id="rId24"/>
    <p:sldId id="558" r:id="rId25"/>
    <p:sldId id="563" r:id="rId26"/>
    <p:sldId id="564" r:id="rId27"/>
    <p:sldId id="566" r:id="rId28"/>
    <p:sldId id="565" r:id="rId29"/>
    <p:sldId id="567" r:id="rId30"/>
    <p:sldId id="538" r:id="rId31"/>
    <p:sldId id="568" r:id="rId32"/>
    <p:sldId id="536" r:id="rId33"/>
    <p:sldId id="537" r:id="rId34"/>
    <p:sldId id="569" r:id="rId35"/>
    <p:sldId id="570" r:id="rId36"/>
    <p:sldId id="34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72" autoAdjust="0"/>
    <p:restoredTop sz="94660"/>
  </p:normalViewPr>
  <p:slideViewPr>
    <p:cSldViewPr snapToGrid="0">
      <p:cViewPr>
        <p:scale>
          <a:sx n="70" d="100"/>
          <a:sy n="70" d="100"/>
        </p:scale>
        <p:origin x="-906"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059E6-992C-4B15-B790-06F9EED14BBF}" type="datetimeFigureOut">
              <a:rPr lang="en-US" smtClean="0"/>
              <a:t>29/10/2023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DC547-915B-48B4-B528-5F648558BB5C}" type="slidenum">
              <a:rPr lang="en-US" smtClean="0"/>
              <a:t>‹#›</a:t>
            </a:fld>
            <a:endParaRPr lang="en-US"/>
          </a:p>
        </p:txBody>
      </p:sp>
    </p:spTree>
    <p:extLst>
      <p:ext uri="{BB962C8B-B14F-4D97-AF65-F5344CB8AC3E}">
        <p14:creationId xmlns:p14="http://schemas.microsoft.com/office/powerpoint/2010/main" val="278114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0FA589-7362-47CA-8E62-2A872CB54C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87CA84B-EF19-4C0F-B66B-CC43444FB1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750C056-5D53-483C-9FB4-8837146D1F07}"/>
              </a:ext>
            </a:extLst>
          </p:cNvPr>
          <p:cNvSpPr>
            <a:spLocks noGrp="1"/>
          </p:cNvSpPr>
          <p:nvPr>
            <p:ph type="dt" sz="half" idx="10"/>
          </p:nvPr>
        </p:nvSpPr>
        <p:spPr/>
        <p:txBody>
          <a:bodyPr/>
          <a:lstStyle/>
          <a:p>
            <a:fld id="{1C17F008-DFE5-445A-8BAF-2423937F7C67}" type="datetimeFigureOut">
              <a:rPr lang="en-US" smtClean="0"/>
              <a:t>29/10/2023</a:t>
            </a:fld>
            <a:endParaRPr lang="en-US"/>
          </a:p>
        </p:txBody>
      </p:sp>
      <p:sp>
        <p:nvSpPr>
          <p:cNvPr id="5" name="Footer Placeholder 4">
            <a:extLst>
              <a:ext uri="{FF2B5EF4-FFF2-40B4-BE49-F238E27FC236}">
                <a16:creationId xmlns="" xmlns:a16="http://schemas.microsoft.com/office/drawing/2014/main" id="{C68DD0BA-B9AF-4895-81E7-038191999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FA33F74-E899-4F9D-A8C6-7B717AA1E672}"/>
              </a:ext>
            </a:extLst>
          </p:cNvPr>
          <p:cNvSpPr>
            <a:spLocks noGrp="1"/>
          </p:cNvSpPr>
          <p:nvPr>
            <p:ph type="sldNum" sz="quarter" idx="12"/>
          </p:nvPr>
        </p:nvSpPr>
        <p:spPr/>
        <p:txBody>
          <a:bodyPr/>
          <a:lstStyle/>
          <a:p>
            <a:fld id="{AFC30592-557C-4BA0-AEA8-6074280129AD}" type="slidenum">
              <a:rPr lang="en-US" smtClean="0"/>
              <a:t>‹#›</a:t>
            </a:fld>
            <a:endParaRPr lang="en-US"/>
          </a:p>
        </p:txBody>
      </p:sp>
    </p:spTree>
    <p:extLst>
      <p:ext uri="{BB962C8B-B14F-4D97-AF65-F5344CB8AC3E}">
        <p14:creationId xmlns:p14="http://schemas.microsoft.com/office/powerpoint/2010/main" val="2648651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492D0-12F0-450B-AB64-27857E260E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774A815-2B8A-452D-92DA-46D2749A33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09D0718-9F8F-47CC-BC61-B31EE3AF6293}"/>
              </a:ext>
            </a:extLst>
          </p:cNvPr>
          <p:cNvSpPr>
            <a:spLocks noGrp="1"/>
          </p:cNvSpPr>
          <p:nvPr>
            <p:ph type="dt" sz="half" idx="10"/>
          </p:nvPr>
        </p:nvSpPr>
        <p:spPr/>
        <p:txBody>
          <a:bodyPr/>
          <a:lstStyle/>
          <a:p>
            <a:fld id="{1C17F008-DFE5-445A-8BAF-2423937F7C67}" type="datetimeFigureOut">
              <a:rPr lang="en-US" smtClean="0"/>
              <a:t>29/10/2023</a:t>
            </a:fld>
            <a:endParaRPr lang="en-US"/>
          </a:p>
        </p:txBody>
      </p:sp>
      <p:sp>
        <p:nvSpPr>
          <p:cNvPr id="5" name="Footer Placeholder 4">
            <a:extLst>
              <a:ext uri="{FF2B5EF4-FFF2-40B4-BE49-F238E27FC236}">
                <a16:creationId xmlns="" xmlns:a16="http://schemas.microsoft.com/office/drawing/2014/main" id="{5125D645-8CFE-408B-BE79-36FF20AC2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A8E1564-4AFA-4104-9BE7-635D271BC709}"/>
              </a:ext>
            </a:extLst>
          </p:cNvPr>
          <p:cNvSpPr>
            <a:spLocks noGrp="1"/>
          </p:cNvSpPr>
          <p:nvPr>
            <p:ph type="sldNum" sz="quarter" idx="12"/>
          </p:nvPr>
        </p:nvSpPr>
        <p:spPr/>
        <p:txBody>
          <a:bodyPr/>
          <a:lstStyle/>
          <a:p>
            <a:fld id="{AFC30592-557C-4BA0-AEA8-6074280129AD}" type="slidenum">
              <a:rPr lang="en-US" smtClean="0"/>
              <a:t>‹#›</a:t>
            </a:fld>
            <a:endParaRPr lang="en-US"/>
          </a:p>
        </p:txBody>
      </p:sp>
    </p:spTree>
    <p:extLst>
      <p:ext uri="{BB962C8B-B14F-4D97-AF65-F5344CB8AC3E}">
        <p14:creationId xmlns:p14="http://schemas.microsoft.com/office/powerpoint/2010/main" val="3002313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94915F2-1B83-4CD4-9162-9442CA9924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3A80945-61E0-4DAC-85CE-3E560281FD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D948EE8-9044-4EFF-96ED-3AC19377105B}"/>
              </a:ext>
            </a:extLst>
          </p:cNvPr>
          <p:cNvSpPr>
            <a:spLocks noGrp="1"/>
          </p:cNvSpPr>
          <p:nvPr>
            <p:ph type="dt" sz="half" idx="10"/>
          </p:nvPr>
        </p:nvSpPr>
        <p:spPr/>
        <p:txBody>
          <a:bodyPr/>
          <a:lstStyle/>
          <a:p>
            <a:fld id="{1C17F008-DFE5-445A-8BAF-2423937F7C67}" type="datetimeFigureOut">
              <a:rPr lang="en-US" smtClean="0"/>
              <a:t>29/10/2023</a:t>
            </a:fld>
            <a:endParaRPr lang="en-US"/>
          </a:p>
        </p:txBody>
      </p:sp>
      <p:sp>
        <p:nvSpPr>
          <p:cNvPr id="5" name="Footer Placeholder 4">
            <a:extLst>
              <a:ext uri="{FF2B5EF4-FFF2-40B4-BE49-F238E27FC236}">
                <a16:creationId xmlns="" xmlns:a16="http://schemas.microsoft.com/office/drawing/2014/main" id="{7EDB63B0-950A-4EEB-96C1-4AA1348787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52628AC-02A6-44A9-AE59-11BD3DF0DD45}"/>
              </a:ext>
            </a:extLst>
          </p:cNvPr>
          <p:cNvSpPr>
            <a:spLocks noGrp="1"/>
          </p:cNvSpPr>
          <p:nvPr>
            <p:ph type="sldNum" sz="quarter" idx="12"/>
          </p:nvPr>
        </p:nvSpPr>
        <p:spPr/>
        <p:txBody>
          <a:bodyPr/>
          <a:lstStyle/>
          <a:p>
            <a:fld id="{AFC30592-557C-4BA0-AEA8-6074280129AD}" type="slidenum">
              <a:rPr lang="en-US" smtClean="0"/>
              <a:t>‹#›</a:t>
            </a:fld>
            <a:endParaRPr lang="en-US"/>
          </a:p>
        </p:txBody>
      </p:sp>
    </p:spTree>
    <p:extLst>
      <p:ext uri="{BB962C8B-B14F-4D97-AF65-F5344CB8AC3E}">
        <p14:creationId xmlns:p14="http://schemas.microsoft.com/office/powerpoint/2010/main" val="314618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3AB7BE-2719-4316-8DED-802306179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1902A4-56AD-4EE2-BA9F-343EFB1E80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96808C-FC01-48F3-A6EB-C0F25C85CFBA}"/>
              </a:ext>
            </a:extLst>
          </p:cNvPr>
          <p:cNvSpPr>
            <a:spLocks noGrp="1"/>
          </p:cNvSpPr>
          <p:nvPr>
            <p:ph type="dt" sz="half" idx="10"/>
          </p:nvPr>
        </p:nvSpPr>
        <p:spPr/>
        <p:txBody>
          <a:bodyPr/>
          <a:lstStyle/>
          <a:p>
            <a:fld id="{1C17F008-DFE5-445A-8BAF-2423937F7C67}" type="datetimeFigureOut">
              <a:rPr lang="en-US" smtClean="0"/>
              <a:t>29/10/2023</a:t>
            </a:fld>
            <a:endParaRPr lang="en-US"/>
          </a:p>
        </p:txBody>
      </p:sp>
      <p:sp>
        <p:nvSpPr>
          <p:cNvPr id="5" name="Footer Placeholder 4">
            <a:extLst>
              <a:ext uri="{FF2B5EF4-FFF2-40B4-BE49-F238E27FC236}">
                <a16:creationId xmlns="" xmlns:a16="http://schemas.microsoft.com/office/drawing/2014/main" id="{5D519E48-0268-4CA4-B099-A0999C506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7AACC64-DFC4-4935-ABE4-45DC22C06B11}"/>
              </a:ext>
            </a:extLst>
          </p:cNvPr>
          <p:cNvSpPr>
            <a:spLocks noGrp="1"/>
          </p:cNvSpPr>
          <p:nvPr>
            <p:ph type="sldNum" sz="quarter" idx="12"/>
          </p:nvPr>
        </p:nvSpPr>
        <p:spPr/>
        <p:txBody>
          <a:bodyPr/>
          <a:lstStyle/>
          <a:p>
            <a:fld id="{AFC30592-557C-4BA0-AEA8-6074280129AD}" type="slidenum">
              <a:rPr lang="en-US" smtClean="0"/>
              <a:t>‹#›</a:t>
            </a:fld>
            <a:endParaRPr lang="en-US"/>
          </a:p>
        </p:txBody>
      </p:sp>
    </p:spTree>
    <p:extLst>
      <p:ext uri="{BB962C8B-B14F-4D97-AF65-F5344CB8AC3E}">
        <p14:creationId xmlns:p14="http://schemas.microsoft.com/office/powerpoint/2010/main" val="521042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170937-97B3-47B9-9890-11BE2751B7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0A4199C-EF24-4881-9635-00FED2342B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45AF72E-4002-4052-ACC2-914E1945F1A2}"/>
              </a:ext>
            </a:extLst>
          </p:cNvPr>
          <p:cNvSpPr>
            <a:spLocks noGrp="1"/>
          </p:cNvSpPr>
          <p:nvPr>
            <p:ph type="dt" sz="half" idx="10"/>
          </p:nvPr>
        </p:nvSpPr>
        <p:spPr/>
        <p:txBody>
          <a:bodyPr/>
          <a:lstStyle/>
          <a:p>
            <a:fld id="{1C17F008-DFE5-445A-8BAF-2423937F7C67}" type="datetimeFigureOut">
              <a:rPr lang="en-US" smtClean="0"/>
              <a:t>29/10/2023</a:t>
            </a:fld>
            <a:endParaRPr lang="en-US"/>
          </a:p>
        </p:txBody>
      </p:sp>
      <p:sp>
        <p:nvSpPr>
          <p:cNvPr id="5" name="Footer Placeholder 4">
            <a:extLst>
              <a:ext uri="{FF2B5EF4-FFF2-40B4-BE49-F238E27FC236}">
                <a16:creationId xmlns="" xmlns:a16="http://schemas.microsoft.com/office/drawing/2014/main" id="{B7C286FF-90B9-4FC8-8F4E-194EB7FD15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EE48790-4782-493A-B446-03E1F7BE703C}"/>
              </a:ext>
            </a:extLst>
          </p:cNvPr>
          <p:cNvSpPr>
            <a:spLocks noGrp="1"/>
          </p:cNvSpPr>
          <p:nvPr>
            <p:ph type="sldNum" sz="quarter" idx="12"/>
          </p:nvPr>
        </p:nvSpPr>
        <p:spPr/>
        <p:txBody>
          <a:bodyPr/>
          <a:lstStyle/>
          <a:p>
            <a:fld id="{AFC30592-557C-4BA0-AEA8-6074280129AD}" type="slidenum">
              <a:rPr lang="en-US" smtClean="0"/>
              <a:t>‹#›</a:t>
            </a:fld>
            <a:endParaRPr lang="en-US"/>
          </a:p>
        </p:txBody>
      </p:sp>
    </p:spTree>
    <p:extLst>
      <p:ext uri="{BB962C8B-B14F-4D97-AF65-F5344CB8AC3E}">
        <p14:creationId xmlns:p14="http://schemas.microsoft.com/office/powerpoint/2010/main" val="1506311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6E4C04-4089-4036-8696-538379DE5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94FC872-C7CB-4E43-8E3B-87F15DCC41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8E1A705-1344-4EAB-9D6B-BA59C0986E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9F4D792-5253-4F4F-97E2-B890C810ADF3}"/>
              </a:ext>
            </a:extLst>
          </p:cNvPr>
          <p:cNvSpPr>
            <a:spLocks noGrp="1"/>
          </p:cNvSpPr>
          <p:nvPr>
            <p:ph type="dt" sz="half" idx="10"/>
          </p:nvPr>
        </p:nvSpPr>
        <p:spPr/>
        <p:txBody>
          <a:bodyPr/>
          <a:lstStyle/>
          <a:p>
            <a:fld id="{1C17F008-DFE5-445A-8BAF-2423937F7C67}" type="datetimeFigureOut">
              <a:rPr lang="en-US" smtClean="0"/>
              <a:t>29/10/2023</a:t>
            </a:fld>
            <a:endParaRPr lang="en-US"/>
          </a:p>
        </p:txBody>
      </p:sp>
      <p:sp>
        <p:nvSpPr>
          <p:cNvPr id="6" name="Footer Placeholder 5">
            <a:extLst>
              <a:ext uri="{FF2B5EF4-FFF2-40B4-BE49-F238E27FC236}">
                <a16:creationId xmlns="" xmlns:a16="http://schemas.microsoft.com/office/drawing/2014/main" id="{3DF754EA-468B-4EA5-902B-5842501D32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B80B288-C77C-484D-AA67-41E1E479E090}"/>
              </a:ext>
            </a:extLst>
          </p:cNvPr>
          <p:cNvSpPr>
            <a:spLocks noGrp="1"/>
          </p:cNvSpPr>
          <p:nvPr>
            <p:ph type="sldNum" sz="quarter" idx="12"/>
          </p:nvPr>
        </p:nvSpPr>
        <p:spPr/>
        <p:txBody>
          <a:bodyPr/>
          <a:lstStyle/>
          <a:p>
            <a:fld id="{AFC30592-557C-4BA0-AEA8-6074280129AD}" type="slidenum">
              <a:rPr lang="en-US" smtClean="0"/>
              <a:t>‹#›</a:t>
            </a:fld>
            <a:endParaRPr lang="en-US"/>
          </a:p>
        </p:txBody>
      </p:sp>
    </p:spTree>
    <p:extLst>
      <p:ext uri="{BB962C8B-B14F-4D97-AF65-F5344CB8AC3E}">
        <p14:creationId xmlns:p14="http://schemas.microsoft.com/office/powerpoint/2010/main" val="283358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638D26-0B9B-4D2C-90F7-0C877CD072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17537DD-15C0-4008-BD91-AA70BA00C7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B2CE621-000E-4DC5-B91A-D7AD5A49C4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9180DAB-606D-48A7-9262-6C46B53CA3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C92CB36-91DE-4495-AD68-B15C8430AE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07FCBD7-524C-4B5D-9AA6-A149C011CDFE}"/>
              </a:ext>
            </a:extLst>
          </p:cNvPr>
          <p:cNvSpPr>
            <a:spLocks noGrp="1"/>
          </p:cNvSpPr>
          <p:nvPr>
            <p:ph type="dt" sz="half" idx="10"/>
          </p:nvPr>
        </p:nvSpPr>
        <p:spPr/>
        <p:txBody>
          <a:bodyPr/>
          <a:lstStyle/>
          <a:p>
            <a:fld id="{1C17F008-DFE5-445A-8BAF-2423937F7C67}" type="datetimeFigureOut">
              <a:rPr lang="en-US" smtClean="0"/>
              <a:t>29/10/2023</a:t>
            </a:fld>
            <a:endParaRPr lang="en-US"/>
          </a:p>
        </p:txBody>
      </p:sp>
      <p:sp>
        <p:nvSpPr>
          <p:cNvPr id="8" name="Footer Placeholder 7">
            <a:extLst>
              <a:ext uri="{FF2B5EF4-FFF2-40B4-BE49-F238E27FC236}">
                <a16:creationId xmlns="" xmlns:a16="http://schemas.microsoft.com/office/drawing/2014/main" id="{14370A7B-B5C7-4ECE-8870-EF74D79E36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5633BB1-4461-4289-9C37-FB39128EF161}"/>
              </a:ext>
            </a:extLst>
          </p:cNvPr>
          <p:cNvSpPr>
            <a:spLocks noGrp="1"/>
          </p:cNvSpPr>
          <p:nvPr>
            <p:ph type="sldNum" sz="quarter" idx="12"/>
          </p:nvPr>
        </p:nvSpPr>
        <p:spPr/>
        <p:txBody>
          <a:bodyPr/>
          <a:lstStyle/>
          <a:p>
            <a:fld id="{AFC30592-557C-4BA0-AEA8-6074280129AD}" type="slidenum">
              <a:rPr lang="en-US" smtClean="0"/>
              <a:t>‹#›</a:t>
            </a:fld>
            <a:endParaRPr lang="en-US"/>
          </a:p>
        </p:txBody>
      </p:sp>
    </p:spTree>
    <p:extLst>
      <p:ext uri="{BB962C8B-B14F-4D97-AF65-F5344CB8AC3E}">
        <p14:creationId xmlns:p14="http://schemas.microsoft.com/office/powerpoint/2010/main" val="2963712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334442-91C5-4998-B577-B755B05B2F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9C3780C-7937-4779-BDA0-438C6256D9EB}"/>
              </a:ext>
            </a:extLst>
          </p:cNvPr>
          <p:cNvSpPr>
            <a:spLocks noGrp="1"/>
          </p:cNvSpPr>
          <p:nvPr>
            <p:ph type="dt" sz="half" idx="10"/>
          </p:nvPr>
        </p:nvSpPr>
        <p:spPr/>
        <p:txBody>
          <a:bodyPr/>
          <a:lstStyle/>
          <a:p>
            <a:fld id="{1C17F008-DFE5-445A-8BAF-2423937F7C67}" type="datetimeFigureOut">
              <a:rPr lang="en-US" smtClean="0"/>
              <a:t>29/10/2023</a:t>
            </a:fld>
            <a:endParaRPr lang="en-US"/>
          </a:p>
        </p:txBody>
      </p:sp>
      <p:sp>
        <p:nvSpPr>
          <p:cNvPr id="4" name="Footer Placeholder 3">
            <a:extLst>
              <a:ext uri="{FF2B5EF4-FFF2-40B4-BE49-F238E27FC236}">
                <a16:creationId xmlns="" xmlns:a16="http://schemas.microsoft.com/office/drawing/2014/main" id="{BD3CE3C8-F224-42C0-BE7B-79648E1A06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7D71660-59E3-4356-9A0A-FD1895AB5DD8}"/>
              </a:ext>
            </a:extLst>
          </p:cNvPr>
          <p:cNvSpPr>
            <a:spLocks noGrp="1"/>
          </p:cNvSpPr>
          <p:nvPr>
            <p:ph type="sldNum" sz="quarter" idx="12"/>
          </p:nvPr>
        </p:nvSpPr>
        <p:spPr/>
        <p:txBody>
          <a:bodyPr/>
          <a:lstStyle/>
          <a:p>
            <a:fld id="{AFC30592-557C-4BA0-AEA8-6074280129AD}" type="slidenum">
              <a:rPr lang="en-US" smtClean="0"/>
              <a:t>‹#›</a:t>
            </a:fld>
            <a:endParaRPr lang="en-US"/>
          </a:p>
        </p:txBody>
      </p:sp>
    </p:spTree>
    <p:extLst>
      <p:ext uri="{BB962C8B-B14F-4D97-AF65-F5344CB8AC3E}">
        <p14:creationId xmlns:p14="http://schemas.microsoft.com/office/powerpoint/2010/main" val="244917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F80DBB2-F91A-4E50-A6F7-01F340F5FCFF}"/>
              </a:ext>
            </a:extLst>
          </p:cNvPr>
          <p:cNvSpPr>
            <a:spLocks noGrp="1"/>
          </p:cNvSpPr>
          <p:nvPr>
            <p:ph type="dt" sz="half" idx="10"/>
          </p:nvPr>
        </p:nvSpPr>
        <p:spPr/>
        <p:txBody>
          <a:bodyPr/>
          <a:lstStyle/>
          <a:p>
            <a:fld id="{1C17F008-DFE5-445A-8BAF-2423937F7C67}" type="datetimeFigureOut">
              <a:rPr lang="en-US" smtClean="0"/>
              <a:t>29/10/2023</a:t>
            </a:fld>
            <a:endParaRPr lang="en-US"/>
          </a:p>
        </p:txBody>
      </p:sp>
      <p:sp>
        <p:nvSpPr>
          <p:cNvPr id="3" name="Footer Placeholder 2">
            <a:extLst>
              <a:ext uri="{FF2B5EF4-FFF2-40B4-BE49-F238E27FC236}">
                <a16:creationId xmlns="" xmlns:a16="http://schemas.microsoft.com/office/drawing/2014/main" id="{EDA2D426-B666-4B31-9470-50F5C0B675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AA6E313-08EA-47F8-B9C9-BE92EC836BE3}"/>
              </a:ext>
            </a:extLst>
          </p:cNvPr>
          <p:cNvSpPr>
            <a:spLocks noGrp="1"/>
          </p:cNvSpPr>
          <p:nvPr>
            <p:ph type="sldNum" sz="quarter" idx="12"/>
          </p:nvPr>
        </p:nvSpPr>
        <p:spPr/>
        <p:txBody>
          <a:bodyPr/>
          <a:lstStyle/>
          <a:p>
            <a:fld id="{AFC30592-557C-4BA0-AEA8-6074280129AD}" type="slidenum">
              <a:rPr lang="en-US" smtClean="0"/>
              <a:t>‹#›</a:t>
            </a:fld>
            <a:endParaRPr lang="en-US"/>
          </a:p>
        </p:txBody>
      </p:sp>
    </p:spTree>
    <p:extLst>
      <p:ext uri="{BB962C8B-B14F-4D97-AF65-F5344CB8AC3E}">
        <p14:creationId xmlns:p14="http://schemas.microsoft.com/office/powerpoint/2010/main" val="61379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C44ABB-72BC-4D96-AA00-4FAF92369E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F489C3E-B47F-4832-9AD6-62F9C6E3FF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8B3EE65-7BF3-4FF9-958F-9699282E82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CE29289-C902-44F0-954F-B65B500C3E9A}"/>
              </a:ext>
            </a:extLst>
          </p:cNvPr>
          <p:cNvSpPr>
            <a:spLocks noGrp="1"/>
          </p:cNvSpPr>
          <p:nvPr>
            <p:ph type="dt" sz="half" idx="10"/>
          </p:nvPr>
        </p:nvSpPr>
        <p:spPr/>
        <p:txBody>
          <a:bodyPr/>
          <a:lstStyle/>
          <a:p>
            <a:fld id="{1C17F008-DFE5-445A-8BAF-2423937F7C67}" type="datetimeFigureOut">
              <a:rPr lang="en-US" smtClean="0"/>
              <a:t>29/10/2023</a:t>
            </a:fld>
            <a:endParaRPr lang="en-US"/>
          </a:p>
        </p:txBody>
      </p:sp>
      <p:sp>
        <p:nvSpPr>
          <p:cNvPr id="6" name="Footer Placeholder 5">
            <a:extLst>
              <a:ext uri="{FF2B5EF4-FFF2-40B4-BE49-F238E27FC236}">
                <a16:creationId xmlns="" xmlns:a16="http://schemas.microsoft.com/office/drawing/2014/main" id="{296E1CF9-65A1-4DD2-A301-B52CA49CE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4580D7C-52BD-48F2-9E1E-A3041E39A78B}"/>
              </a:ext>
            </a:extLst>
          </p:cNvPr>
          <p:cNvSpPr>
            <a:spLocks noGrp="1"/>
          </p:cNvSpPr>
          <p:nvPr>
            <p:ph type="sldNum" sz="quarter" idx="12"/>
          </p:nvPr>
        </p:nvSpPr>
        <p:spPr/>
        <p:txBody>
          <a:bodyPr/>
          <a:lstStyle/>
          <a:p>
            <a:fld id="{AFC30592-557C-4BA0-AEA8-6074280129AD}" type="slidenum">
              <a:rPr lang="en-US" smtClean="0"/>
              <a:t>‹#›</a:t>
            </a:fld>
            <a:endParaRPr lang="en-US"/>
          </a:p>
        </p:txBody>
      </p:sp>
    </p:spTree>
    <p:extLst>
      <p:ext uri="{BB962C8B-B14F-4D97-AF65-F5344CB8AC3E}">
        <p14:creationId xmlns:p14="http://schemas.microsoft.com/office/powerpoint/2010/main" val="2448548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C83E9A-94FC-46E5-812B-4467035DDC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868767F-E710-46F6-A1F4-7DE88D972F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426D6A0-911F-4F20-89CC-B8C90AA720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3918796-CF58-4109-B593-922E2E786FBD}"/>
              </a:ext>
            </a:extLst>
          </p:cNvPr>
          <p:cNvSpPr>
            <a:spLocks noGrp="1"/>
          </p:cNvSpPr>
          <p:nvPr>
            <p:ph type="dt" sz="half" idx="10"/>
          </p:nvPr>
        </p:nvSpPr>
        <p:spPr/>
        <p:txBody>
          <a:bodyPr/>
          <a:lstStyle/>
          <a:p>
            <a:fld id="{1C17F008-DFE5-445A-8BAF-2423937F7C67}" type="datetimeFigureOut">
              <a:rPr lang="en-US" smtClean="0"/>
              <a:t>29/10/2023</a:t>
            </a:fld>
            <a:endParaRPr lang="en-US"/>
          </a:p>
        </p:txBody>
      </p:sp>
      <p:sp>
        <p:nvSpPr>
          <p:cNvPr id="6" name="Footer Placeholder 5">
            <a:extLst>
              <a:ext uri="{FF2B5EF4-FFF2-40B4-BE49-F238E27FC236}">
                <a16:creationId xmlns="" xmlns:a16="http://schemas.microsoft.com/office/drawing/2014/main" id="{1359E4F7-7FCE-4D29-8CFF-FD1513B56D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A8E9B7E-9E51-49A7-8751-60931CA6FC0B}"/>
              </a:ext>
            </a:extLst>
          </p:cNvPr>
          <p:cNvSpPr>
            <a:spLocks noGrp="1"/>
          </p:cNvSpPr>
          <p:nvPr>
            <p:ph type="sldNum" sz="quarter" idx="12"/>
          </p:nvPr>
        </p:nvSpPr>
        <p:spPr/>
        <p:txBody>
          <a:bodyPr/>
          <a:lstStyle/>
          <a:p>
            <a:fld id="{AFC30592-557C-4BA0-AEA8-6074280129AD}" type="slidenum">
              <a:rPr lang="en-US" smtClean="0"/>
              <a:t>‹#›</a:t>
            </a:fld>
            <a:endParaRPr lang="en-US"/>
          </a:p>
        </p:txBody>
      </p:sp>
    </p:spTree>
    <p:extLst>
      <p:ext uri="{BB962C8B-B14F-4D97-AF65-F5344CB8AC3E}">
        <p14:creationId xmlns:p14="http://schemas.microsoft.com/office/powerpoint/2010/main" val="2175759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48B81FE-61C9-4D52-AC26-971750A62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5175451-5CB2-4BF1-8ADD-32748C415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36FB5F3-D1A1-4E34-8A62-452722AA6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7F008-DFE5-445A-8BAF-2423937F7C67}" type="datetimeFigureOut">
              <a:rPr lang="en-US" smtClean="0"/>
              <a:t>29/10/2023</a:t>
            </a:fld>
            <a:endParaRPr lang="en-US"/>
          </a:p>
        </p:txBody>
      </p:sp>
      <p:sp>
        <p:nvSpPr>
          <p:cNvPr id="5" name="Footer Placeholder 4">
            <a:extLst>
              <a:ext uri="{FF2B5EF4-FFF2-40B4-BE49-F238E27FC236}">
                <a16:creationId xmlns="" xmlns:a16="http://schemas.microsoft.com/office/drawing/2014/main" id="{D84171C6-8E8F-4E00-8002-C4D633FD3D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3657B9-C897-48FE-B9CD-90C4380033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30592-557C-4BA0-AEA8-6074280129AD}" type="slidenum">
              <a:rPr lang="en-US" smtClean="0"/>
              <a:t>‹#›</a:t>
            </a:fld>
            <a:endParaRPr lang="en-US"/>
          </a:p>
        </p:txBody>
      </p:sp>
    </p:spTree>
    <p:extLst>
      <p:ext uri="{BB962C8B-B14F-4D97-AF65-F5344CB8AC3E}">
        <p14:creationId xmlns:p14="http://schemas.microsoft.com/office/powerpoint/2010/main" val="1246374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à Giang tháng 12 - Farwego Travel - Khám phá văn hóa &amp;amp; Trải nghiệm">
            <a:extLst>
              <a:ext uri="{FF2B5EF4-FFF2-40B4-BE49-F238E27FC236}">
                <a16:creationId xmlns="" xmlns:a16="http://schemas.microsoft.com/office/drawing/2014/main" id="{BDFFCBA3-06B6-4256-BF1E-462083885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44678459-5936-46E7-8E01-7ACC4CAF05E0}"/>
              </a:ext>
            </a:extLst>
          </p:cNvPr>
          <p:cNvSpPr txBox="1"/>
          <p:nvPr/>
        </p:nvSpPr>
        <p:spPr>
          <a:xfrm>
            <a:off x="-175846" y="944068"/>
            <a:ext cx="12192000" cy="3596369"/>
          </a:xfrm>
          <a:prstGeom prst="rect">
            <a:avLst/>
          </a:prstGeom>
          <a:noFill/>
        </p:spPr>
        <p:txBody>
          <a:bodyPr wrap="square">
            <a:spAutoFit/>
          </a:bodyPr>
          <a:lstStyle/>
          <a:p>
            <a:pPr marL="0" marR="0" indent="0" algn="ctr">
              <a:lnSpc>
                <a:spcPct val="115000"/>
              </a:lnSpc>
              <a:spcBef>
                <a:spcPts val="0"/>
              </a:spcBef>
              <a:spcAft>
                <a:spcPts val="0"/>
              </a:spcAft>
            </a:pPr>
            <a:r>
              <a:rPr lang="en-US" sz="6600" b="1" dirty="0" smtClean="0">
                <a:solidFill>
                  <a:srgbClr val="FFFF00"/>
                </a:solidFill>
                <a:latin typeface="Times New Roman" pitchFamily="18" charset="0"/>
                <a:ea typeface="Roboto" panose="02000000000000000000" pitchFamily="2" charset="0"/>
                <a:cs typeface="Times New Roman" pitchFamily="18" charset="0"/>
              </a:rPr>
              <a:t>BÀI 18</a:t>
            </a:r>
            <a:endParaRPr lang="en-US" sz="6600" b="1" dirty="0">
              <a:solidFill>
                <a:srgbClr val="FFFF00"/>
              </a:solidFill>
              <a:latin typeface="Times New Roman" pitchFamily="18" charset="0"/>
              <a:ea typeface="Roboto" panose="02000000000000000000" pitchFamily="2" charset="0"/>
              <a:cs typeface="Times New Roman" pitchFamily="18" charset="0"/>
            </a:endParaRPr>
          </a:p>
          <a:p>
            <a:pPr marL="0" marR="0" indent="0" algn="ctr">
              <a:lnSpc>
                <a:spcPct val="115000"/>
              </a:lnSpc>
              <a:spcBef>
                <a:spcPts val="0"/>
              </a:spcBef>
              <a:spcAft>
                <a:spcPts val="0"/>
              </a:spcAft>
            </a:pPr>
            <a:r>
              <a:rPr lang="en-US" sz="6600" b="1" dirty="0" smtClean="0">
                <a:solidFill>
                  <a:schemeClr val="bg1"/>
                </a:solidFill>
                <a:effectLst/>
                <a:latin typeface="Times New Roman" pitchFamily="18" charset="0"/>
                <a:ea typeface="Roboto" panose="02000000000000000000" pitchFamily="2" charset="0"/>
                <a:cs typeface="Times New Roman" pitchFamily="18" charset="0"/>
              </a:rPr>
              <a:t>VÙNG </a:t>
            </a:r>
            <a:r>
              <a:rPr lang="en-US" sz="6600" b="1" dirty="0">
                <a:solidFill>
                  <a:schemeClr val="bg1"/>
                </a:solidFill>
                <a:effectLst/>
                <a:latin typeface="Times New Roman" pitchFamily="18" charset="0"/>
                <a:ea typeface="Roboto" panose="02000000000000000000" pitchFamily="2" charset="0"/>
                <a:cs typeface="Times New Roman" pitchFamily="18" charset="0"/>
              </a:rPr>
              <a:t>TRUNG DU</a:t>
            </a:r>
          </a:p>
          <a:p>
            <a:pPr marL="0" marR="0" indent="0" algn="ctr">
              <a:lnSpc>
                <a:spcPct val="115000"/>
              </a:lnSpc>
              <a:spcBef>
                <a:spcPts val="0"/>
              </a:spcBef>
              <a:spcAft>
                <a:spcPts val="0"/>
              </a:spcAft>
            </a:pPr>
            <a:r>
              <a:rPr lang="en-US" sz="6600" b="1" dirty="0">
                <a:solidFill>
                  <a:schemeClr val="bg1"/>
                </a:solidFill>
                <a:latin typeface="Times New Roman" pitchFamily="18" charset="0"/>
                <a:ea typeface="Roboto" panose="02000000000000000000" pitchFamily="2" charset="0"/>
                <a:cs typeface="Times New Roman" pitchFamily="18" charset="0"/>
              </a:rPr>
              <a:t>VÀ MIỀN NÚI BẮC </a:t>
            </a:r>
            <a:r>
              <a:rPr lang="en-US" sz="6600" b="1" dirty="0" smtClean="0">
                <a:solidFill>
                  <a:schemeClr val="bg1"/>
                </a:solidFill>
                <a:latin typeface="Times New Roman" pitchFamily="18" charset="0"/>
                <a:ea typeface="Roboto" panose="02000000000000000000" pitchFamily="2" charset="0"/>
                <a:cs typeface="Times New Roman" pitchFamily="18" charset="0"/>
              </a:rPr>
              <a:t>BỘ</a:t>
            </a:r>
            <a:endParaRPr lang="en-US" sz="6600" b="1" dirty="0">
              <a:solidFill>
                <a:schemeClr val="bg1"/>
              </a:solidFill>
              <a:effectLst/>
              <a:latin typeface="Times New Roman" pitchFamily="18" charset="0"/>
              <a:ea typeface="Roboto" panose="02000000000000000000" pitchFamily="2" charset="0"/>
              <a:cs typeface="Times New Roman" pitchFamily="18" charset="0"/>
            </a:endParaRPr>
          </a:p>
        </p:txBody>
      </p:sp>
    </p:spTree>
    <p:extLst>
      <p:ext uri="{BB962C8B-B14F-4D97-AF65-F5344CB8AC3E}">
        <p14:creationId xmlns:p14="http://schemas.microsoft.com/office/powerpoint/2010/main" val="9771801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8" presetClass="emph" presetSubtype="0" fill="hold" grpId="1" nodeType="clickEffect">
                                  <p:stCondLst>
                                    <p:cond delay="0"/>
                                  </p:stCondLst>
                                  <p:iterate type="lt">
                                    <p:tmPct val="10000"/>
                                  </p:iterate>
                                  <p:childTnLst>
                                    <p:animClr clrSpc="rgb" dir="cw">
                                      <p:cBhvr override="childStyle">
                                        <p:cTn id="11" dur="500" fill="hold"/>
                                        <p:tgtEl>
                                          <p:spTgt spid="5"/>
                                        </p:tgtEl>
                                        <p:attrNameLst>
                                          <p:attrName>style.color</p:attrName>
                                        </p:attrNameLst>
                                      </p:cBhvr>
                                      <p:to>
                                        <a:schemeClr val="accent2"/>
                                      </p:to>
                                    </p:animClr>
                                    <p:animClr clrSpc="rgb" dir="cw">
                                      <p:cBhvr>
                                        <p:cTn id="12" dur="500" fill="hold"/>
                                        <p:tgtEl>
                                          <p:spTgt spid="5"/>
                                        </p:tgtEl>
                                        <p:attrNameLst>
                                          <p:attrName>fillcolor</p:attrName>
                                        </p:attrNameLst>
                                      </p:cBhvr>
                                      <p:to>
                                        <a:schemeClr val="accent2"/>
                                      </p:to>
                                    </p:animClr>
                                    <p:set>
                                      <p:cBhvr>
                                        <p:cTn id="13" dur="500" fill="hold"/>
                                        <p:tgtEl>
                                          <p:spTgt spid="5"/>
                                        </p:tgtEl>
                                        <p:attrNameLst>
                                          <p:attrName>fill.type</p:attrName>
                                        </p:attrNameLst>
                                      </p:cBhvr>
                                      <p:to>
                                        <p:strVal val="solid"/>
                                      </p:to>
                                    </p:set>
                                    <p:anim to="1.5" calcmode="lin" valueType="num">
                                      <p:cBhvr override="childStyle">
                                        <p:cTn id="14" dur="500" fill="hold"/>
                                        <p:tgtEl>
                                          <p:spTgt spid="5"/>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 xmlns:a16="http://schemas.microsoft.com/office/drawing/2014/main" id="{EEF2484B-6ECE-4419-A477-4DD86197749A}"/>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 xmlns:a16="http://schemas.microsoft.com/office/drawing/2014/main" id="{E7D82C2A-77E1-4645-89E9-75F00A0A0A3B}"/>
              </a:ext>
            </a:extLst>
          </p:cNvPr>
          <p:cNvSpPr txBox="1">
            <a:spLocks/>
          </p:cNvSpPr>
          <p:nvPr/>
        </p:nvSpPr>
        <p:spPr>
          <a:xfrm>
            <a:off x="428625" y="241769"/>
            <a:ext cx="4237160" cy="9522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Times New Roman" pitchFamily="18" charset="0"/>
                <a:ea typeface="Tahoma" panose="020B0604030504040204" pitchFamily="34" charset="0"/>
                <a:cs typeface="Tahoma" panose="020B0604030504040204" pitchFamily="34" charset="0"/>
              </a:rPr>
              <a:t>1. CÔNG NGHIỆP</a:t>
            </a:r>
          </a:p>
        </p:txBody>
      </p:sp>
      <p:sp>
        <p:nvSpPr>
          <p:cNvPr id="2" name="Rectangle 1"/>
          <p:cNvSpPr/>
          <p:nvPr/>
        </p:nvSpPr>
        <p:spPr>
          <a:xfrm>
            <a:off x="428625" y="1041665"/>
            <a:ext cx="10808677" cy="1938992"/>
          </a:xfrm>
          <a:prstGeom prst="rect">
            <a:avLst/>
          </a:prstGeom>
        </p:spPr>
        <p:txBody>
          <a:bodyPr wrap="square">
            <a:spAutoFit/>
          </a:bodyPr>
          <a:lstStyle/>
          <a:p>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Phát</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triển</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ngành</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công</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nghiệp</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năng</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lượng</a:t>
            </a:r>
            <a:endParaRPr lang="en-US" sz="2400" b="1" dirty="0" smtClean="0">
              <a:solidFill>
                <a:srgbClr val="C00000"/>
              </a:solidFill>
              <a:latin typeface="Times New Roman" pitchFamily="18" charset="0"/>
              <a:cs typeface="Times New Roman" pitchFamily="18" charset="0"/>
            </a:endParaRPr>
          </a:p>
          <a:p>
            <a:pPr algn="just"/>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Thủy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điện</a:t>
            </a:r>
            <a:r>
              <a:rPr lang="en-US" sz="2400" b="1" dirty="0" smtClean="0">
                <a:latin typeface="Times New Roman" pitchFamily="18" charset="0"/>
                <a:cs typeface="Times New Roman" pitchFamily="18" charset="0"/>
              </a:rPr>
              <a:t> : </a:t>
            </a:r>
            <a:r>
              <a:rPr lang="en-US" sz="2400" b="1" dirty="0" err="1" smtClean="0">
                <a:latin typeface="Times New Roman" pitchFamily="18" charset="0"/>
                <a:cs typeface="Times New Roman" pitchFamily="18" charset="0"/>
              </a:rPr>
              <a:t>Hoà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Chảy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máy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thuỷ</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Sơn</a:t>
            </a:r>
            <a:r>
              <a:rPr lang="en-US" sz="2400" b="1" dirty="0" smtClean="0">
                <a:latin typeface="Times New Roman" pitchFamily="18" charset="0"/>
                <a:cs typeface="Times New Roman" pitchFamily="18" charset="0"/>
              </a:rPr>
              <a:t> La (2400 MW </a:t>
            </a:r>
            <a:r>
              <a:rPr lang="en-US" sz="2400" b="1" dirty="0" err="1" smtClean="0">
                <a:latin typeface="Times New Roman" pitchFamily="18" charset="0"/>
                <a:cs typeface="Times New Roman" pitchFamily="18" charset="0"/>
              </a:rPr>
              <a:t>trên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máy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thuỷ</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Tuyên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Quang</a:t>
            </a:r>
            <a:r>
              <a:rPr lang="en-US" sz="2400" b="1" dirty="0" smtClean="0">
                <a:latin typeface="Times New Roman" pitchFamily="18" charset="0"/>
                <a:cs typeface="Times New Roman" pitchFamily="18" charset="0"/>
              </a:rPr>
              <a:t> (342 MW </a:t>
            </a:r>
            <a:r>
              <a:rPr lang="en-US" sz="2400" b="1" dirty="0" err="1" smtClean="0">
                <a:latin typeface="Times New Roman" pitchFamily="18" charset="0"/>
                <a:cs typeface="Times New Roman" pitchFamily="18" charset="0"/>
              </a:rPr>
              <a:t>trên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Gâm</a:t>
            </a:r>
            <a:r>
              <a:rPr lang="en-US" sz="2400" b="1" dirty="0" smtClean="0">
                <a:latin typeface="Times New Roman" pitchFamily="18" charset="0"/>
                <a:cs typeface="Times New Roman" pitchFamily="18" charset="0"/>
              </a:rPr>
              <a:t>)</a:t>
            </a:r>
          </a:p>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Nhiệt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triển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nhiệt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như</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nhiệt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Uông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Bí</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
        <p:nvSpPr>
          <p:cNvPr id="3" name="Rectangle 2"/>
          <p:cNvSpPr/>
          <p:nvPr/>
        </p:nvSpPr>
        <p:spPr>
          <a:xfrm>
            <a:off x="428625" y="3096289"/>
            <a:ext cx="10966206" cy="1569660"/>
          </a:xfrm>
          <a:prstGeom prst="rect">
            <a:avLst/>
          </a:prstGeom>
        </p:spPr>
        <p:txBody>
          <a:bodyPr wrap="square">
            <a:spAutoFit/>
          </a:bodyPr>
          <a:lstStyle/>
          <a:p>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Phát</a:t>
            </a:r>
            <a:r>
              <a:rPr lang="en-US" sz="2400" b="1" dirty="0" smtClean="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triển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nghiệp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khai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khoáng</a:t>
            </a:r>
            <a:r>
              <a:rPr lang="en-US" sz="2400" b="1" dirty="0">
                <a:solidFill>
                  <a:srgbClr val="C00000"/>
                </a:solidFill>
                <a:latin typeface="Times New Roman" pitchFamily="18" charset="0"/>
                <a:cs typeface="Times New Roman" pitchFamily="18" charset="0"/>
              </a:rPr>
              <a:t>.</a:t>
            </a:r>
          </a:p>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cơ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khoáng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sản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khai</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thác</a:t>
            </a:r>
            <a:r>
              <a:rPr lang="en-US" sz="2400" b="1" dirty="0">
                <a:latin typeface="Times New Roman" pitchFamily="18" charset="0"/>
                <a:cs typeface="Times New Roman" pitchFamily="18" charset="0"/>
              </a:rPr>
              <a:t> than (</a:t>
            </a:r>
            <a:r>
              <a:rPr lang="en-US" sz="2400" b="1" dirty="0" err="1">
                <a:latin typeface="Times New Roman" pitchFamily="18" charset="0"/>
                <a:cs typeface="Times New Roman" pitchFamily="18" charset="0"/>
              </a:rPr>
              <a:t>Quảng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sắt</a:t>
            </a: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Thái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Apatit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Cai</a:t>
            </a:r>
            <a:r>
              <a:rPr lang="en-US" sz="2400" b="1" dirty="0">
                <a:latin typeface="Times New Roman" pitchFamily="18" charset="0"/>
                <a:cs typeface="Times New Roman" pitchFamily="18" charset="0"/>
              </a:rPr>
              <a:t>),…</a:t>
            </a:r>
          </a:p>
          <a:p>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86624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vinashin-ha-thuy-tau-hang-roi-53000-tan-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8"/>
          <p:cNvSpPr txBox="1">
            <a:spLocks noChangeArrowheads="1"/>
          </p:cNvSpPr>
          <p:nvPr/>
        </p:nvSpPr>
        <p:spPr bwMode="auto">
          <a:xfrm>
            <a:off x="0" y="228601"/>
            <a:ext cx="66040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400" b="1">
                <a:solidFill>
                  <a:srgbClr val="FF0000"/>
                </a:solidFill>
                <a:latin typeface="Times New Roman" pitchFamily="18" charset="0"/>
              </a:rPr>
              <a:t> CÔNG TY ĐÓNG TÀU HẠ LONG     HẠ THỦY TÀU 53 000 TẤN</a:t>
            </a:r>
          </a:p>
        </p:txBody>
      </p:sp>
      <p:pic>
        <p:nvPicPr>
          <p:cNvPr id="16388" name="Picture 12" descr="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467100"/>
            <a:ext cx="6045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38" descr="http://bizhub.vn/thumbnail/450/gt.jpeg?url=Storage/Images/2014/9/12/gt.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5715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42" descr="http://ximangfico.com/sites/default/files/images/stories/Nam_2015/Thang_7/xifng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60452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1"/>
          <p:cNvSpPr txBox="1">
            <a:spLocks noChangeArrowheads="1"/>
          </p:cNvSpPr>
          <p:nvPr/>
        </p:nvSpPr>
        <p:spPr bwMode="auto">
          <a:xfrm>
            <a:off x="0" y="0"/>
            <a:ext cx="104140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FF0000"/>
                </a:solidFill>
                <a:latin typeface="Times New Roman" pitchFamily="18" charset="0"/>
                <a:cs typeface="Times New Roman" pitchFamily="18" charset="0"/>
              </a:rPr>
              <a:t>THÉP</a:t>
            </a:r>
          </a:p>
        </p:txBody>
      </p:sp>
      <p:sp>
        <p:nvSpPr>
          <p:cNvPr id="16392" name="TextBox 15"/>
          <p:cNvSpPr txBox="1">
            <a:spLocks noChangeArrowheads="1"/>
          </p:cNvSpPr>
          <p:nvPr/>
        </p:nvSpPr>
        <p:spPr bwMode="auto">
          <a:xfrm>
            <a:off x="10642600" y="1"/>
            <a:ext cx="154940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FF0000"/>
                </a:solidFill>
                <a:latin typeface="Times New Roman" pitchFamily="18" charset="0"/>
                <a:cs typeface="Times New Roman" pitchFamily="18" charset="0"/>
              </a:rPr>
              <a:t>XI MĂNG</a:t>
            </a:r>
          </a:p>
        </p:txBody>
      </p:sp>
      <p:sp>
        <p:nvSpPr>
          <p:cNvPr id="16393" name="TextBox 17"/>
          <p:cNvSpPr txBox="1">
            <a:spLocks noChangeArrowheads="1"/>
          </p:cNvSpPr>
          <p:nvPr/>
        </p:nvSpPr>
        <p:spPr bwMode="auto">
          <a:xfrm>
            <a:off x="0" y="6519864"/>
            <a:ext cx="15494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FF0000"/>
                </a:solidFill>
                <a:latin typeface="Times New Roman" pitchFamily="18" charset="0"/>
                <a:cs typeface="Times New Roman" pitchFamily="18" charset="0"/>
              </a:rPr>
              <a:t>CHÈ KHÔ</a:t>
            </a:r>
          </a:p>
        </p:txBody>
      </p:sp>
      <p:pic>
        <p:nvPicPr>
          <p:cNvPr id="16394" name="Picture 44" descr="http://thabilab.vn/wp-content/uploads/2014/09/images597400_thuong_tet_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467100"/>
            <a:ext cx="6045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Box 19"/>
          <p:cNvSpPr txBox="1">
            <a:spLocks noChangeArrowheads="1"/>
          </p:cNvSpPr>
          <p:nvPr/>
        </p:nvSpPr>
        <p:spPr bwMode="auto">
          <a:xfrm>
            <a:off x="10642600" y="6519864"/>
            <a:ext cx="1549400"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solidFill>
                  <a:srgbClr val="FF0000"/>
                </a:solidFill>
                <a:latin typeface="Times New Roman" pitchFamily="18" charset="0"/>
                <a:cs typeface="Times New Roman" pitchFamily="18" charset="0"/>
              </a:rPr>
              <a:t>ĐIỆN TỬ</a:t>
            </a:r>
          </a:p>
        </p:txBody>
      </p:sp>
      <p:sp>
        <p:nvSpPr>
          <p:cNvPr id="16396" name="Rectangle 35"/>
          <p:cNvSpPr>
            <a:spLocks noChangeArrowheads="1"/>
          </p:cNvSpPr>
          <p:nvPr/>
        </p:nvSpPr>
        <p:spPr bwMode="auto">
          <a:xfrm>
            <a:off x="4127500" y="3173414"/>
            <a:ext cx="447040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solidFill>
                  <a:srgbClr val="FF0000"/>
                </a:solidFill>
                <a:latin typeface="Times New Roman" pitchFamily="18" charset="0"/>
              </a:rPr>
              <a:t>CÔNG NGHIỆP</a:t>
            </a:r>
            <a:r>
              <a:rPr lang="en-US" sz="2000" b="1">
                <a:solidFill>
                  <a:srgbClr val="FF0000"/>
                </a:solidFill>
              </a:rPr>
              <a:t> CHẾ BIẾN</a:t>
            </a:r>
          </a:p>
        </p:txBody>
      </p:sp>
      <p:sp>
        <p:nvSpPr>
          <p:cNvPr id="16397" name="Text Box 16"/>
          <p:cNvSpPr txBox="1">
            <a:spLocks noChangeArrowheads="1"/>
          </p:cNvSpPr>
          <p:nvPr/>
        </p:nvSpPr>
        <p:spPr bwMode="auto">
          <a:xfrm>
            <a:off x="1879600" y="2955925"/>
            <a:ext cx="8788400"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i="1">
                <a:latin typeface="Times New Roman" pitchFamily="18" charset="0"/>
              </a:rPr>
              <a:t>Vì sao công nghiệp chế biến khoáng sản lại phân bố chủ yếu ở các tỉnh Trung du Bắc Bộ?</a:t>
            </a:r>
          </a:p>
        </p:txBody>
      </p:sp>
    </p:spTree>
    <p:extLst>
      <p:ext uri="{BB962C8B-B14F-4D97-AF65-F5344CB8AC3E}">
        <p14:creationId xmlns:p14="http://schemas.microsoft.com/office/powerpoint/2010/main" val="2244761429"/>
      </p:ext>
    </p:extLst>
  </p:cSld>
  <p:clrMapOvr>
    <a:masterClrMapping/>
  </p:clrMapOvr>
  <p:transition spd="med">
    <p:split orient="vert" dir="in"/>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3" descr="394350_474806182543346_1849869487_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3524250"/>
            <a:ext cx="6096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1" descr="http://duongbo.vn/data/data/trangctm/2014/June/2406%201/2406-%20bao%20lo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40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3" descr="http://baoquangngai.vn/dataimages/201410/original/images1002842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1400" y="3524250"/>
            <a:ext cx="60706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5" descr="http://nangluongvietnam.vn/stores/news_dataimages/Maithang/072014/15/11/hoabin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99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8"/>
          <p:cNvSpPr txBox="1">
            <a:spLocks noChangeArrowheads="1"/>
          </p:cNvSpPr>
          <p:nvPr/>
        </p:nvSpPr>
        <p:spPr bwMode="auto">
          <a:xfrm>
            <a:off x="1168400" y="3108325"/>
            <a:ext cx="10160000"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0000FF"/>
                </a:solidFill>
                <a:latin typeface="Times New Roman" pitchFamily="18" charset="0"/>
              </a:rPr>
              <a:t>Vì có nguồn điện lớn, nguồn nguyên liệu và lao động dồi dào, giao thông vận tải thuận lợi hơn các tỉnh ở miền núi. </a:t>
            </a:r>
          </a:p>
        </p:txBody>
      </p:sp>
    </p:spTree>
    <p:extLst>
      <p:ext uri="{BB962C8B-B14F-4D97-AF65-F5344CB8AC3E}">
        <p14:creationId xmlns:p14="http://schemas.microsoft.com/office/powerpoint/2010/main" val="150524372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4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p:cNvSpPr>
            <a:spLocks noChangeArrowheads="1"/>
          </p:cNvSpPr>
          <p:nvPr/>
        </p:nvSpPr>
        <p:spPr bwMode="auto">
          <a:xfrm>
            <a:off x="9448800" y="369283"/>
            <a:ext cx="2743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400" b="1" i="1">
                <a:latin typeface="Times New Roman" pitchFamily="18" charset="0"/>
                <a:cs typeface="Times New Roman" pitchFamily="18" charset="0"/>
              </a:rPr>
              <a:t>Xác định vị trí các các trung tâm công nghiệp luyện kim, cơ khí hoá chất?</a:t>
            </a:r>
          </a:p>
        </p:txBody>
      </p:sp>
    </p:spTree>
    <p:extLst>
      <p:ext uri="{BB962C8B-B14F-4D97-AF65-F5344CB8AC3E}">
        <p14:creationId xmlns:p14="http://schemas.microsoft.com/office/powerpoint/2010/main" val="1305842865"/>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blinds(horizontal)">
                                      <p:cBhvr>
                                        <p:cTn id="7" dur="500"/>
                                        <p:tgtEl>
                                          <p:spTgt spid="235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2" descr="gach%20ngoi1"/>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1" descr="images605670_san_xuat_th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0"/>
            <a:ext cx="599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5"/>
          <p:cNvSpPr txBox="1">
            <a:spLocks noChangeArrowheads="1"/>
          </p:cNvSpPr>
          <p:nvPr/>
        </p:nvSpPr>
        <p:spPr bwMode="auto">
          <a:xfrm>
            <a:off x="0" y="6521450"/>
            <a:ext cx="31496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FF3300"/>
                </a:solidFill>
                <a:latin typeface="Times New Roman" pitchFamily="18" charset="0"/>
              </a:rPr>
              <a:t>VẬT LIỆU XÂY DỰNG</a:t>
            </a:r>
          </a:p>
        </p:txBody>
      </p:sp>
      <p:pic>
        <p:nvPicPr>
          <p:cNvPr id="15365" name="Picture 47" descr="http://dangcongsan.vn/cpv/Upload/News/2014/11/20140210100200-lamthao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3505200"/>
            <a:ext cx="59944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44"/>
          <p:cNvSpPr txBox="1">
            <a:spLocks noChangeArrowheads="1"/>
          </p:cNvSpPr>
          <p:nvPr/>
        </p:nvSpPr>
        <p:spPr bwMode="auto">
          <a:xfrm>
            <a:off x="10363200" y="6521450"/>
            <a:ext cx="18288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FF3300"/>
                </a:solidFill>
                <a:latin typeface="Times New Roman" pitchFamily="18" charset="0"/>
              </a:rPr>
              <a:t>HÓA CHẤT</a:t>
            </a:r>
          </a:p>
        </p:txBody>
      </p:sp>
      <p:pic>
        <p:nvPicPr>
          <p:cNvPr id="15367" name="Picture 49" descr="http://www2.vietbao.vn/images/vn2/kinh-te/20626132_images1134315_thainguye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 Box 43"/>
          <p:cNvSpPr txBox="1">
            <a:spLocks noChangeArrowheads="1"/>
          </p:cNvSpPr>
          <p:nvPr/>
        </p:nvSpPr>
        <p:spPr bwMode="auto">
          <a:xfrm>
            <a:off x="3556000" y="381000"/>
            <a:ext cx="52832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FF0000"/>
                </a:solidFill>
                <a:latin typeface="Times New Roman" pitchFamily="18" charset="0"/>
              </a:rPr>
              <a:t>NHÀ MÁY GANG THÉP THÁI NGUYÊN</a:t>
            </a:r>
          </a:p>
        </p:txBody>
      </p:sp>
      <p:sp>
        <p:nvSpPr>
          <p:cNvPr id="15369" name="Text Box 42"/>
          <p:cNvSpPr txBox="1">
            <a:spLocks noChangeArrowheads="1"/>
          </p:cNvSpPr>
          <p:nvPr/>
        </p:nvSpPr>
        <p:spPr bwMode="auto">
          <a:xfrm>
            <a:off x="787400" y="3094038"/>
            <a:ext cx="9753600" cy="830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rgbClr val="0000FF"/>
                </a:solidFill>
                <a:latin typeface="Times New Roman" pitchFamily="18" charset="0"/>
              </a:rPr>
              <a:t>- </a:t>
            </a:r>
            <a:r>
              <a:rPr lang="en-US" sz="2400" b="1">
                <a:solidFill>
                  <a:srgbClr val="0000FF"/>
                </a:solidFill>
                <a:latin typeface="Times New Roman" pitchFamily="18" charset="0"/>
              </a:rPr>
              <a:t>Chế biến khoáng sản: Luyện kim đen (Thái Nguyên), hóa chất (Việt Trì), Vật liệu xây dựng, </a:t>
            </a:r>
          </a:p>
        </p:txBody>
      </p:sp>
    </p:spTree>
    <p:extLst>
      <p:ext uri="{BB962C8B-B14F-4D97-AF65-F5344CB8AC3E}">
        <p14:creationId xmlns:p14="http://schemas.microsoft.com/office/powerpoint/2010/main" val="3252457702"/>
      </p:ext>
    </p:extLst>
  </p:cSld>
  <p:clrMapOvr>
    <a:masterClrMapping/>
  </p:clrMapOvr>
  <p:transition spd="med">
    <p:diamon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194" name="Picture 2" descr="VIDEO] PHÂN BÓN LÂM THAO - CHẤT LƯỢNG VÀNG TẠO RA NHỮNG MÙA VÀNG BỘI THU">
            <a:extLst>
              <a:ext uri="{FF2B5EF4-FFF2-40B4-BE49-F238E27FC236}">
                <a16:creationId xmlns="" xmlns:a16="http://schemas.microsoft.com/office/drawing/2014/main" id="{B48D46E9-ABF5-4633-BE31-71F254FDB7C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907"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16092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 xmlns:a16="http://schemas.microsoft.com/office/drawing/2014/main" id="{EEF2484B-6ECE-4419-A477-4DD86197749A}"/>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 xmlns:a16="http://schemas.microsoft.com/office/drawing/2014/main" id="{E7D82C2A-77E1-4645-89E9-75F00A0A0A3B}"/>
              </a:ext>
            </a:extLst>
          </p:cNvPr>
          <p:cNvSpPr txBox="1">
            <a:spLocks/>
          </p:cNvSpPr>
          <p:nvPr/>
        </p:nvSpPr>
        <p:spPr>
          <a:xfrm>
            <a:off x="428625" y="241769"/>
            <a:ext cx="4237160" cy="9522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Times New Roman" pitchFamily="18" charset="0"/>
                <a:ea typeface="Tahoma" panose="020B0604030504040204" pitchFamily="34" charset="0"/>
                <a:cs typeface="Tahoma" panose="020B0604030504040204" pitchFamily="34" charset="0"/>
              </a:rPr>
              <a:t>1. CÔNG NGHIỆP</a:t>
            </a:r>
          </a:p>
        </p:txBody>
      </p:sp>
      <p:sp>
        <p:nvSpPr>
          <p:cNvPr id="2" name="Rectangle 1"/>
          <p:cNvSpPr/>
          <p:nvPr/>
        </p:nvSpPr>
        <p:spPr>
          <a:xfrm>
            <a:off x="428625" y="1041665"/>
            <a:ext cx="10808677" cy="1938992"/>
          </a:xfrm>
          <a:prstGeom prst="rect">
            <a:avLst/>
          </a:prstGeom>
        </p:spPr>
        <p:txBody>
          <a:bodyPr wrap="square">
            <a:spAutoFit/>
          </a:bodyPr>
          <a:lstStyle/>
          <a:p>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Phát</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triển</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ngành</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công</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nghiệp</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năng</a:t>
            </a:r>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lượng</a:t>
            </a:r>
            <a:endParaRPr lang="en-US" sz="2400" b="1" dirty="0" smtClean="0">
              <a:solidFill>
                <a:srgbClr val="C00000"/>
              </a:solidFill>
              <a:latin typeface="Times New Roman" pitchFamily="18" charset="0"/>
              <a:cs typeface="Times New Roman" pitchFamily="18" charset="0"/>
            </a:endParaRPr>
          </a:p>
          <a:p>
            <a:pPr algn="just"/>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Thủy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điện</a:t>
            </a:r>
            <a:r>
              <a:rPr lang="en-US" sz="2400" b="1" dirty="0" smtClean="0">
                <a:latin typeface="Times New Roman" pitchFamily="18" charset="0"/>
                <a:cs typeface="Times New Roman" pitchFamily="18" charset="0"/>
              </a:rPr>
              <a:t> : </a:t>
            </a:r>
            <a:r>
              <a:rPr lang="en-US" sz="2400" b="1" dirty="0" err="1" smtClean="0">
                <a:latin typeface="Times New Roman" pitchFamily="18" charset="0"/>
                <a:cs typeface="Times New Roman" pitchFamily="18" charset="0"/>
              </a:rPr>
              <a:t>Hoà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Chảy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máy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thuỷ</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Sơn</a:t>
            </a:r>
            <a:r>
              <a:rPr lang="en-US" sz="2400" b="1" dirty="0" smtClean="0">
                <a:latin typeface="Times New Roman" pitchFamily="18" charset="0"/>
                <a:cs typeface="Times New Roman" pitchFamily="18" charset="0"/>
              </a:rPr>
              <a:t> La (2400 MW </a:t>
            </a:r>
            <a:r>
              <a:rPr lang="en-US" sz="2400" b="1" dirty="0" err="1" smtClean="0">
                <a:latin typeface="Times New Roman" pitchFamily="18" charset="0"/>
                <a:cs typeface="Times New Roman" pitchFamily="18" charset="0"/>
              </a:rPr>
              <a:t>trên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máy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thuỷ</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Tuyên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Quang</a:t>
            </a:r>
            <a:r>
              <a:rPr lang="en-US" sz="2400" b="1" dirty="0" smtClean="0">
                <a:latin typeface="Times New Roman" pitchFamily="18" charset="0"/>
                <a:cs typeface="Times New Roman" pitchFamily="18" charset="0"/>
              </a:rPr>
              <a:t> (342 MW </a:t>
            </a:r>
            <a:r>
              <a:rPr lang="en-US" sz="2400" b="1" dirty="0" err="1" smtClean="0">
                <a:latin typeface="Times New Roman" pitchFamily="18" charset="0"/>
                <a:cs typeface="Times New Roman" pitchFamily="18" charset="0"/>
              </a:rPr>
              <a:t>trên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Gâm</a:t>
            </a:r>
            <a:r>
              <a:rPr lang="en-US" sz="2400" b="1" dirty="0" smtClean="0">
                <a:latin typeface="Times New Roman" pitchFamily="18" charset="0"/>
                <a:cs typeface="Times New Roman" pitchFamily="18" charset="0"/>
              </a:rPr>
              <a:t>)</a:t>
            </a:r>
          </a:p>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Nhiệt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phát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triển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nhiệt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như</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nhiệt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Uông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Bí</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
        <p:nvSpPr>
          <p:cNvPr id="3" name="Rectangle 2"/>
          <p:cNvSpPr/>
          <p:nvPr/>
        </p:nvSpPr>
        <p:spPr>
          <a:xfrm>
            <a:off x="428625" y="3096453"/>
            <a:ext cx="10966206" cy="1569660"/>
          </a:xfrm>
          <a:prstGeom prst="rect">
            <a:avLst/>
          </a:prstGeom>
        </p:spPr>
        <p:txBody>
          <a:bodyPr wrap="square">
            <a:spAutoFit/>
          </a:bodyPr>
          <a:lstStyle/>
          <a:p>
            <a:r>
              <a:rPr lang="en-US" sz="2400" b="1" dirty="0" smtClean="0">
                <a:solidFill>
                  <a:srgbClr val="C00000"/>
                </a:solidFill>
                <a:latin typeface="Times New Roman" pitchFamily="18" charset="0"/>
                <a:cs typeface="Times New Roman" pitchFamily="18" charset="0"/>
              </a:rPr>
              <a:t>- </a:t>
            </a:r>
            <a:r>
              <a:rPr lang="en-US" sz="2400" b="1" dirty="0" err="1" smtClean="0">
                <a:solidFill>
                  <a:srgbClr val="C00000"/>
                </a:solidFill>
                <a:latin typeface="Times New Roman" pitchFamily="18" charset="0"/>
                <a:cs typeface="Times New Roman" pitchFamily="18" charset="0"/>
              </a:rPr>
              <a:t>Phát</a:t>
            </a:r>
            <a:r>
              <a:rPr lang="en-US" sz="2400" b="1" dirty="0" smtClean="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triển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nghiệp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khai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khoáng</a:t>
            </a:r>
            <a:r>
              <a:rPr lang="en-US" sz="2400" b="1" dirty="0">
                <a:solidFill>
                  <a:srgbClr val="C00000"/>
                </a:solidFill>
                <a:latin typeface="Times New Roman" pitchFamily="18" charset="0"/>
                <a:cs typeface="Times New Roman" pitchFamily="18" charset="0"/>
              </a:rPr>
              <a:t>.</a:t>
            </a:r>
          </a:p>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cơ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khoáng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sản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khai</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thác</a:t>
            </a:r>
            <a:r>
              <a:rPr lang="en-US" sz="2400" b="1" dirty="0">
                <a:latin typeface="Times New Roman" pitchFamily="18" charset="0"/>
                <a:cs typeface="Times New Roman" pitchFamily="18" charset="0"/>
              </a:rPr>
              <a:t> than (</a:t>
            </a:r>
            <a:r>
              <a:rPr lang="en-US" sz="2400" b="1" dirty="0" err="1">
                <a:latin typeface="Times New Roman" pitchFamily="18" charset="0"/>
                <a:cs typeface="Times New Roman" pitchFamily="18" charset="0"/>
              </a:rPr>
              <a:t>Quảng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sắt</a:t>
            </a:r>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Thái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Apatit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Cai</a:t>
            </a:r>
            <a:r>
              <a:rPr lang="en-US" sz="2400" b="1" dirty="0">
                <a:latin typeface="Times New Roman" pitchFamily="18" charset="0"/>
                <a:cs typeface="Times New Roman" pitchFamily="18" charset="0"/>
              </a:rPr>
              <a:t>),…</a:t>
            </a:r>
          </a:p>
          <a:p>
            <a:endParaRPr lang="en-US" sz="2400" b="1" dirty="0">
              <a:latin typeface="Times New Roman" pitchFamily="18" charset="0"/>
              <a:cs typeface="Times New Roman" pitchFamily="18" charset="0"/>
            </a:endParaRPr>
          </a:p>
        </p:txBody>
      </p:sp>
      <p:sp>
        <p:nvSpPr>
          <p:cNvPr id="6" name="Rectangle 5"/>
          <p:cNvSpPr/>
          <p:nvPr/>
        </p:nvSpPr>
        <p:spPr>
          <a:xfrm>
            <a:off x="349860" y="4634464"/>
            <a:ext cx="10966206" cy="830997"/>
          </a:xfrm>
          <a:prstGeom prst="rect">
            <a:avLst/>
          </a:prstGeom>
        </p:spPr>
        <p:txBody>
          <a:bodyPr wrap="square">
            <a:spAutoFit/>
          </a:bodyPr>
          <a:lstStyle/>
          <a:p>
            <a:r>
              <a:rPr lang="en-US" sz="2400" b="1" dirty="0" smtClean="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Ngoài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ra</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Công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nghiệp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nhẹ</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chế</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biến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thực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phẩm</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sản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xuất</a:t>
            </a:r>
            <a:r>
              <a:rPr lang="en-US" sz="2400" b="1" dirty="0">
                <a:solidFill>
                  <a:srgbClr val="C00000"/>
                </a:solidFill>
                <a:latin typeface="Times New Roman" pitchFamily="18" charset="0"/>
                <a:cs typeface="Times New Roman" pitchFamily="18" charset="0"/>
              </a:rPr>
              <a:t> xi </a:t>
            </a:r>
            <a:r>
              <a:rPr lang="en-US" sz="2400" b="1" dirty="0" err="1">
                <a:solidFill>
                  <a:srgbClr val="C00000"/>
                </a:solidFill>
                <a:latin typeface="Times New Roman" pitchFamily="18" charset="0"/>
                <a:cs typeface="Times New Roman" pitchFamily="18" charset="0"/>
              </a:rPr>
              <a:t>măng</a:t>
            </a:r>
            <a:endParaRPr lang="en-US" sz="2400" b="1" dirty="0">
              <a:solidFill>
                <a:srgbClr val="C00000"/>
              </a:solidFill>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56447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 xmlns:a16="http://schemas.microsoft.com/office/drawing/2014/main" id="{EEF2484B-6ECE-4419-A477-4DD86197749A}"/>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 xmlns:a16="http://schemas.microsoft.com/office/drawing/2014/main" id="{E7D82C2A-77E1-4645-89E9-75F00A0A0A3B}"/>
              </a:ext>
            </a:extLst>
          </p:cNvPr>
          <p:cNvSpPr txBox="1">
            <a:spLocks/>
          </p:cNvSpPr>
          <p:nvPr/>
        </p:nvSpPr>
        <p:spPr>
          <a:xfrm>
            <a:off x="234463" y="241769"/>
            <a:ext cx="3937488" cy="9522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0000"/>
                </a:solidFill>
                <a:latin typeface="Times New Roman" pitchFamily="18" charset="0"/>
                <a:ea typeface="Tahoma" panose="020B0604030504040204" pitchFamily="34" charset="0"/>
                <a:cs typeface="Tahoma" panose="020B0604030504040204" pitchFamily="34" charset="0"/>
              </a:rPr>
              <a:t>2. N</a:t>
            </a:r>
            <a:r>
              <a:rPr lang="en-US" sz="3200" b="1" dirty="0" smtClean="0">
                <a:solidFill>
                  <a:srgbClr val="FF0000"/>
                </a:solidFill>
                <a:latin typeface="Times New Roman" pitchFamily="18" charset="0"/>
                <a:ea typeface="Tahoma" panose="020B0604030504040204" pitchFamily="34" charset="0"/>
                <a:cs typeface="Tahoma" panose="020B0604030504040204" pitchFamily="34" charset="0"/>
              </a:rPr>
              <a:t>ÔNG </a:t>
            </a:r>
            <a:r>
              <a:rPr lang="en-US" sz="3200" b="1" dirty="0">
                <a:solidFill>
                  <a:srgbClr val="FF0000"/>
                </a:solidFill>
                <a:latin typeface="Times New Roman" pitchFamily="18" charset="0"/>
                <a:ea typeface="Tahoma" panose="020B0604030504040204" pitchFamily="34" charset="0"/>
                <a:cs typeface="Tahoma" panose="020B0604030504040204" pitchFamily="34" charset="0"/>
              </a:rPr>
              <a:t>NGHIỆP</a:t>
            </a:r>
          </a:p>
        </p:txBody>
      </p:sp>
      <p:pic>
        <p:nvPicPr>
          <p:cNvPr id="2050" name="Picture 2" descr="Bài 18. Vùng Trung du và miền núi Bắc Bộ (tiếp theo) (Địa lý 9) – ÔN THI  ĐỊA LÝ – OTDL Channel">
            <a:extLst>
              <a:ext uri="{FF2B5EF4-FFF2-40B4-BE49-F238E27FC236}">
                <a16:creationId xmlns="" xmlns:a16="http://schemas.microsoft.com/office/drawing/2014/main" id="{BB1C4D3D-9491-4242-92BA-314954F6A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062" y="362801"/>
            <a:ext cx="7109313" cy="60319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0646" y="1300481"/>
            <a:ext cx="4032739" cy="1569660"/>
          </a:xfrm>
          <a:prstGeom prst="rect">
            <a:avLst/>
          </a:prstGeom>
        </p:spPr>
        <p:txBody>
          <a:bodyPr wrap="square">
            <a:spAutoFit/>
          </a:bodyPr>
          <a:lstStyle/>
          <a:p>
            <a:pPr algn="just"/>
            <a:r>
              <a:rPr lang="en-US" sz="2400" b="1" dirty="0" err="1">
                <a:solidFill>
                  <a:srgbClr val="002060"/>
                </a:solidFill>
                <a:latin typeface="Times New Roman" pitchFamily="18" charset="0"/>
                <a:cs typeface="Times New Roman" pitchFamily="18" charset="0"/>
              </a:rPr>
              <a:t>Vùng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trung</a:t>
            </a:r>
            <a:r>
              <a:rPr lang="en-US" sz="2400" b="1" dirty="0">
                <a:solidFill>
                  <a:srgbClr val="002060"/>
                </a:solidFill>
                <a:latin typeface="Times New Roman" pitchFamily="18" charset="0"/>
                <a:cs typeface="Times New Roman" pitchFamily="18" charset="0"/>
              </a:rPr>
              <a:t> du, </a:t>
            </a:r>
            <a:r>
              <a:rPr lang="en-US" sz="2400" b="1" dirty="0" err="1">
                <a:solidFill>
                  <a:srgbClr val="002060"/>
                </a:solidFill>
                <a:latin typeface="Times New Roman" pitchFamily="18" charset="0"/>
                <a:cs typeface="Times New Roman" pitchFamily="18" charset="0"/>
              </a:rPr>
              <a:t>miền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núi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phía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Bắc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có</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những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điều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kiện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gì</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thuận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lợi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sự</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phát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triển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ngành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nông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nghiệp</a:t>
            </a:r>
            <a:r>
              <a:rPr lang="en-US" sz="2400" b="1" dirty="0">
                <a:solidFill>
                  <a:srgbClr val="002060"/>
                </a:solidFill>
                <a:latin typeface="Times New Roman" pitchFamily="18" charset="0"/>
                <a:cs typeface="Times New Roman" pitchFamily="18" charset="0"/>
              </a:rPr>
              <a:t>?</a:t>
            </a:r>
            <a:endParaRPr lang="en-US" sz="2400" b="1" dirty="0">
              <a:solidFill>
                <a:srgbClr val="002060"/>
              </a:solidFill>
            </a:endParaRPr>
          </a:p>
        </p:txBody>
      </p:sp>
      <p:sp>
        <p:nvSpPr>
          <p:cNvPr id="6" name="TextBox 5"/>
          <p:cNvSpPr txBox="1"/>
          <p:nvPr/>
        </p:nvSpPr>
        <p:spPr>
          <a:xfrm>
            <a:off x="234463" y="3378759"/>
            <a:ext cx="4278922" cy="3447098"/>
          </a:xfrm>
          <a:prstGeom prst="rect">
            <a:avLst/>
          </a:prstGeom>
          <a:noFill/>
        </p:spPr>
        <p:txBody>
          <a:bodyPr wrap="square" rtlCol="0">
            <a:spAutoFit/>
          </a:bodyPr>
          <a:lstStyle/>
          <a:p>
            <a:pPr marL="285750" indent="-285750" algn="just">
              <a:buFontTx/>
              <a:buChar char="-"/>
            </a:pPr>
            <a:r>
              <a:rPr lang="en-US" sz="2000" b="1" dirty="0" err="1" smtClean="0">
                <a:solidFill>
                  <a:srgbClr val="FF0000"/>
                </a:solidFill>
                <a:latin typeface="Times New Roman" pitchFamily="18" charset="0"/>
                <a:cs typeface="Times New Roman" pitchFamily="18" charset="0"/>
              </a:rPr>
              <a:t>Khí</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hậu</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nhiệt</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đới</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có</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mùa</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đông</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lạnh</a:t>
            </a:r>
            <a:r>
              <a:rPr lang="en-US" sz="2000" b="1" dirty="0" smtClean="0">
                <a:solidFill>
                  <a:srgbClr val="FF0000"/>
                </a:solidFill>
                <a:latin typeface="Times New Roman" pitchFamily="18" charset="0"/>
                <a:cs typeface="Times New Roman" pitchFamily="18" charset="0"/>
              </a:rPr>
              <a:t>.</a:t>
            </a:r>
          </a:p>
          <a:p>
            <a:pPr marL="285750" indent="-285750" algn="just">
              <a:buFontTx/>
              <a:buChar char="-"/>
            </a:pPr>
            <a:r>
              <a:rPr lang="en-US" sz="2000" b="1" dirty="0" err="1" smtClean="0">
                <a:solidFill>
                  <a:srgbClr val="FF0000"/>
                </a:solidFill>
                <a:latin typeface="Times New Roman" pitchFamily="18" charset="0"/>
                <a:cs typeface="Times New Roman" pitchFamily="18" charset="0"/>
              </a:rPr>
              <a:t>Diện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tích</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đất</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Feralit</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lớn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và</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rộng</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lớn</a:t>
            </a:r>
            <a:r>
              <a:rPr lang="en-US" sz="2000" b="1" dirty="0" smtClean="0">
                <a:solidFill>
                  <a:srgbClr val="FF0000"/>
                </a:solidFill>
                <a:latin typeface="Times New Roman" pitchFamily="18" charset="0"/>
                <a:cs typeface="Times New Roman" pitchFamily="18" charset="0"/>
              </a:rPr>
              <a:t>.</a:t>
            </a:r>
          </a:p>
          <a:p>
            <a:pPr marL="285750" indent="-285750" algn="just">
              <a:buFontTx/>
              <a:buChar char="-"/>
            </a:pPr>
            <a:r>
              <a:rPr lang="en-US" sz="2000" b="1" dirty="0" err="1" smtClean="0">
                <a:solidFill>
                  <a:srgbClr val="FF0000"/>
                </a:solidFill>
                <a:latin typeface="Times New Roman" pitchFamily="18" charset="0"/>
                <a:cs typeface="Times New Roman" pitchFamily="18" charset="0"/>
              </a:rPr>
              <a:t>Diện</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tích</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đồng</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cỏ</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lớn</a:t>
            </a:r>
            <a:endParaRPr lang="en-US" sz="2000" b="1" dirty="0" smtClean="0">
              <a:solidFill>
                <a:srgbClr val="FF0000"/>
              </a:solidFill>
              <a:latin typeface="Times New Roman" pitchFamily="18" charset="0"/>
              <a:cs typeface="Times New Roman" pitchFamily="18" charset="0"/>
            </a:endParaRPr>
          </a:p>
          <a:p>
            <a:pPr marL="285750" indent="-285750" algn="just">
              <a:buFontTx/>
              <a:buChar char="-"/>
            </a:pPr>
            <a:r>
              <a:rPr lang="en-US" sz="2000" b="1" dirty="0" err="1">
                <a:solidFill>
                  <a:srgbClr val="FF0000"/>
                </a:solidFill>
                <a:latin typeface="Times New Roman" pitchFamily="18" charset="0"/>
                <a:cs typeface="Times New Roman" pitchFamily="18" charset="0"/>
              </a:rPr>
              <a:t>nhiều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kinh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nghiệm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canh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tác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trên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đất</a:t>
            </a:r>
            <a:r>
              <a:rPr lang="en-US" sz="2000" b="1" dirty="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dốc</a:t>
            </a:r>
            <a:r>
              <a:rPr lang="en-US" sz="2000" b="1" dirty="0" smtClean="0">
                <a:solidFill>
                  <a:srgbClr val="FF0000"/>
                </a:solidFill>
                <a:latin typeface="Times New Roman" pitchFamily="18" charset="0"/>
                <a:cs typeface="Times New Roman" pitchFamily="18" charset="0"/>
              </a:rPr>
              <a:t>.</a:t>
            </a:r>
          </a:p>
          <a:p>
            <a:pPr marL="285750" indent="-285750" algn="just">
              <a:buFontTx/>
              <a:buChar char="-"/>
            </a:pPr>
            <a:r>
              <a:rPr lang="en-US" sz="2000" b="1" dirty="0" err="1">
                <a:solidFill>
                  <a:srgbClr val="FF0000"/>
                </a:solidFill>
                <a:latin typeface="Times New Roman" pitchFamily="18" charset="0"/>
                <a:cs typeface="Times New Roman" pitchFamily="18" charset="0"/>
              </a:rPr>
              <a:t>kết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hợp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sản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xuất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nông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nghiệp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với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lâm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nghiệp</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chăn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nuôi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gia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súc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lớn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trồng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cây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công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nghiệp</a:t>
            </a:r>
            <a:endParaRPr lang="en-US" sz="2000" b="1" dirty="0" smtClean="0">
              <a:solidFill>
                <a:srgbClr val="FF0000"/>
              </a:solidFill>
              <a:latin typeface="Times New Roman" pitchFamily="18" charset="0"/>
              <a:cs typeface="Times New Roman" pitchFamily="18" charset="0"/>
            </a:endParaRPr>
          </a:p>
          <a:p>
            <a:pPr marL="285750" indent="-285750">
              <a:buFontTx/>
              <a:buChar char="-"/>
            </a:pPr>
            <a:endParaRPr lang="en-US" dirty="0"/>
          </a:p>
        </p:txBody>
      </p:sp>
    </p:spTree>
    <p:extLst>
      <p:ext uri="{BB962C8B-B14F-4D97-AF65-F5344CB8AC3E}">
        <p14:creationId xmlns:p14="http://schemas.microsoft.com/office/powerpoint/2010/main" val="124321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8" descr="15792279sapavietnamaug29unidentifiedwomenfromthereddaoethnicminoritypeopleworkinginfiel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600" y="3505200"/>
            <a:ext cx="599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0" descr="7320"/>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2" descr="12930977651656090928_574_5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33"/>
          <p:cNvSpPr txBox="1">
            <a:spLocks noChangeArrowheads="1"/>
          </p:cNvSpPr>
          <p:nvPr/>
        </p:nvSpPr>
        <p:spPr bwMode="auto">
          <a:xfrm>
            <a:off x="0" y="6400800"/>
            <a:ext cx="1524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0000"/>
                </a:solidFill>
                <a:latin typeface="Times New Roman" pitchFamily="18" charset="0"/>
              </a:rPr>
              <a:t>ATISÔ</a:t>
            </a:r>
          </a:p>
        </p:txBody>
      </p:sp>
      <p:sp>
        <p:nvSpPr>
          <p:cNvPr id="27654" name="Text Box 34"/>
          <p:cNvSpPr txBox="1">
            <a:spLocks noChangeArrowheads="1"/>
          </p:cNvSpPr>
          <p:nvPr/>
        </p:nvSpPr>
        <p:spPr bwMode="auto">
          <a:xfrm>
            <a:off x="10261600" y="6400800"/>
            <a:ext cx="1930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0000"/>
                </a:solidFill>
                <a:latin typeface="Times New Roman" pitchFamily="18" charset="0"/>
              </a:rPr>
              <a:t>BẮP CẢI</a:t>
            </a:r>
          </a:p>
        </p:txBody>
      </p:sp>
      <p:pic>
        <p:nvPicPr>
          <p:cNvPr id="27655" name="Picture 36" descr="75175_ngo-tram-tau"/>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6197600" y="0"/>
            <a:ext cx="599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 Box 37"/>
          <p:cNvSpPr txBox="1">
            <a:spLocks noChangeArrowheads="1"/>
          </p:cNvSpPr>
          <p:nvPr/>
        </p:nvSpPr>
        <p:spPr bwMode="auto">
          <a:xfrm>
            <a:off x="10972800" y="0"/>
            <a:ext cx="12192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0000"/>
                </a:solidFill>
                <a:latin typeface="Times New Roman" pitchFamily="18" charset="0"/>
              </a:rPr>
              <a:t>NGÔ</a:t>
            </a:r>
          </a:p>
        </p:txBody>
      </p:sp>
      <p:sp>
        <p:nvSpPr>
          <p:cNvPr id="27657" name="Text Box 38"/>
          <p:cNvSpPr txBox="1">
            <a:spLocks noChangeArrowheads="1"/>
          </p:cNvSpPr>
          <p:nvPr/>
        </p:nvSpPr>
        <p:spPr bwMode="auto">
          <a:xfrm>
            <a:off x="0" y="0"/>
            <a:ext cx="2133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0000"/>
                </a:solidFill>
                <a:latin typeface="Times New Roman" pitchFamily="18" charset="0"/>
              </a:rPr>
              <a:t>LÚA GẠO</a:t>
            </a:r>
          </a:p>
        </p:txBody>
      </p:sp>
      <p:sp>
        <p:nvSpPr>
          <p:cNvPr id="298023" name="Text Box 39"/>
          <p:cNvSpPr txBox="1">
            <a:spLocks noChangeArrowheads="1"/>
          </p:cNvSpPr>
          <p:nvPr/>
        </p:nvSpPr>
        <p:spPr bwMode="auto">
          <a:xfrm>
            <a:off x="0" y="2895600"/>
            <a:ext cx="121920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rgbClr val="000066"/>
                </a:solidFill>
                <a:latin typeface="Times New Roman" pitchFamily="18" charset="0"/>
              </a:rPr>
              <a:t>- </a:t>
            </a:r>
            <a:r>
              <a:rPr lang="en-US" sz="2400" b="1">
                <a:solidFill>
                  <a:srgbClr val="000066"/>
                </a:solidFill>
                <a:latin typeface="Times New Roman" pitchFamily="18" charset="0"/>
              </a:rPr>
              <a:t>Cơ cấu sản phẩm nông nghiệp đa dạng (nhiệt đới, cận nhiệt đới, ôn đới), quy mô sản xuất tương đối tập trung, các sản phẩm có giá trị trên thị trường:</a:t>
            </a:r>
            <a:endParaRPr lang="en-US" sz="2400" b="1">
              <a:latin typeface="Times New Roman" pitchFamily="18" charset="0"/>
            </a:endParaRPr>
          </a:p>
        </p:txBody>
      </p:sp>
    </p:spTree>
    <p:extLst>
      <p:ext uri="{BB962C8B-B14F-4D97-AF65-F5344CB8AC3E}">
        <p14:creationId xmlns:p14="http://schemas.microsoft.com/office/powerpoint/2010/main" val="3612695692"/>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8023"/>
                                        </p:tgtEl>
                                        <p:attrNameLst>
                                          <p:attrName>style.visibility</p:attrName>
                                        </p:attrNameLst>
                                      </p:cBhvr>
                                      <p:to>
                                        <p:strVal val="visible"/>
                                      </p:to>
                                    </p:set>
                                    <p:animEffect transition="in" filter="box(in)">
                                      <p:cBhvr>
                                        <p:cTn id="7" dur="500"/>
                                        <p:tgtEl>
                                          <p:spTgt spid="298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048000" y="3200400"/>
            <a:ext cx="782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vi-VN" sz="2400"/>
          </a:p>
        </p:txBody>
      </p:sp>
      <p:pic>
        <p:nvPicPr>
          <p:cNvPr id="28675" name="Picture 33" descr="1236201210239-12-7"/>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6197600" y="3505200"/>
            <a:ext cx="599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2" descr="anhthanhqu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0"/>
            <a:ext cx="599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2" descr="1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7" descr="Cay_hoa_hoi"/>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59"/>
          <p:cNvSpPr txBox="1">
            <a:spLocks noChangeArrowheads="1"/>
          </p:cNvSpPr>
          <p:nvPr/>
        </p:nvSpPr>
        <p:spPr bwMode="auto">
          <a:xfrm>
            <a:off x="2235200" y="6491288"/>
            <a:ext cx="9144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HỒI</a:t>
            </a:r>
          </a:p>
        </p:txBody>
      </p:sp>
      <p:sp>
        <p:nvSpPr>
          <p:cNvPr id="28680" name="Text Box 60"/>
          <p:cNvSpPr txBox="1">
            <a:spLocks noChangeArrowheads="1"/>
          </p:cNvSpPr>
          <p:nvPr/>
        </p:nvSpPr>
        <p:spPr bwMode="auto">
          <a:xfrm>
            <a:off x="2540000" y="1"/>
            <a:ext cx="914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CHÈ</a:t>
            </a:r>
          </a:p>
        </p:txBody>
      </p:sp>
      <p:sp>
        <p:nvSpPr>
          <p:cNvPr id="28681" name="Text Box 61"/>
          <p:cNvSpPr txBox="1">
            <a:spLocks noChangeArrowheads="1"/>
          </p:cNvSpPr>
          <p:nvPr/>
        </p:nvSpPr>
        <p:spPr bwMode="auto">
          <a:xfrm>
            <a:off x="9042400" y="6491288"/>
            <a:ext cx="14224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CAO SU</a:t>
            </a:r>
          </a:p>
        </p:txBody>
      </p:sp>
      <p:sp>
        <p:nvSpPr>
          <p:cNvPr id="28682" name="Text Box 62"/>
          <p:cNvSpPr txBox="1">
            <a:spLocks noChangeArrowheads="1"/>
          </p:cNvSpPr>
          <p:nvPr/>
        </p:nvSpPr>
        <p:spPr bwMode="auto">
          <a:xfrm>
            <a:off x="8940800" y="1"/>
            <a:ext cx="1016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QUẾ</a:t>
            </a:r>
          </a:p>
        </p:txBody>
      </p:sp>
      <p:sp>
        <p:nvSpPr>
          <p:cNvPr id="238655" name="Text Box 63"/>
          <p:cNvSpPr txBox="1">
            <a:spLocks noChangeArrowheads="1"/>
          </p:cNvSpPr>
          <p:nvPr/>
        </p:nvSpPr>
        <p:spPr bwMode="auto">
          <a:xfrm>
            <a:off x="609600" y="3200400"/>
            <a:ext cx="10972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000066"/>
                </a:solidFill>
                <a:latin typeface="Times New Roman" pitchFamily="18" charset="0"/>
              </a:rPr>
              <a:t>+ Cây công nghiệp: chè (Hà Giang, Sơn La,), hồi (Lạng Sơn),.</a:t>
            </a:r>
          </a:p>
        </p:txBody>
      </p:sp>
    </p:spTree>
    <p:extLst>
      <p:ext uri="{BB962C8B-B14F-4D97-AF65-F5344CB8AC3E}">
        <p14:creationId xmlns:p14="http://schemas.microsoft.com/office/powerpoint/2010/main" val="1375563388"/>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8655"/>
                                        </p:tgtEl>
                                        <p:attrNameLst>
                                          <p:attrName>style.visibility</p:attrName>
                                        </p:attrNameLst>
                                      </p:cBhvr>
                                      <p:to>
                                        <p:strVal val="visible"/>
                                      </p:to>
                                    </p:set>
                                    <p:animEffect transition="in" filter="box(in)">
                                      <p:cBhvr>
                                        <p:cTn id="7" dur="500"/>
                                        <p:tgtEl>
                                          <p:spTgt spid="238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5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 xmlns:a16="http://schemas.microsoft.com/office/drawing/2014/main" id="{EEF2484B-6ECE-4419-A477-4DD86197749A}"/>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 xmlns:a16="http://schemas.microsoft.com/office/drawing/2014/main" id="{E7D82C2A-77E1-4645-89E9-75F00A0A0A3B}"/>
              </a:ext>
            </a:extLst>
          </p:cNvPr>
          <p:cNvSpPr txBox="1">
            <a:spLocks/>
          </p:cNvSpPr>
          <p:nvPr/>
        </p:nvSpPr>
        <p:spPr>
          <a:xfrm>
            <a:off x="428625" y="241769"/>
            <a:ext cx="4237160" cy="9522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Times New Roman" pitchFamily="18" charset="0"/>
                <a:ea typeface="Tahoma" panose="020B0604030504040204" pitchFamily="34" charset="0"/>
                <a:cs typeface="Tahoma" panose="020B0604030504040204" pitchFamily="34" charset="0"/>
              </a:rPr>
              <a:t>1. CÔNG NGHIỆP</a:t>
            </a:r>
          </a:p>
        </p:txBody>
      </p:sp>
      <p:pic>
        <p:nvPicPr>
          <p:cNvPr id="2050" name="Picture 2" descr="Bài 18. Vùng Trung du và miền núi Bắc Bộ (tiếp theo) (Địa lý 9) – ÔN THI  ĐỊA LÝ – OTDL Channel">
            <a:extLst>
              <a:ext uri="{FF2B5EF4-FFF2-40B4-BE49-F238E27FC236}">
                <a16:creationId xmlns="" xmlns:a16="http://schemas.microsoft.com/office/drawing/2014/main" id="{BB1C4D3D-9491-4242-92BA-314954F6A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5786" y="362801"/>
            <a:ext cx="7097590" cy="624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38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558083"/>
      </p:ext>
    </p:extLst>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1"/>
            <a:ext cx="1219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solidFill>
                <a:srgbClr val="000066"/>
              </a:solidFill>
              <a:latin typeface="Times New Roman" pitchFamily="18" charset="0"/>
            </a:endParaRPr>
          </a:p>
        </p:txBody>
      </p:sp>
      <p:pic>
        <p:nvPicPr>
          <p:cNvPr id="309259" name="Picture 11"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64" name="Text Box 16"/>
          <p:cNvSpPr txBox="1">
            <a:spLocks noChangeArrowheads="1"/>
          </p:cNvSpPr>
          <p:nvPr/>
        </p:nvSpPr>
        <p:spPr bwMode="auto">
          <a:xfrm>
            <a:off x="5689600" y="609600"/>
            <a:ext cx="1320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b="1">
                <a:solidFill>
                  <a:srgbClr val="FF0000"/>
                </a:solidFill>
                <a:latin typeface="Times New Roman" pitchFamily="18" charset="0"/>
              </a:rPr>
              <a:t>CAM</a:t>
            </a:r>
          </a:p>
        </p:txBody>
      </p:sp>
      <p:pic>
        <p:nvPicPr>
          <p:cNvPr id="309265" name="Picture 17" descr="fuji-apple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66" name="Text Box 18"/>
          <p:cNvSpPr txBox="1">
            <a:spLocks noChangeArrowheads="1"/>
          </p:cNvSpPr>
          <p:nvPr/>
        </p:nvSpPr>
        <p:spPr bwMode="auto">
          <a:xfrm>
            <a:off x="3962400" y="304801"/>
            <a:ext cx="1016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TÁO</a:t>
            </a:r>
          </a:p>
        </p:txBody>
      </p:sp>
      <p:pic>
        <p:nvPicPr>
          <p:cNvPr id="309267" name="Picture 19" descr="Le-TN-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0"/>
            <a:ext cx="599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68" name="Text Box 20"/>
          <p:cNvSpPr txBox="1">
            <a:spLocks noChangeArrowheads="1"/>
          </p:cNvSpPr>
          <p:nvPr/>
        </p:nvSpPr>
        <p:spPr bwMode="auto">
          <a:xfrm>
            <a:off x="8636000" y="304801"/>
            <a:ext cx="8128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LÊ</a:t>
            </a:r>
          </a:p>
        </p:txBody>
      </p:sp>
      <p:pic>
        <p:nvPicPr>
          <p:cNvPr id="309269" name="Picture 21" descr="dao0_141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3505200"/>
            <a:ext cx="599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70" name="Text Box 22"/>
          <p:cNvSpPr txBox="1">
            <a:spLocks noChangeArrowheads="1"/>
          </p:cNvSpPr>
          <p:nvPr/>
        </p:nvSpPr>
        <p:spPr bwMode="auto">
          <a:xfrm>
            <a:off x="8534400" y="3886201"/>
            <a:ext cx="1016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ĐÀO</a:t>
            </a:r>
          </a:p>
        </p:txBody>
      </p:sp>
      <p:pic>
        <p:nvPicPr>
          <p:cNvPr id="309271" name="Picture 23" descr="F201208071059061863824073"/>
          <p:cNvPicPr>
            <a:picLocks noChangeAspect="1" noChangeArrowheads="1"/>
          </p:cNvPicPr>
          <p:nvPr/>
        </p:nvPicPr>
        <p:blipFill>
          <a:blip r:embed="rId6">
            <a:lum bright="12000"/>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72" name="Text Box 24"/>
          <p:cNvSpPr txBox="1">
            <a:spLocks noChangeArrowheads="1"/>
          </p:cNvSpPr>
          <p:nvPr/>
        </p:nvSpPr>
        <p:spPr bwMode="auto">
          <a:xfrm>
            <a:off x="3657600" y="3886201"/>
            <a:ext cx="12192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HỒNG</a:t>
            </a:r>
          </a:p>
        </p:txBody>
      </p:sp>
      <p:sp>
        <p:nvSpPr>
          <p:cNvPr id="309273" name="Text Box 25"/>
          <p:cNvSpPr txBox="1">
            <a:spLocks noChangeArrowheads="1"/>
          </p:cNvSpPr>
          <p:nvPr/>
        </p:nvSpPr>
        <p:spPr bwMode="auto">
          <a:xfrm>
            <a:off x="914400" y="3124200"/>
            <a:ext cx="9956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a:solidFill>
                  <a:srgbClr val="000066"/>
                </a:solidFill>
                <a:latin typeface="Times New Roman" pitchFamily="18" charset="0"/>
              </a:rPr>
              <a:t>+ Trồng cây ăn quả cận nhiệt và ôn đới: mận, mơ, đào,..</a:t>
            </a:r>
            <a:endParaRPr lang="en-US" sz="2400" b="1">
              <a:latin typeface="Times New Roman" pitchFamily="18" charset="0"/>
            </a:endParaRPr>
          </a:p>
        </p:txBody>
      </p:sp>
    </p:spTree>
    <p:extLst>
      <p:ext uri="{BB962C8B-B14F-4D97-AF65-F5344CB8AC3E}">
        <p14:creationId xmlns:p14="http://schemas.microsoft.com/office/powerpoint/2010/main" val="972596883"/>
      </p:ext>
    </p:extLst>
  </p:cSld>
  <p:clrMapOvr>
    <a:masterClrMapping/>
  </p:clrMapOvr>
  <p:transition spd="med">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09259"/>
                                        </p:tgtEl>
                                        <p:attrNameLst>
                                          <p:attrName>style.visibility</p:attrName>
                                        </p:attrNameLst>
                                      </p:cBhvr>
                                      <p:to>
                                        <p:strVal val="visible"/>
                                      </p:to>
                                    </p:set>
                                    <p:anim calcmode="lin" valueType="num">
                                      <p:cBhvr>
                                        <p:cTn id="7" dur="1000" fill="hold"/>
                                        <p:tgtEl>
                                          <p:spTgt spid="309259"/>
                                        </p:tgtEl>
                                        <p:attrNameLst>
                                          <p:attrName>ppt_w</p:attrName>
                                        </p:attrNameLst>
                                      </p:cBhvr>
                                      <p:tavLst>
                                        <p:tav tm="0">
                                          <p:val>
                                            <p:strVal val="#ppt_w*0.70"/>
                                          </p:val>
                                        </p:tav>
                                        <p:tav tm="100000">
                                          <p:val>
                                            <p:strVal val="#ppt_w"/>
                                          </p:val>
                                        </p:tav>
                                      </p:tavLst>
                                    </p:anim>
                                    <p:anim calcmode="lin" valueType="num">
                                      <p:cBhvr>
                                        <p:cTn id="8" dur="1000" fill="hold"/>
                                        <p:tgtEl>
                                          <p:spTgt spid="309259"/>
                                        </p:tgtEl>
                                        <p:attrNameLst>
                                          <p:attrName>ppt_h</p:attrName>
                                        </p:attrNameLst>
                                      </p:cBhvr>
                                      <p:tavLst>
                                        <p:tav tm="0">
                                          <p:val>
                                            <p:strVal val="#ppt_h"/>
                                          </p:val>
                                        </p:tav>
                                        <p:tav tm="100000">
                                          <p:val>
                                            <p:strVal val="#ppt_h"/>
                                          </p:val>
                                        </p:tav>
                                      </p:tavLst>
                                    </p:anim>
                                    <p:animEffect transition="in" filter="fade">
                                      <p:cBhvr>
                                        <p:cTn id="9" dur="1000"/>
                                        <p:tgtEl>
                                          <p:spTgt spid="309259"/>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309264"/>
                                        </p:tgtEl>
                                        <p:attrNameLst>
                                          <p:attrName>style.visibility</p:attrName>
                                        </p:attrNameLst>
                                      </p:cBhvr>
                                      <p:to>
                                        <p:strVal val="visible"/>
                                      </p:to>
                                    </p:set>
                                    <p:anim calcmode="lin" valueType="num">
                                      <p:cBhvr>
                                        <p:cTn id="13" dur="1000" fill="hold"/>
                                        <p:tgtEl>
                                          <p:spTgt spid="309264"/>
                                        </p:tgtEl>
                                        <p:attrNameLst>
                                          <p:attrName>ppt_w</p:attrName>
                                        </p:attrNameLst>
                                      </p:cBhvr>
                                      <p:tavLst>
                                        <p:tav tm="0">
                                          <p:val>
                                            <p:strVal val="#ppt_w*0.70"/>
                                          </p:val>
                                        </p:tav>
                                        <p:tav tm="100000">
                                          <p:val>
                                            <p:strVal val="#ppt_w"/>
                                          </p:val>
                                        </p:tav>
                                      </p:tavLst>
                                    </p:anim>
                                    <p:anim calcmode="lin" valueType="num">
                                      <p:cBhvr>
                                        <p:cTn id="14" dur="1000" fill="hold"/>
                                        <p:tgtEl>
                                          <p:spTgt spid="309264"/>
                                        </p:tgtEl>
                                        <p:attrNameLst>
                                          <p:attrName>ppt_h</p:attrName>
                                        </p:attrNameLst>
                                      </p:cBhvr>
                                      <p:tavLst>
                                        <p:tav tm="0">
                                          <p:val>
                                            <p:strVal val="#ppt_h"/>
                                          </p:val>
                                        </p:tav>
                                        <p:tav tm="100000">
                                          <p:val>
                                            <p:strVal val="#ppt_h"/>
                                          </p:val>
                                        </p:tav>
                                      </p:tavLst>
                                    </p:anim>
                                    <p:animEffect transition="in" filter="fade">
                                      <p:cBhvr>
                                        <p:cTn id="15" dur="1000"/>
                                        <p:tgtEl>
                                          <p:spTgt spid="3092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309265"/>
                                        </p:tgtEl>
                                        <p:attrNameLst>
                                          <p:attrName>style.visibility</p:attrName>
                                        </p:attrNameLst>
                                      </p:cBhvr>
                                      <p:to>
                                        <p:strVal val="visible"/>
                                      </p:to>
                                    </p:set>
                                    <p:anim calcmode="lin" valueType="num">
                                      <p:cBhvr>
                                        <p:cTn id="20" dur="500" fill="hold"/>
                                        <p:tgtEl>
                                          <p:spTgt spid="309265"/>
                                        </p:tgtEl>
                                        <p:attrNameLst>
                                          <p:attrName>ppt_w</p:attrName>
                                        </p:attrNameLst>
                                      </p:cBhvr>
                                      <p:tavLst>
                                        <p:tav tm="0">
                                          <p:val>
                                            <p:fltVal val="0"/>
                                          </p:val>
                                        </p:tav>
                                        <p:tav tm="100000">
                                          <p:val>
                                            <p:strVal val="#ppt_w"/>
                                          </p:val>
                                        </p:tav>
                                      </p:tavLst>
                                    </p:anim>
                                    <p:anim calcmode="lin" valueType="num">
                                      <p:cBhvr>
                                        <p:cTn id="21" dur="500" fill="hold"/>
                                        <p:tgtEl>
                                          <p:spTgt spid="309265"/>
                                        </p:tgtEl>
                                        <p:attrNameLst>
                                          <p:attrName>ppt_h</p:attrName>
                                        </p:attrNameLst>
                                      </p:cBhvr>
                                      <p:tavLst>
                                        <p:tav tm="0">
                                          <p:val>
                                            <p:fltVal val="0"/>
                                          </p:val>
                                        </p:tav>
                                        <p:tav tm="100000">
                                          <p:val>
                                            <p:strVal val="#ppt_h"/>
                                          </p:val>
                                        </p:tav>
                                      </p:tavLst>
                                    </p:anim>
                                  </p:childTnLst>
                                </p:cTn>
                              </p:par>
                            </p:childTnLst>
                          </p:cTn>
                        </p:par>
                        <p:par>
                          <p:cTn id="22" fill="hold" nodeType="afterGroup">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309266"/>
                                        </p:tgtEl>
                                        <p:attrNameLst>
                                          <p:attrName>style.visibility</p:attrName>
                                        </p:attrNameLst>
                                      </p:cBhvr>
                                      <p:to>
                                        <p:strVal val="visible"/>
                                      </p:to>
                                    </p:set>
                                    <p:anim calcmode="lin" valueType="num">
                                      <p:cBhvr>
                                        <p:cTn id="25" dur="500" fill="hold"/>
                                        <p:tgtEl>
                                          <p:spTgt spid="309266"/>
                                        </p:tgtEl>
                                        <p:attrNameLst>
                                          <p:attrName>ppt_w</p:attrName>
                                        </p:attrNameLst>
                                      </p:cBhvr>
                                      <p:tavLst>
                                        <p:tav tm="0">
                                          <p:val>
                                            <p:fltVal val="0"/>
                                          </p:val>
                                        </p:tav>
                                        <p:tav tm="100000">
                                          <p:val>
                                            <p:strVal val="#ppt_w"/>
                                          </p:val>
                                        </p:tav>
                                      </p:tavLst>
                                    </p:anim>
                                    <p:anim calcmode="lin" valueType="num">
                                      <p:cBhvr>
                                        <p:cTn id="26" dur="500" fill="hold"/>
                                        <p:tgtEl>
                                          <p:spTgt spid="309266"/>
                                        </p:tgtEl>
                                        <p:attrNameLst>
                                          <p:attrName>ppt_h</p:attrName>
                                        </p:attrNameLst>
                                      </p:cBhvr>
                                      <p:tavLst>
                                        <p:tav tm="0">
                                          <p:val>
                                            <p:fltVal val="0"/>
                                          </p:val>
                                        </p:tav>
                                        <p:tav tm="100000">
                                          <p:val>
                                            <p:strVal val="#ppt_h"/>
                                          </p:val>
                                        </p:tav>
                                      </p:tavLst>
                                    </p:anim>
                                  </p:childTnLst>
                                </p:cTn>
                              </p:par>
                            </p:childTnLst>
                          </p:cTn>
                        </p:par>
                        <p:par>
                          <p:cTn id="27" fill="hold" nodeType="afterGroup">
                            <p:stCondLst>
                              <p:cond delay="1000"/>
                            </p:stCondLst>
                            <p:childTnLst>
                              <p:par>
                                <p:cTn id="28" presetID="23" presetClass="entr" presetSubtype="16" fill="hold" nodeType="afterEffect">
                                  <p:stCondLst>
                                    <p:cond delay="0"/>
                                  </p:stCondLst>
                                  <p:childTnLst>
                                    <p:set>
                                      <p:cBhvr>
                                        <p:cTn id="29" dur="1" fill="hold">
                                          <p:stCondLst>
                                            <p:cond delay="0"/>
                                          </p:stCondLst>
                                        </p:cTn>
                                        <p:tgtEl>
                                          <p:spTgt spid="309267"/>
                                        </p:tgtEl>
                                        <p:attrNameLst>
                                          <p:attrName>style.visibility</p:attrName>
                                        </p:attrNameLst>
                                      </p:cBhvr>
                                      <p:to>
                                        <p:strVal val="visible"/>
                                      </p:to>
                                    </p:set>
                                    <p:anim calcmode="lin" valueType="num">
                                      <p:cBhvr>
                                        <p:cTn id="30" dur="500" fill="hold"/>
                                        <p:tgtEl>
                                          <p:spTgt spid="309267"/>
                                        </p:tgtEl>
                                        <p:attrNameLst>
                                          <p:attrName>ppt_w</p:attrName>
                                        </p:attrNameLst>
                                      </p:cBhvr>
                                      <p:tavLst>
                                        <p:tav tm="0">
                                          <p:val>
                                            <p:fltVal val="0"/>
                                          </p:val>
                                        </p:tav>
                                        <p:tav tm="100000">
                                          <p:val>
                                            <p:strVal val="#ppt_w"/>
                                          </p:val>
                                        </p:tav>
                                      </p:tavLst>
                                    </p:anim>
                                    <p:anim calcmode="lin" valueType="num">
                                      <p:cBhvr>
                                        <p:cTn id="31" dur="500" fill="hold"/>
                                        <p:tgtEl>
                                          <p:spTgt spid="309267"/>
                                        </p:tgtEl>
                                        <p:attrNameLst>
                                          <p:attrName>ppt_h</p:attrName>
                                        </p:attrNameLst>
                                      </p:cBhvr>
                                      <p:tavLst>
                                        <p:tav tm="0">
                                          <p:val>
                                            <p:fltVal val="0"/>
                                          </p:val>
                                        </p:tav>
                                        <p:tav tm="100000">
                                          <p:val>
                                            <p:strVal val="#ppt_h"/>
                                          </p:val>
                                        </p:tav>
                                      </p:tavLst>
                                    </p:anim>
                                  </p:childTnLst>
                                </p:cTn>
                              </p:par>
                            </p:childTnLst>
                          </p:cTn>
                        </p:par>
                        <p:par>
                          <p:cTn id="32" fill="hold" nodeType="afterGroup">
                            <p:stCondLst>
                              <p:cond delay="1500"/>
                            </p:stCondLst>
                            <p:childTnLst>
                              <p:par>
                                <p:cTn id="33" presetID="23" presetClass="entr" presetSubtype="16" fill="hold" grpId="0" nodeType="afterEffect">
                                  <p:stCondLst>
                                    <p:cond delay="0"/>
                                  </p:stCondLst>
                                  <p:childTnLst>
                                    <p:set>
                                      <p:cBhvr>
                                        <p:cTn id="34" dur="1" fill="hold">
                                          <p:stCondLst>
                                            <p:cond delay="0"/>
                                          </p:stCondLst>
                                        </p:cTn>
                                        <p:tgtEl>
                                          <p:spTgt spid="309268"/>
                                        </p:tgtEl>
                                        <p:attrNameLst>
                                          <p:attrName>style.visibility</p:attrName>
                                        </p:attrNameLst>
                                      </p:cBhvr>
                                      <p:to>
                                        <p:strVal val="visible"/>
                                      </p:to>
                                    </p:set>
                                    <p:anim calcmode="lin" valueType="num">
                                      <p:cBhvr>
                                        <p:cTn id="35" dur="500" fill="hold"/>
                                        <p:tgtEl>
                                          <p:spTgt spid="309268"/>
                                        </p:tgtEl>
                                        <p:attrNameLst>
                                          <p:attrName>ppt_w</p:attrName>
                                        </p:attrNameLst>
                                      </p:cBhvr>
                                      <p:tavLst>
                                        <p:tav tm="0">
                                          <p:val>
                                            <p:fltVal val="0"/>
                                          </p:val>
                                        </p:tav>
                                        <p:tav tm="100000">
                                          <p:val>
                                            <p:strVal val="#ppt_w"/>
                                          </p:val>
                                        </p:tav>
                                      </p:tavLst>
                                    </p:anim>
                                    <p:anim calcmode="lin" valueType="num">
                                      <p:cBhvr>
                                        <p:cTn id="36" dur="500" fill="hold"/>
                                        <p:tgtEl>
                                          <p:spTgt spid="309268"/>
                                        </p:tgtEl>
                                        <p:attrNameLst>
                                          <p:attrName>ppt_h</p:attrName>
                                        </p:attrNameLst>
                                      </p:cBhvr>
                                      <p:tavLst>
                                        <p:tav tm="0">
                                          <p:val>
                                            <p:fltVal val="0"/>
                                          </p:val>
                                        </p:tav>
                                        <p:tav tm="100000">
                                          <p:val>
                                            <p:strVal val="#ppt_h"/>
                                          </p:val>
                                        </p:tav>
                                      </p:tavLst>
                                    </p:anim>
                                  </p:childTnLst>
                                </p:cTn>
                              </p:par>
                            </p:childTnLst>
                          </p:cTn>
                        </p:par>
                        <p:par>
                          <p:cTn id="37" fill="hold" nodeType="afterGroup">
                            <p:stCondLst>
                              <p:cond delay="2000"/>
                            </p:stCondLst>
                            <p:childTnLst>
                              <p:par>
                                <p:cTn id="38" presetID="23" presetClass="entr" presetSubtype="16" fill="hold" nodeType="afterEffect">
                                  <p:stCondLst>
                                    <p:cond delay="0"/>
                                  </p:stCondLst>
                                  <p:childTnLst>
                                    <p:set>
                                      <p:cBhvr>
                                        <p:cTn id="39" dur="1" fill="hold">
                                          <p:stCondLst>
                                            <p:cond delay="0"/>
                                          </p:stCondLst>
                                        </p:cTn>
                                        <p:tgtEl>
                                          <p:spTgt spid="309269"/>
                                        </p:tgtEl>
                                        <p:attrNameLst>
                                          <p:attrName>style.visibility</p:attrName>
                                        </p:attrNameLst>
                                      </p:cBhvr>
                                      <p:to>
                                        <p:strVal val="visible"/>
                                      </p:to>
                                    </p:set>
                                    <p:anim calcmode="lin" valueType="num">
                                      <p:cBhvr>
                                        <p:cTn id="40" dur="500" fill="hold"/>
                                        <p:tgtEl>
                                          <p:spTgt spid="309269"/>
                                        </p:tgtEl>
                                        <p:attrNameLst>
                                          <p:attrName>ppt_w</p:attrName>
                                        </p:attrNameLst>
                                      </p:cBhvr>
                                      <p:tavLst>
                                        <p:tav tm="0">
                                          <p:val>
                                            <p:fltVal val="0"/>
                                          </p:val>
                                        </p:tav>
                                        <p:tav tm="100000">
                                          <p:val>
                                            <p:strVal val="#ppt_w"/>
                                          </p:val>
                                        </p:tav>
                                      </p:tavLst>
                                    </p:anim>
                                    <p:anim calcmode="lin" valueType="num">
                                      <p:cBhvr>
                                        <p:cTn id="41" dur="500" fill="hold"/>
                                        <p:tgtEl>
                                          <p:spTgt spid="309269"/>
                                        </p:tgtEl>
                                        <p:attrNameLst>
                                          <p:attrName>ppt_h</p:attrName>
                                        </p:attrNameLst>
                                      </p:cBhvr>
                                      <p:tavLst>
                                        <p:tav tm="0">
                                          <p:val>
                                            <p:fltVal val="0"/>
                                          </p:val>
                                        </p:tav>
                                        <p:tav tm="100000">
                                          <p:val>
                                            <p:strVal val="#ppt_h"/>
                                          </p:val>
                                        </p:tav>
                                      </p:tavLst>
                                    </p:anim>
                                  </p:childTnLst>
                                </p:cTn>
                              </p:par>
                            </p:childTnLst>
                          </p:cTn>
                        </p:par>
                        <p:par>
                          <p:cTn id="42" fill="hold" nodeType="afterGroup">
                            <p:stCondLst>
                              <p:cond delay="2500"/>
                            </p:stCondLst>
                            <p:childTnLst>
                              <p:par>
                                <p:cTn id="43" presetID="23" presetClass="entr" presetSubtype="16" fill="hold" grpId="0" nodeType="afterEffect">
                                  <p:stCondLst>
                                    <p:cond delay="0"/>
                                  </p:stCondLst>
                                  <p:childTnLst>
                                    <p:set>
                                      <p:cBhvr>
                                        <p:cTn id="44" dur="1" fill="hold">
                                          <p:stCondLst>
                                            <p:cond delay="0"/>
                                          </p:stCondLst>
                                        </p:cTn>
                                        <p:tgtEl>
                                          <p:spTgt spid="309270"/>
                                        </p:tgtEl>
                                        <p:attrNameLst>
                                          <p:attrName>style.visibility</p:attrName>
                                        </p:attrNameLst>
                                      </p:cBhvr>
                                      <p:to>
                                        <p:strVal val="visible"/>
                                      </p:to>
                                    </p:set>
                                    <p:anim calcmode="lin" valueType="num">
                                      <p:cBhvr>
                                        <p:cTn id="45" dur="500" fill="hold"/>
                                        <p:tgtEl>
                                          <p:spTgt spid="309270"/>
                                        </p:tgtEl>
                                        <p:attrNameLst>
                                          <p:attrName>ppt_w</p:attrName>
                                        </p:attrNameLst>
                                      </p:cBhvr>
                                      <p:tavLst>
                                        <p:tav tm="0">
                                          <p:val>
                                            <p:fltVal val="0"/>
                                          </p:val>
                                        </p:tav>
                                        <p:tav tm="100000">
                                          <p:val>
                                            <p:strVal val="#ppt_w"/>
                                          </p:val>
                                        </p:tav>
                                      </p:tavLst>
                                    </p:anim>
                                    <p:anim calcmode="lin" valueType="num">
                                      <p:cBhvr>
                                        <p:cTn id="46" dur="500" fill="hold"/>
                                        <p:tgtEl>
                                          <p:spTgt spid="309270"/>
                                        </p:tgtEl>
                                        <p:attrNameLst>
                                          <p:attrName>ppt_h</p:attrName>
                                        </p:attrNameLst>
                                      </p:cBhvr>
                                      <p:tavLst>
                                        <p:tav tm="0">
                                          <p:val>
                                            <p:fltVal val="0"/>
                                          </p:val>
                                        </p:tav>
                                        <p:tav tm="100000">
                                          <p:val>
                                            <p:strVal val="#ppt_h"/>
                                          </p:val>
                                        </p:tav>
                                      </p:tavLst>
                                    </p:anim>
                                  </p:childTnLst>
                                </p:cTn>
                              </p:par>
                            </p:childTnLst>
                          </p:cTn>
                        </p:par>
                        <p:par>
                          <p:cTn id="47" fill="hold" nodeType="afterGroup">
                            <p:stCondLst>
                              <p:cond delay="3000"/>
                            </p:stCondLst>
                            <p:childTnLst>
                              <p:par>
                                <p:cTn id="48" presetID="23" presetClass="entr" presetSubtype="16" fill="hold" nodeType="afterEffect">
                                  <p:stCondLst>
                                    <p:cond delay="0"/>
                                  </p:stCondLst>
                                  <p:childTnLst>
                                    <p:set>
                                      <p:cBhvr>
                                        <p:cTn id="49" dur="1" fill="hold">
                                          <p:stCondLst>
                                            <p:cond delay="0"/>
                                          </p:stCondLst>
                                        </p:cTn>
                                        <p:tgtEl>
                                          <p:spTgt spid="309271"/>
                                        </p:tgtEl>
                                        <p:attrNameLst>
                                          <p:attrName>style.visibility</p:attrName>
                                        </p:attrNameLst>
                                      </p:cBhvr>
                                      <p:to>
                                        <p:strVal val="visible"/>
                                      </p:to>
                                    </p:set>
                                    <p:anim calcmode="lin" valueType="num">
                                      <p:cBhvr>
                                        <p:cTn id="50" dur="500" fill="hold"/>
                                        <p:tgtEl>
                                          <p:spTgt spid="309271"/>
                                        </p:tgtEl>
                                        <p:attrNameLst>
                                          <p:attrName>ppt_w</p:attrName>
                                        </p:attrNameLst>
                                      </p:cBhvr>
                                      <p:tavLst>
                                        <p:tav tm="0">
                                          <p:val>
                                            <p:fltVal val="0"/>
                                          </p:val>
                                        </p:tav>
                                        <p:tav tm="100000">
                                          <p:val>
                                            <p:strVal val="#ppt_w"/>
                                          </p:val>
                                        </p:tav>
                                      </p:tavLst>
                                    </p:anim>
                                    <p:anim calcmode="lin" valueType="num">
                                      <p:cBhvr>
                                        <p:cTn id="51" dur="500" fill="hold"/>
                                        <p:tgtEl>
                                          <p:spTgt spid="309271"/>
                                        </p:tgtEl>
                                        <p:attrNameLst>
                                          <p:attrName>ppt_h</p:attrName>
                                        </p:attrNameLst>
                                      </p:cBhvr>
                                      <p:tavLst>
                                        <p:tav tm="0">
                                          <p:val>
                                            <p:fltVal val="0"/>
                                          </p:val>
                                        </p:tav>
                                        <p:tav tm="100000">
                                          <p:val>
                                            <p:strVal val="#ppt_h"/>
                                          </p:val>
                                        </p:tav>
                                      </p:tavLst>
                                    </p:anim>
                                  </p:childTnLst>
                                </p:cTn>
                              </p:par>
                            </p:childTnLst>
                          </p:cTn>
                        </p:par>
                        <p:par>
                          <p:cTn id="52" fill="hold" nodeType="afterGroup">
                            <p:stCondLst>
                              <p:cond delay="3500"/>
                            </p:stCondLst>
                            <p:childTnLst>
                              <p:par>
                                <p:cTn id="53" presetID="23" presetClass="entr" presetSubtype="16" fill="hold" grpId="0" nodeType="afterEffect">
                                  <p:stCondLst>
                                    <p:cond delay="0"/>
                                  </p:stCondLst>
                                  <p:childTnLst>
                                    <p:set>
                                      <p:cBhvr>
                                        <p:cTn id="54" dur="1" fill="hold">
                                          <p:stCondLst>
                                            <p:cond delay="0"/>
                                          </p:stCondLst>
                                        </p:cTn>
                                        <p:tgtEl>
                                          <p:spTgt spid="309272"/>
                                        </p:tgtEl>
                                        <p:attrNameLst>
                                          <p:attrName>style.visibility</p:attrName>
                                        </p:attrNameLst>
                                      </p:cBhvr>
                                      <p:to>
                                        <p:strVal val="visible"/>
                                      </p:to>
                                    </p:set>
                                    <p:anim calcmode="lin" valueType="num">
                                      <p:cBhvr>
                                        <p:cTn id="55" dur="500" fill="hold"/>
                                        <p:tgtEl>
                                          <p:spTgt spid="309272"/>
                                        </p:tgtEl>
                                        <p:attrNameLst>
                                          <p:attrName>ppt_w</p:attrName>
                                        </p:attrNameLst>
                                      </p:cBhvr>
                                      <p:tavLst>
                                        <p:tav tm="0">
                                          <p:val>
                                            <p:fltVal val="0"/>
                                          </p:val>
                                        </p:tav>
                                        <p:tav tm="100000">
                                          <p:val>
                                            <p:strVal val="#ppt_w"/>
                                          </p:val>
                                        </p:tav>
                                      </p:tavLst>
                                    </p:anim>
                                    <p:anim calcmode="lin" valueType="num">
                                      <p:cBhvr>
                                        <p:cTn id="56" dur="500" fill="hold"/>
                                        <p:tgtEl>
                                          <p:spTgt spid="309272"/>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309273"/>
                                        </p:tgtEl>
                                        <p:attrNameLst>
                                          <p:attrName>style.visibility</p:attrName>
                                        </p:attrNameLst>
                                      </p:cBhvr>
                                      <p:to>
                                        <p:strVal val="visible"/>
                                      </p:to>
                                    </p:set>
                                    <p:animEffect transition="in" filter="box(in)">
                                      <p:cBhvr>
                                        <p:cTn id="61" dur="500"/>
                                        <p:tgtEl>
                                          <p:spTgt spid="309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64" grpId="0" animBg="1"/>
      <p:bldP spid="309266" grpId="0" animBg="1"/>
      <p:bldP spid="309268" grpId="0" animBg="1"/>
      <p:bldP spid="309270" grpId="0" animBg="1"/>
      <p:bldP spid="309272" grpId="0" animBg="1"/>
      <p:bldP spid="30927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2" descr="b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9" descr="1350517765_444440073_1-Hinh-anh-ca--Ban-lon-man-lon-mung-chat-luong-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599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7" descr="anh-bai-chinh"/>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0"/>
            <a:ext cx="599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9" descr="20071219095009Grazing-SIU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0" name="Text Box 40"/>
          <p:cNvSpPr txBox="1">
            <a:spLocks noChangeArrowheads="1"/>
          </p:cNvSpPr>
          <p:nvPr/>
        </p:nvSpPr>
        <p:spPr bwMode="auto">
          <a:xfrm>
            <a:off x="914400" y="3276601"/>
            <a:ext cx="107696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rgbClr val="000066"/>
                </a:solidFill>
                <a:latin typeface="Times New Roman" pitchFamily="18" charset="0"/>
              </a:rPr>
              <a:t>- </a:t>
            </a:r>
            <a:r>
              <a:rPr lang="en-US" sz="2400" b="1">
                <a:solidFill>
                  <a:srgbClr val="000066"/>
                </a:solidFill>
                <a:latin typeface="Times New Roman" pitchFamily="18" charset="0"/>
              </a:rPr>
              <a:t>Chăn nuôi: trâu ( chiếm 57,3%), bò ở miền núi, lợn (22%)</a:t>
            </a:r>
            <a:endParaRPr lang="en-US" sz="2400" b="1">
              <a:latin typeface="Times New Roman" pitchFamily="18" charset="0"/>
            </a:endParaRPr>
          </a:p>
        </p:txBody>
      </p:sp>
    </p:spTree>
    <p:extLst>
      <p:ext uri="{BB962C8B-B14F-4D97-AF65-F5344CB8AC3E}">
        <p14:creationId xmlns:p14="http://schemas.microsoft.com/office/powerpoint/2010/main" val="3047493237"/>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720"/>
                                        </p:tgtEl>
                                        <p:attrNameLst>
                                          <p:attrName>style.visibility</p:attrName>
                                        </p:attrNameLst>
                                      </p:cBhvr>
                                      <p:to>
                                        <p:strVal val="visible"/>
                                      </p:to>
                                    </p:set>
                                    <p:animEffect transition="in" filter="blinds(horizontal)">
                                      <p:cBhvr>
                                        <p:cTn id="7" dur="500"/>
                                        <p:tgtEl>
                                          <p:spTgt spid="327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Tin Tức - Báo chí nói về Mộc Châu Milk Archives | Mộc Châu Milk">
            <a:extLst>
              <a:ext uri="{FF2B5EF4-FFF2-40B4-BE49-F238E27FC236}">
                <a16:creationId xmlns="" xmlns:a16="http://schemas.microsoft.com/office/drawing/2014/main" id="{1FFACB21-7534-4ECD-883F-859C316D857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929" b="108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827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 xmlns:a16="http://schemas.microsoft.com/office/drawing/2014/main" id="{EEF2484B-6ECE-4419-A477-4DD86197749A}"/>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 xmlns:a16="http://schemas.microsoft.com/office/drawing/2014/main" id="{E7D82C2A-77E1-4645-89E9-75F00A0A0A3B}"/>
              </a:ext>
            </a:extLst>
          </p:cNvPr>
          <p:cNvSpPr txBox="1">
            <a:spLocks/>
          </p:cNvSpPr>
          <p:nvPr/>
        </p:nvSpPr>
        <p:spPr>
          <a:xfrm>
            <a:off x="234463" y="241769"/>
            <a:ext cx="3937488" cy="9522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0000"/>
                </a:solidFill>
                <a:latin typeface="Times New Roman" pitchFamily="18" charset="0"/>
                <a:ea typeface="Tahoma" panose="020B0604030504040204" pitchFamily="34" charset="0"/>
                <a:cs typeface="Tahoma" panose="020B0604030504040204" pitchFamily="34" charset="0"/>
              </a:rPr>
              <a:t>2. N</a:t>
            </a:r>
            <a:r>
              <a:rPr lang="en-US" sz="3200" b="1" dirty="0" smtClean="0">
                <a:solidFill>
                  <a:srgbClr val="FF0000"/>
                </a:solidFill>
                <a:latin typeface="Times New Roman" pitchFamily="18" charset="0"/>
                <a:ea typeface="Tahoma" panose="020B0604030504040204" pitchFamily="34" charset="0"/>
                <a:cs typeface="Tahoma" panose="020B0604030504040204" pitchFamily="34" charset="0"/>
              </a:rPr>
              <a:t>ÔNG </a:t>
            </a:r>
            <a:r>
              <a:rPr lang="en-US" sz="3200" b="1" dirty="0">
                <a:solidFill>
                  <a:srgbClr val="FF0000"/>
                </a:solidFill>
                <a:latin typeface="Times New Roman" pitchFamily="18" charset="0"/>
                <a:ea typeface="Tahoma" panose="020B0604030504040204" pitchFamily="34" charset="0"/>
                <a:cs typeface="Tahoma" panose="020B0604030504040204" pitchFamily="34" charset="0"/>
              </a:rPr>
              <a:t>NGHIỆP</a:t>
            </a:r>
          </a:p>
        </p:txBody>
      </p:sp>
      <p:sp>
        <p:nvSpPr>
          <p:cNvPr id="3" name="Rectangle 2"/>
          <p:cNvSpPr/>
          <p:nvPr/>
        </p:nvSpPr>
        <p:spPr>
          <a:xfrm>
            <a:off x="668216" y="1132960"/>
            <a:ext cx="11195538" cy="4154984"/>
          </a:xfrm>
          <a:prstGeom prst="rect">
            <a:avLst/>
          </a:prstGeom>
        </p:spPr>
        <p:txBody>
          <a:bodyPr wrap="square">
            <a:spAutoFit/>
          </a:bodyPr>
          <a:lstStyle/>
          <a:p>
            <a:r>
              <a:rPr lang="en-US" sz="2400" b="1" dirty="0" smtClean="0">
                <a:latin typeface="Times New Roman" pitchFamily="18" charset="0"/>
                <a:cs typeface="Times New Roman" pitchFamily="18" charset="0"/>
              </a:rPr>
              <a:t>a. </a:t>
            </a:r>
            <a:r>
              <a:rPr lang="en-US" sz="2400" b="1" dirty="0" err="1" smtClean="0">
                <a:latin typeface="Times New Roman" pitchFamily="18" charset="0"/>
                <a:cs typeface="Times New Roman" pitchFamily="18" charset="0"/>
              </a:rPr>
              <a:t>Trồng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trọt</a:t>
            </a:r>
            <a:endParaRPr lang="en-US" sz="2400" dirty="0">
              <a:latin typeface="Times New Roman" pitchFamily="18" charset="0"/>
              <a:cs typeface="Times New Roman" pitchFamily="18" charset="0"/>
            </a:endParaRPr>
          </a:p>
          <a:p>
            <a:r>
              <a:rPr lang="en-US" sz="2400" b="1" dirty="0">
                <a:latin typeface="Times New Roman" pitchFamily="18" charset="0"/>
                <a:cs typeface="Times New Roman" pitchFamily="18" charset="0"/>
              </a:rPr>
              <a:t>*</a:t>
            </a:r>
            <a:r>
              <a:rPr lang="en-US" sz="2400" b="1" dirty="0" err="1">
                <a:latin typeface="Times New Roman" pitchFamily="18" charset="0"/>
                <a:cs typeface="Times New Roman" pitchFamily="18" charset="0"/>
              </a:rPr>
              <a:t>Trồng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nghiệp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rừng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nghiệp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cấu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phẩm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Chè</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hồi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Vải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đào</a:t>
            </a:r>
            <a:r>
              <a:rPr lang="en-US" sz="2400" dirty="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Thương</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chè</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Châu</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Sơn</a:t>
            </a:r>
            <a:r>
              <a:rPr lang="en-US" sz="2400" dirty="0">
                <a:latin typeface="Times New Roman" pitchFamily="18" charset="0"/>
                <a:cs typeface="Times New Roman" pitchFamily="18" charset="0"/>
              </a:rPr>
              <a:t> La), </a:t>
            </a:r>
            <a:r>
              <a:rPr lang="en-US" sz="2400" dirty="0" err="1">
                <a:latin typeface="Times New Roman" pitchFamily="18" charset="0"/>
                <a:cs typeface="Times New Roman" pitchFamily="18" charset="0"/>
              </a:rPr>
              <a:t>chè</a:t>
            </a:r>
            <a:r>
              <a:rPr lang="en-US" sz="2400" dirty="0">
                <a:latin typeface="Times New Roman" pitchFamily="18" charset="0"/>
                <a:cs typeface="Times New Roman" pitchFamily="18" charset="0"/>
              </a:rPr>
              <a:t> San ( </a:t>
            </a:r>
            <a:r>
              <a:rPr lang="en-US" sz="2400" dirty="0" err="1">
                <a:latin typeface="Times New Roman" pitchFamily="18" charset="0"/>
                <a:cs typeface="Times New Roman" pitchFamily="18" charset="0"/>
              </a:rPr>
              <a:t>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chè</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Cương</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Thái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ưa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chuộng</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Trồng</a:t>
            </a:r>
            <a:r>
              <a:rPr lang="en-US" sz="2400"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cây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lúa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LT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a:t>
            </a:r>
          </a:p>
          <a:p>
            <a:r>
              <a:rPr lang="en-US" sz="2400" b="1" dirty="0" smtClean="0">
                <a:latin typeface="Times New Roman" pitchFamily="18" charset="0"/>
                <a:cs typeface="Times New Roman" pitchFamily="18" charset="0"/>
              </a:rPr>
              <a:t>b. </a:t>
            </a:r>
            <a:r>
              <a:rPr lang="en-US" sz="2400" b="1" dirty="0" err="1" smtClean="0">
                <a:latin typeface="Times New Roman" pitchFamily="18" charset="0"/>
                <a:cs typeface="Times New Roman" pitchFamily="18" charset="0"/>
              </a:rPr>
              <a:t>Chăn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nuôi</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Đàn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chiếm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tỉ</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trọng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lớn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( 53,7 %) .  </a:t>
            </a:r>
          </a:p>
          <a:p>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Ngoài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khoảng</a:t>
            </a:r>
            <a:r>
              <a:rPr lang="en-US" sz="2400" dirty="0">
                <a:latin typeface="Times New Roman" pitchFamily="18" charset="0"/>
                <a:cs typeface="Times New Roman" pitchFamily="18" charset="0"/>
              </a:rPr>
              <a:t> 22% </a:t>
            </a:r>
            <a:r>
              <a:rPr lang="en-US" sz="2400" dirty="0" err="1">
                <a:latin typeface="Times New Roman" pitchFamily="18" charset="0"/>
                <a:cs typeface="Times New Roman" pitchFamily="18" charset="0"/>
              </a:rPr>
              <a:t>đàn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lợn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(2002</a:t>
            </a:r>
            <a:r>
              <a:rPr lang="en-US" sz="2400" dirty="0">
                <a:latin typeface="Times New Roman" pitchFamily="18" charset="0"/>
                <a:cs typeface="Times New Roman" pitchFamily="18" charset="0"/>
              </a:rPr>
              <a:t>).</a:t>
            </a:r>
          </a:p>
        </p:txBody>
      </p:sp>
    </p:spTree>
    <p:extLst>
      <p:ext uri="{BB962C8B-B14F-4D97-AF65-F5344CB8AC3E}">
        <p14:creationId xmlns:p14="http://schemas.microsoft.com/office/powerpoint/2010/main" val="138680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4865077" y="4466492"/>
            <a:ext cx="3423138" cy="37513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2762863"/>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06400" y="457201"/>
            <a:ext cx="1066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sp>
        <p:nvSpPr>
          <p:cNvPr id="33795" name="Text Box 4"/>
          <p:cNvSpPr txBox="1">
            <a:spLocks noChangeArrowheads="1"/>
          </p:cNvSpPr>
          <p:nvPr/>
        </p:nvSpPr>
        <p:spPr bwMode="auto">
          <a:xfrm>
            <a:off x="0" y="1"/>
            <a:ext cx="1219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p>
        </p:txBody>
      </p:sp>
      <p:pic>
        <p:nvPicPr>
          <p:cNvPr id="33796" name="Picture 14" descr="s(26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8" descr="ches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0"/>
            <a:ext cx="599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20" descr="images795712_Trang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2" descr="1_201072216115_h%C3%83%C2%A0_giang_trang_tr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0" y="3429000"/>
            <a:ext cx="599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95" name="Text Box 23"/>
          <p:cNvSpPr txBox="1">
            <a:spLocks noChangeArrowheads="1"/>
          </p:cNvSpPr>
          <p:nvPr/>
        </p:nvSpPr>
        <p:spPr bwMode="auto">
          <a:xfrm>
            <a:off x="1320800" y="3200401"/>
            <a:ext cx="9652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solidFill>
                  <a:srgbClr val="000066"/>
                </a:solidFill>
                <a:latin typeface="Times New Roman" pitchFamily="18" charset="0"/>
              </a:rPr>
              <a:t>- </a:t>
            </a:r>
            <a:r>
              <a:rPr lang="en-US" sz="2400" b="1">
                <a:solidFill>
                  <a:srgbClr val="000066"/>
                </a:solidFill>
                <a:latin typeface="Times New Roman" pitchFamily="18" charset="0"/>
              </a:rPr>
              <a:t>Nghề rừng phát triển theo hướng nông-lâm kết hợp</a:t>
            </a:r>
            <a:r>
              <a:rPr lang="en-US" sz="2400" b="1">
                <a:solidFill>
                  <a:srgbClr val="000066"/>
                </a:solidFill>
              </a:rPr>
              <a:t>.</a:t>
            </a:r>
          </a:p>
        </p:txBody>
      </p:sp>
    </p:spTree>
    <p:extLst>
      <p:ext uri="{BB962C8B-B14F-4D97-AF65-F5344CB8AC3E}">
        <p14:creationId xmlns:p14="http://schemas.microsoft.com/office/powerpoint/2010/main" val="2715179983"/>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10295"/>
                                        </p:tgtEl>
                                        <p:attrNameLst>
                                          <p:attrName>style.visibility</p:attrName>
                                        </p:attrNameLst>
                                      </p:cBhvr>
                                      <p:to>
                                        <p:strVal val="visible"/>
                                      </p:to>
                                    </p:set>
                                    <p:animEffect transition="in" filter="box(in)">
                                      <p:cBhvr>
                                        <p:cTn id="7" dur="500"/>
                                        <p:tgtEl>
                                          <p:spTgt spid="310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9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0" descr="fishcages_halong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0" descr="2309%20nuoi%20ca%20long"/>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6197600" y="3429000"/>
            <a:ext cx="599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36"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4" descr="Nguoi-tieu-dung-nen-tam-ngung-tieu-thu-ca-tam-2"/>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197600" y="0"/>
            <a:ext cx="599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49" name="Text Box 45"/>
          <p:cNvSpPr txBox="1">
            <a:spLocks noChangeArrowheads="1"/>
          </p:cNvSpPr>
          <p:nvPr/>
        </p:nvSpPr>
        <p:spPr bwMode="auto">
          <a:xfrm>
            <a:off x="3657600" y="3200401"/>
            <a:ext cx="7213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solidFill>
                  <a:srgbClr val="000066"/>
                </a:solidFill>
                <a:latin typeface="Times New Roman" pitchFamily="18" charset="0"/>
              </a:rPr>
              <a:t>- </a:t>
            </a:r>
            <a:r>
              <a:rPr lang="en-US" sz="2400" b="1">
                <a:solidFill>
                  <a:srgbClr val="000066"/>
                </a:solidFill>
                <a:latin typeface="Times New Roman" pitchFamily="18" charset="0"/>
              </a:rPr>
              <a:t>Phát triển</a:t>
            </a:r>
            <a:r>
              <a:rPr lang="en-US" sz="2400" b="1">
                <a:latin typeface="Times New Roman" pitchFamily="18" charset="0"/>
              </a:rPr>
              <a:t> </a:t>
            </a:r>
            <a:r>
              <a:rPr lang="en-US" sz="2400" b="1">
                <a:solidFill>
                  <a:srgbClr val="000066"/>
                </a:solidFill>
                <a:latin typeface="Times New Roman" pitchFamily="18" charset="0"/>
              </a:rPr>
              <a:t>nuôi trồng thủy sản</a:t>
            </a:r>
            <a:r>
              <a:rPr lang="en-US">
                <a:solidFill>
                  <a:srgbClr val="000066"/>
                </a:solidFill>
                <a:latin typeface="Times New Roman" pitchFamily="18" charset="0"/>
              </a:rPr>
              <a:t>.</a:t>
            </a:r>
          </a:p>
        </p:txBody>
      </p:sp>
      <p:sp>
        <p:nvSpPr>
          <p:cNvPr id="34823" name="Text Box 46"/>
          <p:cNvSpPr txBox="1">
            <a:spLocks noChangeArrowheads="1"/>
          </p:cNvSpPr>
          <p:nvPr/>
        </p:nvSpPr>
        <p:spPr bwMode="auto">
          <a:xfrm>
            <a:off x="3454400" y="2286001"/>
            <a:ext cx="14224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CÁ HỒI</a:t>
            </a:r>
          </a:p>
        </p:txBody>
      </p:sp>
      <p:sp>
        <p:nvSpPr>
          <p:cNvPr id="34824" name="Text Box 47"/>
          <p:cNvSpPr txBox="1">
            <a:spLocks noChangeArrowheads="1"/>
          </p:cNvSpPr>
          <p:nvPr/>
        </p:nvSpPr>
        <p:spPr bwMode="auto">
          <a:xfrm>
            <a:off x="8636000" y="2209801"/>
            <a:ext cx="1524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CÁ TẦM</a:t>
            </a:r>
          </a:p>
        </p:txBody>
      </p:sp>
      <p:sp>
        <p:nvSpPr>
          <p:cNvPr id="34825" name="Text Box 49"/>
          <p:cNvSpPr txBox="1">
            <a:spLocks noChangeArrowheads="1"/>
          </p:cNvSpPr>
          <p:nvPr/>
        </p:nvSpPr>
        <p:spPr bwMode="auto">
          <a:xfrm>
            <a:off x="5181600" y="5867401"/>
            <a:ext cx="21336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NUÔI CÁ BÈ</a:t>
            </a:r>
          </a:p>
        </p:txBody>
      </p:sp>
    </p:spTree>
    <p:extLst>
      <p:ext uri="{BB962C8B-B14F-4D97-AF65-F5344CB8AC3E}">
        <p14:creationId xmlns:p14="http://schemas.microsoft.com/office/powerpoint/2010/main" val="3183943804"/>
      </p:ext>
    </p:extLst>
  </p:cSld>
  <p:clrMapOvr>
    <a:masterClrMapping/>
  </p:clrMapOvr>
  <p:transition spd="med">
    <p:pull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28749"/>
                                        </p:tgtEl>
                                        <p:attrNameLst>
                                          <p:attrName>style.visibility</p:attrName>
                                        </p:attrNameLst>
                                      </p:cBhvr>
                                      <p:to>
                                        <p:strVal val="visible"/>
                                      </p:to>
                                    </p:set>
                                    <p:animEffect transition="in" filter="blinds(horizontal)">
                                      <p:cBhvr>
                                        <p:cTn id="7" dur="500"/>
                                        <p:tgtEl>
                                          <p:spTgt spid="328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 xmlns:a16="http://schemas.microsoft.com/office/drawing/2014/main" id="{EEF2484B-6ECE-4419-A477-4DD86197749A}"/>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 xmlns:a16="http://schemas.microsoft.com/office/drawing/2014/main" id="{E7D82C2A-77E1-4645-89E9-75F00A0A0A3B}"/>
              </a:ext>
            </a:extLst>
          </p:cNvPr>
          <p:cNvSpPr txBox="1">
            <a:spLocks/>
          </p:cNvSpPr>
          <p:nvPr/>
        </p:nvSpPr>
        <p:spPr>
          <a:xfrm>
            <a:off x="234463" y="241769"/>
            <a:ext cx="3937488" cy="9522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0000"/>
                </a:solidFill>
                <a:latin typeface="Times New Roman" pitchFamily="18" charset="0"/>
                <a:ea typeface="Tahoma" panose="020B0604030504040204" pitchFamily="34" charset="0"/>
                <a:cs typeface="Tahoma" panose="020B0604030504040204" pitchFamily="34" charset="0"/>
              </a:rPr>
              <a:t>2. N</a:t>
            </a:r>
            <a:r>
              <a:rPr lang="en-US" sz="3200" b="1" dirty="0" smtClean="0">
                <a:solidFill>
                  <a:srgbClr val="FF0000"/>
                </a:solidFill>
                <a:latin typeface="Times New Roman" pitchFamily="18" charset="0"/>
                <a:ea typeface="Tahoma" panose="020B0604030504040204" pitchFamily="34" charset="0"/>
                <a:cs typeface="Tahoma" panose="020B0604030504040204" pitchFamily="34" charset="0"/>
              </a:rPr>
              <a:t>ÔNG </a:t>
            </a:r>
            <a:r>
              <a:rPr lang="en-US" sz="3200" b="1" dirty="0">
                <a:solidFill>
                  <a:srgbClr val="FF0000"/>
                </a:solidFill>
                <a:latin typeface="Times New Roman" pitchFamily="18" charset="0"/>
                <a:ea typeface="Tahoma" panose="020B0604030504040204" pitchFamily="34" charset="0"/>
                <a:cs typeface="Tahoma" panose="020B0604030504040204" pitchFamily="34" charset="0"/>
              </a:rPr>
              <a:t>NGHIỆP</a:t>
            </a:r>
          </a:p>
        </p:txBody>
      </p:sp>
      <p:sp>
        <p:nvSpPr>
          <p:cNvPr id="3" name="Rectangle 2"/>
          <p:cNvSpPr/>
          <p:nvPr/>
        </p:nvSpPr>
        <p:spPr>
          <a:xfrm>
            <a:off x="668216" y="1132960"/>
            <a:ext cx="11195538" cy="1200329"/>
          </a:xfrm>
          <a:prstGeom prst="rect">
            <a:avLst/>
          </a:prstGeom>
        </p:spPr>
        <p:txBody>
          <a:bodyPr wrap="square">
            <a:spAutoFit/>
          </a:bodyPr>
          <a:lstStyle/>
          <a:p>
            <a:r>
              <a:rPr lang="en-US" sz="2400" b="1" dirty="0" smtClean="0">
                <a:latin typeface="Times New Roman" pitchFamily="18" charset="0"/>
                <a:cs typeface="Times New Roman" pitchFamily="18" charset="0"/>
              </a:rPr>
              <a:t>c. </a:t>
            </a:r>
            <a:r>
              <a:rPr lang="en-US" sz="2400" b="1" dirty="0" err="1" smtClean="0">
                <a:latin typeface="Times New Roman" pitchFamily="18" charset="0"/>
                <a:cs typeface="Times New Roman" pitchFamily="18" charset="0"/>
              </a:rPr>
              <a:t>Lâm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nghiệp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hướng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nông</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lâm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smtClean="0">
                <a:latin typeface="Times New Roman" pitchFamily="18" charset="0"/>
                <a:cs typeface="Times New Roman" pitchFamily="18" charset="0"/>
              </a:rPr>
              <a:t>.</a:t>
            </a:r>
          </a:p>
          <a:p>
            <a:r>
              <a:rPr lang="en-US" sz="2400" b="1" dirty="0" smtClean="0">
                <a:latin typeface="Times New Roman" pitchFamily="18" charset="0"/>
                <a:cs typeface="Times New Roman" pitchFamily="18" charset="0"/>
              </a:rPr>
              <a:t>d, </a:t>
            </a:r>
            <a:r>
              <a:rPr lang="en-US" sz="2400" b="1" dirty="0" err="1" smtClean="0">
                <a:latin typeface="Times New Roman" pitchFamily="18" charset="0"/>
                <a:cs typeface="Times New Roman" pitchFamily="18" charset="0"/>
              </a:rPr>
              <a:t>Thủy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sản</a:t>
            </a:r>
            <a:r>
              <a:rPr lang="en-US" sz="2400" b="1"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nuôi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Ven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biển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tỉnh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rệt</a:t>
            </a:r>
            <a:r>
              <a:rPr lang="en-US" sz="2400" dirty="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22226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24" y="641444"/>
            <a:ext cx="8892275" cy="621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
          <p:cNvSpPr>
            <a:spLocks noChangeArrowheads="1"/>
          </p:cNvSpPr>
          <p:nvPr/>
        </p:nvSpPr>
        <p:spPr bwMode="auto">
          <a:xfrm>
            <a:off x="9144000" y="738694"/>
            <a:ext cx="3048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định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trên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bản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đồ</a:t>
            </a:r>
            <a:r>
              <a:rPr lang="en-US" sz="2400" b="1" i="1" dirty="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kể</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tên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những</a:t>
            </a:r>
            <a:r>
              <a:rPr lang="en-US" sz="2400" b="1" i="1" dirty="0" smtClean="0">
                <a:latin typeface="Times New Roman" pitchFamily="18" charset="0"/>
                <a:cs typeface="Times New Roman" pitchFamily="18" charset="0"/>
              </a:rPr>
              <a:t> </a:t>
            </a:r>
            <a:r>
              <a:rPr lang="en-US" sz="2400" b="1" i="1" dirty="0" err="1">
                <a:latin typeface="Times New Roman" pitchFamily="18" charset="0"/>
                <a:cs typeface="Times New Roman" pitchFamily="18" charset="0"/>
              </a:rPr>
              <a:t>tuyến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đường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quốc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lộ</a:t>
            </a:r>
            <a:r>
              <a:rPr lang="en-US" sz="2400" b="1" i="1" dirty="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của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vùng</a:t>
            </a:r>
            <a:r>
              <a:rPr lang="en-US" sz="2400" b="1" i="1" dirty="0" smtClean="0">
                <a:latin typeface="Times New Roman" pitchFamily="18" charset="0"/>
                <a:cs typeface="Times New Roman" pitchFamily="18" charset="0"/>
              </a:rPr>
              <a:t>?</a:t>
            </a:r>
            <a:endParaRPr lang="en-US" sz="2400" b="1" i="1" dirty="0">
              <a:latin typeface="Times New Roman" pitchFamily="18" charset="0"/>
              <a:cs typeface="Times New Roman" pitchFamily="18" charset="0"/>
            </a:endParaRPr>
          </a:p>
          <a:p>
            <a:pPr eaLnBrk="0" hangingPunct="0"/>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định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trên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bản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đồ</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cửa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khẩu</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quan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trọng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Việt</a:t>
            </a:r>
            <a:r>
              <a:rPr lang="en-US" sz="2400" b="1" i="1" dirty="0">
                <a:latin typeface="Times New Roman" pitchFamily="18" charset="0"/>
                <a:cs typeface="Times New Roman" pitchFamily="18" charset="0"/>
              </a:rPr>
              <a:t> - </a:t>
            </a:r>
            <a:r>
              <a:rPr lang="en-US" sz="2400" b="1" i="1" dirty="0" err="1">
                <a:latin typeface="Times New Roman" pitchFamily="18" charset="0"/>
                <a:cs typeface="Times New Roman" pitchFamily="18" charset="0"/>
              </a:rPr>
              <a:t>Trung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Việt</a:t>
            </a:r>
            <a:r>
              <a:rPr lang="en-US" sz="2400" b="1" i="1" dirty="0">
                <a:latin typeface="Times New Roman" pitchFamily="18" charset="0"/>
                <a:cs typeface="Times New Roman" pitchFamily="18" charset="0"/>
              </a:rPr>
              <a:t> - </a:t>
            </a:r>
            <a:r>
              <a:rPr lang="en-US" sz="2400" b="1" i="1" dirty="0" err="1">
                <a:latin typeface="Times New Roman" pitchFamily="18" charset="0"/>
                <a:cs typeface="Times New Roman" pitchFamily="18" charset="0"/>
              </a:rPr>
              <a:t>Lào</a:t>
            </a:r>
            <a:r>
              <a:rPr lang="en-US" sz="2400" b="1" i="1" dirty="0">
                <a:latin typeface="Times New Roman" pitchFamily="18" charset="0"/>
                <a:cs typeface="Times New Roman" pitchFamily="18" charset="0"/>
              </a:rPr>
              <a:t>?</a:t>
            </a:r>
          </a:p>
        </p:txBody>
      </p:sp>
      <p:sp>
        <p:nvSpPr>
          <p:cNvPr id="2" name="Rectangle 1"/>
          <p:cNvSpPr/>
          <p:nvPr/>
        </p:nvSpPr>
        <p:spPr>
          <a:xfrm>
            <a:off x="264260" y="56669"/>
            <a:ext cx="2355709" cy="584775"/>
          </a:xfrm>
          <a:prstGeom prst="rect">
            <a:avLst/>
          </a:prstGeom>
        </p:spPr>
        <p:txBody>
          <a:bodyPr wrap="none">
            <a:spAutoFit/>
          </a:bodyPr>
          <a:lstStyle/>
          <a:p>
            <a:pPr algn="ctr"/>
            <a:r>
              <a:rPr lang="en-US" sz="3200" b="1" dirty="0">
                <a:solidFill>
                  <a:srgbClr val="FF0000"/>
                </a:solidFill>
                <a:latin typeface="Times New Roman" pitchFamily="18" charset="0"/>
                <a:ea typeface="Tahoma" panose="020B0604030504040204" pitchFamily="34" charset="0"/>
                <a:cs typeface="Tahoma" panose="020B0604030504040204" pitchFamily="34" charset="0"/>
              </a:rPr>
              <a:t>3. DỊCH VỤ</a:t>
            </a:r>
            <a:endParaRPr lang="en-US" sz="3200" b="1" dirty="0">
              <a:solidFill>
                <a:srgbClr val="FF0000"/>
              </a:solidFill>
              <a:latin typeface="Times New Roman"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84302874"/>
      </p:ext>
    </p:extLst>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652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AutoShape 5"/>
          <p:cNvSpPr>
            <a:spLocks noChangeArrowheads="1"/>
          </p:cNvSpPr>
          <p:nvPr/>
        </p:nvSpPr>
        <p:spPr bwMode="auto">
          <a:xfrm>
            <a:off x="9956800" y="2590800"/>
            <a:ext cx="2235200" cy="457200"/>
          </a:xfrm>
          <a:prstGeom prst="wedgeRectCallout">
            <a:avLst>
              <a:gd name="adj1" fmla="val -291579"/>
              <a:gd name="adj2" fmla="val -18843"/>
            </a:avLst>
          </a:prstGeom>
          <a:solidFill>
            <a:schemeClr val="bg1"/>
          </a:solidFill>
          <a:ln w="9525">
            <a:solidFill>
              <a:srgbClr val="0000FF"/>
            </a:solidFill>
            <a:miter lim="800000"/>
            <a:headEnd/>
            <a:tailEnd/>
          </a:ln>
        </p:spPr>
        <p:txBody>
          <a:bodyPr/>
          <a:lstStyle/>
          <a:p>
            <a:pPr algn="ctr"/>
            <a:r>
              <a:rPr lang="en-US" sz="2400">
                <a:solidFill>
                  <a:srgbClr val="FF0000"/>
                </a:solidFill>
                <a:latin typeface="Times New Roman" pitchFamily="18" charset="0"/>
                <a:cs typeface="Times New Roman" pitchFamily="18" charset="0"/>
              </a:rPr>
              <a:t>Thác Bà</a:t>
            </a:r>
          </a:p>
        </p:txBody>
      </p:sp>
      <p:sp>
        <p:nvSpPr>
          <p:cNvPr id="8196" name="Rectangle 2"/>
          <p:cNvSpPr>
            <a:spLocks noGrp="1" noChangeArrowheads="1"/>
          </p:cNvSpPr>
          <p:nvPr>
            <p:ph type="body" idx="1"/>
          </p:nvPr>
        </p:nvSpPr>
        <p:spPr>
          <a:xfrm>
            <a:off x="0" y="0"/>
            <a:ext cx="12192000" cy="838200"/>
          </a:xfrm>
        </p:spPr>
        <p:txBody>
          <a:bodyPr/>
          <a:lstStyle/>
          <a:p>
            <a:pPr eaLnBrk="1" hangingPunct="1">
              <a:buFontTx/>
              <a:buNone/>
            </a:pPr>
            <a:r>
              <a:rPr lang="en-US" sz="2400" b="1" i="1" dirty="0" err="1" smtClean="0">
                <a:latin typeface="Times New Roman" pitchFamily="18" charset="0"/>
                <a:cs typeface="Times New Roman" pitchFamily="18" charset="0"/>
              </a:rPr>
              <a:t>Quan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sát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lược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đồ</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kinh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tế</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hình</a:t>
            </a:r>
            <a:r>
              <a:rPr lang="en-US" sz="2400" b="1" i="1" dirty="0" smtClean="0">
                <a:latin typeface="Times New Roman" pitchFamily="18" charset="0"/>
                <a:cs typeface="Times New Roman" pitchFamily="18" charset="0"/>
              </a:rPr>
              <a:t> 18.1, </a:t>
            </a:r>
            <a:r>
              <a:rPr lang="en-US" sz="2400" b="1" i="1" dirty="0" err="1" smtClean="0">
                <a:latin typeface="Times New Roman" pitchFamily="18" charset="0"/>
                <a:cs typeface="Times New Roman" pitchFamily="18" charset="0"/>
              </a:rPr>
              <a:t>xác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định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các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nhà</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máy</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thủy</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điện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nhiệt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điện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của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vùng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Trung</a:t>
            </a:r>
            <a:r>
              <a:rPr lang="en-US" sz="2400" b="1" i="1" dirty="0" smtClean="0">
                <a:latin typeface="Times New Roman" pitchFamily="18" charset="0"/>
                <a:cs typeface="Times New Roman" pitchFamily="18" charset="0"/>
              </a:rPr>
              <a:t> du </a:t>
            </a:r>
            <a:r>
              <a:rPr lang="en-US" sz="2400" b="1" i="1" dirty="0" err="1" smtClean="0">
                <a:latin typeface="Times New Roman" pitchFamily="18" charset="0"/>
                <a:cs typeface="Times New Roman" pitchFamily="18" charset="0"/>
              </a:rPr>
              <a:t>và</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miền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núi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Bắc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Bộ</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Tại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sao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vùng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lại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phát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triển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thủy</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điện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và</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nhiệt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điện</a:t>
            </a:r>
            <a:r>
              <a:rPr lang="en-US" sz="2400" b="1" i="1" dirty="0" smtClean="0">
                <a:latin typeface="Times New Roman" pitchFamily="18" charset="0"/>
                <a:cs typeface="Times New Roman" pitchFamily="18" charset="0"/>
              </a:rPr>
              <a:t>.</a:t>
            </a:r>
            <a:endParaRPr lang="en-US" sz="2400" b="1" i="1" dirty="0" smtClean="0">
              <a:latin typeface="Times New Roman" pitchFamily="18" charset="0"/>
              <a:cs typeface="Times New Roman" pitchFamily="18" charset="0"/>
            </a:endParaRPr>
          </a:p>
        </p:txBody>
      </p:sp>
      <p:sp>
        <p:nvSpPr>
          <p:cNvPr id="112644" name="AutoShape 4"/>
          <p:cNvSpPr>
            <a:spLocks noChangeArrowheads="1"/>
          </p:cNvSpPr>
          <p:nvPr/>
        </p:nvSpPr>
        <p:spPr bwMode="auto">
          <a:xfrm>
            <a:off x="9956800" y="3200400"/>
            <a:ext cx="2235200" cy="457200"/>
          </a:xfrm>
          <a:prstGeom prst="wedgeRectCallout">
            <a:avLst>
              <a:gd name="adj1" fmla="val -248319"/>
              <a:gd name="adj2" fmla="val 34060"/>
            </a:avLst>
          </a:prstGeom>
          <a:solidFill>
            <a:schemeClr val="bg1"/>
          </a:solidFill>
          <a:ln w="9525">
            <a:solidFill>
              <a:srgbClr val="0000FF"/>
            </a:solidFill>
            <a:miter lim="800000"/>
            <a:headEnd/>
            <a:tailEnd/>
          </a:ln>
        </p:spPr>
        <p:txBody>
          <a:bodyPr/>
          <a:lstStyle/>
          <a:p>
            <a:pPr algn="ctr"/>
            <a:r>
              <a:rPr lang="en-US" sz="2400">
                <a:solidFill>
                  <a:srgbClr val="FF0000"/>
                </a:solidFill>
                <a:latin typeface="Times New Roman" pitchFamily="18" charset="0"/>
                <a:cs typeface="Times New Roman" pitchFamily="18" charset="0"/>
              </a:rPr>
              <a:t>Hòa Bình</a:t>
            </a:r>
          </a:p>
        </p:txBody>
      </p:sp>
      <p:sp>
        <p:nvSpPr>
          <p:cNvPr id="112646" name="AutoShape 6"/>
          <p:cNvSpPr>
            <a:spLocks noChangeArrowheads="1"/>
          </p:cNvSpPr>
          <p:nvPr/>
        </p:nvSpPr>
        <p:spPr bwMode="auto">
          <a:xfrm>
            <a:off x="9956800" y="4419600"/>
            <a:ext cx="2235200" cy="457200"/>
          </a:xfrm>
          <a:prstGeom prst="wedgeRectCallout">
            <a:avLst>
              <a:gd name="adj1" fmla="val -177588"/>
              <a:gd name="adj2" fmla="val -284440"/>
            </a:avLst>
          </a:prstGeom>
          <a:solidFill>
            <a:schemeClr val="bg1"/>
          </a:solidFill>
          <a:ln w="9525">
            <a:solidFill>
              <a:srgbClr val="FF0000"/>
            </a:solidFill>
            <a:miter lim="800000"/>
            <a:headEnd/>
            <a:tailEnd/>
          </a:ln>
        </p:spPr>
        <p:txBody>
          <a:bodyPr/>
          <a:lstStyle/>
          <a:p>
            <a:pPr algn="ctr"/>
            <a:r>
              <a:rPr lang="en-US" sz="2400">
                <a:solidFill>
                  <a:srgbClr val="FF0000"/>
                </a:solidFill>
                <a:latin typeface="Times New Roman" pitchFamily="18" charset="0"/>
                <a:cs typeface="Times New Roman" pitchFamily="18" charset="0"/>
              </a:rPr>
              <a:t>Uông Bí</a:t>
            </a:r>
          </a:p>
        </p:txBody>
      </p:sp>
      <p:sp>
        <p:nvSpPr>
          <p:cNvPr id="7" name="AutoShape 5"/>
          <p:cNvSpPr>
            <a:spLocks noChangeArrowheads="1"/>
          </p:cNvSpPr>
          <p:nvPr/>
        </p:nvSpPr>
        <p:spPr bwMode="auto">
          <a:xfrm>
            <a:off x="9956800" y="3810000"/>
            <a:ext cx="2235200" cy="457200"/>
          </a:xfrm>
          <a:prstGeom prst="wedgeRectCallout">
            <a:avLst>
              <a:gd name="adj1" fmla="val -370023"/>
              <a:gd name="adj2" fmla="val -243981"/>
            </a:avLst>
          </a:prstGeom>
          <a:solidFill>
            <a:schemeClr val="bg1"/>
          </a:solidFill>
          <a:ln w="9525">
            <a:solidFill>
              <a:srgbClr val="0000FF"/>
            </a:solidFill>
            <a:miter lim="800000"/>
            <a:headEnd/>
            <a:tailEnd/>
          </a:ln>
        </p:spPr>
        <p:txBody>
          <a:bodyPr/>
          <a:lstStyle/>
          <a:p>
            <a:pPr algn="ctr"/>
            <a:r>
              <a:rPr lang="en-US" sz="2400">
                <a:solidFill>
                  <a:srgbClr val="FF0000"/>
                </a:solidFill>
                <a:latin typeface="Times New Roman" pitchFamily="18" charset="0"/>
                <a:cs typeface="Times New Roman" pitchFamily="18" charset="0"/>
              </a:rPr>
              <a:t>Sơn La</a:t>
            </a:r>
          </a:p>
        </p:txBody>
      </p:sp>
    </p:spTree>
    <p:extLst>
      <p:ext uri="{BB962C8B-B14F-4D97-AF65-F5344CB8AC3E}">
        <p14:creationId xmlns:p14="http://schemas.microsoft.com/office/powerpoint/2010/main" val="1099779229"/>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12645"/>
                                        </p:tgtEl>
                                        <p:attrNameLst>
                                          <p:attrName>style.visibility</p:attrName>
                                        </p:attrNameLst>
                                      </p:cBhvr>
                                      <p:to>
                                        <p:strVal val="visible"/>
                                      </p:to>
                                    </p:set>
                                    <p:animEffect transition="in" filter="wheel(4)">
                                      <p:cBhvr>
                                        <p:cTn id="7" dur="1000"/>
                                        <p:tgtEl>
                                          <p:spTgt spid="1126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12644"/>
                                        </p:tgtEl>
                                        <p:attrNameLst>
                                          <p:attrName>style.visibility</p:attrName>
                                        </p:attrNameLst>
                                      </p:cBhvr>
                                      <p:to>
                                        <p:strVal val="visible"/>
                                      </p:to>
                                    </p:set>
                                    <p:animEffect transition="in" filter="wheel(4)">
                                      <p:cBhvr>
                                        <p:cTn id="12" dur="1000"/>
                                        <p:tgtEl>
                                          <p:spTgt spid="1126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4)">
                                      <p:cBhvr>
                                        <p:cTn id="17" dur="10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112646"/>
                                        </p:tgtEl>
                                        <p:attrNameLst>
                                          <p:attrName>style.visibility</p:attrName>
                                        </p:attrNameLst>
                                      </p:cBhvr>
                                      <p:to>
                                        <p:strVal val="visible"/>
                                      </p:to>
                                    </p:set>
                                    <p:animEffect transition="in" filter="wheel(4)">
                                      <p:cBhvr>
                                        <p:cTn id="22" dur="1000"/>
                                        <p:tgtEl>
                                          <p:spTgt spid="112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5" grpId="0" animBg="1"/>
      <p:bldP spid="112644" grpId="0" animBg="1"/>
      <p:bldP spid="11264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4340" name="Picture 4" descr="Có 2.700 doanh nghiệp tham gia xuất nhập khẩu qua Lạng Sơn trong năm 2017">
            <a:extLst>
              <a:ext uri="{FF2B5EF4-FFF2-40B4-BE49-F238E27FC236}">
                <a16:creationId xmlns="" xmlns:a16="http://schemas.microsoft.com/office/drawing/2014/main" id="{1DDDF4A0-8574-45C9-ADDB-6FAB685E1B98}"/>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19982"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89FC4431-87F4-4ED4-A194-9EFD14E42936}"/>
              </a:ext>
            </a:extLst>
          </p:cNvPr>
          <p:cNvSpPr txBox="1"/>
          <p:nvPr/>
        </p:nvSpPr>
        <p:spPr>
          <a:xfrm>
            <a:off x="321733" y="1120259"/>
            <a:ext cx="11334750" cy="1107996"/>
          </a:xfrm>
          <a:prstGeom prst="rect">
            <a:avLst/>
          </a:prstGeom>
          <a:noFill/>
        </p:spPr>
        <p:txBody>
          <a:bodyPr wrap="square">
            <a:spAutoFit/>
          </a:bodyPr>
          <a:lstStyle/>
          <a:p>
            <a:pPr algn="ctr"/>
            <a:r>
              <a:rPr lang="en-US" sz="6600" b="1" dirty="0">
                <a:latin typeface="Times New Roman" pitchFamily="18" charset="0"/>
                <a:ea typeface="Roboto" panose="02000000000000000000" pitchFamily="2" charset="0"/>
                <a:cs typeface="Times New Roman" pitchFamily="18" charset="0"/>
              </a:rPr>
              <a:t>CỬA KHẨU TÂN THANH</a:t>
            </a:r>
          </a:p>
        </p:txBody>
      </p:sp>
    </p:spTree>
    <p:extLst>
      <p:ext uri="{BB962C8B-B14F-4D97-AF65-F5344CB8AC3E}">
        <p14:creationId xmlns:p14="http://schemas.microsoft.com/office/powerpoint/2010/main" val="113139583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 xmlns:a16="http://schemas.microsoft.com/office/drawing/2014/main" id="{EEF2484B-6ECE-4419-A477-4DD86197749A}"/>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 xmlns:a16="http://schemas.microsoft.com/office/drawing/2014/main" id="{E7D82C2A-77E1-4645-89E9-75F00A0A0A3B}"/>
              </a:ext>
            </a:extLst>
          </p:cNvPr>
          <p:cNvSpPr txBox="1">
            <a:spLocks/>
          </p:cNvSpPr>
          <p:nvPr/>
        </p:nvSpPr>
        <p:spPr>
          <a:xfrm>
            <a:off x="234463" y="241769"/>
            <a:ext cx="3937488" cy="9522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0000"/>
                </a:solidFill>
                <a:latin typeface="Times New Roman" pitchFamily="18" charset="0"/>
                <a:ea typeface="Tahoma" panose="020B0604030504040204" pitchFamily="34" charset="0"/>
                <a:cs typeface="Tahoma" panose="020B0604030504040204" pitchFamily="34" charset="0"/>
              </a:rPr>
              <a:t>3</a:t>
            </a:r>
            <a:r>
              <a:rPr lang="en-US" sz="3200" b="1" dirty="0" smtClean="0">
                <a:solidFill>
                  <a:srgbClr val="FF0000"/>
                </a:solidFill>
                <a:latin typeface="Times New Roman" pitchFamily="18" charset="0"/>
                <a:ea typeface="Tahoma" panose="020B0604030504040204" pitchFamily="34" charset="0"/>
                <a:cs typeface="Tahoma" panose="020B0604030504040204" pitchFamily="34" charset="0"/>
              </a:rPr>
              <a:t>. </a:t>
            </a:r>
            <a:r>
              <a:rPr lang="en-US" sz="3200" b="1" dirty="0" smtClean="0">
                <a:solidFill>
                  <a:srgbClr val="FF0000"/>
                </a:solidFill>
                <a:latin typeface="Times New Roman" pitchFamily="18" charset="0"/>
                <a:ea typeface="Tahoma" panose="020B0604030504040204" pitchFamily="34" charset="0"/>
                <a:cs typeface="Tahoma" panose="020B0604030504040204" pitchFamily="34" charset="0"/>
              </a:rPr>
              <a:t>DỊCH VỤ</a:t>
            </a:r>
            <a:endParaRPr lang="en-US" sz="3200" b="1" dirty="0">
              <a:solidFill>
                <a:srgbClr val="FF0000"/>
              </a:solidFill>
              <a:latin typeface="Times New Roman" pitchFamily="18" charset="0"/>
              <a:ea typeface="Tahoma" panose="020B0604030504040204" pitchFamily="34" charset="0"/>
              <a:cs typeface="Tahoma" panose="020B0604030504040204" pitchFamily="34" charset="0"/>
            </a:endParaRPr>
          </a:p>
        </p:txBody>
      </p:sp>
      <p:sp>
        <p:nvSpPr>
          <p:cNvPr id="2" name="Rectangle 1"/>
          <p:cNvSpPr/>
          <p:nvPr/>
        </p:nvSpPr>
        <p:spPr>
          <a:xfrm>
            <a:off x="564108" y="1197814"/>
            <a:ext cx="10859068" cy="2308324"/>
          </a:xfrm>
          <a:prstGeom prst="rect">
            <a:avLst/>
          </a:prstGeom>
        </p:spPr>
        <p:txBody>
          <a:bodyPr wrap="square">
            <a:spAutoFit/>
          </a:bodyPr>
          <a:lstStyle/>
          <a:p>
            <a:pPr marL="342900" indent="-342900">
              <a:buFontTx/>
              <a:buChar char="-"/>
            </a:pPr>
            <a:r>
              <a:rPr lang="en-US" sz="2400" b="1" dirty="0" err="1" smtClean="0">
                <a:latin typeface="Times New Roman" pitchFamily="18" charset="0"/>
                <a:cs typeface="Times New Roman" pitchFamily="18" charset="0"/>
              </a:rPr>
              <a:t>Giữa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Trung</a:t>
            </a:r>
            <a:r>
              <a:rPr lang="en-US" sz="2400" b="1" dirty="0" smtClean="0">
                <a:latin typeface="Times New Roman" pitchFamily="18" charset="0"/>
                <a:cs typeface="Times New Roman" pitchFamily="18" charset="0"/>
              </a:rPr>
              <a:t> du, </a:t>
            </a:r>
            <a:r>
              <a:rPr lang="en-US" sz="2400" b="1" dirty="0" err="1" smtClean="0">
                <a:latin typeface="Times New Roman" pitchFamily="18" charset="0"/>
                <a:cs typeface="Times New Roman" pitchFamily="18" charset="0"/>
              </a:rPr>
              <a:t>miền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núi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Bắc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Bộ</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Đồng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bằng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Hồng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đã</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thành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mối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giao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thương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lâu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đời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Vùng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nhập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hàng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tiêu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dùng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từ</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vùng</a:t>
            </a:r>
            <a:r>
              <a:rPr lang="en-US" sz="2400" b="1" dirty="0" smtClean="0">
                <a:latin typeface="Times New Roman" pitchFamily="18" charset="0"/>
                <a:cs typeface="Times New Roman" pitchFamily="18" charset="0"/>
              </a:rPr>
              <a:t> ĐBSH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xuất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khoáng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sản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lâm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sản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xuống</a:t>
            </a:r>
            <a:r>
              <a:rPr lang="en-US" sz="2400" b="1" dirty="0" smtClean="0">
                <a:latin typeface="Times New Roman" pitchFamily="18" charset="0"/>
                <a:cs typeface="Times New Roman" pitchFamily="18" charset="0"/>
              </a:rPr>
              <a:t> ĐBSH.</a:t>
            </a:r>
          </a:p>
          <a:p>
            <a:pPr marL="342900" indent="-342900">
              <a:buFontTx/>
              <a:buChar char="-"/>
            </a:pP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tỉnh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trao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đổi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hàng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truyền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tỉnh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Vân</a:t>
            </a:r>
            <a:r>
              <a:rPr lang="en-US"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Nam ( TQ), </a:t>
            </a:r>
            <a:r>
              <a:rPr lang="en-US" sz="2400" b="1" dirty="0" err="1" smtClean="0">
                <a:latin typeface="Times New Roman" pitchFamily="18" charset="0"/>
                <a:cs typeface="Times New Roman" pitchFamily="18" charset="0"/>
              </a:rPr>
              <a:t>Lào</a:t>
            </a:r>
            <a:endParaRPr lang="en-US" sz="2400" b="1" dirty="0" smtClean="0">
              <a:latin typeface="Times New Roman" pitchFamily="18" charset="0"/>
              <a:cs typeface="Times New Roman" pitchFamily="18" charset="0"/>
            </a:endParaRPr>
          </a:p>
          <a:p>
            <a:pPr marL="342900" indent="-342900">
              <a:buFontTx/>
              <a:buChar char="-"/>
            </a:pP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89772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2290" name="Picture 2" descr="Kinh nghiệm du lịch Cao Bằng - Thác Bản Giốc 4N3Đ - Baolau.vn">
            <a:extLst>
              <a:ext uri="{FF2B5EF4-FFF2-40B4-BE49-F238E27FC236}">
                <a16:creationId xmlns="" xmlns:a16="http://schemas.microsoft.com/office/drawing/2014/main" id="{E51BC2DE-B606-4B60-AA85-1EDCDCD1967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0174B0CF-4B51-4C09-B98C-2FFF21DBCECA}"/>
              </a:ext>
            </a:extLst>
          </p:cNvPr>
          <p:cNvSpPr txBox="1"/>
          <p:nvPr/>
        </p:nvSpPr>
        <p:spPr>
          <a:xfrm>
            <a:off x="1550457" y="1748909"/>
            <a:ext cx="9954606" cy="1107996"/>
          </a:xfrm>
          <a:prstGeom prst="rect">
            <a:avLst/>
          </a:prstGeom>
          <a:noFill/>
        </p:spPr>
        <p:txBody>
          <a:bodyPr wrap="square">
            <a:spAutoFit/>
          </a:bodyPr>
          <a:lstStyle/>
          <a:p>
            <a:pPr algn="ctr"/>
            <a:r>
              <a:rPr lang="en-US" sz="6600" b="1" dirty="0">
                <a:latin typeface="Times New Roman" pitchFamily="18" charset="0"/>
                <a:ea typeface="Roboto" panose="02000000000000000000" pitchFamily="2" charset="0"/>
                <a:cs typeface="Times New Roman" pitchFamily="18" charset="0"/>
              </a:rPr>
              <a:t>NON NƯỚC CAO BẰNG</a:t>
            </a:r>
          </a:p>
        </p:txBody>
      </p:sp>
    </p:spTree>
    <p:extLst>
      <p:ext uri="{BB962C8B-B14F-4D97-AF65-F5344CB8AC3E}">
        <p14:creationId xmlns:p14="http://schemas.microsoft.com/office/powerpoint/2010/main" val="14852451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314" name="Picture 2" descr="Halong Bay (Ha Long Bay) - Everything you Need to Know about Halong Bay">
            <a:extLst>
              <a:ext uri="{FF2B5EF4-FFF2-40B4-BE49-F238E27FC236}">
                <a16:creationId xmlns="" xmlns:a16="http://schemas.microsoft.com/office/drawing/2014/main" id="{35B311F1-743B-495A-8AFB-8D244C95080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334"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EDE817CC-5F9D-4F83-9AFB-A13E287EBC89}"/>
              </a:ext>
            </a:extLst>
          </p:cNvPr>
          <p:cNvSpPr txBox="1"/>
          <p:nvPr/>
        </p:nvSpPr>
        <p:spPr>
          <a:xfrm>
            <a:off x="390525" y="1748909"/>
            <a:ext cx="11334750" cy="923330"/>
          </a:xfrm>
          <a:prstGeom prst="rect">
            <a:avLst/>
          </a:prstGeom>
          <a:noFill/>
        </p:spPr>
        <p:txBody>
          <a:bodyPr wrap="square">
            <a:spAutoFit/>
          </a:bodyPr>
          <a:lstStyle/>
          <a:p>
            <a:pPr algn="ctr"/>
            <a:r>
              <a:rPr lang="en-US" sz="5400" b="1" dirty="0">
                <a:latin typeface="Times New Roman" pitchFamily="18" charset="0"/>
                <a:ea typeface="Roboto" panose="02000000000000000000" pitchFamily="2" charset="0"/>
                <a:cs typeface="Times New Roman" pitchFamily="18" charset="0"/>
              </a:rPr>
              <a:t>VỊNH HẠ LONG – </a:t>
            </a:r>
            <a:r>
              <a:rPr lang="en-US" sz="5400" b="1" dirty="0" smtClean="0">
                <a:latin typeface="Times New Roman" pitchFamily="18" charset="0"/>
                <a:ea typeface="Roboto" panose="02000000000000000000" pitchFamily="2" charset="0"/>
                <a:cs typeface="Times New Roman" pitchFamily="18" charset="0"/>
              </a:rPr>
              <a:t>QUẢNG </a:t>
            </a:r>
            <a:r>
              <a:rPr lang="en-US" sz="5400" b="1" dirty="0">
                <a:latin typeface="Times New Roman" pitchFamily="18" charset="0"/>
                <a:ea typeface="Roboto" panose="02000000000000000000" pitchFamily="2" charset="0"/>
                <a:cs typeface="Times New Roman" pitchFamily="18" charset="0"/>
              </a:rPr>
              <a:t>NINH</a:t>
            </a:r>
          </a:p>
        </p:txBody>
      </p:sp>
    </p:spTree>
    <p:extLst>
      <p:ext uri="{BB962C8B-B14F-4D97-AF65-F5344CB8AC3E}">
        <p14:creationId xmlns:p14="http://schemas.microsoft.com/office/powerpoint/2010/main" val="125332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 xmlns:a16="http://schemas.microsoft.com/office/drawing/2014/main" id="{EEF2484B-6ECE-4419-A477-4DD86197749A}"/>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 xmlns:a16="http://schemas.microsoft.com/office/drawing/2014/main" id="{E7D82C2A-77E1-4645-89E9-75F00A0A0A3B}"/>
              </a:ext>
            </a:extLst>
          </p:cNvPr>
          <p:cNvSpPr txBox="1">
            <a:spLocks/>
          </p:cNvSpPr>
          <p:nvPr/>
        </p:nvSpPr>
        <p:spPr>
          <a:xfrm>
            <a:off x="234463" y="241769"/>
            <a:ext cx="3937488" cy="9522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0000"/>
                </a:solidFill>
                <a:latin typeface="Times New Roman" pitchFamily="18" charset="0"/>
                <a:ea typeface="Tahoma" panose="020B0604030504040204" pitchFamily="34" charset="0"/>
                <a:cs typeface="Tahoma" panose="020B0604030504040204" pitchFamily="34" charset="0"/>
              </a:rPr>
              <a:t>3</a:t>
            </a:r>
            <a:r>
              <a:rPr lang="en-US" sz="3200" b="1" dirty="0" smtClean="0">
                <a:solidFill>
                  <a:srgbClr val="FF0000"/>
                </a:solidFill>
                <a:latin typeface="Times New Roman" pitchFamily="18" charset="0"/>
                <a:ea typeface="Tahoma" panose="020B0604030504040204" pitchFamily="34" charset="0"/>
                <a:cs typeface="Tahoma" panose="020B0604030504040204" pitchFamily="34" charset="0"/>
              </a:rPr>
              <a:t>. </a:t>
            </a:r>
            <a:r>
              <a:rPr lang="en-US" sz="3200" b="1" dirty="0" smtClean="0">
                <a:solidFill>
                  <a:srgbClr val="FF0000"/>
                </a:solidFill>
                <a:latin typeface="Times New Roman" pitchFamily="18" charset="0"/>
                <a:ea typeface="Tahoma" panose="020B0604030504040204" pitchFamily="34" charset="0"/>
                <a:cs typeface="Tahoma" panose="020B0604030504040204" pitchFamily="34" charset="0"/>
              </a:rPr>
              <a:t>DỊCH VỤ</a:t>
            </a:r>
            <a:endParaRPr lang="en-US" sz="3200" b="1" dirty="0">
              <a:solidFill>
                <a:srgbClr val="FF0000"/>
              </a:solidFill>
              <a:latin typeface="Times New Roman" pitchFamily="18" charset="0"/>
              <a:ea typeface="Tahoma" panose="020B0604030504040204" pitchFamily="34" charset="0"/>
              <a:cs typeface="Tahoma" panose="020B0604030504040204" pitchFamily="34" charset="0"/>
            </a:endParaRPr>
          </a:p>
        </p:txBody>
      </p:sp>
      <p:sp>
        <p:nvSpPr>
          <p:cNvPr id="2" name="Rectangle 1"/>
          <p:cNvSpPr/>
          <p:nvPr/>
        </p:nvSpPr>
        <p:spPr>
          <a:xfrm>
            <a:off x="564108" y="1197814"/>
            <a:ext cx="10859068" cy="3120854"/>
          </a:xfrm>
          <a:prstGeom prst="rect">
            <a:avLst/>
          </a:prstGeom>
        </p:spPr>
        <p:txBody>
          <a:bodyPr wrap="square">
            <a:spAutoFit/>
          </a:bodyPr>
          <a:lstStyle/>
          <a:p>
            <a:pPr marL="342900" indent="-342900">
              <a:lnSpc>
                <a:spcPct val="120000"/>
              </a:lnSpc>
              <a:buFontTx/>
              <a:buChar char="-"/>
            </a:pPr>
            <a:r>
              <a:rPr lang="en-US" sz="2400" b="1" dirty="0" err="1" smtClean="0">
                <a:latin typeface="Times New Roman" pitchFamily="18" charset="0"/>
                <a:cs typeface="Times New Roman" pitchFamily="18" charset="0"/>
              </a:rPr>
              <a:t>Hệ</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thống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sắt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đường</a:t>
            </a:r>
            <a:r>
              <a:rPr lang="en-US" sz="2400" b="1" dirty="0">
                <a:latin typeface="Times New Roman" pitchFamily="18" charset="0"/>
                <a:cs typeface="Times New Roman" pitchFamily="18" charset="0"/>
              </a:rPr>
              <a:t> ô </a:t>
            </a:r>
            <a:r>
              <a:rPr lang="en-US" sz="2400" b="1" dirty="0" err="1">
                <a:latin typeface="Times New Roman" pitchFamily="18" charset="0"/>
                <a:cs typeface="Times New Roman" pitchFamily="18" charset="0"/>
              </a:rPr>
              <a:t>tô</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biển</a:t>
            </a:r>
            <a:r>
              <a:rPr lang="en-US" sz="2400" b="1" dirty="0">
                <a:latin typeface="Times New Roman" pitchFamily="18" charset="0"/>
                <a:cs typeface="Times New Roman" pitchFamily="18" charset="0"/>
              </a:rPr>
              <a:t> ( </a:t>
            </a:r>
            <a:r>
              <a:rPr lang="en-US" sz="2400" b="1" dirty="0" err="1">
                <a:latin typeface="Times New Roman" pitchFamily="18" charset="0"/>
                <a:cs typeface="Times New Roman" pitchFamily="18" charset="0"/>
              </a:rPr>
              <a:t>Quảng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liền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hầu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trung</a:t>
            </a:r>
            <a:r>
              <a:rPr lang="en-US" sz="2400" b="1" dirty="0">
                <a:latin typeface="Times New Roman" pitchFamily="18" charset="0"/>
                <a:cs typeface="Times New Roman" pitchFamily="18" charset="0"/>
              </a:rPr>
              <a:t> du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miền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núi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Bắc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tỉnh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thủ</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đô</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Hà</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Nội</a:t>
            </a:r>
            <a:r>
              <a:rPr lang="en-US" sz="2400" b="1" dirty="0" smtClean="0">
                <a:latin typeface="Times New Roman" pitchFamily="18" charset="0"/>
                <a:cs typeface="Times New Roman" pitchFamily="18" charset="0"/>
              </a:rPr>
              <a:t>.</a:t>
            </a:r>
          </a:p>
          <a:p>
            <a:pPr marL="342900" indent="-342900">
              <a:lnSpc>
                <a:spcPct val="120000"/>
              </a:lnSpc>
              <a:buFontTx/>
              <a:buChar char="-"/>
            </a:pPr>
            <a:r>
              <a:rPr lang="en-US" sz="2400" b="1" dirty="0" err="1" smtClean="0">
                <a:latin typeface="Times New Roman" pitchFamily="18" charset="0"/>
                <a:cs typeface="Times New Roman" pitchFamily="18" charset="0"/>
              </a:rPr>
              <a:t>Vùng</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du </a:t>
            </a:r>
            <a:r>
              <a:rPr lang="en-US" sz="2400" b="1" dirty="0" err="1">
                <a:latin typeface="Times New Roman" pitchFamily="18" charset="0"/>
                <a:cs typeface="Times New Roman" pitchFamily="18" charset="0"/>
              </a:rPr>
              <a:t>lịch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triển</a:t>
            </a:r>
            <a:r>
              <a:rPr lang="en-US" sz="2400" b="1" dirty="0">
                <a:latin typeface="Times New Roman" pitchFamily="18" charset="0"/>
                <a:cs typeface="Times New Roman" pitchFamily="18" charset="0"/>
              </a:rPr>
              <a:t> du </a:t>
            </a:r>
            <a:r>
              <a:rPr lang="en-US" sz="2400" b="1" dirty="0" err="1">
                <a:latin typeface="Times New Roman" pitchFamily="18" charset="0"/>
                <a:cs typeface="Times New Roman" pitchFamily="18" charset="0"/>
              </a:rPr>
              <a:t>lịch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như</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Vịnh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Hạ</a:t>
            </a:r>
            <a:r>
              <a:rPr lang="en-US" sz="2400" b="1" dirty="0">
                <a:latin typeface="Times New Roman" pitchFamily="18" charset="0"/>
                <a:cs typeface="Times New Roman" pitchFamily="18" charset="0"/>
              </a:rPr>
              <a:t> Long </a:t>
            </a:r>
            <a:r>
              <a:rPr lang="en-US" sz="2400" b="1" dirty="0" err="1">
                <a:latin typeface="Times New Roman" pitchFamily="18" charset="0"/>
                <a:cs typeface="Times New Roman" pitchFamily="18" charset="0"/>
              </a:rPr>
              <a:t>được</a:t>
            </a:r>
            <a:r>
              <a:rPr lang="en-US" sz="2400" b="1" dirty="0">
                <a:latin typeface="Times New Roman" pitchFamily="18" charset="0"/>
                <a:cs typeface="Times New Roman" pitchFamily="18" charset="0"/>
              </a:rPr>
              <a:t> UNESCO </a:t>
            </a:r>
            <a:r>
              <a:rPr lang="en-US" sz="2400" b="1" dirty="0" err="1">
                <a:latin typeface="Times New Roman" pitchFamily="18" charset="0"/>
                <a:cs typeface="Times New Roman" pitchFamily="18" charset="0"/>
              </a:rPr>
              <a:t>công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di </a:t>
            </a:r>
            <a:r>
              <a:rPr lang="en-US" sz="2400" b="1" dirty="0" err="1">
                <a:latin typeface="Times New Roman" pitchFamily="18" charset="0"/>
                <a:cs typeface="Times New Roman" pitchFamily="18" charset="0"/>
              </a:rPr>
              <a:t>sản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Bó</a:t>
            </a:r>
            <a:r>
              <a:rPr lang="en-US" sz="2400" b="1" dirty="0">
                <a:latin typeface="Times New Roman" pitchFamily="18" charset="0"/>
                <a:cs typeface="Times New Roman" pitchFamily="18" charset="0"/>
              </a:rPr>
              <a:t>, …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điểm</a:t>
            </a:r>
            <a:r>
              <a:rPr lang="en-US" sz="2400" b="1" dirty="0">
                <a:latin typeface="Times New Roman" pitchFamily="18" charset="0"/>
                <a:cs typeface="Times New Roman" pitchFamily="18" charset="0"/>
              </a:rPr>
              <a:t> du </a:t>
            </a:r>
            <a:r>
              <a:rPr lang="en-US" sz="2400" b="1" dirty="0" err="1">
                <a:latin typeface="Times New Roman" pitchFamily="18" charset="0"/>
                <a:cs typeface="Times New Roman" pitchFamily="18" charset="0"/>
              </a:rPr>
              <a:t>lịch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hướng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cội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nguồn</a:t>
            </a:r>
            <a:r>
              <a:rPr lang="en-US" sz="2400" b="1" dirty="0">
                <a:latin typeface="Times New Roman" pitchFamily="18" charset="0"/>
                <a:cs typeface="Times New Roman" pitchFamily="18" charset="0"/>
              </a:rPr>
              <a:t>.</a:t>
            </a:r>
          </a:p>
          <a:p>
            <a:pPr marL="342900" indent="-342900">
              <a:buFontTx/>
              <a:buChar char="-"/>
            </a:pP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64456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1444"/>
            <a:ext cx="9042400" cy="621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ChangeArrowheads="1"/>
          </p:cNvSpPr>
          <p:nvPr/>
        </p:nvSpPr>
        <p:spPr bwMode="auto">
          <a:xfrm>
            <a:off x="9144000" y="584495"/>
            <a:ext cx="2844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2400" b="1" i="1" dirty="0" err="1">
                <a:latin typeface="Times New Roman" pitchFamily="18" charset="0"/>
              </a:rPr>
              <a:t>Xác</a:t>
            </a:r>
            <a:r>
              <a:rPr lang="en-US" sz="2400" b="1" i="1" dirty="0">
                <a:latin typeface="Times New Roman" pitchFamily="18" charset="0"/>
              </a:rPr>
              <a:t> </a:t>
            </a:r>
            <a:r>
              <a:rPr lang="en-US" sz="2400" b="1" i="1" dirty="0" err="1">
                <a:latin typeface="Times New Roman" pitchFamily="18" charset="0"/>
              </a:rPr>
              <a:t>định</a:t>
            </a:r>
            <a:r>
              <a:rPr lang="en-US" sz="2400" b="1" i="1" dirty="0">
                <a:latin typeface="Times New Roman" pitchFamily="18" charset="0"/>
              </a:rPr>
              <a:t> </a:t>
            </a:r>
            <a:r>
              <a:rPr lang="en-US" sz="2400" b="1" i="1" dirty="0" err="1">
                <a:latin typeface="Times New Roman" pitchFamily="18" charset="0"/>
              </a:rPr>
              <a:t>các</a:t>
            </a:r>
            <a:r>
              <a:rPr lang="en-US" sz="2400" b="1" i="1" dirty="0">
                <a:latin typeface="Times New Roman" pitchFamily="18" charset="0"/>
              </a:rPr>
              <a:t> </a:t>
            </a:r>
            <a:r>
              <a:rPr lang="en-US" sz="2400" b="1" i="1" dirty="0" err="1">
                <a:latin typeface="Times New Roman" pitchFamily="18" charset="0"/>
              </a:rPr>
              <a:t>trung</a:t>
            </a:r>
            <a:r>
              <a:rPr lang="en-US" sz="2400" b="1" i="1" dirty="0">
                <a:latin typeface="Times New Roman" pitchFamily="18" charset="0"/>
              </a:rPr>
              <a:t> </a:t>
            </a:r>
            <a:r>
              <a:rPr lang="en-US" sz="2400" b="1" i="1" dirty="0" err="1">
                <a:latin typeface="Times New Roman" pitchFamily="18" charset="0"/>
              </a:rPr>
              <a:t>tâm</a:t>
            </a:r>
            <a:r>
              <a:rPr lang="en-US" sz="2400" b="1" i="1" dirty="0">
                <a:latin typeface="Times New Roman" pitchFamily="18" charset="0"/>
              </a:rPr>
              <a:t> </a:t>
            </a:r>
            <a:r>
              <a:rPr lang="en-US" sz="2400" b="1" i="1" dirty="0" err="1">
                <a:latin typeface="Times New Roman" pitchFamily="18" charset="0"/>
              </a:rPr>
              <a:t>kinh</a:t>
            </a:r>
            <a:r>
              <a:rPr lang="en-US" sz="2400" b="1" i="1" dirty="0">
                <a:latin typeface="Times New Roman" pitchFamily="18" charset="0"/>
              </a:rPr>
              <a:t> </a:t>
            </a:r>
            <a:r>
              <a:rPr lang="en-US" sz="2400" b="1" i="1" dirty="0" err="1">
                <a:latin typeface="Times New Roman" pitchFamily="18" charset="0"/>
              </a:rPr>
              <a:t>tế</a:t>
            </a:r>
            <a:r>
              <a:rPr lang="en-US" sz="2400" b="1" i="1" dirty="0">
                <a:latin typeface="Times New Roman" pitchFamily="18" charset="0"/>
              </a:rPr>
              <a:t> </a:t>
            </a:r>
            <a:r>
              <a:rPr lang="en-US" sz="2400" b="1" i="1" dirty="0" err="1">
                <a:latin typeface="Times New Roman" pitchFamily="18" charset="0"/>
              </a:rPr>
              <a:t>lớn</a:t>
            </a:r>
            <a:r>
              <a:rPr lang="en-US" sz="2400" b="1" i="1" dirty="0">
                <a:latin typeface="Times New Roman" pitchFamily="18" charset="0"/>
              </a:rPr>
              <a:t> </a:t>
            </a:r>
            <a:r>
              <a:rPr lang="en-US" sz="2400" b="1" i="1" dirty="0" err="1">
                <a:latin typeface="Times New Roman" pitchFamily="18" charset="0"/>
              </a:rPr>
              <a:t>của</a:t>
            </a:r>
            <a:r>
              <a:rPr lang="en-US" sz="2400" b="1" i="1" dirty="0">
                <a:latin typeface="Times New Roman" pitchFamily="18" charset="0"/>
              </a:rPr>
              <a:t> </a:t>
            </a:r>
            <a:r>
              <a:rPr lang="en-US" sz="2400" b="1" i="1" dirty="0" err="1">
                <a:latin typeface="Times New Roman" pitchFamily="18" charset="0"/>
              </a:rPr>
              <a:t>vùng</a:t>
            </a:r>
            <a:r>
              <a:rPr lang="en-US" sz="2400" b="1" i="1" dirty="0">
                <a:latin typeface="Times New Roman" pitchFamily="18" charset="0"/>
              </a:rPr>
              <a:t>? </a:t>
            </a:r>
            <a:r>
              <a:rPr lang="en-US" sz="2400" b="1" i="1" dirty="0" err="1">
                <a:latin typeface="Times New Roman" pitchFamily="18" charset="0"/>
              </a:rPr>
              <a:t>Mỗi</a:t>
            </a:r>
            <a:r>
              <a:rPr lang="en-US" sz="2400" b="1" i="1" dirty="0">
                <a:latin typeface="Times New Roman" pitchFamily="18" charset="0"/>
              </a:rPr>
              <a:t> </a:t>
            </a:r>
            <a:r>
              <a:rPr lang="en-US" sz="2400" b="1" i="1" dirty="0" err="1">
                <a:latin typeface="Times New Roman" pitchFamily="18" charset="0"/>
              </a:rPr>
              <a:t>trung</a:t>
            </a:r>
            <a:r>
              <a:rPr lang="en-US" sz="2400" b="1" i="1" dirty="0">
                <a:latin typeface="Times New Roman" pitchFamily="18" charset="0"/>
              </a:rPr>
              <a:t> </a:t>
            </a:r>
            <a:r>
              <a:rPr lang="en-US" sz="2400" b="1" i="1" dirty="0" err="1">
                <a:latin typeface="Times New Roman" pitchFamily="18" charset="0"/>
              </a:rPr>
              <a:t>tâm</a:t>
            </a:r>
            <a:r>
              <a:rPr lang="en-US" sz="2400" b="1" i="1" dirty="0">
                <a:latin typeface="Times New Roman" pitchFamily="18" charset="0"/>
              </a:rPr>
              <a:t> </a:t>
            </a:r>
            <a:r>
              <a:rPr lang="en-US" sz="2400" b="1" i="1" dirty="0" err="1">
                <a:latin typeface="Times New Roman" pitchFamily="18" charset="0"/>
              </a:rPr>
              <a:t>phát</a:t>
            </a:r>
            <a:r>
              <a:rPr lang="en-US" sz="2400" b="1" i="1" dirty="0">
                <a:latin typeface="Times New Roman" pitchFamily="18" charset="0"/>
              </a:rPr>
              <a:t> </a:t>
            </a:r>
            <a:r>
              <a:rPr lang="en-US" sz="2400" b="1" i="1" dirty="0" err="1">
                <a:latin typeface="Times New Roman" pitchFamily="18" charset="0"/>
              </a:rPr>
              <a:t>triển</a:t>
            </a:r>
            <a:r>
              <a:rPr lang="en-US" sz="2400" b="1" i="1" dirty="0">
                <a:latin typeface="Times New Roman" pitchFamily="18" charset="0"/>
              </a:rPr>
              <a:t> </a:t>
            </a:r>
            <a:r>
              <a:rPr lang="en-US" sz="2400" b="1" i="1" dirty="0" err="1">
                <a:latin typeface="Times New Roman" pitchFamily="18" charset="0"/>
              </a:rPr>
              <a:t>những</a:t>
            </a:r>
            <a:r>
              <a:rPr lang="en-US" sz="2400" b="1" i="1" dirty="0">
                <a:latin typeface="Times New Roman" pitchFamily="18" charset="0"/>
              </a:rPr>
              <a:t> </a:t>
            </a:r>
            <a:r>
              <a:rPr lang="en-US" sz="2400" b="1" i="1" dirty="0" err="1">
                <a:latin typeface="Times New Roman" pitchFamily="18" charset="0"/>
              </a:rPr>
              <a:t>ngành</a:t>
            </a:r>
            <a:r>
              <a:rPr lang="en-US" sz="2400" b="1" i="1" dirty="0">
                <a:latin typeface="Times New Roman" pitchFamily="18" charset="0"/>
              </a:rPr>
              <a:t> </a:t>
            </a:r>
            <a:r>
              <a:rPr lang="en-US" sz="2400" b="1" i="1" dirty="0" err="1">
                <a:latin typeface="Times New Roman" pitchFamily="18" charset="0"/>
              </a:rPr>
              <a:t>công</a:t>
            </a:r>
            <a:r>
              <a:rPr lang="en-US" sz="2400" b="1" i="1" dirty="0">
                <a:latin typeface="Times New Roman" pitchFamily="18" charset="0"/>
              </a:rPr>
              <a:t> </a:t>
            </a:r>
            <a:r>
              <a:rPr lang="en-US" sz="2400" b="1" i="1" dirty="0" err="1">
                <a:latin typeface="Times New Roman" pitchFamily="18" charset="0"/>
              </a:rPr>
              <a:t>nghiệp</a:t>
            </a:r>
            <a:r>
              <a:rPr lang="en-US" sz="2400" b="1" i="1" dirty="0">
                <a:latin typeface="Times New Roman" pitchFamily="18" charset="0"/>
              </a:rPr>
              <a:t> </a:t>
            </a:r>
            <a:r>
              <a:rPr lang="en-US" sz="2400" b="1" i="1" dirty="0" err="1">
                <a:latin typeface="Times New Roman" pitchFamily="18" charset="0"/>
              </a:rPr>
              <a:t>nào</a:t>
            </a:r>
            <a:r>
              <a:rPr lang="en-US" sz="2400" b="1" i="1" dirty="0">
                <a:latin typeface="Times New Roman" pitchFamily="18" charset="0"/>
              </a:rPr>
              <a:t>?</a:t>
            </a:r>
          </a:p>
        </p:txBody>
      </p:sp>
      <p:sp>
        <p:nvSpPr>
          <p:cNvPr id="2" name="TextBox 1"/>
          <p:cNvSpPr txBox="1"/>
          <p:nvPr/>
        </p:nvSpPr>
        <p:spPr>
          <a:xfrm>
            <a:off x="354842" y="122830"/>
            <a:ext cx="6059606" cy="461665"/>
          </a:xfrm>
          <a:prstGeom prst="rect">
            <a:avLst/>
          </a:prstGeom>
          <a:noFill/>
        </p:spPr>
        <p:txBody>
          <a:bodyPr wrap="square" rtlCol="0">
            <a:spAutoFit/>
          </a:bodyPr>
          <a:lstStyle/>
          <a:p>
            <a:r>
              <a:rPr lang="en-US" sz="2400" b="1" dirty="0" smtClean="0">
                <a:solidFill>
                  <a:srgbClr val="0070C0"/>
                </a:solidFill>
                <a:latin typeface="Times New Roman" pitchFamily="18" charset="0"/>
                <a:cs typeface="Times New Roman" pitchFamily="18" charset="0"/>
              </a:rPr>
              <a:t>III. CÁC TRUNG TÂM KINH TẾ</a:t>
            </a:r>
            <a:endParaRPr lang="en-US" sz="24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858682718"/>
      </p:ext>
    </p:extLst>
  </p:cSld>
  <p:clrMapOvr>
    <a:masterClrMapping/>
  </p:clrMapOvr>
  <p:transition spd="med">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owerful Ways to Give Thanks to Your People">
            <a:extLst>
              <a:ext uri="{FF2B5EF4-FFF2-40B4-BE49-F238E27FC236}">
                <a16:creationId xmlns="" xmlns:a16="http://schemas.microsoft.com/office/drawing/2014/main" id="{1E6D1591-8F71-4088-B5D7-8A0F52BB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E593131C-A1A7-4E9C-AF87-C0C15FABBAF9}"/>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3689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7" descr="nhietdienC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8" descr="images635783_nd_c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0"/>
            <a:ext cx="599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9" descr="Th%E1%BB%A7y_%C4%91i%E1%BB%87n_H%C3%B2a_B%C3%AC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3505200"/>
            <a:ext cx="5994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0" descr="tds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11"/>
          <p:cNvSpPr txBox="1">
            <a:spLocks noChangeArrowheads="1"/>
          </p:cNvSpPr>
          <p:nvPr/>
        </p:nvSpPr>
        <p:spPr bwMode="auto">
          <a:xfrm>
            <a:off x="0" y="2971801"/>
            <a:ext cx="121920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400">
                <a:solidFill>
                  <a:srgbClr val="0000FF"/>
                </a:solidFill>
                <a:latin typeface="Times New Roman" pitchFamily="18" charset="0"/>
                <a:cs typeface="Times New Roman" pitchFamily="18" charset="0"/>
              </a:rPr>
              <a:t>- </a:t>
            </a:r>
            <a:r>
              <a:rPr lang="en-US" sz="2400" b="1">
                <a:solidFill>
                  <a:srgbClr val="0000FF"/>
                </a:solidFill>
                <a:latin typeface="Times New Roman" pitchFamily="18" charset="0"/>
                <a:cs typeface="Times New Roman" pitchFamily="18" charset="0"/>
              </a:rPr>
              <a:t>Phát triển nhiệt điện: Uông Bí, Cẩm Phả. Thủy điện Hòa Bình(1920 MW), Sơn La (2400MW),…</a:t>
            </a:r>
          </a:p>
        </p:txBody>
      </p:sp>
      <p:sp>
        <p:nvSpPr>
          <p:cNvPr id="9223" name="Text Box 13"/>
          <p:cNvSpPr txBox="1">
            <a:spLocks noChangeArrowheads="1"/>
          </p:cNvSpPr>
          <p:nvPr/>
        </p:nvSpPr>
        <p:spPr bwMode="auto">
          <a:xfrm>
            <a:off x="1930400" y="381001"/>
            <a:ext cx="172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UÔNG BÍ</a:t>
            </a:r>
          </a:p>
        </p:txBody>
      </p:sp>
      <p:sp>
        <p:nvSpPr>
          <p:cNvPr id="9224" name="Text Box 14"/>
          <p:cNvSpPr txBox="1">
            <a:spLocks noChangeArrowheads="1"/>
          </p:cNvSpPr>
          <p:nvPr/>
        </p:nvSpPr>
        <p:spPr bwMode="auto">
          <a:xfrm>
            <a:off x="8229600" y="304801"/>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CẨM PHẢ</a:t>
            </a:r>
          </a:p>
        </p:txBody>
      </p:sp>
      <p:sp>
        <p:nvSpPr>
          <p:cNvPr id="9225" name="Text Box 13"/>
          <p:cNvSpPr txBox="1">
            <a:spLocks noChangeArrowheads="1"/>
          </p:cNvSpPr>
          <p:nvPr/>
        </p:nvSpPr>
        <p:spPr bwMode="auto">
          <a:xfrm>
            <a:off x="4965701" y="765175"/>
            <a:ext cx="22479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NHIỆT ĐIỆN</a:t>
            </a:r>
          </a:p>
        </p:txBody>
      </p:sp>
      <p:sp>
        <p:nvSpPr>
          <p:cNvPr id="9226" name="Text Box 13"/>
          <p:cNvSpPr txBox="1">
            <a:spLocks noChangeArrowheads="1"/>
          </p:cNvSpPr>
          <p:nvPr/>
        </p:nvSpPr>
        <p:spPr bwMode="auto">
          <a:xfrm>
            <a:off x="5181600" y="4259264"/>
            <a:ext cx="2032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THỦY ĐIỆN</a:t>
            </a:r>
          </a:p>
        </p:txBody>
      </p:sp>
    </p:spTree>
    <p:extLst>
      <p:ext uri="{BB962C8B-B14F-4D97-AF65-F5344CB8AC3E}">
        <p14:creationId xmlns:p14="http://schemas.microsoft.com/office/powerpoint/2010/main" val="750107279"/>
      </p:ext>
    </p:extLst>
  </p:cSld>
  <p:clrMapOvr>
    <a:masterClrMapping/>
  </p:clrMapOvr>
  <p:transition spd="med">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Bên trong nhà máy thủy điện lớn nhất Đông Nam Á - VnExpress">
            <a:extLst>
              <a:ext uri="{FF2B5EF4-FFF2-40B4-BE49-F238E27FC236}">
                <a16:creationId xmlns="" xmlns:a16="http://schemas.microsoft.com/office/drawing/2014/main" id="{7F0E7F4D-7A9C-43C3-BD39-8D83CBAB3C0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33A0FD3B-5984-4A0A-90E0-67EE6C34A455}"/>
              </a:ext>
            </a:extLst>
          </p:cNvPr>
          <p:cNvSpPr txBox="1"/>
          <p:nvPr/>
        </p:nvSpPr>
        <p:spPr>
          <a:xfrm>
            <a:off x="0" y="101084"/>
            <a:ext cx="6762750" cy="400110"/>
          </a:xfrm>
          <a:prstGeom prst="rect">
            <a:avLst/>
          </a:prstGeom>
          <a:noFill/>
        </p:spPr>
        <p:txBody>
          <a:bodyPr wrap="square">
            <a:spAutoFit/>
          </a:bodyPr>
          <a:lstStyle/>
          <a:p>
            <a:pPr algn="ctr"/>
            <a:r>
              <a:rPr lang="en-US" sz="2000" b="1" dirty="0" err="1">
                <a:solidFill>
                  <a:schemeClr val="bg1"/>
                </a:solidFill>
                <a:latin typeface="Times New Roman" pitchFamily="18" charset="0"/>
                <a:ea typeface="Roboto" panose="02000000000000000000" pitchFamily="2" charset="0"/>
                <a:cs typeface="Times New Roman" pitchFamily="18" charset="0"/>
              </a:rPr>
              <a:t>Thủy</a:t>
            </a:r>
            <a:r>
              <a:rPr lang="en-US" sz="2000" b="1" dirty="0">
                <a:solidFill>
                  <a:schemeClr val="bg1"/>
                </a:solidFill>
                <a:latin typeface="Times New Roman" pitchFamily="18" charset="0"/>
                <a:ea typeface="Roboto" panose="02000000000000000000" pitchFamily="2" charset="0"/>
                <a:cs typeface="Times New Roman" pitchFamily="18" charset="0"/>
              </a:rPr>
              <a:t> </a:t>
            </a:r>
            <a:r>
              <a:rPr lang="en-US" sz="2000" b="1" dirty="0" err="1">
                <a:solidFill>
                  <a:schemeClr val="bg1"/>
                </a:solidFill>
                <a:latin typeface="Times New Roman" pitchFamily="18" charset="0"/>
                <a:ea typeface="Roboto" panose="02000000000000000000" pitchFamily="2" charset="0"/>
                <a:cs typeface="Times New Roman" pitchFamily="18" charset="0"/>
              </a:rPr>
              <a:t>điện</a:t>
            </a:r>
            <a:r>
              <a:rPr lang="en-US" sz="2000" b="1" dirty="0">
                <a:solidFill>
                  <a:schemeClr val="bg1"/>
                </a:solidFill>
                <a:latin typeface="Times New Roman" pitchFamily="18" charset="0"/>
                <a:ea typeface="Roboto" panose="02000000000000000000" pitchFamily="2" charset="0"/>
                <a:cs typeface="Times New Roman" pitchFamily="18" charset="0"/>
              </a:rPr>
              <a:t> </a:t>
            </a:r>
            <a:r>
              <a:rPr lang="en-US" sz="2000" b="1" dirty="0" err="1">
                <a:solidFill>
                  <a:schemeClr val="bg1"/>
                </a:solidFill>
                <a:latin typeface="Times New Roman" pitchFamily="18" charset="0"/>
                <a:ea typeface="Roboto" panose="02000000000000000000" pitchFamily="2" charset="0"/>
                <a:cs typeface="Times New Roman" pitchFamily="18" charset="0"/>
              </a:rPr>
              <a:t>Sơn</a:t>
            </a:r>
            <a:r>
              <a:rPr lang="en-US" sz="2000" b="1" dirty="0">
                <a:solidFill>
                  <a:schemeClr val="bg1"/>
                </a:solidFill>
                <a:latin typeface="Times New Roman" pitchFamily="18" charset="0"/>
                <a:ea typeface="Roboto" panose="02000000000000000000" pitchFamily="2" charset="0"/>
                <a:cs typeface="Times New Roman" pitchFamily="18" charset="0"/>
              </a:rPr>
              <a:t> La </a:t>
            </a:r>
            <a:r>
              <a:rPr lang="en-US" sz="2000" b="1" dirty="0" err="1">
                <a:solidFill>
                  <a:schemeClr val="bg1"/>
                </a:solidFill>
                <a:latin typeface="Times New Roman" pitchFamily="18" charset="0"/>
                <a:ea typeface="Roboto" panose="02000000000000000000" pitchFamily="2" charset="0"/>
                <a:cs typeface="Times New Roman" pitchFamily="18" charset="0"/>
              </a:rPr>
              <a:t>lớn</a:t>
            </a:r>
            <a:r>
              <a:rPr lang="en-US" sz="2000" b="1" dirty="0">
                <a:solidFill>
                  <a:schemeClr val="bg1"/>
                </a:solidFill>
                <a:latin typeface="Times New Roman" pitchFamily="18" charset="0"/>
                <a:ea typeface="Roboto" panose="02000000000000000000" pitchFamily="2" charset="0"/>
                <a:cs typeface="Times New Roman" pitchFamily="18" charset="0"/>
              </a:rPr>
              <a:t> </a:t>
            </a:r>
            <a:r>
              <a:rPr lang="en-US" sz="2000" b="1" dirty="0" err="1">
                <a:solidFill>
                  <a:schemeClr val="bg1"/>
                </a:solidFill>
                <a:latin typeface="Times New Roman" pitchFamily="18" charset="0"/>
                <a:ea typeface="Roboto" panose="02000000000000000000" pitchFamily="2" charset="0"/>
                <a:cs typeface="Times New Roman" pitchFamily="18" charset="0"/>
              </a:rPr>
              <a:t>nhất</a:t>
            </a:r>
            <a:r>
              <a:rPr lang="en-US" sz="2000" b="1" dirty="0">
                <a:solidFill>
                  <a:schemeClr val="bg1"/>
                </a:solidFill>
                <a:latin typeface="Times New Roman" pitchFamily="18" charset="0"/>
                <a:ea typeface="Roboto" panose="02000000000000000000" pitchFamily="2" charset="0"/>
                <a:cs typeface="Times New Roman" pitchFamily="18" charset="0"/>
              </a:rPr>
              <a:t> </a:t>
            </a:r>
            <a:r>
              <a:rPr lang="en-US" sz="2000" b="1" dirty="0" err="1">
                <a:solidFill>
                  <a:schemeClr val="bg1"/>
                </a:solidFill>
                <a:latin typeface="Times New Roman" pitchFamily="18" charset="0"/>
                <a:ea typeface="Roboto" panose="02000000000000000000" pitchFamily="2" charset="0"/>
                <a:cs typeface="Times New Roman" pitchFamily="18" charset="0"/>
              </a:rPr>
              <a:t>Đông</a:t>
            </a:r>
            <a:r>
              <a:rPr lang="en-US" sz="2000" b="1" dirty="0">
                <a:solidFill>
                  <a:schemeClr val="bg1"/>
                </a:solidFill>
                <a:latin typeface="Times New Roman" pitchFamily="18" charset="0"/>
                <a:ea typeface="Roboto" panose="02000000000000000000" pitchFamily="2" charset="0"/>
                <a:cs typeface="Times New Roman" pitchFamily="18" charset="0"/>
              </a:rPr>
              <a:t> Nam Á – 2400MW</a:t>
            </a:r>
          </a:p>
        </p:txBody>
      </p:sp>
    </p:spTree>
    <p:extLst>
      <p:ext uri="{BB962C8B-B14F-4D97-AF65-F5344CB8AC3E}">
        <p14:creationId xmlns:p14="http://schemas.microsoft.com/office/powerpoint/2010/main" val="28450575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 xmlns:a16="http://schemas.microsoft.com/office/drawing/2014/main" id="{EEF2484B-6ECE-4419-A477-4DD86197749A}"/>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 xmlns:a16="http://schemas.microsoft.com/office/drawing/2014/main" id="{E7D82C2A-77E1-4645-89E9-75F00A0A0A3B}"/>
              </a:ext>
            </a:extLst>
          </p:cNvPr>
          <p:cNvSpPr txBox="1">
            <a:spLocks/>
          </p:cNvSpPr>
          <p:nvPr/>
        </p:nvSpPr>
        <p:spPr>
          <a:xfrm>
            <a:off x="428625" y="241769"/>
            <a:ext cx="4237160" cy="9522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Times New Roman" pitchFamily="18" charset="0"/>
                <a:ea typeface="Tahoma" panose="020B0604030504040204" pitchFamily="34" charset="0"/>
                <a:cs typeface="Tahoma" panose="020B0604030504040204" pitchFamily="34" charset="0"/>
              </a:rPr>
              <a:t>1. CÔNG NGHIỆP</a:t>
            </a:r>
          </a:p>
        </p:txBody>
      </p:sp>
      <p:sp>
        <p:nvSpPr>
          <p:cNvPr id="2" name="Rectangle 1"/>
          <p:cNvSpPr/>
          <p:nvPr/>
        </p:nvSpPr>
        <p:spPr>
          <a:xfrm>
            <a:off x="428625" y="1041665"/>
            <a:ext cx="10808677" cy="1938992"/>
          </a:xfrm>
          <a:prstGeom prst="rect">
            <a:avLst/>
          </a:prstGeom>
        </p:spPr>
        <p:txBody>
          <a:bodyPr wrap="square">
            <a:spAutoFit/>
          </a:bodyPr>
          <a:lstStyle/>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Phát</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triển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ngành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nghiệp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lượng</a:t>
            </a:r>
            <a:endParaRPr lang="en-US" sz="2400" b="1" dirty="0">
              <a:latin typeface="Times New Roman" pitchFamily="18" charset="0"/>
              <a:cs typeface="Times New Roman" pitchFamily="18" charset="0"/>
            </a:endParaRPr>
          </a:p>
          <a:p>
            <a:pPr algn="just"/>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Thủy</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điện</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Hoà</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Bình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Chảy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thuỷ</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Sơn</a:t>
            </a:r>
            <a:r>
              <a:rPr lang="en-US" sz="2400" b="1" dirty="0">
                <a:latin typeface="Times New Roman" pitchFamily="18" charset="0"/>
                <a:cs typeface="Times New Roman" pitchFamily="18" charset="0"/>
              </a:rPr>
              <a:t> La (2400 MW </a:t>
            </a:r>
            <a:r>
              <a:rPr lang="en-US" sz="2400" b="1" dirty="0" err="1">
                <a:latin typeface="Times New Roman" pitchFamily="18" charset="0"/>
                <a:cs typeface="Times New Roman" pitchFamily="18" charset="0"/>
              </a:rPr>
              <a:t>trên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thuỷ</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Quang</a:t>
            </a:r>
            <a:r>
              <a:rPr lang="en-US" sz="2400" b="1" dirty="0">
                <a:latin typeface="Times New Roman" pitchFamily="18" charset="0"/>
                <a:cs typeface="Times New Roman" pitchFamily="18" charset="0"/>
              </a:rPr>
              <a:t> (342 MW </a:t>
            </a:r>
            <a:r>
              <a:rPr lang="en-US" sz="2400" b="1" dirty="0" err="1">
                <a:latin typeface="Times New Roman" pitchFamily="18" charset="0"/>
                <a:cs typeface="Times New Roman" pitchFamily="18" charset="0"/>
              </a:rPr>
              <a:t>trên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Gâm</a:t>
            </a:r>
            <a:r>
              <a:rPr lang="en-US" sz="2400" b="1" dirty="0">
                <a:latin typeface="Times New Roman" pitchFamily="18" charset="0"/>
                <a:cs typeface="Times New Roman" pitchFamily="18" charset="0"/>
              </a:rPr>
              <a:t>)</a:t>
            </a:r>
            <a:endParaRPr lang="en-US" sz="2400" b="1"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Nhiệt</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điện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triển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như</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Uông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Bí</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57325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Untitl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4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1"/>
          <p:cNvSpPr>
            <a:spLocks noChangeArrowheads="1"/>
          </p:cNvSpPr>
          <p:nvPr/>
        </p:nvSpPr>
        <p:spPr bwMode="auto">
          <a:xfrm>
            <a:off x="9550400" y="1341177"/>
            <a:ext cx="2641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sz="2400" b="1" i="1" dirty="0" err="1">
                <a:latin typeface="Times New Roman" pitchFamily="18" charset="0"/>
                <a:cs typeface="Times New Roman" pitchFamily="18" charset="0"/>
              </a:rPr>
              <a:t>Hãy</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xác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định</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trên</a:t>
            </a:r>
            <a:r>
              <a:rPr lang="en-US" sz="2400" b="1" i="1" dirty="0">
                <a:latin typeface="Times New Roman" pitchFamily="18" charset="0"/>
                <a:cs typeface="Times New Roman" pitchFamily="18" charset="0"/>
              </a:rPr>
              <a:t> H18.1 </a:t>
            </a:r>
            <a:r>
              <a:rPr lang="en-US" sz="2400" b="1" i="1" dirty="0" err="1">
                <a:latin typeface="Times New Roman" pitchFamily="18" charset="0"/>
                <a:cs typeface="Times New Roman" pitchFamily="18" charset="0"/>
              </a:rPr>
              <a:t>các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trung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tâm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khai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khoáng</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sản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lớn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của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vùng</a:t>
            </a:r>
            <a:r>
              <a:rPr lang="en-US" sz="2400" b="1" i="1" dirty="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Tại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sao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vùng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phát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triển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ngành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khai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thác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khoáng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sản</a:t>
            </a:r>
            <a:r>
              <a:rPr lang="en-US" sz="2400" b="1" i="1" dirty="0" smtClean="0">
                <a:latin typeface="Times New Roman" pitchFamily="18" charset="0"/>
                <a:cs typeface="Times New Roman" pitchFamily="18" charset="0"/>
              </a:rPr>
              <a:t>?</a:t>
            </a:r>
            <a:endParaRPr lang="en-US" sz="2400" b="1" i="1" dirty="0">
              <a:latin typeface="Times New Roman" pitchFamily="18" charset="0"/>
              <a:cs typeface="Times New Roman" pitchFamily="18" charset="0"/>
            </a:endParaRPr>
          </a:p>
        </p:txBody>
      </p:sp>
    </p:spTree>
    <p:extLst>
      <p:ext uri="{BB962C8B-B14F-4D97-AF65-F5344CB8AC3E}">
        <p14:creationId xmlns:p14="http://schemas.microsoft.com/office/powerpoint/2010/main" val="1473264892"/>
      </p:ext>
    </p:extLst>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9" descr="Cong_nhan_than_Hon_Gai__lam_viec_trong_ham_lo"/>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5892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0"/>
          <p:cNvSpPr txBox="1">
            <a:spLocks noChangeArrowheads="1"/>
          </p:cNvSpPr>
          <p:nvPr/>
        </p:nvSpPr>
        <p:spPr bwMode="auto">
          <a:xfrm>
            <a:off x="0" y="0"/>
            <a:ext cx="13208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THAN</a:t>
            </a:r>
          </a:p>
        </p:txBody>
      </p:sp>
      <p:pic>
        <p:nvPicPr>
          <p:cNvPr id="13316" name="Picture 35" descr="L%E1%BA%A5y%20m%E1%BA%ABu%20kh%C3%B4ng%20kh%C3%AD%20t%E1%BA%A1i%20khai%20tr%C6%B0%E1%BB%9Dng%20m%E1%BB%8F%20s%E1%BA%AFt%20Qu%C3%BD%20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0"/>
            <a:ext cx="6197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38"/>
          <p:cNvSpPr txBox="1">
            <a:spLocks noChangeArrowheads="1"/>
          </p:cNvSpPr>
          <p:nvPr/>
        </p:nvSpPr>
        <p:spPr bwMode="auto">
          <a:xfrm>
            <a:off x="11074400" y="0"/>
            <a:ext cx="914400"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a:solidFill>
                  <a:srgbClr val="FF0000"/>
                </a:solidFill>
                <a:latin typeface="Times New Roman" pitchFamily="18" charset="0"/>
              </a:rPr>
              <a:t>SẮT</a:t>
            </a:r>
          </a:p>
        </p:txBody>
      </p:sp>
      <p:pic>
        <p:nvPicPr>
          <p:cNvPr id="13318" name="Picture 40" descr="Apatit-lao-c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400" y="3495676"/>
            <a:ext cx="61976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41"/>
          <p:cNvSpPr txBox="1">
            <a:spLocks noChangeArrowheads="1"/>
          </p:cNvSpPr>
          <p:nvPr/>
        </p:nvSpPr>
        <p:spPr bwMode="auto">
          <a:xfrm>
            <a:off x="10769600" y="6491288"/>
            <a:ext cx="14224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APATIT</a:t>
            </a:r>
          </a:p>
        </p:txBody>
      </p:sp>
      <p:pic>
        <p:nvPicPr>
          <p:cNvPr id="13320" name="Picture 43" descr="quang d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589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44"/>
          <p:cNvSpPr txBox="1">
            <a:spLocks noChangeArrowheads="1"/>
          </p:cNvSpPr>
          <p:nvPr/>
        </p:nvSpPr>
        <p:spPr bwMode="auto">
          <a:xfrm>
            <a:off x="0" y="6491288"/>
            <a:ext cx="12192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a:solidFill>
                  <a:srgbClr val="FF0000"/>
                </a:solidFill>
                <a:latin typeface="Times New Roman" pitchFamily="18" charset="0"/>
              </a:rPr>
              <a:t>ĐỒNG</a:t>
            </a:r>
          </a:p>
        </p:txBody>
      </p:sp>
      <p:sp>
        <p:nvSpPr>
          <p:cNvPr id="284717" name="Text Box 45"/>
          <p:cNvSpPr txBox="1">
            <a:spLocks noChangeArrowheads="1"/>
          </p:cNvSpPr>
          <p:nvPr/>
        </p:nvSpPr>
        <p:spPr bwMode="auto">
          <a:xfrm>
            <a:off x="0" y="3200400"/>
            <a:ext cx="121920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solidFill>
                  <a:srgbClr val="0000FF"/>
                </a:solidFill>
                <a:latin typeface="Times New Roman" pitchFamily="18" charset="0"/>
              </a:rPr>
              <a:t>- </a:t>
            </a:r>
            <a:r>
              <a:rPr lang="en-US" sz="2000" b="1" dirty="0" err="1">
                <a:solidFill>
                  <a:srgbClr val="0000FF"/>
                </a:solidFill>
                <a:latin typeface="Times New Roman" pitchFamily="18" charset="0"/>
              </a:rPr>
              <a:t>Khai</a:t>
            </a:r>
            <a:r>
              <a:rPr lang="en-US" sz="2000" b="1" dirty="0">
                <a:solidFill>
                  <a:srgbClr val="0000FF"/>
                </a:solidFill>
                <a:latin typeface="Times New Roman" pitchFamily="18" charset="0"/>
              </a:rPr>
              <a:t> </a:t>
            </a:r>
            <a:r>
              <a:rPr lang="en-US" sz="2000" b="1" dirty="0" err="1">
                <a:solidFill>
                  <a:srgbClr val="0000FF"/>
                </a:solidFill>
                <a:latin typeface="Times New Roman" pitchFamily="18" charset="0"/>
              </a:rPr>
              <a:t>thác</a:t>
            </a:r>
            <a:r>
              <a:rPr lang="en-US" sz="2000" b="1" dirty="0">
                <a:solidFill>
                  <a:srgbClr val="0000FF"/>
                </a:solidFill>
                <a:latin typeface="Times New Roman" pitchFamily="18" charset="0"/>
              </a:rPr>
              <a:t> than (</a:t>
            </a:r>
            <a:r>
              <a:rPr lang="en-US" sz="2000" b="1" dirty="0" err="1">
                <a:solidFill>
                  <a:srgbClr val="0000FF"/>
                </a:solidFill>
                <a:latin typeface="Times New Roman" pitchFamily="18" charset="0"/>
              </a:rPr>
              <a:t>Quảng</a:t>
            </a:r>
            <a:r>
              <a:rPr lang="en-US" sz="2000" b="1" dirty="0">
                <a:solidFill>
                  <a:srgbClr val="0000FF"/>
                </a:solidFill>
                <a:latin typeface="Times New Roman" pitchFamily="18" charset="0"/>
              </a:rPr>
              <a:t> </a:t>
            </a:r>
            <a:r>
              <a:rPr lang="en-US" sz="2000" b="1" dirty="0" err="1">
                <a:solidFill>
                  <a:srgbClr val="0000FF"/>
                </a:solidFill>
                <a:latin typeface="Times New Roman" pitchFamily="18" charset="0"/>
              </a:rPr>
              <a:t>Ninh</a:t>
            </a:r>
            <a:r>
              <a:rPr lang="en-US" sz="2000" b="1" dirty="0">
                <a:solidFill>
                  <a:srgbClr val="0000FF"/>
                </a:solidFill>
                <a:latin typeface="Times New Roman" pitchFamily="18" charset="0"/>
              </a:rPr>
              <a:t>), </a:t>
            </a:r>
            <a:r>
              <a:rPr lang="en-US" sz="2000" b="1" dirty="0" err="1">
                <a:solidFill>
                  <a:srgbClr val="0000FF"/>
                </a:solidFill>
                <a:latin typeface="Times New Roman" pitchFamily="18" charset="0"/>
              </a:rPr>
              <a:t>sắt</a:t>
            </a:r>
            <a:r>
              <a:rPr lang="en-US" sz="2000" b="1" dirty="0">
                <a:solidFill>
                  <a:srgbClr val="0000FF"/>
                </a:solidFill>
                <a:latin typeface="Times New Roman" pitchFamily="18" charset="0"/>
              </a:rPr>
              <a:t>(</a:t>
            </a:r>
            <a:r>
              <a:rPr lang="en-US" sz="2000" b="1" dirty="0" err="1">
                <a:solidFill>
                  <a:srgbClr val="0000FF"/>
                </a:solidFill>
                <a:latin typeface="Times New Roman" pitchFamily="18" charset="0"/>
              </a:rPr>
              <a:t>Thái</a:t>
            </a:r>
            <a:r>
              <a:rPr lang="en-US" sz="2000" b="1" dirty="0">
                <a:solidFill>
                  <a:srgbClr val="0000FF"/>
                </a:solidFill>
                <a:latin typeface="Times New Roman" pitchFamily="18" charset="0"/>
              </a:rPr>
              <a:t> </a:t>
            </a:r>
            <a:r>
              <a:rPr lang="en-US" sz="2000" b="1" dirty="0" err="1">
                <a:solidFill>
                  <a:srgbClr val="0000FF"/>
                </a:solidFill>
                <a:latin typeface="Times New Roman" pitchFamily="18" charset="0"/>
              </a:rPr>
              <a:t>Nguyên</a:t>
            </a:r>
            <a:r>
              <a:rPr lang="en-US" sz="2000" b="1" dirty="0">
                <a:solidFill>
                  <a:srgbClr val="0000FF"/>
                </a:solidFill>
                <a:latin typeface="Times New Roman" pitchFamily="18" charset="0"/>
              </a:rPr>
              <a:t>, </a:t>
            </a:r>
            <a:r>
              <a:rPr lang="en-US" sz="2000" b="1" dirty="0" err="1">
                <a:solidFill>
                  <a:srgbClr val="0000FF"/>
                </a:solidFill>
                <a:latin typeface="Times New Roman" pitchFamily="18" charset="0"/>
              </a:rPr>
              <a:t>Yên</a:t>
            </a:r>
            <a:r>
              <a:rPr lang="en-US" sz="2000" b="1" dirty="0">
                <a:solidFill>
                  <a:srgbClr val="0000FF"/>
                </a:solidFill>
                <a:latin typeface="Times New Roman" pitchFamily="18" charset="0"/>
              </a:rPr>
              <a:t> </a:t>
            </a:r>
            <a:r>
              <a:rPr lang="en-US" sz="2000" b="1" dirty="0" err="1">
                <a:solidFill>
                  <a:srgbClr val="0000FF"/>
                </a:solidFill>
                <a:latin typeface="Times New Roman" pitchFamily="18" charset="0"/>
              </a:rPr>
              <a:t>Bái</a:t>
            </a:r>
            <a:r>
              <a:rPr lang="en-US" sz="2000" b="1" dirty="0">
                <a:solidFill>
                  <a:srgbClr val="0000FF"/>
                </a:solidFill>
                <a:latin typeface="Times New Roman" pitchFamily="18" charset="0"/>
              </a:rPr>
              <a:t>), </a:t>
            </a:r>
            <a:r>
              <a:rPr lang="en-US" sz="2000" b="1" dirty="0" err="1">
                <a:solidFill>
                  <a:srgbClr val="0000FF"/>
                </a:solidFill>
                <a:latin typeface="Times New Roman" pitchFamily="18" charset="0"/>
              </a:rPr>
              <a:t>Apatit</a:t>
            </a:r>
            <a:r>
              <a:rPr lang="en-US" sz="2000" b="1" dirty="0">
                <a:solidFill>
                  <a:srgbClr val="0000FF"/>
                </a:solidFill>
                <a:latin typeface="Times New Roman" pitchFamily="18" charset="0"/>
              </a:rPr>
              <a:t> (</a:t>
            </a:r>
            <a:r>
              <a:rPr lang="en-US" sz="2000" b="1" dirty="0" err="1">
                <a:solidFill>
                  <a:srgbClr val="0000FF"/>
                </a:solidFill>
                <a:latin typeface="Times New Roman" pitchFamily="18" charset="0"/>
              </a:rPr>
              <a:t>Lào</a:t>
            </a:r>
            <a:r>
              <a:rPr lang="en-US" sz="2000" b="1" dirty="0">
                <a:solidFill>
                  <a:srgbClr val="0000FF"/>
                </a:solidFill>
                <a:latin typeface="Times New Roman" pitchFamily="18" charset="0"/>
              </a:rPr>
              <a:t> </a:t>
            </a:r>
            <a:r>
              <a:rPr lang="en-US" sz="2000" b="1" dirty="0" err="1">
                <a:solidFill>
                  <a:srgbClr val="0000FF"/>
                </a:solidFill>
                <a:latin typeface="Times New Roman" pitchFamily="18" charset="0"/>
              </a:rPr>
              <a:t>Cai</a:t>
            </a:r>
            <a:r>
              <a:rPr lang="en-US" sz="2000" b="1" dirty="0">
                <a:solidFill>
                  <a:srgbClr val="0000FF"/>
                </a:solidFill>
                <a:latin typeface="Times New Roman" pitchFamily="18" charset="0"/>
              </a:rPr>
              <a:t>),…</a:t>
            </a:r>
          </a:p>
        </p:txBody>
      </p:sp>
    </p:spTree>
    <p:extLst>
      <p:ext uri="{BB962C8B-B14F-4D97-AF65-F5344CB8AC3E}">
        <p14:creationId xmlns:p14="http://schemas.microsoft.com/office/powerpoint/2010/main" val="124109391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84717"/>
                                        </p:tgtEl>
                                        <p:attrNameLst>
                                          <p:attrName>style.visibility</p:attrName>
                                        </p:attrNameLst>
                                      </p:cBhvr>
                                      <p:to>
                                        <p:strVal val="visible"/>
                                      </p:to>
                                    </p:set>
                                    <p:animEffect transition="in" filter="box(in)">
                                      <p:cBhvr>
                                        <p:cTn id="7" dur="1000"/>
                                        <p:tgtEl>
                                          <p:spTgt spid="284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Trộm &amp;#39;vàng đen&amp;#39;: Công an Quảng Ninh phá đường dây khai thác than trái phép  cực lớn - Sputnik Việt Nam">
            <a:extLst>
              <a:ext uri="{FF2B5EF4-FFF2-40B4-BE49-F238E27FC236}">
                <a16:creationId xmlns="" xmlns:a16="http://schemas.microsoft.com/office/drawing/2014/main" id="{3D251DE2-BAAC-4F72-BA42-369A4C18A5E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4F0C9CE2-AEF0-4652-A0C4-6D4C210AA8C2}"/>
              </a:ext>
            </a:extLst>
          </p:cNvPr>
          <p:cNvSpPr txBox="1"/>
          <p:nvPr/>
        </p:nvSpPr>
        <p:spPr>
          <a:xfrm>
            <a:off x="0" y="101084"/>
            <a:ext cx="6762750" cy="400110"/>
          </a:xfrm>
          <a:prstGeom prst="rect">
            <a:avLst/>
          </a:prstGeom>
          <a:noFill/>
        </p:spPr>
        <p:txBody>
          <a:bodyPr wrap="square">
            <a:spAutoFit/>
          </a:bodyPr>
          <a:lstStyle/>
          <a:p>
            <a:pPr algn="ctr"/>
            <a:r>
              <a:rPr lang="en-US" sz="2000" b="1" dirty="0" err="1">
                <a:solidFill>
                  <a:schemeClr val="bg1"/>
                </a:solidFill>
                <a:latin typeface="Times New Roman" pitchFamily="18" charset="0"/>
                <a:ea typeface="Roboto" panose="02000000000000000000" pitchFamily="2" charset="0"/>
                <a:cs typeface="Times New Roman" pitchFamily="18" charset="0"/>
              </a:rPr>
              <a:t>Khai</a:t>
            </a:r>
            <a:r>
              <a:rPr lang="en-US" sz="2000" b="1" dirty="0">
                <a:solidFill>
                  <a:schemeClr val="bg1"/>
                </a:solidFill>
                <a:latin typeface="Times New Roman" pitchFamily="18" charset="0"/>
                <a:ea typeface="Roboto" panose="02000000000000000000" pitchFamily="2" charset="0"/>
                <a:cs typeface="Times New Roman" pitchFamily="18" charset="0"/>
              </a:rPr>
              <a:t> </a:t>
            </a:r>
            <a:r>
              <a:rPr lang="en-US" sz="2000" b="1" dirty="0" err="1">
                <a:solidFill>
                  <a:schemeClr val="bg1"/>
                </a:solidFill>
                <a:latin typeface="Times New Roman" pitchFamily="18" charset="0"/>
                <a:ea typeface="Roboto" panose="02000000000000000000" pitchFamily="2" charset="0"/>
                <a:cs typeface="Times New Roman" pitchFamily="18" charset="0"/>
              </a:rPr>
              <a:t>thác</a:t>
            </a:r>
            <a:r>
              <a:rPr lang="en-US" sz="2000" b="1" dirty="0">
                <a:solidFill>
                  <a:schemeClr val="bg1"/>
                </a:solidFill>
                <a:latin typeface="Times New Roman" pitchFamily="18" charset="0"/>
                <a:ea typeface="Roboto" panose="02000000000000000000" pitchFamily="2" charset="0"/>
                <a:cs typeface="Times New Roman" pitchFamily="18" charset="0"/>
              </a:rPr>
              <a:t> than ở </a:t>
            </a:r>
            <a:r>
              <a:rPr lang="en-US" sz="2000" b="1" dirty="0" err="1">
                <a:solidFill>
                  <a:schemeClr val="bg1"/>
                </a:solidFill>
                <a:latin typeface="Times New Roman" pitchFamily="18" charset="0"/>
                <a:ea typeface="Roboto" panose="02000000000000000000" pitchFamily="2" charset="0"/>
                <a:cs typeface="Times New Roman" pitchFamily="18" charset="0"/>
              </a:rPr>
              <a:t>Quảng</a:t>
            </a:r>
            <a:r>
              <a:rPr lang="en-US" sz="2000" b="1" dirty="0">
                <a:solidFill>
                  <a:schemeClr val="bg1"/>
                </a:solidFill>
                <a:latin typeface="Times New Roman" pitchFamily="18" charset="0"/>
                <a:ea typeface="Roboto" panose="02000000000000000000" pitchFamily="2" charset="0"/>
                <a:cs typeface="Times New Roman" pitchFamily="18" charset="0"/>
              </a:rPr>
              <a:t> </a:t>
            </a:r>
            <a:r>
              <a:rPr lang="en-US" sz="2000" b="1" dirty="0" err="1">
                <a:solidFill>
                  <a:schemeClr val="bg1"/>
                </a:solidFill>
                <a:latin typeface="Times New Roman" pitchFamily="18" charset="0"/>
                <a:ea typeface="Roboto" panose="02000000000000000000" pitchFamily="2" charset="0"/>
                <a:cs typeface="Times New Roman" pitchFamily="18" charset="0"/>
              </a:rPr>
              <a:t>Ninh</a:t>
            </a:r>
            <a:r>
              <a:rPr lang="en-US" sz="2000" b="1" dirty="0">
                <a:solidFill>
                  <a:schemeClr val="bg1"/>
                </a:solidFill>
                <a:latin typeface="Times New Roman" pitchFamily="18" charset="0"/>
                <a:ea typeface="Roboto" panose="02000000000000000000" pitchFamily="2" charset="0"/>
                <a:cs typeface="Times New Roman" pitchFamily="18" charset="0"/>
              </a:rPr>
              <a:t> – </a:t>
            </a:r>
            <a:r>
              <a:rPr lang="en-US" sz="2000" b="1" dirty="0" err="1">
                <a:solidFill>
                  <a:schemeClr val="bg1"/>
                </a:solidFill>
                <a:latin typeface="Times New Roman" pitchFamily="18" charset="0"/>
                <a:ea typeface="Roboto" panose="02000000000000000000" pitchFamily="2" charset="0"/>
                <a:cs typeface="Times New Roman" pitchFamily="18" charset="0"/>
              </a:rPr>
              <a:t>vùng</a:t>
            </a:r>
            <a:r>
              <a:rPr lang="en-US" sz="2000" b="1" dirty="0">
                <a:solidFill>
                  <a:schemeClr val="bg1"/>
                </a:solidFill>
                <a:latin typeface="Times New Roman" pitchFamily="18" charset="0"/>
                <a:ea typeface="Roboto" panose="02000000000000000000" pitchFamily="2" charset="0"/>
                <a:cs typeface="Times New Roman" pitchFamily="18" charset="0"/>
              </a:rPr>
              <a:t> than </a:t>
            </a:r>
            <a:r>
              <a:rPr lang="en-US" sz="2000" b="1" dirty="0" err="1">
                <a:solidFill>
                  <a:schemeClr val="bg1"/>
                </a:solidFill>
                <a:latin typeface="Times New Roman" pitchFamily="18" charset="0"/>
                <a:ea typeface="Roboto" panose="02000000000000000000" pitchFamily="2" charset="0"/>
                <a:cs typeface="Times New Roman" pitchFamily="18" charset="0"/>
              </a:rPr>
              <a:t>lớn</a:t>
            </a:r>
            <a:r>
              <a:rPr lang="en-US" sz="2000" b="1" dirty="0">
                <a:solidFill>
                  <a:schemeClr val="bg1"/>
                </a:solidFill>
                <a:latin typeface="Times New Roman" pitchFamily="18" charset="0"/>
                <a:ea typeface="Roboto" panose="02000000000000000000" pitchFamily="2" charset="0"/>
                <a:cs typeface="Times New Roman" pitchFamily="18" charset="0"/>
              </a:rPr>
              <a:t> </a:t>
            </a:r>
            <a:r>
              <a:rPr lang="en-US" sz="2000" b="1" dirty="0" err="1">
                <a:solidFill>
                  <a:schemeClr val="bg1"/>
                </a:solidFill>
                <a:latin typeface="Times New Roman" pitchFamily="18" charset="0"/>
                <a:ea typeface="Roboto" panose="02000000000000000000" pitchFamily="2" charset="0"/>
                <a:cs typeface="Times New Roman" pitchFamily="18" charset="0"/>
              </a:rPr>
              <a:t>nhất</a:t>
            </a:r>
            <a:r>
              <a:rPr lang="en-US" sz="2000" b="1" dirty="0">
                <a:solidFill>
                  <a:schemeClr val="bg1"/>
                </a:solidFill>
                <a:latin typeface="Times New Roman" pitchFamily="18" charset="0"/>
                <a:ea typeface="Roboto" panose="02000000000000000000" pitchFamily="2" charset="0"/>
                <a:cs typeface="Times New Roman" pitchFamily="18" charset="0"/>
              </a:rPr>
              <a:t> </a:t>
            </a:r>
            <a:r>
              <a:rPr lang="en-US" sz="2000" b="1" dirty="0" err="1">
                <a:solidFill>
                  <a:schemeClr val="bg1"/>
                </a:solidFill>
                <a:latin typeface="Times New Roman" pitchFamily="18" charset="0"/>
                <a:ea typeface="Roboto" panose="02000000000000000000" pitchFamily="2" charset="0"/>
                <a:cs typeface="Times New Roman" pitchFamily="18" charset="0"/>
              </a:rPr>
              <a:t>nước</a:t>
            </a:r>
            <a:endParaRPr lang="en-US" sz="2000" b="1" dirty="0">
              <a:solidFill>
                <a:schemeClr val="bg1"/>
              </a:solidFill>
              <a:latin typeface="Times New Roman" pitchFamily="18" charset="0"/>
              <a:ea typeface="Roboto" panose="02000000000000000000" pitchFamily="2" charset="0"/>
              <a:cs typeface="Times New Roman" pitchFamily="18" charset="0"/>
            </a:endParaRPr>
          </a:p>
        </p:txBody>
      </p:sp>
    </p:spTree>
    <p:extLst>
      <p:ext uri="{BB962C8B-B14F-4D97-AF65-F5344CB8AC3E}">
        <p14:creationId xmlns:p14="http://schemas.microsoft.com/office/powerpoint/2010/main" val="3261358780"/>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1286</Words>
  <Application>Microsoft Office PowerPoint</Application>
  <PresentationFormat>Custom</PresentationFormat>
  <Paragraphs>107</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Chi Tuan</dc:creator>
  <cp:lastModifiedBy>Admin</cp:lastModifiedBy>
  <cp:revision>44</cp:revision>
  <dcterms:created xsi:type="dcterms:W3CDTF">2021-08-25T23:15:24Z</dcterms:created>
  <dcterms:modified xsi:type="dcterms:W3CDTF">2023-10-29T08:22:54Z</dcterms:modified>
</cp:coreProperties>
</file>