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2" r:id="rId2"/>
    <p:sldMasterId id="2147483755" r:id="rId3"/>
    <p:sldMasterId id="2147483782" r:id="rId4"/>
    <p:sldMasterId id="2147483796" r:id="rId5"/>
  </p:sldMasterIdLst>
  <p:notesMasterIdLst>
    <p:notesMasterId r:id="rId43"/>
  </p:notesMasterIdLst>
  <p:sldIdLst>
    <p:sldId id="390" r:id="rId6"/>
    <p:sldId id="391" r:id="rId7"/>
    <p:sldId id="259" r:id="rId8"/>
    <p:sldId id="333" r:id="rId9"/>
    <p:sldId id="299" r:id="rId10"/>
    <p:sldId id="301" r:id="rId11"/>
    <p:sldId id="372" r:id="rId12"/>
    <p:sldId id="385" r:id="rId13"/>
    <p:sldId id="341" r:id="rId14"/>
    <p:sldId id="342" r:id="rId15"/>
    <p:sldId id="339" r:id="rId16"/>
    <p:sldId id="384" r:id="rId17"/>
    <p:sldId id="303" r:id="rId18"/>
    <p:sldId id="305" r:id="rId19"/>
    <p:sldId id="307" r:id="rId20"/>
    <p:sldId id="345" r:id="rId21"/>
    <p:sldId id="344" r:id="rId22"/>
    <p:sldId id="316" r:id="rId23"/>
    <p:sldId id="351" r:id="rId24"/>
    <p:sldId id="392" r:id="rId25"/>
    <p:sldId id="317" r:id="rId26"/>
    <p:sldId id="354" r:id="rId27"/>
    <p:sldId id="374" r:id="rId28"/>
    <p:sldId id="375" r:id="rId29"/>
    <p:sldId id="376" r:id="rId30"/>
    <p:sldId id="377" r:id="rId31"/>
    <p:sldId id="379" r:id="rId32"/>
    <p:sldId id="380" r:id="rId33"/>
    <p:sldId id="373" r:id="rId34"/>
    <p:sldId id="355" r:id="rId35"/>
    <p:sldId id="356" r:id="rId36"/>
    <p:sldId id="395" r:id="rId37"/>
    <p:sldId id="357" r:id="rId38"/>
    <p:sldId id="330" r:id="rId39"/>
    <p:sldId id="387" r:id="rId40"/>
    <p:sldId id="393" r:id="rId41"/>
    <p:sldId id="38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E00"/>
    <a:srgbClr val="008000"/>
    <a:srgbClr val="FFDB69"/>
    <a:srgbClr val="FF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33" autoAdjust="0"/>
  </p:normalViewPr>
  <p:slideViewPr>
    <p:cSldViewPr>
      <p:cViewPr varScale="1">
        <p:scale>
          <a:sx n="57" d="100"/>
          <a:sy n="57" d="100"/>
        </p:scale>
        <p:origin x="992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75E1771-A7B1-4A91-958F-4C50DD45F4D7}" type="datetimeFigureOut">
              <a:rPr lang="en-PH" smtClean="0"/>
              <a:pPr/>
              <a:t>02/04/2023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0DB96F3-AB3B-4A44-870F-2FBB5484A874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77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1624" y="2362227"/>
            <a:ext cx="9968752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886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27"/>
            <a:ext cx="2540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27"/>
            <a:ext cx="78232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018A0-B3AE-46FF-ACD7-2945F1222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1624" y="2362239"/>
            <a:ext cx="9968752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886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76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9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5181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181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535113"/>
            <a:ext cx="51837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174875"/>
            <a:ext cx="51837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1858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185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9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29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2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685800"/>
            <a:ext cx="38078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39"/>
            <a:ext cx="66124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3" y="1981207"/>
            <a:ext cx="3807884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96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38201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54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6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39"/>
            <a:ext cx="2540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39"/>
            <a:ext cx="78232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51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8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018A0-B3AE-46FF-ACD7-2945F1222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74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1624" y="2362239"/>
            <a:ext cx="9968752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886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56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60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25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5181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181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82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535113"/>
            <a:ext cx="51837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174875"/>
            <a:ext cx="51837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1858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185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1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17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71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685800"/>
            <a:ext cx="38078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39"/>
            <a:ext cx="66124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3" y="1981207"/>
            <a:ext cx="3807884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74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38201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98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5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39"/>
            <a:ext cx="2540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39"/>
            <a:ext cx="78232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72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8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018A0-B3AE-46FF-ACD7-2945F1222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88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ED6D2E7-3FA7-4760-AC9F-55F58391E62C}" type="slidenum">
              <a:rPr lang="en-US" altLang="en-US"/>
              <a:pPr>
                <a:buClr>
                  <a:srgbClr val="0000FF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957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39C5F85-2F14-41ED-8C82-24CE5A78347C}" type="slidenum">
              <a:rPr lang="en-US" altLang="en-US"/>
              <a:pPr>
                <a:buClr>
                  <a:srgbClr val="0000FF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270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47F979DB-64AA-4F22-8BD7-09A8299BFCC1}" type="slidenum">
              <a:rPr lang="en-US" altLang="en-US"/>
              <a:pPr>
                <a:buClr>
                  <a:srgbClr val="0000FF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1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5181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181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FDB621B-4A84-4C01-B302-3C881741C7F1}" type="slidenum">
              <a:rPr lang="en-US" altLang="en-US"/>
              <a:pPr>
                <a:buClr>
                  <a:srgbClr val="0000FF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36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88784BB7-63AC-4638-BFC4-57B44B0E84B4}" type="slidenum">
              <a:rPr lang="en-US" altLang="en-US"/>
              <a:pPr>
                <a:buClr>
                  <a:srgbClr val="0000FF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925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5F353EE-7504-4C8C-BEA2-1AC45AD573BF}" type="slidenum">
              <a:rPr lang="en-US" altLang="en-US"/>
              <a:pPr>
                <a:buClr>
                  <a:srgbClr val="0000FF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40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F791E774-50FB-4113-939F-FB8619C14552}" type="slidenum">
              <a:rPr lang="en-US" altLang="en-US"/>
              <a:pPr>
                <a:buClr>
                  <a:srgbClr val="0000FF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803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B06112A0-7B8C-4C16-8B26-279E1256DF40}" type="slidenum">
              <a:rPr lang="en-US" altLang="en-US"/>
              <a:pPr>
                <a:buClr>
                  <a:srgbClr val="0000FF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511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953AB30-96AC-480F-850D-98BBD475945B}" type="slidenum">
              <a:rPr lang="en-US" altLang="en-US"/>
              <a:pPr>
                <a:buClr>
                  <a:srgbClr val="0000FF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18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D89C807E-7BAC-46A4-97A5-56640CEEF952}" type="slidenum">
              <a:rPr lang="en-US" altLang="en-US"/>
              <a:pPr>
                <a:buClr>
                  <a:srgbClr val="0000FF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480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2A47601-1FE4-42BB-8E6C-92C71DCF95B5}" type="slidenum">
              <a:rPr lang="en-US" altLang="en-US"/>
              <a:pPr>
                <a:buClr>
                  <a:srgbClr val="0000FF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445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2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2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3B883DD7-FA1D-4760-8729-740F1654EF22}" type="slidenum">
              <a:rPr lang="en-US" altLang="en-US"/>
              <a:pPr>
                <a:buClr>
                  <a:srgbClr val="0000FF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506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F1BC819E-8096-4325-9100-6E6F6DEA5494}" type="slidenum">
              <a:rPr lang="en-US" altLang="en-US"/>
              <a:pPr>
                <a:buClr>
                  <a:srgbClr val="0000FF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0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535113"/>
            <a:ext cx="51837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174875"/>
            <a:ext cx="51837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1858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185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1624" y="2362221"/>
            <a:ext cx="9968752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886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97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59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784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5181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181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62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535113"/>
            <a:ext cx="51837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174875"/>
            <a:ext cx="51837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1858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185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61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138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921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685800"/>
            <a:ext cx="38078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21"/>
            <a:ext cx="66124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3" y="1981207"/>
            <a:ext cx="3807884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61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38201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2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21"/>
            <a:ext cx="2540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21"/>
            <a:ext cx="78232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81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018A0-B3AE-46FF-ACD7-2945F1222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273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0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0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591A-AB31-4C7E-9917-AC8AD1155F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8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685800"/>
            <a:ext cx="38078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27"/>
            <a:ext cx="66124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3" y="1981207"/>
            <a:ext cx="3807884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38201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8897" y="609600"/>
            <a:ext cx="1061421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824" y="1524008"/>
            <a:ext cx="10578352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8897" y="609600"/>
            <a:ext cx="1061421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824" y="1524008"/>
            <a:ext cx="10578352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0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8897" y="609600"/>
            <a:ext cx="1061421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824" y="1524008"/>
            <a:ext cx="10578352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buClr>
                <a:srgbClr val="000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 sz="120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buClr>
                <a:srgbClr val="0000FF"/>
              </a:buClr>
              <a:defRPr/>
            </a:pPr>
            <a:fld id="{BDB94C71-5707-4D35-BE5A-12BCF9D17555}" type="slidenum">
              <a:rPr lang="en-US" altLang="en-US">
                <a:latin typeface="Times New Roman" pitchFamily="18" charset="0"/>
              </a:rPr>
              <a:pPr fontAlgn="base">
                <a:spcAft>
                  <a:spcPct val="0"/>
                </a:spcAft>
                <a:buClr>
                  <a:srgbClr val="0000FF"/>
                </a:buClr>
                <a:defRPr/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8897" y="609600"/>
            <a:ext cx="1061421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824" y="1524008"/>
            <a:ext cx="10578352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 Thuat 88\Desktop\ảnh_files\1920x1080_hoc-ky-nang-giao-tiep-o-d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85800"/>
            <a:ext cx="10439400" cy="593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7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95399" y="838200"/>
            <a:ext cx="9474047" cy="56388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322639" y="1754188"/>
            <a:ext cx="6284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28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1752600" y="1363133"/>
            <a:ext cx="9168710" cy="2286000"/>
          </a:xfrm>
          <a:prstGeom prst="horizontalScrol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* </a:t>
            </a:r>
            <a:r>
              <a:rPr lang="vi-VN" sz="2800" b="1" dirty="0">
                <a:solidFill>
                  <a:srgbClr val="FF3300"/>
                </a:solidFill>
                <a:latin typeface="Times New Roman" pitchFamily="18" charset="0"/>
              </a:rPr>
              <a:t>Vai xã hội l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à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vị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trí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tham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gia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hội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thoại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đối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khác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cuộc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thoại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838200" y="446441"/>
            <a:ext cx="617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4EE00"/>
                </a:solidFill>
                <a:latin typeface="Times New Roman" pitchFamily="18" charset="0"/>
              </a:rPr>
              <a:t>I. </a:t>
            </a:r>
            <a:r>
              <a:rPr lang="en-US" sz="3200" b="1" err="1">
                <a:solidFill>
                  <a:srgbClr val="F4EE00"/>
                </a:solidFill>
                <a:latin typeface="Times New Roman" pitchFamily="18" charset="0"/>
              </a:rPr>
              <a:t>Vai</a:t>
            </a:r>
            <a:r>
              <a:rPr lang="en-US" sz="32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F4EE00"/>
                </a:solidFill>
                <a:latin typeface="Times New Roman" pitchFamily="18" charset="0"/>
              </a:rPr>
              <a:t>xã</a:t>
            </a:r>
            <a:r>
              <a:rPr lang="en-US" sz="32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sz="32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F4EE00"/>
                </a:solidFill>
                <a:latin typeface="Times New Roman" pitchFamily="18" charset="0"/>
              </a:rPr>
              <a:t>trong</a:t>
            </a:r>
            <a:r>
              <a:rPr lang="en-US" sz="32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sz="32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F4EE00"/>
                </a:solidFill>
                <a:latin typeface="Times New Roman" pitchFamily="18" charset="0"/>
              </a:rPr>
              <a:t>thoại</a:t>
            </a:r>
            <a:endParaRPr lang="en-US" sz="3200" b="1">
              <a:solidFill>
                <a:srgbClr val="F4EE00"/>
              </a:solidFill>
              <a:latin typeface="Times New Roman" pitchFamily="18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1698439" y="2506133"/>
            <a:ext cx="9146939" cy="3306729"/>
          </a:xfrm>
          <a:prstGeom prst="horizontalScrol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marL="457200" indent="-457200" fontAlgn="base">
              <a:spcAft>
                <a:spcPct val="0"/>
              </a:spcAft>
              <a:buFontTx/>
              <a:buChar char="-"/>
            </a:pP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–</a:t>
            </a:r>
            <a:r>
              <a:rPr lang="vi-VN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ngang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(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thứ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bậc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). 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-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–</a:t>
            </a:r>
            <a:r>
              <a:rPr lang="vi-VN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sơ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mức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quen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).  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  <a:defRPr/>
            </a:pPr>
            <a:r>
              <a:rPr lang="en-US" sz="2800" b="1" kern="0" dirty="0"/>
              <a:t>b. </a:t>
            </a:r>
            <a:r>
              <a:rPr lang="en-US" sz="2800" b="1" kern="0" dirty="0" err="1"/>
              <a:t>Cách</a:t>
            </a:r>
            <a:r>
              <a:rPr lang="en-US" sz="2800" b="1" kern="0" dirty="0"/>
              <a:t> </a:t>
            </a:r>
            <a:r>
              <a:rPr lang="en-US" sz="2800" b="1" kern="0" dirty="0" err="1"/>
              <a:t>cư</a:t>
            </a:r>
            <a:r>
              <a:rPr lang="en-US" sz="2800" b="1" kern="0" dirty="0"/>
              <a:t> </a:t>
            </a:r>
            <a:r>
              <a:rPr lang="en-US" sz="2800" b="1" kern="0" dirty="0" err="1"/>
              <a:t>xử</a:t>
            </a:r>
            <a:r>
              <a:rPr lang="en-US" sz="2800" b="1" kern="0" dirty="0"/>
              <a:t> </a:t>
            </a:r>
            <a:r>
              <a:rPr lang="en-US" sz="2800" b="1" kern="0" dirty="0" err="1"/>
              <a:t>của</a:t>
            </a:r>
            <a:r>
              <a:rPr lang="en-US" sz="2800" b="1" kern="0" dirty="0"/>
              <a:t> </a:t>
            </a:r>
            <a:r>
              <a:rPr lang="en-US" sz="2800" b="1" kern="0" dirty="0" err="1"/>
              <a:t>người</a:t>
            </a:r>
            <a:r>
              <a:rPr lang="en-US" sz="2800" b="1" kern="0" dirty="0"/>
              <a:t> </a:t>
            </a:r>
            <a:r>
              <a:rPr lang="en-US" sz="2800" b="1" kern="0" dirty="0" err="1"/>
              <a:t>cô</a:t>
            </a:r>
            <a:r>
              <a:rPr lang="en-US" sz="2800" b="1" kern="0" dirty="0"/>
              <a:t> </a:t>
            </a:r>
            <a:r>
              <a:rPr lang="en-US" sz="2800" b="1" kern="0" dirty="0" err="1"/>
              <a:t>có</a:t>
            </a:r>
            <a:r>
              <a:rPr lang="en-US" sz="2800" b="1" kern="0" dirty="0"/>
              <a:t> </a:t>
            </a:r>
            <a:r>
              <a:rPr lang="en-US" sz="2800" b="1" kern="0" dirty="0" err="1"/>
              <a:t>gì</a:t>
            </a:r>
            <a:r>
              <a:rPr lang="en-US" sz="2800" b="1" kern="0" dirty="0"/>
              <a:t> </a:t>
            </a:r>
            <a:r>
              <a:rPr lang="en-US" sz="2800" b="1" kern="0" dirty="0" err="1"/>
              <a:t>đáng</a:t>
            </a:r>
            <a:r>
              <a:rPr lang="en-US" sz="2800" b="1" kern="0" dirty="0"/>
              <a:t> </a:t>
            </a:r>
            <a:r>
              <a:rPr lang="en-US" sz="2800" b="1" kern="0" dirty="0" err="1"/>
              <a:t>chê</a:t>
            </a:r>
            <a:r>
              <a:rPr lang="en-US" sz="2800" b="1" kern="0" dirty="0"/>
              <a:t> </a:t>
            </a:r>
            <a:r>
              <a:rPr lang="en-US" sz="2800" b="1" kern="0" dirty="0" err="1"/>
              <a:t>trách</a:t>
            </a:r>
            <a:r>
              <a:rPr lang="en-US" sz="2800" b="1" kern="0" dirty="0"/>
              <a:t>?</a:t>
            </a:r>
          </a:p>
          <a:p>
            <a:pPr marL="0" lvl="0" indent="0" algn="just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  <a:defRPr/>
            </a:pPr>
            <a:r>
              <a:rPr lang="en-US" sz="2800" b="1" kern="0" dirty="0"/>
              <a:t>c. </a:t>
            </a:r>
            <a:r>
              <a:rPr lang="en-US" sz="2800" b="1" kern="0" dirty="0" err="1"/>
              <a:t>Tìm</a:t>
            </a:r>
            <a:r>
              <a:rPr lang="en-US" sz="2800" b="1" kern="0" dirty="0"/>
              <a:t> </a:t>
            </a:r>
            <a:r>
              <a:rPr lang="en-US" sz="2800" b="1" kern="0" dirty="0" err="1"/>
              <a:t>những</a:t>
            </a:r>
            <a:r>
              <a:rPr lang="en-US" sz="2800" b="1" kern="0" dirty="0"/>
              <a:t> chi </a:t>
            </a:r>
            <a:r>
              <a:rPr lang="en-US" sz="2800" b="1" kern="0" dirty="0" err="1"/>
              <a:t>tiết</a:t>
            </a:r>
            <a:r>
              <a:rPr lang="en-US" sz="2800" b="1" kern="0" dirty="0"/>
              <a:t> </a:t>
            </a:r>
            <a:r>
              <a:rPr lang="en-US" sz="2800" b="1" kern="0" dirty="0" err="1"/>
              <a:t>cho</a:t>
            </a:r>
            <a:r>
              <a:rPr lang="en-US" sz="2800" b="1" kern="0" dirty="0"/>
              <a:t> </a:t>
            </a:r>
            <a:r>
              <a:rPr lang="en-US" sz="2800" b="1" kern="0" dirty="0" err="1"/>
              <a:t>thấy</a:t>
            </a:r>
            <a:r>
              <a:rPr lang="en-US" sz="2800" b="1" kern="0" dirty="0"/>
              <a:t> </a:t>
            </a:r>
            <a:r>
              <a:rPr lang="en-US" sz="2800" b="1" kern="0" dirty="0" err="1"/>
              <a:t>nhân</a:t>
            </a:r>
            <a:r>
              <a:rPr lang="en-US" sz="2800" b="1" kern="0" dirty="0"/>
              <a:t> </a:t>
            </a:r>
            <a:r>
              <a:rPr lang="en-US" sz="2800" b="1" kern="0" dirty="0" err="1"/>
              <a:t>vật</a:t>
            </a:r>
            <a:r>
              <a:rPr lang="en-US" sz="2800" b="1" kern="0" dirty="0"/>
              <a:t> </a:t>
            </a:r>
            <a:r>
              <a:rPr lang="en-US" sz="2800" b="1" kern="0" dirty="0" err="1"/>
              <a:t>chú</a:t>
            </a:r>
            <a:r>
              <a:rPr lang="en-US" sz="2800" b="1" kern="0" dirty="0"/>
              <a:t> </a:t>
            </a:r>
            <a:r>
              <a:rPr lang="en-US" sz="2800" b="1" kern="0" dirty="0" err="1"/>
              <a:t>bé</a:t>
            </a:r>
            <a:r>
              <a:rPr lang="en-US" sz="2800" b="1" kern="0" dirty="0"/>
              <a:t> </a:t>
            </a:r>
            <a:r>
              <a:rPr lang="en-US" sz="2800" b="1" kern="0" dirty="0" err="1"/>
              <a:t>Hồng</a:t>
            </a:r>
            <a:r>
              <a:rPr lang="en-US" sz="2800" b="1" kern="0" dirty="0"/>
              <a:t> </a:t>
            </a:r>
            <a:r>
              <a:rPr lang="en-US" sz="2800" b="1" kern="0" dirty="0" err="1"/>
              <a:t>đã</a:t>
            </a:r>
            <a:r>
              <a:rPr lang="en-US" sz="2800" b="1" kern="0" dirty="0"/>
              <a:t> </a:t>
            </a:r>
            <a:r>
              <a:rPr lang="en-US" sz="2800" b="1" kern="0" dirty="0" err="1"/>
              <a:t>cố</a:t>
            </a:r>
            <a:r>
              <a:rPr lang="en-US" sz="2800" b="1" kern="0" dirty="0"/>
              <a:t> </a:t>
            </a:r>
            <a:r>
              <a:rPr lang="en-US" sz="2800" b="1" kern="0" dirty="0" err="1"/>
              <a:t>gắng</a:t>
            </a:r>
            <a:r>
              <a:rPr lang="en-US" sz="2800" b="1" kern="0" dirty="0"/>
              <a:t> </a:t>
            </a:r>
            <a:r>
              <a:rPr lang="en-US" sz="2800" b="1" kern="0" dirty="0" err="1"/>
              <a:t>kìm</a:t>
            </a:r>
            <a:r>
              <a:rPr lang="en-US" sz="2800" b="1" kern="0" dirty="0"/>
              <a:t> </a:t>
            </a:r>
            <a:r>
              <a:rPr lang="en-US" sz="2800" b="1" kern="0" dirty="0" err="1"/>
              <a:t>nén</a:t>
            </a:r>
            <a:r>
              <a:rPr lang="en-US" sz="2800" b="1" kern="0" dirty="0"/>
              <a:t> </a:t>
            </a:r>
            <a:r>
              <a:rPr lang="en-US" sz="2800" b="1" kern="0" dirty="0" err="1"/>
              <a:t>sự</a:t>
            </a:r>
            <a:r>
              <a:rPr lang="en-US" sz="2800" b="1" kern="0" dirty="0"/>
              <a:t> </a:t>
            </a:r>
            <a:r>
              <a:rPr lang="en-US" sz="2800" b="1" kern="0" dirty="0" err="1"/>
              <a:t>bất</a:t>
            </a:r>
            <a:r>
              <a:rPr lang="en-US" sz="2800" b="1" kern="0" dirty="0"/>
              <a:t> </a:t>
            </a:r>
            <a:r>
              <a:rPr lang="en-US" sz="2800" b="1" kern="0" dirty="0" err="1"/>
              <a:t>bình</a:t>
            </a:r>
            <a:r>
              <a:rPr lang="en-US" sz="2800" b="1" kern="0" dirty="0"/>
              <a:t> </a:t>
            </a:r>
            <a:r>
              <a:rPr lang="en-US" sz="2800" b="1" kern="0" dirty="0" err="1"/>
              <a:t>của</a:t>
            </a:r>
            <a:r>
              <a:rPr lang="en-US" sz="2800" b="1" kern="0" dirty="0"/>
              <a:t> </a:t>
            </a:r>
            <a:r>
              <a:rPr lang="en-US" sz="2800" b="1" kern="0" dirty="0" err="1"/>
              <a:t>mình</a:t>
            </a:r>
            <a:r>
              <a:rPr lang="en-US" sz="2800" b="1" kern="0" dirty="0"/>
              <a:t> </a:t>
            </a:r>
            <a:r>
              <a:rPr lang="en-US" sz="2800" b="1" kern="0" dirty="0" err="1"/>
              <a:t>để</a:t>
            </a:r>
            <a:r>
              <a:rPr lang="en-US" sz="2800" b="1" kern="0" dirty="0"/>
              <a:t> </a:t>
            </a:r>
            <a:r>
              <a:rPr lang="en-US" sz="2800" b="1" kern="0" dirty="0" err="1"/>
              <a:t>giữ</a:t>
            </a:r>
            <a:r>
              <a:rPr lang="en-US" sz="2800" b="1" kern="0" dirty="0"/>
              <a:t> </a:t>
            </a:r>
            <a:r>
              <a:rPr lang="en-US" sz="2800" b="1" kern="0" dirty="0" err="1"/>
              <a:t>thái</a:t>
            </a:r>
            <a:r>
              <a:rPr lang="en-US" sz="2800" b="1" kern="0" dirty="0"/>
              <a:t> </a:t>
            </a:r>
            <a:r>
              <a:rPr lang="en-US" sz="2800" b="1" kern="0" dirty="0" err="1"/>
              <a:t>độ</a:t>
            </a:r>
            <a:r>
              <a:rPr lang="en-US" sz="2800" b="1" kern="0" dirty="0"/>
              <a:t> </a:t>
            </a:r>
            <a:r>
              <a:rPr lang="en-US" sz="2800" b="1" kern="0" dirty="0" err="1"/>
              <a:t>lễ</a:t>
            </a:r>
            <a:r>
              <a:rPr lang="en-US" sz="2800" b="1" kern="0" dirty="0"/>
              <a:t> </a:t>
            </a:r>
            <a:r>
              <a:rPr lang="en-US" sz="2800" b="1" kern="0" dirty="0" err="1"/>
              <a:t>phép</a:t>
            </a:r>
            <a:r>
              <a:rPr lang="en-US" sz="2800" b="1" kern="0" dirty="0"/>
              <a:t>. </a:t>
            </a:r>
            <a:r>
              <a:rPr lang="en-US" sz="2800" b="1" kern="0" dirty="0" err="1"/>
              <a:t>Giải</a:t>
            </a:r>
            <a:r>
              <a:rPr lang="en-US" sz="2800" b="1" kern="0" dirty="0"/>
              <a:t> </a:t>
            </a:r>
            <a:r>
              <a:rPr lang="en-US" sz="2800" b="1" kern="0" dirty="0" err="1"/>
              <a:t>thích</a:t>
            </a:r>
            <a:r>
              <a:rPr lang="en-US" sz="2800" b="1" kern="0" dirty="0"/>
              <a:t> </a:t>
            </a:r>
            <a:r>
              <a:rPr lang="en-US" sz="2800" b="1" kern="0" dirty="0" err="1"/>
              <a:t>vì</a:t>
            </a:r>
            <a:r>
              <a:rPr lang="en-US" sz="2800" b="1" kern="0" dirty="0"/>
              <a:t> </a:t>
            </a:r>
            <a:r>
              <a:rPr lang="en-US" sz="2800" b="1" kern="0" dirty="0" err="1"/>
              <a:t>sao</a:t>
            </a:r>
            <a:r>
              <a:rPr lang="en-US" sz="2800" b="1" kern="0" dirty="0"/>
              <a:t> </a:t>
            </a:r>
            <a:r>
              <a:rPr lang="en-US" sz="2800" b="1" kern="0" dirty="0" err="1"/>
              <a:t>Hồng</a:t>
            </a:r>
            <a:r>
              <a:rPr lang="en-US" sz="2800" b="1" kern="0" dirty="0"/>
              <a:t> </a:t>
            </a:r>
            <a:r>
              <a:rPr lang="en-US" sz="2800" b="1" kern="0" dirty="0" err="1"/>
              <a:t>phải</a:t>
            </a:r>
            <a:r>
              <a:rPr lang="en-US" sz="2800" b="1" kern="0" dirty="0"/>
              <a:t> </a:t>
            </a:r>
            <a:r>
              <a:rPr lang="en-US" sz="2800" b="1" kern="0" dirty="0" err="1"/>
              <a:t>làm</a:t>
            </a:r>
            <a:r>
              <a:rPr lang="en-US" sz="2800" b="1" kern="0" dirty="0"/>
              <a:t> </a:t>
            </a:r>
            <a:r>
              <a:rPr lang="en-US" sz="2800" b="1" kern="0" dirty="0" err="1"/>
              <a:t>như</a:t>
            </a:r>
            <a:r>
              <a:rPr lang="en-US" sz="2800" b="1" kern="0" dirty="0"/>
              <a:t> </a:t>
            </a:r>
            <a:r>
              <a:rPr lang="en-US" sz="2800" b="1" kern="0" dirty="0" err="1"/>
              <a:t>vậy</a:t>
            </a:r>
            <a:r>
              <a:rPr lang="en-US" sz="2800" b="1" kern="0" dirty="0"/>
              <a:t>?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111225"/>
            <a:ext cx="10820400" cy="5791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i="1" dirty="0">
                <a:latin typeface="+mj-lt"/>
              </a:rPr>
              <a:t>“…</a:t>
            </a:r>
            <a:r>
              <a:rPr lang="vi-VN" sz="2400" i="1" dirty="0">
                <a:latin typeface="+mj-lt"/>
              </a:rPr>
              <a:t>Một hôm, cô tôi gọi tôi đến bên cười hỏi:</a:t>
            </a:r>
          </a:p>
          <a:p>
            <a:pPr marL="0" indent="0" algn="just">
              <a:buNone/>
            </a:pPr>
            <a:r>
              <a:rPr lang="en-US" sz="2400" i="1" dirty="0"/>
              <a:t>- </a:t>
            </a:r>
            <a:r>
              <a:rPr lang="vi-VN" sz="2400" i="1" dirty="0">
                <a:latin typeface="+mj-lt"/>
              </a:rPr>
              <a:t>Hồng! </a:t>
            </a:r>
            <a:r>
              <a:rPr lang="vi-VN" sz="2400" b="1" i="1" u="sng" dirty="0">
                <a:solidFill>
                  <a:srgbClr val="F4EE00"/>
                </a:solidFill>
                <a:latin typeface="+mj-lt"/>
              </a:rPr>
              <a:t>Mày</a:t>
            </a:r>
            <a:r>
              <a:rPr lang="vi-VN" sz="2400" i="1" dirty="0">
                <a:latin typeface="+mj-lt"/>
              </a:rPr>
              <a:t> có muốn vào Thanh Hoá chơi với mẹ </a:t>
            </a:r>
            <a:r>
              <a:rPr lang="vi-VN" sz="2400" i="1" dirty="0">
                <a:solidFill>
                  <a:srgbClr val="F4EE00"/>
                </a:solidFill>
                <a:latin typeface="+mj-lt"/>
              </a:rPr>
              <a:t>mày </a:t>
            </a:r>
            <a:r>
              <a:rPr lang="vi-VN" sz="2400" i="1" dirty="0">
                <a:latin typeface="+mj-lt"/>
              </a:rPr>
              <a:t>không?</a:t>
            </a:r>
          </a:p>
          <a:p>
            <a:pPr marL="0" indent="0" algn="just">
              <a:buNone/>
            </a:pPr>
            <a:r>
              <a:rPr lang="vi-VN" sz="2400" i="1" dirty="0">
                <a:latin typeface="+mj-lt"/>
              </a:rPr>
              <a:t>[…] Nhận ra </a:t>
            </a:r>
            <a:r>
              <a:rPr lang="vi-VN" sz="2400" i="1" dirty="0">
                <a:solidFill>
                  <a:srgbClr val="F4EE00"/>
                </a:solidFill>
                <a:latin typeface="+mj-lt"/>
              </a:rPr>
              <a:t>ý nghĩ</a:t>
            </a:r>
            <a:r>
              <a:rPr lang="en-US" sz="2400" i="1" dirty="0">
                <a:solidFill>
                  <a:srgbClr val="F4EE00"/>
                </a:solidFill>
                <a:cs typeface="Times New Roman" pitchFamily="18" charset="0"/>
              </a:rPr>
              <a:t>a</a:t>
            </a:r>
            <a:r>
              <a:rPr lang="vi-VN" sz="2400" i="1" dirty="0">
                <a:solidFill>
                  <a:srgbClr val="F4EE00"/>
                </a:solidFill>
                <a:latin typeface="+mj-lt"/>
              </a:rPr>
              <a:t> cay độc</a:t>
            </a:r>
            <a:r>
              <a:rPr lang="vi-VN" sz="2400" i="1" dirty="0">
                <a:latin typeface="+mj-lt"/>
              </a:rPr>
              <a:t> trong giọng nói và trên nét mặt </a:t>
            </a:r>
            <a:r>
              <a:rPr lang="vi-VN" sz="2400" i="1" dirty="0">
                <a:solidFill>
                  <a:srgbClr val="F4EE00"/>
                </a:solidFill>
                <a:latin typeface="+mj-lt"/>
              </a:rPr>
              <a:t>khi cười rất kịch </a:t>
            </a:r>
            <a:r>
              <a:rPr lang="vi-VN" sz="2400" i="1" dirty="0">
                <a:latin typeface="+mj-lt"/>
              </a:rPr>
              <a:t>của</a:t>
            </a:r>
            <a:r>
              <a:rPr lang="en-US" sz="2400" i="1" dirty="0"/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cô</a:t>
            </a:r>
            <a:r>
              <a:rPr lang="vi-VN" sz="2400" i="1" dirty="0">
                <a:latin typeface="+mj-lt"/>
              </a:rPr>
              <a:t> tôi kia, tôi cúi đầu không đáp</a:t>
            </a:r>
            <a:r>
              <a:rPr lang="vi-VN" sz="2400" i="1" dirty="0">
                <a:solidFill>
                  <a:srgbClr val="FF0000"/>
                </a:solidFill>
                <a:latin typeface="+mj-lt"/>
              </a:rPr>
              <a:t>.</a:t>
            </a:r>
            <a:r>
              <a:rPr lang="vi-VN" sz="2400" i="1" dirty="0">
                <a:latin typeface="+mj-lt"/>
              </a:rPr>
              <a:t> Vì tôi biết rõ</a:t>
            </a:r>
            <a:r>
              <a:rPr lang="en-US" sz="2400" i="1" dirty="0"/>
              <a:t>, </a:t>
            </a:r>
            <a:r>
              <a:rPr lang="vi-VN" sz="2400" i="1" dirty="0">
                <a:latin typeface="+mj-lt"/>
              </a:rPr>
              <a:t>cô tôi chỉ có ý gieo rắc vào đầu óc tôi những hoài nghi để tôi khinh m</a:t>
            </a:r>
            <a:r>
              <a:rPr lang="en-US" sz="2400" i="1" dirty="0"/>
              <a:t>i</a:t>
            </a:r>
            <a:r>
              <a:rPr lang="vi-VN" sz="2400" i="1" dirty="0">
                <a:latin typeface="+mj-lt"/>
              </a:rPr>
              <a:t>ệt và ruồng rẫy mẹ tôi</a:t>
            </a:r>
            <a:r>
              <a:rPr lang="en-US" sz="2400" i="1" dirty="0"/>
              <a:t>.</a:t>
            </a:r>
            <a:r>
              <a:rPr lang="vi-VN" sz="2400" i="1" dirty="0">
                <a:latin typeface="+mj-lt"/>
              </a:rPr>
              <a:t> Nhưng đời nào tình thương yêu và lòng kính mến mẹ tôi lại bị những rắp tâm tanh bẩn xâm phạm đến […]</a:t>
            </a:r>
          </a:p>
          <a:p>
            <a:pPr marL="0" indent="0" algn="just">
              <a:buNone/>
            </a:pPr>
            <a:r>
              <a:rPr lang="vi-VN" sz="2400" i="1" dirty="0">
                <a:latin typeface="+mj-lt"/>
              </a:rPr>
              <a:t>Tôi cũng cười đáp lại cô tôi:</a:t>
            </a:r>
          </a:p>
          <a:p>
            <a:pPr marL="0" indent="0" algn="just">
              <a:buNone/>
            </a:pPr>
            <a:r>
              <a:rPr lang="en-US" sz="2400" i="1" dirty="0"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cs typeface="Times New Roman" panose="02020603050405020304" pitchFamily="18" charset="0"/>
              </a:rPr>
              <a:t>! </a:t>
            </a:r>
            <a:r>
              <a:rPr lang="en-US" sz="24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Cháu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cs typeface="Times New Roman" panose="02020603050405020304" pitchFamily="18" charset="0"/>
              </a:rPr>
              <a:t>Cuối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mợ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cháu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i="1" dirty="0" err="1"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luôn</a:t>
            </a:r>
            <a:r>
              <a:rPr lang="en-US" sz="2400" i="1" dirty="0"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giọng</a:t>
            </a:r>
            <a:r>
              <a:rPr lang="en-US" sz="2400" i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ngọt</a:t>
            </a:r>
            <a:r>
              <a:rPr lang="en-US" sz="2400" i="1" dirty="0">
                <a:solidFill>
                  <a:srgbClr val="F4EE00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400" i="1" dirty="0"/>
              <a:t>- </a:t>
            </a:r>
            <a:r>
              <a:rPr lang="vi-VN" sz="2400" i="1" dirty="0">
                <a:latin typeface="+mj-lt"/>
              </a:rPr>
              <a:t>Sao lại không vào? Mợ </a:t>
            </a:r>
            <a:r>
              <a:rPr lang="vi-VN" sz="2400" i="1" dirty="0">
                <a:solidFill>
                  <a:srgbClr val="F4EE00"/>
                </a:solidFill>
                <a:latin typeface="+mj-lt"/>
              </a:rPr>
              <a:t>mày</a:t>
            </a:r>
            <a:r>
              <a:rPr lang="vi-VN" sz="2400" i="1" dirty="0">
                <a:latin typeface="+mj-lt"/>
              </a:rPr>
              <a:t> phát tài lắm, có như dạo trước đâu!</a:t>
            </a:r>
          </a:p>
          <a:p>
            <a:pPr marL="0" indent="0" algn="just">
              <a:buNone/>
            </a:pPr>
            <a:r>
              <a:rPr lang="vi-VN" sz="2400" i="1" dirty="0">
                <a:latin typeface="+mj-lt"/>
              </a:rPr>
              <a:t>Rồi hai con mắt long lanh của cô tôi </a:t>
            </a:r>
            <a:r>
              <a:rPr lang="vi-VN" sz="2400" i="1" dirty="0">
                <a:solidFill>
                  <a:srgbClr val="F4EE00"/>
                </a:solidFill>
                <a:latin typeface="+mj-lt"/>
              </a:rPr>
              <a:t>chằm chặp nhìn tôi.</a:t>
            </a:r>
            <a:r>
              <a:rPr lang="vi-VN" sz="2400" i="1" dirty="0">
                <a:latin typeface="+mj-lt"/>
              </a:rPr>
              <a:t> Tôi lại </a:t>
            </a:r>
            <a:r>
              <a:rPr lang="vi-VN" sz="2400" i="1" dirty="0">
                <a:solidFill>
                  <a:srgbClr val="FF0000"/>
                </a:solidFill>
                <a:latin typeface="+mj-lt"/>
              </a:rPr>
              <a:t>im lặng cúi đầu xuống đất: </a:t>
            </a:r>
            <a:r>
              <a:rPr lang="vi-VN" sz="2400" i="1" dirty="0">
                <a:latin typeface="+mj-lt"/>
              </a:rPr>
              <a:t>lòng tôi càng thắt lại, khoé mắt tôi đã cay cay…</a:t>
            </a:r>
            <a:r>
              <a:rPr lang="en-US" sz="2400" i="1" dirty="0">
                <a:latin typeface="+mj-lt"/>
              </a:rPr>
              <a:t>”</a:t>
            </a:r>
            <a:endParaRPr lang="en-US" sz="2400" i="1" dirty="0">
              <a:cs typeface="Times New Roman" panose="02020603050405020304" pitchFamily="18" charset="0"/>
            </a:endParaRPr>
          </a:p>
        </p:txBody>
      </p:sp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457200" y="457200"/>
            <a:ext cx="601980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Ví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dụ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: SGK/92,93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57" name="Group 8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46126523"/>
              </p:ext>
            </p:extLst>
          </p:nvPr>
        </p:nvGraphicFramePr>
        <p:xfrm>
          <a:off x="1243933" y="2397976"/>
          <a:ext cx="9715499" cy="3185056"/>
        </p:xfrm>
        <a:graphic>
          <a:graphicData uri="http://schemas.openxmlformats.org/drawingml/2006/table">
            <a:tbl>
              <a:tblPr/>
              <a:tblGrid>
                <a:gridCol w="2185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</a:rPr>
                        <a:t>Bµ c«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</a:rPr>
                        <a:t>BÐ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itchFamily="34" charset="0"/>
                        </a:rPr>
                        <a:t>Hång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C¸ch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x­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h«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C¸ch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­ </a:t>
                      </a:r>
                      <a:r>
                        <a:rPr kumimoji="0" lang="en-US" sz="24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xö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NhËn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xÐt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98" name="Text Box 48"/>
          <p:cNvSpPr txBox="1">
            <a:spLocks noChangeArrowheads="1"/>
          </p:cNvSpPr>
          <p:nvPr/>
        </p:nvSpPr>
        <p:spPr bwMode="auto">
          <a:xfrm>
            <a:off x="4678418" y="3421117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/>
              <a:t>Tao - </a:t>
            </a:r>
            <a:r>
              <a:rPr lang="en-US" altLang="en-US" sz="2400" b="1" i="1" dirty="0" err="1"/>
              <a:t>mµy</a:t>
            </a:r>
            <a:endParaRPr lang="en-US" altLang="en-US" sz="2400" b="1" i="1" dirty="0"/>
          </a:p>
        </p:txBody>
      </p:sp>
      <p:sp>
        <p:nvSpPr>
          <p:cNvPr id="6197" name="Text Box 47"/>
          <p:cNvSpPr txBox="1">
            <a:spLocks noChangeArrowheads="1"/>
          </p:cNvSpPr>
          <p:nvPr/>
        </p:nvSpPr>
        <p:spPr bwMode="auto">
          <a:xfrm>
            <a:off x="8424193" y="3443754"/>
            <a:ext cx="1511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/>
              <a:t>Ch¸u -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alt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" name="Text Box 53"/>
          <p:cNvSpPr txBox="1">
            <a:spLocks noChangeArrowheads="1"/>
          </p:cNvSpPr>
          <p:nvPr/>
        </p:nvSpPr>
        <p:spPr bwMode="auto">
          <a:xfrm>
            <a:off x="3350750" y="4211182"/>
            <a:ext cx="4016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/>
              <a:t>    Cay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nghiệ</a:t>
            </a:r>
            <a:r>
              <a:rPr lang="en-US" altLang="en-US" sz="2400" b="1" dirty="0" err="1"/>
              <a:t>t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thiÕu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thiÖn</a:t>
            </a:r>
            <a:r>
              <a:rPr lang="en-US" altLang="en-US" sz="2400" b="1" dirty="0"/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6" name="Text Box 54"/>
          <p:cNvSpPr txBox="1">
            <a:spLocks noChangeArrowheads="1"/>
          </p:cNvSpPr>
          <p:nvPr/>
        </p:nvSpPr>
        <p:spPr bwMode="auto">
          <a:xfrm>
            <a:off x="8313609" y="4246145"/>
            <a:ext cx="173252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/>
              <a:t>   LÔ </a:t>
            </a:r>
            <a:r>
              <a:rPr lang="en-US" altLang="en-US" sz="2400" b="1" dirty="0" err="1"/>
              <a:t>phÐp</a:t>
            </a:r>
            <a:endParaRPr lang="en-US" altLang="en-US" sz="2400" b="1" dirty="0"/>
          </a:p>
        </p:txBody>
      </p:sp>
      <p:sp>
        <p:nvSpPr>
          <p:cNvPr id="6193" name="Text Box 56"/>
          <p:cNvSpPr txBox="1">
            <a:spLocks noChangeArrowheads="1"/>
          </p:cNvSpPr>
          <p:nvPr/>
        </p:nvSpPr>
        <p:spPr bwMode="auto">
          <a:xfrm>
            <a:off x="3506156" y="4932790"/>
            <a:ext cx="39380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 err="1"/>
              <a:t>Kh«ng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phï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hîp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víi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vai</a:t>
            </a:r>
            <a:r>
              <a:rPr lang="en-US" altLang="en-US" sz="2200" b="1" dirty="0"/>
              <a:t> x· </a:t>
            </a:r>
            <a:r>
              <a:rPr lang="en-US" altLang="en-US" sz="2200" b="1" dirty="0" err="1"/>
              <a:t>héi</a:t>
            </a:r>
            <a:endParaRPr lang="en-US" altLang="en-US" sz="2200" b="1" dirty="0"/>
          </a:p>
        </p:txBody>
      </p:sp>
      <p:sp>
        <p:nvSpPr>
          <p:cNvPr id="6194" name="Text Box 57"/>
          <p:cNvSpPr txBox="1">
            <a:spLocks noChangeArrowheads="1"/>
          </p:cNvSpPr>
          <p:nvPr/>
        </p:nvSpPr>
        <p:spPr bwMode="auto">
          <a:xfrm>
            <a:off x="7444208" y="4871129"/>
            <a:ext cx="3471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/>
              <a:t>vai</a:t>
            </a:r>
            <a:r>
              <a:rPr lang="en-US" altLang="en-US" sz="2400" b="1" dirty="0"/>
              <a:t> x· </a:t>
            </a:r>
            <a:r>
              <a:rPr lang="en-US" altLang="en-US" sz="2400" b="1" dirty="0" err="1"/>
              <a:t>héi</a:t>
            </a:r>
            <a:endParaRPr lang="en-US" altLang="en-US" sz="2400" b="1" dirty="0"/>
          </a:p>
        </p:txBody>
      </p:sp>
      <p:sp>
        <p:nvSpPr>
          <p:cNvPr id="31" name="Text Box 59"/>
          <p:cNvSpPr txBox="1">
            <a:spLocks noChangeArrowheads="1"/>
          </p:cNvSpPr>
          <p:nvPr/>
        </p:nvSpPr>
        <p:spPr bwMode="auto">
          <a:xfrm>
            <a:off x="876301" y="535340"/>
            <a:ext cx="601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4EE00"/>
                </a:solidFill>
                <a:latin typeface="Times New Roman" pitchFamily="18" charset="0"/>
              </a:rPr>
              <a:t>I. </a:t>
            </a:r>
            <a:r>
              <a:rPr lang="en-US" altLang="en-US" sz="3600" b="1" err="1">
                <a:solidFill>
                  <a:srgbClr val="F4EE00"/>
                </a:solidFill>
                <a:latin typeface="Times New Roman" pitchFamily="18" charset="0"/>
              </a:rPr>
              <a:t>Vai</a:t>
            </a:r>
            <a:r>
              <a:rPr lang="en-US" altLang="en-US" sz="36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F4EE00"/>
                </a:solidFill>
                <a:latin typeface="Times New Roman" pitchFamily="18" charset="0"/>
              </a:rPr>
              <a:t>xã</a:t>
            </a:r>
            <a:r>
              <a:rPr lang="en-US" altLang="en-US" sz="36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altLang="en-US" sz="36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F4EE00"/>
                </a:solidFill>
                <a:latin typeface="Times New Roman" pitchFamily="18" charset="0"/>
              </a:rPr>
              <a:t>trong</a:t>
            </a:r>
            <a:r>
              <a:rPr lang="en-US" altLang="en-US" sz="36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altLang="en-US" sz="36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F4EE00"/>
                </a:solidFill>
                <a:latin typeface="Times New Roman" pitchFamily="18" charset="0"/>
              </a:rPr>
              <a:t>thoại</a:t>
            </a:r>
            <a:endParaRPr lang="en-US" altLang="en-US" sz="3600" b="1">
              <a:solidFill>
                <a:srgbClr val="F4EE00"/>
              </a:solidFill>
              <a:latin typeface="Times New Roman" pitchFamily="18" charset="0"/>
            </a:endParaRPr>
          </a:p>
        </p:txBody>
      </p:sp>
      <p:sp>
        <p:nvSpPr>
          <p:cNvPr id="32" name="Text Box 60"/>
          <p:cNvSpPr txBox="1">
            <a:spLocks noChangeArrowheads="1"/>
          </p:cNvSpPr>
          <p:nvPr/>
        </p:nvSpPr>
        <p:spPr bwMode="auto">
          <a:xfrm>
            <a:off x="1186677" y="1104776"/>
            <a:ext cx="601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4EE00"/>
                </a:solidFill>
                <a:latin typeface="Times New Roman" pitchFamily="18" charset="0"/>
              </a:rPr>
              <a:t>1. </a:t>
            </a:r>
            <a:r>
              <a:rPr lang="en-US" altLang="en-US" sz="3200" b="1" err="1">
                <a:solidFill>
                  <a:srgbClr val="F4EE00"/>
                </a:solidFill>
                <a:latin typeface="Times New Roman" pitchFamily="18" charset="0"/>
              </a:rPr>
              <a:t>Ví</a:t>
            </a:r>
            <a:r>
              <a:rPr lang="en-US" altLang="en-US" sz="32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F4EE00"/>
                </a:solidFill>
                <a:latin typeface="Times New Roman" pitchFamily="18" charset="0"/>
              </a:rPr>
              <a:t>dụ</a:t>
            </a:r>
            <a:r>
              <a:rPr lang="en-US" altLang="en-US" sz="3200" b="1">
                <a:solidFill>
                  <a:srgbClr val="F4EE00"/>
                </a:solidFill>
                <a:latin typeface="Times New Roman" pitchFamily="18" charset="0"/>
              </a:rPr>
              <a:t>: SGK/92,93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2271" y="1633750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>
                <a:solidFill>
                  <a:srgbClr val="F4EE00"/>
                </a:solidFill>
                <a:latin typeface="Times New Roman" pitchFamily="18" charset="0"/>
              </a:rPr>
              <a:t>2. Nhận xét:</a:t>
            </a:r>
            <a:endParaRPr lang="en-US" altLang="en-US" sz="3200" b="1">
              <a:solidFill>
                <a:srgbClr val="F4EE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  <p:bldP spid="6197" grpId="0"/>
      <p:bldP spid="6195" grpId="0"/>
      <p:bldP spid="6196" grpId="0"/>
      <p:bldP spid="6193" grpId="0"/>
      <p:bldP spid="619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1337412" y="2057400"/>
            <a:ext cx="9193081" cy="3192592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961248" y="2807311"/>
            <a:ext cx="797163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Vì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quan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xã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hội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rất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đa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dạng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nên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vai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xã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hội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mỗi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cũng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đa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dạng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chiều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tham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gia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hội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thoại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mỗi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cần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xác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định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vai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mình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nói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phù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914400" y="618940"/>
            <a:ext cx="617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4EE00"/>
                </a:solidFill>
                <a:latin typeface="Times New Roman" pitchFamily="18" charset="0"/>
              </a:rPr>
              <a:t>I. </a:t>
            </a:r>
            <a:r>
              <a:rPr lang="en-US" sz="3600" b="1" err="1">
                <a:solidFill>
                  <a:srgbClr val="F4EE00"/>
                </a:solidFill>
                <a:latin typeface="Times New Roman" pitchFamily="18" charset="0"/>
              </a:rPr>
              <a:t>Vai</a:t>
            </a:r>
            <a:r>
              <a:rPr lang="en-US" sz="36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3600" b="1" err="1">
                <a:solidFill>
                  <a:srgbClr val="F4EE00"/>
                </a:solidFill>
                <a:latin typeface="Times New Roman" pitchFamily="18" charset="0"/>
              </a:rPr>
              <a:t>xã</a:t>
            </a:r>
            <a:r>
              <a:rPr lang="en-US" sz="36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3600" b="1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sz="36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3600" b="1" err="1">
                <a:solidFill>
                  <a:srgbClr val="F4EE00"/>
                </a:solidFill>
                <a:latin typeface="Times New Roman" pitchFamily="18" charset="0"/>
              </a:rPr>
              <a:t>trong</a:t>
            </a:r>
            <a:r>
              <a:rPr lang="en-US" sz="36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3600" b="1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sz="36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3600" b="1" err="1">
                <a:solidFill>
                  <a:srgbClr val="F4EE00"/>
                </a:solidFill>
                <a:latin typeface="Times New Roman" pitchFamily="18" charset="0"/>
              </a:rPr>
              <a:t>thoại</a:t>
            </a:r>
            <a:endParaRPr lang="en-US" sz="3600" b="1">
              <a:solidFill>
                <a:srgbClr val="F4EE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599" y="554518"/>
            <a:ext cx="9220201" cy="4719400"/>
            <a:chOff x="488899" y="431985"/>
            <a:chExt cx="10291676" cy="4987062"/>
          </a:xfrm>
        </p:grpSpPr>
        <p:sp>
          <p:nvSpPr>
            <p:cNvPr id="97293" name="Line 13"/>
            <p:cNvSpPr>
              <a:spLocks noChangeShapeType="1"/>
            </p:cNvSpPr>
            <p:nvPr/>
          </p:nvSpPr>
          <p:spPr bwMode="auto">
            <a:xfrm flipH="1">
              <a:off x="3851031" y="3252074"/>
              <a:ext cx="2130666" cy="457091"/>
            </a:xfrm>
            <a:prstGeom prst="line">
              <a:avLst/>
            </a:prstGeom>
            <a:noFill/>
            <a:ln w="25400">
              <a:solidFill>
                <a:srgbClr val="F4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>
              <a:off x="6019800" y="1828800"/>
              <a:ext cx="0" cy="533400"/>
            </a:xfrm>
            <a:prstGeom prst="line">
              <a:avLst/>
            </a:prstGeom>
            <a:noFill/>
            <a:ln w="25400">
              <a:solidFill>
                <a:srgbClr val="F4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296" name="Line 16"/>
            <p:cNvSpPr>
              <a:spLocks noChangeShapeType="1"/>
            </p:cNvSpPr>
            <p:nvPr/>
          </p:nvSpPr>
          <p:spPr bwMode="auto">
            <a:xfrm>
              <a:off x="9479241" y="4515488"/>
              <a:ext cx="0" cy="729176"/>
            </a:xfrm>
            <a:prstGeom prst="line">
              <a:avLst/>
            </a:prstGeom>
            <a:noFill/>
            <a:ln w="25400">
              <a:solidFill>
                <a:srgbClr val="F4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294" name="Line 14"/>
            <p:cNvSpPr>
              <a:spLocks noChangeShapeType="1"/>
            </p:cNvSpPr>
            <p:nvPr/>
          </p:nvSpPr>
          <p:spPr bwMode="auto">
            <a:xfrm>
              <a:off x="5943600" y="3265255"/>
              <a:ext cx="2320866" cy="604444"/>
            </a:xfrm>
            <a:prstGeom prst="line">
              <a:avLst/>
            </a:prstGeom>
            <a:noFill/>
            <a:ln w="25400">
              <a:solidFill>
                <a:srgbClr val="F4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295" name="Line 15"/>
            <p:cNvSpPr>
              <a:spLocks noChangeShapeType="1"/>
            </p:cNvSpPr>
            <p:nvPr/>
          </p:nvSpPr>
          <p:spPr bwMode="auto">
            <a:xfrm flipH="1">
              <a:off x="3165629" y="4475193"/>
              <a:ext cx="0" cy="769471"/>
            </a:xfrm>
            <a:prstGeom prst="line">
              <a:avLst/>
            </a:prstGeom>
            <a:noFill/>
            <a:ln w="25400">
              <a:solidFill>
                <a:srgbClr val="F4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4762501" y="431985"/>
              <a:ext cx="2514599" cy="5854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Hội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thoại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287" name="Line 7"/>
            <p:cNvSpPr>
              <a:spLocks noChangeShapeType="1"/>
            </p:cNvSpPr>
            <p:nvPr/>
          </p:nvSpPr>
          <p:spPr bwMode="auto">
            <a:xfrm>
              <a:off x="5981700" y="990600"/>
              <a:ext cx="0" cy="838200"/>
            </a:xfrm>
            <a:prstGeom prst="line">
              <a:avLst/>
            </a:prstGeom>
            <a:noFill/>
            <a:ln w="25400">
              <a:solidFill>
                <a:srgbClr val="F4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288" name="Rectangle 8"/>
            <p:cNvSpPr>
              <a:spLocks noChangeArrowheads="1"/>
            </p:cNvSpPr>
            <p:nvPr/>
          </p:nvSpPr>
          <p:spPr bwMode="auto">
            <a:xfrm>
              <a:off x="4800601" y="1383700"/>
              <a:ext cx="2514599" cy="5854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Vai</a:t>
              </a:r>
              <a:r>
                <a:rPr lang="en-US" sz="30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000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xã</a:t>
              </a:r>
              <a:r>
                <a:rPr lang="en-US" sz="30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000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hội</a:t>
              </a:r>
              <a:endParaRPr lang="en-US" sz="3000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488899" y="3747984"/>
              <a:ext cx="5881673" cy="152859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Quan</a:t>
              </a:r>
              <a:r>
                <a:rPr lang="en-US" sz="2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hệ</a:t>
              </a:r>
              <a:r>
                <a:rPr lang="en-US" sz="2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trên</a:t>
              </a:r>
              <a:r>
                <a:rPr lang="en-US" sz="2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sz="22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dưới</a:t>
              </a:r>
              <a:r>
                <a:rPr lang="en-US" sz="2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hay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sz="2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hàng</a:t>
              </a:r>
              <a:endParaRPr lang="en-US" sz="2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(Theo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tuổi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tác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thứ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bậc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trong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gia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đình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xã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hội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97290" name="Rectangle 10"/>
            <p:cNvSpPr>
              <a:spLocks noChangeArrowheads="1"/>
            </p:cNvSpPr>
            <p:nvPr/>
          </p:nvSpPr>
          <p:spPr bwMode="auto">
            <a:xfrm>
              <a:off x="7748159" y="3695316"/>
              <a:ext cx="3032416" cy="172373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Quan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hệ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thân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sơ</a:t>
              </a:r>
              <a:endPara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Tùy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theo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mức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quen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thân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tình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297" name="Rectangle 17"/>
            <p:cNvSpPr>
              <a:spLocks noChangeArrowheads="1"/>
            </p:cNvSpPr>
            <p:nvPr/>
          </p:nvSpPr>
          <p:spPr bwMode="auto">
            <a:xfrm>
              <a:off x="2133600" y="2260731"/>
              <a:ext cx="8473946" cy="100822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Vị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trí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tham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gia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hội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thoại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cuộc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thoại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97497" y="554538"/>
            <a:ext cx="350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4EE00"/>
                </a:solidFill>
                <a:latin typeface="Times New Roman" pitchFamily="18" charset="0"/>
              </a:rPr>
              <a:t>3.</a:t>
            </a:r>
            <a:r>
              <a:rPr lang="vi-VN" sz="3200" b="1" dirty="0">
                <a:solidFill>
                  <a:srgbClr val="F4EE00"/>
                </a:solidFill>
                <a:latin typeface="Times New Roman" pitchFamily="18" charset="0"/>
              </a:rPr>
              <a:t> Ghi nh</a:t>
            </a:r>
            <a:r>
              <a:rPr lang="en-US" sz="3200" b="1" dirty="0">
                <a:solidFill>
                  <a:srgbClr val="F4EE00"/>
                </a:solidFill>
                <a:latin typeface="Times New Roman" pitchFamily="18" charset="0"/>
              </a:rPr>
              <a:t>ớ: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43200" y="5700215"/>
            <a:ext cx="6629399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>
            <a:off x="3546142" y="5182225"/>
            <a:ext cx="0" cy="501505"/>
          </a:xfrm>
          <a:prstGeom prst="line">
            <a:avLst/>
          </a:prstGeom>
          <a:noFill/>
          <a:ln w="25400">
            <a:solidFill>
              <a:srgbClr val="F4E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H="1">
            <a:off x="8894526" y="5257433"/>
            <a:ext cx="0" cy="426297"/>
          </a:xfrm>
          <a:prstGeom prst="line">
            <a:avLst/>
          </a:prstGeom>
          <a:noFill/>
          <a:ln w="25400">
            <a:solidFill>
              <a:srgbClr val="F4E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1963248" y="5803799"/>
            <a:ext cx="573697" cy="47863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10744200" cy="5257800"/>
          </a:xfrm>
        </p:spPr>
        <p:txBody>
          <a:bodyPr/>
          <a:lstStyle/>
          <a:p>
            <a:pPr marL="812800" indent="-812800">
              <a:lnSpc>
                <a:spcPct val="90000"/>
              </a:lnSpc>
              <a:buNone/>
              <a:defRPr/>
            </a:pPr>
            <a:r>
              <a:rPr lang="en-US" sz="3000" b="1" dirty="0">
                <a:solidFill>
                  <a:srgbClr val="F4EE00"/>
                </a:solidFill>
                <a:cs typeface="Times New Roman" panose="02020603050405020304" pitchFamily="18" charset="0"/>
              </a:rPr>
              <a:t>II. </a:t>
            </a:r>
            <a:r>
              <a:rPr lang="en-US" sz="30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Lượt</a:t>
            </a:r>
            <a:r>
              <a:rPr lang="en-US" sz="30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thoại</a:t>
            </a:r>
            <a:r>
              <a:rPr lang="en-US" sz="3000" b="1" dirty="0">
                <a:solidFill>
                  <a:srgbClr val="F4EE00"/>
                </a:solidFill>
                <a:cs typeface="Times New Roman" panose="02020603050405020304" pitchFamily="18" charset="0"/>
              </a:rPr>
              <a:t>:</a:t>
            </a:r>
          </a:p>
          <a:p>
            <a:pPr marL="812800" indent="-812800">
              <a:lnSpc>
                <a:spcPct val="90000"/>
              </a:lnSpc>
              <a:buNone/>
              <a:defRPr/>
            </a:pPr>
            <a:r>
              <a:rPr lang="en-US" sz="3000" b="1" dirty="0">
                <a:solidFill>
                  <a:srgbClr val="F4EE00"/>
                </a:solidFill>
                <a:cs typeface="Times New Roman" panose="02020603050405020304" pitchFamily="18" charset="0"/>
              </a:rPr>
              <a:t>     1. </a:t>
            </a:r>
            <a:r>
              <a:rPr lang="en-US" sz="30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hiểu</a:t>
            </a:r>
            <a:r>
              <a:rPr lang="en-US" sz="30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ví</a:t>
            </a:r>
            <a:r>
              <a:rPr lang="en-US" sz="30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dụ</a:t>
            </a:r>
            <a:r>
              <a:rPr lang="en-US" sz="3000" b="1" dirty="0">
                <a:solidFill>
                  <a:srgbClr val="F4EE00"/>
                </a:solidFill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sgk</a:t>
            </a:r>
            <a:r>
              <a:rPr lang="en-US" sz="3000" b="1" dirty="0">
                <a:solidFill>
                  <a:srgbClr val="F4EE00"/>
                </a:solidFill>
                <a:cs typeface="Times New Roman" panose="02020603050405020304" pitchFamily="18" charset="0"/>
              </a:rPr>
              <a:t> 92, 93</a:t>
            </a:r>
          </a:p>
          <a:p>
            <a:pPr marL="812800" indent="-812800">
              <a:lnSpc>
                <a:spcPct val="90000"/>
              </a:lnSpc>
              <a:buNone/>
              <a:defRPr/>
            </a:pPr>
            <a:r>
              <a:rPr lang="en-US" sz="2600" b="1" dirty="0">
                <a:solidFill>
                  <a:srgbClr val="F4EE00"/>
                </a:solidFill>
                <a:cs typeface="Times New Roman" panose="02020603050405020304" pitchFamily="18" charset="0"/>
              </a:rPr>
              <a:t>          </a:t>
            </a:r>
            <a:r>
              <a:rPr lang="en-US" sz="26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thầm</a:t>
            </a:r>
            <a:r>
              <a:rPr lang="en-US" sz="26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solidFill>
                  <a:srgbClr val="F4EE00"/>
                </a:solidFill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F4EE00"/>
                </a:solidFill>
                <a:cs typeface="Times New Roman" panose="02020603050405020304" pitchFamily="18" charset="0"/>
              </a:rPr>
              <a:t> I </a:t>
            </a:r>
            <a:r>
              <a:rPr lang="en-US" sz="26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F4EE00"/>
                </a:solidFill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4EE00"/>
                </a:solidFill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4EE00"/>
                </a:solidFill>
                <a:cs typeface="Times New Roman" panose="02020603050405020304" pitchFamily="18" charset="0"/>
              </a:rPr>
              <a:t>:</a:t>
            </a:r>
            <a:endParaRPr lang="en-US" sz="2400" b="1" dirty="0">
              <a:cs typeface="Times New Roman" panose="02020603050405020304" pitchFamily="18" charset="0"/>
            </a:endParaRPr>
          </a:p>
          <a:p>
            <a:pPr marL="812800" indent="-812800">
              <a:lnSpc>
                <a:spcPct val="90000"/>
              </a:lnSpc>
              <a:buNone/>
              <a:defRPr/>
            </a:pP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>
              <a:lnSpc>
                <a:spcPct val="90000"/>
              </a:lnSpc>
              <a:buAutoNum type="alphaLcPeriod"/>
              <a:defRPr/>
            </a:pP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269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111225"/>
            <a:ext cx="10820400" cy="5791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+mj-lt"/>
              </a:rPr>
              <a:t>“…</a:t>
            </a:r>
            <a:r>
              <a:rPr lang="vi-VN" sz="2400" i="1" dirty="0">
                <a:latin typeface="+mj-lt"/>
              </a:rPr>
              <a:t>Một hôm, cô tôi gọi tôi đến bên cười hỏi:</a:t>
            </a:r>
          </a:p>
          <a:p>
            <a:pPr marL="0" indent="0" algn="just">
              <a:buNone/>
            </a:pPr>
            <a:r>
              <a:rPr lang="en-US" sz="2400" b="1" i="1" dirty="0"/>
              <a:t>- </a:t>
            </a:r>
            <a:r>
              <a:rPr lang="vi-VN" sz="2400" b="1" i="1" dirty="0"/>
              <a:t>Hồng! Mày có muốn vào Thanh Hoá chơi với mẹ mày không?</a:t>
            </a:r>
          </a:p>
          <a:p>
            <a:pPr marL="0" indent="0" algn="just">
              <a:buNone/>
            </a:pPr>
            <a:r>
              <a:rPr lang="vi-VN" sz="2400" b="1" i="1" dirty="0">
                <a:latin typeface="+mj-lt"/>
              </a:rPr>
              <a:t>[…] Nhận ra ý nghĩ</a:t>
            </a:r>
            <a:r>
              <a:rPr lang="en-US" sz="2400" b="1" i="1" dirty="0">
                <a:cs typeface="Times New Roman" pitchFamily="18" charset="0"/>
              </a:rPr>
              <a:t>a</a:t>
            </a:r>
            <a:r>
              <a:rPr lang="en-US" sz="2400" b="1" i="1" dirty="0">
                <a:latin typeface="+mj-lt"/>
              </a:rPr>
              <a:t> </a:t>
            </a:r>
            <a:r>
              <a:rPr lang="vi-VN" sz="2400" b="1" i="1" dirty="0">
                <a:latin typeface="+mj-lt"/>
              </a:rPr>
              <a:t>cay độc trong giọng nói và trên </a:t>
            </a:r>
            <a:r>
              <a:rPr lang="vi-VN" sz="2400" i="1" dirty="0">
                <a:latin typeface="+mj-lt"/>
              </a:rPr>
              <a:t>nét mặt khi cười rất kịch của</a:t>
            </a:r>
            <a:r>
              <a:rPr lang="en-US" sz="2400" i="1" dirty="0"/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cô</a:t>
            </a:r>
            <a:r>
              <a:rPr lang="vi-VN" sz="2400" i="1" dirty="0">
                <a:latin typeface="+mj-lt"/>
              </a:rPr>
              <a:t> tôi kia, tôi cúi đầu không đáp. Vì tôi biết rõ</a:t>
            </a:r>
            <a:r>
              <a:rPr lang="en-US" sz="2400" i="1" dirty="0"/>
              <a:t>, </a:t>
            </a:r>
            <a:r>
              <a:rPr lang="vi-VN" sz="2400" i="1" dirty="0">
                <a:latin typeface="+mj-lt"/>
              </a:rPr>
              <a:t>cô tôi chỉ có ý gieo rắc vào đầu óc tôi những hoài nghi để tôi khinh m</a:t>
            </a:r>
            <a:r>
              <a:rPr lang="en-US" sz="2400" i="1" dirty="0"/>
              <a:t>i</a:t>
            </a:r>
            <a:r>
              <a:rPr lang="vi-VN" sz="2400" i="1" dirty="0">
                <a:latin typeface="+mj-lt"/>
              </a:rPr>
              <a:t>ệt và ruồng rẫy mẹ tôi</a:t>
            </a:r>
            <a:r>
              <a:rPr lang="en-US" sz="2400" i="1" dirty="0"/>
              <a:t>.</a:t>
            </a:r>
            <a:r>
              <a:rPr lang="vi-VN" sz="2400" i="1" dirty="0">
                <a:latin typeface="+mj-lt"/>
              </a:rPr>
              <a:t> Nhưng đời nào tình thương yêu và lòng kính mến mẹ tôi lại bị những rắp tâm tanh bẩn xâm phạm đến […]</a:t>
            </a:r>
          </a:p>
          <a:p>
            <a:pPr marL="0" indent="0" algn="just">
              <a:buNone/>
            </a:pPr>
            <a:r>
              <a:rPr lang="vi-VN" sz="2400" i="1" dirty="0">
                <a:latin typeface="+mj-lt"/>
              </a:rPr>
              <a:t>Tôi cũng cười đáp lại cô tôi:</a:t>
            </a:r>
          </a:p>
          <a:p>
            <a:pPr marL="0" indent="0" algn="just">
              <a:buNone/>
            </a:pPr>
            <a:r>
              <a:rPr lang="en-US" sz="2400" b="1" i="1" dirty="0"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cs typeface="Times New Roman" panose="02020603050405020304" pitchFamily="18" charset="0"/>
              </a:rPr>
              <a:t>! </a:t>
            </a:r>
            <a:r>
              <a:rPr lang="en-US" sz="2400" b="1" i="1" dirty="0" err="1">
                <a:cs typeface="Times New Roman" panose="02020603050405020304" pitchFamily="18" charset="0"/>
              </a:rPr>
              <a:t>Cháu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muốn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cs typeface="Times New Roman" panose="02020603050405020304" pitchFamily="18" charset="0"/>
              </a:rPr>
              <a:t>Cuối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năm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mợ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cháu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cũng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i="1" dirty="0" err="1"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luôn</a:t>
            </a:r>
            <a:r>
              <a:rPr lang="en-US" sz="2400" i="1" dirty="0"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cs typeface="Times New Roman" panose="02020603050405020304" pitchFamily="18" charset="0"/>
              </a:rPr>
              <a:t>giọng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ngọt</a:t>
            </a:r>
            <a:r>
              <a:rPr lang="en-US" sz="2400" i="1" dirty="0"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400" b="1" i="1" dirty="0"/>
              <a:t>- </a:t>
            </a:r>
            <a:r>
              <a:rPr lang="vi-VN" sz="2400" b="1" i="1" dirty="0">
                <a:latin typeface="+mj-lt"/>
              </a:rPr>
              <a:t>Sao lại không vào? Mợ mày phát tài lắm, có như dạo trước đâu!</a:t>
            </a:r>
          </a:p>
          <a:p>
            <a:pPr marL="0" indent="0" algn="just">
              <a:buNone/>
            </a:pPr>
            <a:r>
              <a:rPr lang="vi-VN" sz="2400" i="1" dirty="0">
                <a:latin typeface="+mj-lt"/>
              </a:rPr>
              <a:t>Rồi hai con mắt long lanh của cô tôi chằm chặp nhìn tôi. Tôi lại </a:t>
            </a:r>
            <a:r>
              <a:rPr lang="vi-VN" sz="2400" b="1" i="1" dirty="0">
                <a:latin typeface="+mj-lt"/>
              </a:rPr>
              <a:t>im lặng cúi đầu xuống đất</a:t>
            </a:r>
            <a:r>
              <a:rPr lang="vi-VN" sz="2400" i="1" dirty="0">
                <a:latin typeface="+mj-lt"/>
              </a:rPr>
              <a:t>: lòng tôi càng thắt lại, khoé mắt tôi đã cay cay…</a:t>
            </a:r>
            <a:r>
              <a:rPr lang="en-US" sz="2400" dirty="0">
                <a:latin typeface="+mj-lt"/>
              </a:rPr>
              <a:t>”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685800" y="457200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Ví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dụ</a:t>
            </a:r>
            <a:r>
              <a:rPr lang="en-US" altLang="en-US" sz="2800" b="1">
                <a:solidFill>
                  <a:srgbClr val="F4EE00"/>
                </a:solidFill>
                <a:latin typeface="Times New Roman" pitchFamily="18" charset="0"/>
              </a:rPr>
              <a:t>: SGK/92,93</a:t>
            </a:r>
            <a:endParaRPr lang="en-US" altLang="en-US" sz="2800" b="1" dirty="0">
              <a:solidFill>
                <a:srgbClr val="F4EE00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1981200"/>
            <a:ext cx="7848600" cy="0"/>
          </a:xfrm>
          <a:prstGeom prst="line">
            <a:avLst/>
          </a:prstGeom>
          <a:ln w="15875"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5257800"/>
            <a:ext cx="8077200" cy="0"/>
          </a:xfrm>
          <a:prstGeom prst="line">
            <a:avLst/>
          </a:prstGeom>
          <a:ln w="15875"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4419600"/>
            <a:ext cx="86868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48800" y="5715000"/>
            <a:ext cx="2057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" y="6096000"/>
            <a:ext cx="13716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20" name="Group 5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13090405"/>
              </p:ext>
            </p:extLst>
          </p:nvPr>
        </p:nvGraphicFramePr>
        <p:xfrm>
          <a:off x="1447800" y="2011692"/>
          <a:ext cx="9448801" cy="2834616"/>
        </p:xfrm>
        <a:graphic>
          <a:graphicData uri="http://schemas.openxmlformats.org/drawingml/2006/table">
            <a:tbl>
              <a:tblPr/>
              <a:tblGrid>
                <a:gridCol w="132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2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Lượt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lời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4EE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cô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4EE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Bé Hồng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Hồng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!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Thanh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Hóa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chơi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mẹ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1 -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!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Cháu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Cuối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nào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cháu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cũng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- Sao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?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tài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lắm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như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trước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đâu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!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8122" name="Text Box 58"/>
          <p:cNvSpPr txBox="1">
            <a:spLocks noChangeArrowheads="1"/>
          </p:cNvSpPr>
          <p:nvPr/>
        </p:nvSpPr>
        <p:spPr bwMode="auto">
          <a:xfrm>
            <a:off x="8382000" y="4038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Im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lặng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457200"/>
            <a:ext cx="19159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600" b="1" dirty="0">
                <a:solidFill>
                  <a:srgbClr val="F4EE00"/>
                </a:solidFill>
                <a:latin typeface="Times New Roman" pitchFamily="18" charset="0"/>
              </a:rPr>
              <a:t>2. Nhận xét:</a:t>
            </a:r>
            <a:endParaRPr lang="en-US" altLang="en-US" sz="2600" b="1" dirty="0">
              <a:solidFill>
                <a:srgbClr val="F4EE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2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1676400" y="1905000"/>
            <a:ext cx="8991600" cy="3048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" name="Text Box 10"/>
          <p:cNvSpPr txBox="1">
            <a:spLocks noGrp="1" noChangeArrowheads="1"/>
          </p:cNvSpPr>
          <p:nvPr>
            <p:ph/>
          </p:nvPr>
        </p:nvSpPr>
        <p:spPr bwMode="auto">
          <a:xfrm>
            <a:off x="2133600" y="2644170"/>
            <a:ext cx="82776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.VnArial" pitchFamily="34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.VnArial" pitchFamily="34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9pPr>
          </a:lstStyle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*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hội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thoại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ai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cũng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vi-VN" altLang="en-US" dirty="0">
                <a:solidFill>
                  <a:schemeClr val="tx1"/>
                </a:solidFill>
                <a:latin typeface="Times New Roman" pitchFamily="18" charset="0"/>
              </a:rPr>
              <a:t>đư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ợc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nói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Mỗi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lần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ng</a:t>
            </a:r>
            <a:r>
              <a:rPr lang="vi-VN" altLang="en-US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ời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tham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gia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hội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thoại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nói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gọi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vi-VN" altLang="en-US" dirty="0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</a:rPr>
              <a:t>ợt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17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2743200"/>
            <a:ext cx="8382000" cy="1974850"/>
            <a:chOff x="1371600" y="2438400"/>
            <a:chExt cx="8382000" cy="1974850"/>
          </a:xfrm>
        </p:grpSpPr>
        <p:sp>
          <p:nvSpPr>
            <p:cNvPr id="207879" name="AutoShape 7"/>
            <p:cNvSpPr>
              <a:spLocks noChangeArrowheads="1"/>
            </p:cNvSpPr>
            <p:nvPr/>
          </p:nvSpPr>
          <p:spPr bwMode="auto">
            <a:xfrm>
              <a:off x="1371600" y="3003550"/>
              <a:ext cx="1752600" cy="1409700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>
                  <a:solidFill>
                    <a:srgbClr val="F4EE00"/>
                  </a:solidFill>
                  <a:latin typeface="Times New Roman" pitchFamily="18" charset="0"/>
                </a:rPr>
                <a:t>Hội thoại</a:t>
              </a:r>
            </a:p>
          </p:txBody>
        </p:sp>
        <p:sp>
          <p:nvSpPr>
            <p:cNvPr id="207880" name="Line 8"/>
            <p:cNvSpPr>
              <a:spLocks noChangeShapeType="1"/>
            </p:cNvSpPr>
            <p:nvPr/>
          </p:nvSpPr>
          <p:spPr bwMode="auto">
            <a:xfrm flipV="1">
              <a:off x="3200400" y="2895600"/>
              <a:ext cx="1066800" cy="685800"/>
            </a:xfrm>
            <a:prstGeom prst="line">
              <a:avLst/>
            </a:prstGeom>
            <a:noFill/>
            <a:ln w="57150">
              <a:solidFill>
                <a:srgbClr val="F4EE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884" name="Line 12"/>
            <p:cNvSpPr>
              <a:spLocks noChangeShapeType="1"/>
            </p:cNvSpPr>
            <p:nvPr/>
          </p:nvSpPr>
          <p:spPr bwMode="auto">
            <a:xfrm flipV="1">
              <a:off x="3200400" y="3733800"/>
              <a:ext cx="1219200" cy="0"/>
            </a:xfrm>
            <a:prstGeom prst="line">
              <a:avLst/>
            </a:prstGeom>
            <a:noFill/>
            <a:ln w="57150">
              <a:solidFill>
                <a:srgbClr val="F4EE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886" name="Rectangle 14"/>
            <p:cNvSpPr>
              <a:spLocks noChangeArrowheads="1"/>
            </p:cNvSpPr>
            <p:nvPr/>
          </p:nvSpPr>
          <p:spPr bwMode="auto">
            <a:xfrm>
              <a:off x="4419600" y="2438400"/>
              <a:ext cx="5334000" cy="685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</a:rPr>
                <a:t>Ít nhất phải có hai người tham gia. </a:t>
              </a:r>
            </a:p>
          </p:txBody>
        </p:sp>
        <p:sp>
          <p:nvSpPr>
            <p:cNvPr id="207887" name="Rectangle 15"/>
            <p:cNvSpPr>
              <a:spLocks noChangeArrowheads="1"/>
            </p:cNvSpPr>
            <p:nvPr/>
          </p:nvSpPr>
          <p:spPr bwMode="auto">
            <a:xfrm>
              <a:off x="4419600" y="3352800"/>
              <a:ext cx="5334000" cy="685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</a:rPr>
                <a:t>Phương tiện chủ yếu là ngôn ngữ. </a:t>
              </a:r>
            </a:p>
          </p:txBody>
        </p:sp>
      </p:grpSp>
      <p:sp>
        <p:nvSpPr>
          <p:cNvPr id="11" name="Text Box 4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838200" y="762000"/>
            <a:ext cx="10578352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Hội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thoại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là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hình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thức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giao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tiếp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thường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xuyên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căn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bản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phổ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biến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của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ngôn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ngữ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 marL="0" indent="0" algn="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điển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tiếng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Việt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)</a:t>
            </a:r>
            <a:endParaRPr lang="en-US" sz="2400" b="1" dirty="0">
              <a:solidFill>
                <a:srgbClr val="FFFF00"/>
              </a:solidFill>
              <a:latin typeface="VNI-Times" pitchFamily="2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20" name="Group 5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04863372"/>
              </p:ext>
            </p:extLst>
          </p:nvPr>
        </p:nvGraphicFramePr>
        <p:xfrm>
          <a:off x="1447800" y="2011692"/>
          <a:ext cx="9448801" cy="2834616"/>
        </p:xfrm>
        <a:graphic>
          <a:graphicData uri="http://schemas.openxmlformats.org/drawingml/2006/table">
            <a:tbl>
              <a:tblPr/>
              <a:tblGrid>
                <a:gridCol w="132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2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Lượt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lời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4EE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cô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4EE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Bé Hồng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Hồng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!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Thanh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Hóa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chơi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mẹ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1 -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!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Cháu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Cuối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nào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cháu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cũng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EE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- Sao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?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tài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lắm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như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trước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đâu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!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8122" name="Text Box 58"/>
          <p:cNvSpPr txBox="1">
            <a:spLocks noChangeArrowheads="1"/>
          </p:cNvSpPr>
          <p:nvPr/>
        </p:nvSpPr>
        <p:spPr bwMode="auto">
          <a:xfrm>
            <a:off x="8382000" y="4038600"/>
            <a:ext cx="160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u="sng" dirty="0" err="1">
                <a:solidFill>
                  <a:prstClr val="white"/>
                </a:solidFill>
                <a:latin typeface="Times New Roman" pitchFamily="18" charset="0"/>
              </a:rPr>
              <a:t>Im</a:t>
            </a:r>
            <a:r>
              <a:rPr lang="en-US" sz="2600" b="1" u="sng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>
                <a:solidFill>
                  <a:prstClr val="white"/>
                </a:solidFill>
                <a:latin typeface="Times New Roman" pitchFamily="18" charset="0"/>
              </a:rPr>
              <a:t>lặng</a:t>
            </a:r>
            <a:r>
              <a:rPr lang="en-US" sz="2600" b="1" u="sng" dirty="0">
                <a:solidFill>
                  <a:prstClr val="white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6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79500" y="749015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.VnArial" pitchFamily="34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.VnArial" pitchFamily="34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4EE00"/>
                </a:solidFill>
                <a:latin typeface="Times New Roman" pitchFamily="18" charset="0"/>
              </a:rPr>
              <a:t>II. Lượt lời trong hội thoại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914403" y="2590818"/>
            <a:ext cx="7658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.VnArial" pitchFamily="34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.VnArial" pitchFamily="34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1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lần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lẽ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Hồng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altLang="en-US" sz="2400" dirty="0">
                <a:solidFill>
                  <a:schemeClr val="bg1"/>
                </a:solidFill>
                <a:latin typeface="Times New Roman" pitchFamily="18" charset="0"/>
              </a:rPr>
              <a:t>đư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ợc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nói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mà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nói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Sự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im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lặng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đó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thể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hiện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thái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altLang="en-US" sz="2400" dirty="0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ộ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Hồng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altLang="en-US" sz="2400" dirty="0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ối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những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lời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ng</a:t>
            </a:r>
            <a:r>
              <a:rPr lang="vi-VN" altLang="en-US" sz="2400" dirty="0">
                <a:solidFill>
                  <a:schemeClr val="bg1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ời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cô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nh</a:t>
            </a:r>
            <a:r>
              <a:rPr lang="vi-VN" altLang="en-US" sz="2400" dirty="0">
                <a:solidFill>
                  <a:schemeClr val="bg1"/>
                </a:solidFill>
                <a:latin typeface="Times New Roman" pitchFamily="18" charset="0"/>
              </a:rPr>
              <a:t>ư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4876800" y="4945063"/>
            <a:ext cx="518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.VnArial" pitchFamily="34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.VnArial" pitchFamily="34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b="0">
              <a:solidFill>
                <a:srgbClr val="FFFFFF"/>
              </a:solidFill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914401" y="4298194"/>
            <a:ext cx="75871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.VnArial" pitchFamily="34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.VnArial" pitchFamily="34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c .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Vì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Hồng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cắt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lời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ng</a:t>
            </a:r>
            <a:r>
              <a:rPr lang="vi-VN" altLang="en-US" sz="2400" dirty="0">
                <a:solidFill>
                  <a:schemeClr val="bg1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ời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cô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khi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bà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nói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altLang="en-US" sz="2400" dirty="0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iều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Hồng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muốn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nghe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9232900" y="2533009"/>
            <a:ext cx="1600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.VnArial" pitchFamily="34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.VnArial" pitchFamily="34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err="1">
                <a:solidFill>
                  <a:srgbClr val="F4EE00"/>
                </a:solidFill>
                <a:latin typeface="Times New Roman" pitchFamily="18" charset="0"/>
              </a:rPr>
              <a:t>Biểu</a:t>
            </a:r>
            <a:r>
              <a:rPr lang="en-US" altLang="en-US" sz="22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4EE00"/>
                </a:solidFill>
                <a:latin typeface="Times New Roman" pitchFamily="18" charset="0"/>
              </a:rPr>
              <a:t>thị</a:t>
            </a:r>
            <a:endParaRPr lang="en-US" altLang="en-US" sz="2200" dirty="0">
              <a:solidFill>
                <a:srgbClr val="F4EE00"/>
              </a:solidFill>
              <a:latin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4EE00"/>
                </a:solidFill>
                <a:latin typeface="Times New Roman" pitchFamily="18" charset="0"/>
              </a:rPr>
              <a:t>thái</a:t>
            </a:r>
            <a:r>
              <a:rPr lang="en-US" altLang="en-US" sz="22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vi-VN" altLang="en-US" sz="2200" dirty="0">
                <a:solidFill>
                  <a:srgbClr val="F4EE00"/>
                </a:solidFill>
                <a:latin typeface="Times New Roman" pitchFamily="18" charset="0"/>
              </a:rPr>
              <a:t>đ</a:t>
            </a:r>
            <a:r>
              <a:rPr lang="en-US" altLang="en-US" sz="2200" dirty="0">
                <a:solidFill>
                  <a:srgbClr val="F4EE00"/>
                </a:solidFill>
                <a:latin typeface="Times New Roman" pitchFamily="18" charset="0"/>
              </a:rPr>
              <a:t>ộ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err="1">
                <a:solidFill>
                  <a:srgbClr val="F4EE00"/>
                </a:solidFill>
                <a:latin typeface="Times New Roman" pitchFamily="18" charset="0"/>
              </a:rPr>
              <a:t>bất</a:t>
            </a:r>
            <a:r>
              <a:rPr lang="en-US" altLang="en-US" sz="22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4EE00"/>
                </a:solidFill>
                <a:latin typeface="Times New Roman" pitchFamily="18" charset="0"/>
              </a:rPr>
              <a:t>bình</a:t>
            </a:r>
            <a:r>
              <a:rPr lang="en-US" altLang="en-US" sz="2200" dirty="0">
                <a:solidFill>
                  <a:srgbClr val="F4EE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9105900" y="4391026"/>
            <a:ext cx="1905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.VnArial" pitchFamily="34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.VnArial" pitchFamily="34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dirty="0" err="1">
                <a:solidFill>
                  <a:srgbClr val="F4EE00"/>
                </a:solidFill>
                <a:latin typeface="Times New Roman" pitchFamily="18" charset="0"/>
              </a:rPr>
              <a:t>Tôn</a:t>
            </a:r>
            <a:r>
              <a:rPr lang="en-US" altLang="en-US" sz="22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4EE00"/>
                </a:solidFill>
                <a:latin typeface="Times New Roman" pitchFamily="18" charset="0"/>
              </a:rPr>
              <a:t>trọng</a:t>
            </a:r>
            <a:r>
              <a:rPr lang="en-US" altLang="en-US" sz="2200" dirty="0">
                <a:solidFill>
                  <a:srgbClr val="F4EE00"/>
                </a:solidFill>
                <a:latin typeface="Times New Roman" pitchFamily="18" charset="0"/>
              </a:rPr>
              <a:t> l</a:t>
            </a:r>
            <a:r>
              <a:rPr lang="vi-VN" altLang="en-US" sz="2200" dirty="0">
                <a:solidFill>
                  <a:srgbClr val="F4EE00"/>
                </a:solidFill>
                <a:latin typeface="Times New Roman" pitchFamily="18" charset="0"/>
              </a:rPr>
              <a:t>ư</a:t>
            </a:r>
            <a:r>
              <a:rPr lang="en-US" altLang="en-US" sz="2200" dirty="0" err="1">
                <a:solidFill>
                  <a:srgbClr val="F4EE00"/>
                </a:solidFill>
                <a:latin typeface="Times New Roman" pitchFamily="18" charset="0"/>
              </a:rPr>
              <a:t>ợt</a:t>
            </a:r>
            <a:r>
              <a:rPr lang="en-US" altLang="en-US" sz="22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4EE00"/>
                </a:solidFill>
                <a:latin typeface="Times New Roman" pitchFamily="18" charset="0"/>
              </a:rPr>
              <a:t>lời</a:t>
            </a:r>
            <a:r>
              <a:rPr lang="en-US" altLang="en-US" sz="22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4EE00"/>
                </a:solidFill>
                <a:latin typeface="Times New Roman" pitchFamily="18" charset="0"/>
              </a:rPr>
              <a:t>của</a:t>
            </a:r>
            <a:r>
              <a:rPr lang="en-US" altLang="en-US" sz="22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4EE00"/>
                </a:solidFill>
                <a:latin typeface="Times New Roman" pitchFamily="18" charset="0"/>
              </a:rPr>
              <a:t>ng</a:t>
            </a:r>
            <a:r>
              <a:rPr lang="vi-VN" altLang="en-US" sz="2200" dirty="0">
                <a:solidFill>
                  <a:srgbClr val="F4EE00"/>
                </a:solidFill>
                <a:latin typeface="Times New Roman" pitchFamily="18" charset="0"/>
              </a:rPr>
              <a:t>ư</a:t>
            </a:r>
            <a:r>
              <a:rPr lang="en-US" altLang="en-US" sz="2200" dirty="0" err="1">
                <a:solidFill>
                  <a:srgbClr val="F4EE00"/>
                </a:solidFill>
                <a:latin typeface="Times New Roman" pitchFamily="18" charset="0"/>
              </a:rPr>
              <a:t>ời</a:t>
            </a:r>
            <a:r>
              <a:rPr lang="en-US" altLang="en-US" sz="22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4EE00"/>
                </a:solidFill>
                <a:latin typeface="Times New Roman" pitchFamily="18" charset="0"/>
              </a:rPr>
              <a:t>cô</a:t>
            </a:r>
            <a:r>
              <a:rPr lang="en-US" altLang="en-US" sz="2200" dirty="0">
                <a:solidFill>
                  <a:srgbClr val="F4EE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7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9" grpId="0"/>
      <p:bldP spid="12306" grpId="0"/>
      <p:bldP spid="123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066800" y="1747547"/>
            <a:ext cx="10210800" cy="427225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90600" y="782588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.VnArial" pitchFamily="34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.VnArial" pitchFamily="34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4EE00"/>
                </a:solidFill>
                <a:latin typeface="Times New Roman" pitchFamily="18" charset="0"/>
              </a:rPr>
              <a:t>II. </a:t>
            </a:r>
            <a:r>
              <a:rPr lang="en-US" altLang="en-US" sz="2800" dirty="0" err="1">
                <a:solidFill>
                  <a:srgbClr val="F4EE00"/>
                </a:solidFill>
                <a:latin typeface="Times New Roman" pitchFamily="18" charset="0"/>
              </a:rPr>
              <a:t>Lượt</a:t>
            </a:r>
            <a:r>
              <a:rPr lang="en-US" alt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4EE00"/>
                </a:solidFill>
                <a:latin typeface="Times New Roman" pitchFamily="18" charset="0"/>
              </a:rPr>
              <a:t>lời</a:t>
            </a:r>
            <a:r>
              <a:rPr lang="en-US" alt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4EE00"/>
                </a:solidFill>
                <a:latin typeface="Times New Roman" pitchFamily="18" charset="0"/>
              </a:rPr>
              <a:t>trong</a:t>
            </a:r>
            <a:r>
              <a:rPr lang="en-US" alt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alt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4EE00"/>
                </a:solidFill>
                <a:latin typeface="Times New Roman" pitchFamily="18" charset="0"/>
              </a:rPr>
              <a:t>thoại</a:t>
            </a:r>
            <a:endParaRPr lang="en-US" altLang="en-US" sz="2800" dirty="0">
              <a:solidFill>
                <a:srgbClr val="F4EE00"/>
              </a:solidFill>
              <a:latin typeface="Times New Roman" pitchFamily="18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876800" y="4945063"/>
            <a:ext cx="518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.VnArial" pitchFamily="34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.VnArial" pitchFamily="34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b="0">
              <a:solidFill>
                <a:srgbClr val="FFFFFF"/>
              </a:solidFill>
            </a:endParaRP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769533" y="2438196"/>
            <a:ext cx="8991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.VnArial" pitchFamily="34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.VnArial" pitchFamily="34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hội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thoại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ai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cũng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vi-VN" altLang="en-US" sz="2600" dirty="0">
                <a:solidFill>
                  <a:schemeClr val="tx1"/>
                </a:solidFill>
                <a:latin typeface="Times New Roman" pitchFamily="18" charset="0"/>
              </a:rPr>
              <a:t>đư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ợc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nói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Mỗi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lần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ng</a:t>
            </a:r>
            <a:r>
              <a:rPr lang="vi-VN" altLang="en-US" sz="26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ời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tham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gia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hội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thoại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gọi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l</a:t>
            </a:r>
            <a:r>
              <a:rPr lang="vi-VN" altLang="en-US" sz="26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ợt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lời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769533" y="3422577"/>
            <a:ext cx="8991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.VnArial" pitchFamily="34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.VnArial" pitchFamily="34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giữ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lịch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cần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tôn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trọng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l</a:t>
            </a:r>
            <a:r>
              <a:rPr lang="vi-VN" altLang="en-US" sz="26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ợt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lời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ng</a:t>
            </a:r>
            <a:r>
              <a:rPr lang="vi-VN" altLang="en-US" sz="26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ời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khác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tránh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nói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tranh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l</a:t>
            </a:r>
            <a:r>
              <a:rPr lang="vi-VN" altLang="en-US" sz="26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ợt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lời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cắt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lời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hoặc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chêm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vào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lời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ng</a:t>
            </a:r>
            <a:r>
              <a:rPr lang="vi-VN" altLang="en-US" sz="2600" dirty="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ời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itchFamily="18" charset="0"/>
              </a:rPr>
              <a:t>khác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769533" y="4419223"/>
            <a:ext cx="8991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.VnArial" pitchFamily="34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.VnArial" pitchFamily="34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.Vn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chemeClr val="tx1"/>
                </a:solidFill>
                <a:latin typeface="Times New Roman" pitchFamily="18" charset="0"/>
              </a:rPr>
              <a:t>- Nhiều khi im lặng khi </a:t>
            </a:r>
            <a:r>
              <a:rPr lang="vi-VN" altLang="en-US" sz="2600">
                <a:solidFill>
                  <a:schemeClr val="tx1"/>
                </a:solidFill>
                <a:latin typeface="Times New Roman" pitchFamily="18" charset="0"/>
              </a:rPr>
              <a:t>đ</a:t>
            </a:r>
            <a:r>
              <a:rPr lang="en-US" altLang="en-US" sz="2600">
                <a:solidFill>
                  <a:schemeClr val="tx1"/>
                </a:solidFill>
                <a:latin typeface="Times New Roman" pitchFamily="18" charset="0"/>
              </a:rPr>
              <a:t>ến l</a:t>
            </a:r>
            <a:r>
              <a:rPr lang="vi-VN" altLang="en-US" sz="2600">
                <a:solidFill>
                  <a:schemeClr val="tx1"/>
                </a:solidFill>
                <a:latin typeface="Times New Roman" pitchFamily="18" charset="0"/>
              </a:rPr>
              <a:t>ư</a:t>
            </a:r>
            <a:r>
              <a:rPr lang="en-US" altLang="en-US" sz="2600">
                <a:solidFill>
                  <a:schemeClr val="tx1"/>
                </a:solidFill>
                <a:latin typeface="Times New Roman" pitchFamily="18" charset="0"/>
              </a:rPr>
              <a:t>ợt lời của mình cũng là một cách biểu thị thái </a:t>
            </a:r>
            <a:r>
              <a:rPr lang="vi-VN" altLang="en-US" sz="2600">
                <a:solidFill>
                  <a:schemeClr val="tx1"/>
                </a:solidFill>
                <a:latin typeface="Times New Roman" pitchFamily="18" charset="0"/>
              </a:rPr>
              <a:t>đ</a:t>
            </a:r>
            <a:r>
              <a:rPr lang="en-US" altLang="en-US" sz="2600">
                <a:solidFill>
                  <a:schemeClr val="tx1"/>
                </a:solidFill>
                <a:latin typeface="Times New Roman" pitchFamily="18" charset="0"/>
              </a:rPr>
              <a:t>ộ.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9836" y="1508657"/>
            <a:ext cx="3565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3.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Ghi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: SGK/ 102</a:t>
            </a:r>
            <a:endParaRPr lang="en-US" sz="2800" b="1" dirty="0">
              <a:solidFill>
                <a:srgbClr val="F4E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01" grpId="0"/>
      <p:bldP spid="24587" grpId="0"/>
      <p:bldP spid="2458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806824" y="1524028"/>
            <a:ext cx="1057835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III. LUYỆN TẬP</a:t>
            </a:r>
            <a:endParaRPr lang="en-US" sz="3600" b="1" dirty="0">
              <a:solidFill>
                <a:srgbClr val="FFFF00"/>
              </a:solidFill>
              <a:latin typeface="VNI-Times" pitchFamily="2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27711" y="533418"/>
            <a:ext cx="10668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Bài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tập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1 (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Bài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2 SGK/94) : 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Đọc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đoạn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trích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trong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SGK 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và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thực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hiện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theo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yêu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cầu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câu</a:t>
            </a:r>
            <a:r>
              <a:rPr lang="en-US" sz="2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4EE00"/>
                </a:solidFill>
                <a:latin typeface="Times New Roman" pitchFamily="18" charset="0"/>
              </a:rPr>
              <a:t>hỏi</a:t>
            </a:r>
            <a:endParaRPr lang="en-US" sz="2200" dirty="0">
              <a:solidFill>
                <a:srgbClr val="F4EE00"/>
              </a:solidFill>
              <a:latin typeface="Times New Roman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27711" y="966598"/>
            <a:ext cx="10668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“…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Tôi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nắm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lấy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cái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vai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gầy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của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lão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ôn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tồn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bảo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      -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Chẳng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kiếp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gì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sung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sướng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thật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nhưng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có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cái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này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là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sung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sướng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bây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giờ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cụ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ngồi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xuống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phản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này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chơi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tôi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đi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luộc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mấy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củ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khoai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lang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nấu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một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ấm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chè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tươi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thật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đặc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;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ông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con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mình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ăn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khoai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uống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nước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chè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rồi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hút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thuốc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lào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…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Thế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là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sung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sướng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   -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Vâng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!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Ông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giáo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dạy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phải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!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Đối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với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chúng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mình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thì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thế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là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sung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sướng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  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Lão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nói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xong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lại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cười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đưa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đà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.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Tiếng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cười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gượng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nhưng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nghe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đã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hiền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hậu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lại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Tôi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vui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vẻ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bảo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   -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Thế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là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được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chứ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gì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?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Vậy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cụ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ngồi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xuống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đây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tôi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đi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luộc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khoai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nấu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nước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   -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Nói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đùa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thế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chứ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ông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giáo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cho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để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khi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</a:rPr>
              <a:t>khác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</a:rPr>
              <a:t>…”</a:t>
            </a:r>
          </a:p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200" b="1" i="1" dirty="0">
                <a:solidFill>
                  <a:prstClr val="white"/>
                </a:solidFill>
                <a:latin typeface="Times New Roman" pitchFamily="18" charset="0"/>
              </a:rPr>
              <a:t>(</a:t>
            </a:r>
            <a:r>
              <a:rPr lang="en-US" sz="2200" b="1" i="1" dirty="0" err="1">
                <a:solidFill>
                  <a:prstClr val="white"/>
                </a:solidFill>
                <a:latin typeface="Times New Roman" pitchFamily="18" charset="0"/>
              </a:rPr>
              <a:t>Lão</a:t>
            </a:r>
            <a:r>
              <a:rPr lang="en-US" sz="2200" b="1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200" b="1" i="1" dirty="0" err="1">
                <a:solidFill>
                  <a:prstClr val="white"/>
                </a:solidFill>
                <a:latin typeface="Times New Roman" pitchFamily="18" charset="0"/>
              </a:rPr>
              <a:t>Hạc</a:t>
            </a:r>
            <a:r>
              <a:rPr lang="en-US" sz="2200" b="1" i="1" dirty="0">
                <a:solidFill>
                  <a:prstClr val="white"/>
                </a:solidFill>
                <a:latin typeface="Times New Roman" pitchFamily="18" charset="0"/>
              </a:rPr>
              <a:t>- 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</a:rPr>
              <a:t>Nam Cao</a:t>
            </a:r>
            <a:r>
              <a:rPr lang="en-US" sz="2200" b="1" i="1" dirty="0">
                <a:solidFill>
                  <a:prstClr val="white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33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897267" y="1600200"/>
            <a:ext cx="107708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F4EE00"/>
                </a:solidFill>
                <a:latin typeface="Times New Roman" pitchFamily="18" charset="0"/>
              </a:rPr>
              <a:t>a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/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Dựa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trích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điều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chuyện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F4EE00"/>
                </a:solidFill>
                <a:latin typeface="Times New Roman" pitchFamily="18" charset="0"/>
              </a:rPr>
              <a:t>“</a:t>
            </a:r>
            <a:r>
              <a:rPr lang="en-US" sz="2800" i="1" dirty="0" err="1">
                <a:solidFill>
                  <a:srgbClr val="F4EE00"/>
                </a:solidFill>
                <a:latin typeface="Times New Roman" pitchFamily="18" charset="0"/>
              </a:rPr>
              <a:t>Lão</a:t>
            </a:r>
            <a:r>
              <a:rPr lang="en-US" sz="2800" i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4EE00"/>
                </a:solidFill>
                <a:latin typeface="Times New Roman" pitchFamily="18" charset="0"/>
              </a:rPr>
              <a:t>Hạc</a:t>
            </a:r>
            <a:r>
              <a:rPr lang="en-US" sz="2800" i="1" dirty="0">
                <a:solidFill>
                  <a:srgbClr val="F4EE00"/>
                </a:solidFill>
                <a:latin typeface="Times New Roman" pitchFamily="18" charset="0"/>
              </a:rPr>
              <a:t>”,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hãy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</a:rPr>
              <a:t>xác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</a:rPr>
              <a:t>định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</a:rPr>
              <a:t>vai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</a:rPr>
              <a:t>xã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</a:rPr>
              <a:t>nhân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</a:rPr>
              <a:t>vật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tham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gia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cuộc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thoại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4EE00"/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rgbClr val="F4EE00"/>
                </a:solidFill>
                <a:latin typeface="Times New Roman" pitchFamily="18" charset="0"/>
              </a:rPr>
              <a:t>?</a:t>
            </a:r>
            <a:endParaRPr lang="en-US" sz="3200" dirty="0">
              <a:solidFill>
                <a:srgbClr val="F4EE00"/>
              </a:solidFill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4572000" cy="286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43723"/>
            <a:ext cx="54102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4" name="AutoShape 10"/>
          <p:cNvSpPr>
            <a:spLocks noChangeArrowheads="1"/>
          </p:cNvSpPr>
          <p:nvPr/>
        </p:nvSpPr>
        <p:spPr bwMode="auto">
          <a:xfrm>
            <a:off x="609600" y="1600200"/>
            <a:ext cx="2590800" cy="193028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Xét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160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73" y="1386728"/>
            <a:ext cx="3912871" cy="22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08" y="3852384"/>
            <a:ext cx="2819400" cy="22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386728"/>
            <a:ext cx="2870200" cy="227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785" y="3889162"/>
            <a:ext cx="3530600" cy="223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914400" y="4042798"/>
            <a:ext cx="2590800" cy="193028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Xét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điạ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4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10972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“…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Tôi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nắm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vai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gầy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lão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ôn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tồn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bảo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      -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Chẳng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kiếp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gì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sung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sướng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thật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nhưng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này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sung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sướng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bây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giờ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cụ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ngồi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xuống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phản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này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tôi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đi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luộc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mấy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củ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khoai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lang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nấu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ấm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chè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tươi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thật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đặc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;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ông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con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mình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ăn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khoai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uống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chè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rồi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hút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thuốc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thuốc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lào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…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sung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sướng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   -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Vâng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!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Ông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giáo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dạy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phải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!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Đối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chúng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mình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sung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sướng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Lão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nói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xong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cười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đưa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đà.Tiếng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cười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gượng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nhưng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nghe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hiền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hậu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Tôi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vui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vẻ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bảo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   -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chứ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gì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?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Vậy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cụ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ngồi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xuống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đây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tôi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đi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luộc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khoai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nấu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   -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Nói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đùa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chứ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ông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giáo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khi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khác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…”.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464403"/>
            <a:ext cx="1059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b/ Hai nhân vật trong cuộc thoại trên có cư xử phù hợp với vai xã hội của mình không? Vì sao?</a:t>
            </a:r>
            <a:endParaRPr lang="en-US" sz="2400" b="1" dirty="0">
              <a:solidFill>
                <a:srgbClr val="F4E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86400" y="2819400"/>
            <a:ext cx="38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14600" y="3200400"/>
            <a:ext cx="1676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5715000"/>
            <a:ext cx="38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05600" y="5715000"/>
            <a:ext cx="38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2810933"/>
            <a:ext cx="38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41778" y="4114800"/>
            <a:ext cx="3177822" cy="0"/>
          </a:xfrm>
          <a:prstGeom prst="line">
            <a:avLst/>
          </a:prstGeom>
          <a:ln w="25400"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497689" y="4114800"/>
            <a:ext cx="1588911" cy="5644"/>
          </a:xfrm>
          <a:prstGeom prst="line">
            <a:avLst/>
          </a:prstGeom>
          <a:ln w="25400"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52800" y="6368069"/>
            <a:ext cx="1066800" cy="5644"/>
          </a:xfrm>
          <a:prstGeom prst="line">
            <a:avLst/>
          </a:prstGeom>
          <a:ln w="25400"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3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685800" y="838200"/>
            <a:ext cx="10896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6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2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6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con </a:t>
            </a:r>
            <a:r>
              <a:rPr lang="en-US" sz="26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dirty="0">
                <a:solidFill>
                  <a:srgbClr val="9A0A67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2600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6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u="sng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600" b="1" u="sng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b="1" u="sng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6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600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i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i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600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600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2600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sz="2600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2600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hệ</a:t>
            </a:r>
            <a:r>
              <a:rPr lang="en-US" sz="2600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bình</a:t>
            </a:r>
            <a:r>
              <a:rPr lang="en-US" sz="2600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đẳng</a:t>
            </a:r>
            <a:r>
              <a:rPr lang="en-US" sz="2600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b="1" dirty="0">
              <a:solidFill>
                <a:srgbClr val="F4EE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“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Vâng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giáo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xưng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hô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“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xưng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hô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gộp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“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chúng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”.</a:t>
            </a: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Symbol"/>
              <a:buChar char="Þ"/>
            </a:pPr>
            <a:r>
              <a:rPr lang="en-US" sz="25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25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sz="25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b="1" u="sng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2500" b="1" u="sng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b="1" u="sng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tôn</a:t>
            </a:r>
            <a:r>
              <a:rPr lang="en-US" sz="2500" b="1" u="sng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b="1" u="sng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trọng</a:t>
            </a:r>
            <a:r>
              <a:rPr lang="en-US" sz="2500" b="1" u="sng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5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5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5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25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5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sz="25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5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5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đáng</a:t>
            </a:r>
            <a:r>
              <a:rPr lang="en-US" sz="25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kính</a:t>
            </a:r>
            <a:r>
              <a:rPr lang="en-US" sz="25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như</a:t>
            </a:r>
            <a:r>
              <a:rPr lang="en-US" sz="25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ông</a:t>
            </a:r>
            <a:r>
              <a:rPr lang="en-US" sz="25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giáo</a:t>
            </a:r>
            <a:r>
              <a:rPr lang="en-US" sz="25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500" b="1" dirty="0">
              <a:solidFill>
                <a:srgbClr val="F4EE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7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7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7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7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7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7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7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7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7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7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7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7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7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7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7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7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7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7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7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7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7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7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7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7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AutoShape 2"/>
          <p:cNvSpPr>
            <a:spLocks noChangeArrowheads="1"/>
          </p:cNvSpPr>
          <p:nvPr/>
        </p:nvSpPr>
        <p:spPr bwMode="auto">
          <a:xfrm>
            <a:off x="5334000" y="2343170"/>
            <a:ext cx="938213" cy="9572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4500" name="AutoShape 4"/>
          <p:cNvSpPr>
            <a:spLocks noChangeArrowheads="1"/>
          </p:cNvSpPr>
          <p:nvPr/>
        </p:nvSpPr>
        <p:spPr bwMode="auto">
          <a:xfrm>
            <a:off x="7753351" y="2652713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1190768" y="1992698"/>
            <a:ext cx="2895600" cy="1664902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4504" name="AutoShape 8"/>
          <p:cNvSpPr>
            <a:spLocks noChangeArrowheads="1"/>
          </p:cNvSpPr>
          <p:nvPr/>
        </p:nvSpPr>
        <p:spPr bwMode="auto">
          <a:xfrm>
            <a:off x="6705600" y="1572393"/>
            <a:ext cx="5362247" cy="2563003"/>
          </a:xfrm>
          <a:prstGeom prst="cloudCallout">
            <a:avLst>
              <a:gd name="adj1" fmla="val -41400"/>
              <a:gd name="adj2" fmla="val 71363"/>
            </a:avLst>
          </a:prstGeom>
          <a:noFill/>
          <a:ln w="1587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360688" y="5029208"/>
            <a:ext cx="938213" cy="9572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065860" y="3347526"/>
            <a:ext cx="9126140" cy="3363364"/>
          </a:xfrm>
          <a:prstGeom prst="cloudCallout">
            <a:avLst>
              <a:gd name="adj1" fmla="val -41400"/>
              <a:gd name="adj2" fmla="val 71363"/>
            </a:avLst>
          </a:prstGeom>
          <a:noFill/>
          <a:ln w="15875">
            <a:noFill/>
            <a:round/>
            <a:headEnd/>
            <a:tailEnd/>
          </a:ln>
        </p:spPr>
        <p:txBody>
          <a:bodyPr/>
          <a:lstStyle/>
          <a:p>
            <a:pPr lvl="1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ịnh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291" y="609600"/>
            <a:ext cx="4495800" cy="685800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LƯU Ý</a:t>
            </a:r>
            <a:endParaRPr lang="vi-VN" sz="3200" b="1" dirty="0">
              <a:solidFill>
                <a:srgbClr val="F4EE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animBg="1"/>
      <p:bldP spid="234503" grpId="0" animBg="1"/>
      <p:bldP spid="234504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799023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8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2885" y="2133638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THOẠI </a:t>
            </a:r>
            <a:endParaRPr lang="en-US" sz="6000" b="1">
              <a:solidFill>
                <a:srgbClr val="F4E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4686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836179" y="1893862"/>
            <a:ext cx="8382000" cy="2209800"/>
          </a:xfrm>
          <a:noFill/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.VnTime" pitchFamily="34" charset="0"/>
              </a:rPr>
              <a:t>       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Cha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mÑ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ang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bµn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b¹c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víi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vÒ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vÊn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®Ò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gia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®×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nh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Ng­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êi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ngåi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gÇn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®ã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nãi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xen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vµo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c©u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chuyÖn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cña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cha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mÑ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khiÕn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cha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mÑ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rÊt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bùc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Time" pitchFamily="34" charset="0"/>
              </a:rPr>
              <a:t>m×nh</a:t>
            </a:r>
            <a:r>
              <a:rPr lang="en-US" sz="2800" b="1" dirty="0">
                <a:solidFill>
                  <a:schemeClr val="bg1"/>
                </a:solidFill>
                <a:latin typeface=".VnTime" pitchFamily="34" charset="0"/>
              </a:rPr>
              <a:t>. 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1503789" y="966538"/>
            <a:ext cx="293439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Tình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huống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 1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2222500" y="3662194"/>
            <a:ext cx="86106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Hieän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töôïng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ngöôøi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con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noùi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xen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vaøo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caâu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chuyeän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treân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ñöôïc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goïi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laø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hieän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töôïng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VNI-Times" pitchFamily="2" charset="0"/>
              </a:rPr>
              <a:t>gì</a:t>
            </a:r>
            <a:r>
              <a:rPr lang="en-US" sz="2800" b="1" i="1" dirty="0">
                <a:solidFill>
                  <a:prstClr val="white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6196013" y="5446713"/>
            <a:ext cx="242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1493279" y="4381475"/>
            <a:ext cx="685800" cy="1295400"/>
          </a:xfrm>
          <a:prstGeom prst="curvedRightArrow">
            <a:avLst>
              <a:gd name="adj1" fmla="val 37778"/>
              <a:gd name="adj2" fmla="val 75556"/>
              <a:gd name="adj3" fmla="val 33333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2331479" y="506165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FFFF00"/>
                </a:solidFill>
                <a:latin typeface="VNI-Times" pitchFamily="2" charset="0"/>
              </a:rPr>
              <a:t>Caét</a:t>
            </a:r>
            <a:r>
              <a:rPr lang="en-US" sz="30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VNI-Times" pitchFamily="2" charset="0"/>
              </a:rPr>
              <a:t>lôøi</a:t>
            </a:r>
            <a:r>
              <a:rPr lang="en-US" sz="30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VNI-Times" pitchFamily="2" charset="0"/>
              </a:rPr>
              <a:t>hoaëc</a:t>
            </a:r>
            <a:r>
              <a:rPr lang="en-US" sz="30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VNI-Times" pitchFamily="2" charset="0"/>
              </a:rPr>
              <a:t>cheâm</a:t>
            </a:r>
            <a:r>
              <a:rPr lang="en-US" sz="30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VNI-Times" pitchFamily="2" charset="0"/>
              </a:rPr>
              <a:t>vaøo</a:t>
            </a:r>
            <a:r>
              <a:rPr lang="en-US" sz="30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VNI-Times" pitchFamily="2" charset="0"/>
              </a:rPr>
              <a:t>lôøi</a:t>
            </a:r>
            <a:r>
              <a:rPr lang="en-US" sz="30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VNI-Times" pitchFamily="2" charset="0"/>
              </a:rPr>
              <a:t>ngöôøi</a:t>
            </a:r>
            <a:r>
              <a:rPr lang="en-US" sz="30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VNI-Times" pitchFamily="2" charset="0"/>
              </a:rPr>
              <a:t>khaùc</a:t>
            </a:r>
            <a:r>
              <a:rPr lang="en-US" sz="3000" b="1" dirty="0">
                <a:solidFill>
                  <a:srgbClr val="FFFF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09878" y="381763"/>
            <a:ext cx="557235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tình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huống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2512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/>
      <p:bldP spid="9221" grpId="0"/>
      <p:bldP spid="5141" grpId="0" animBg="1"/>
      <p:bldP spid="51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524000" y="1276350"/>
            <a:ext cx="9220200" cy="3657600"/>
          </a:xfrm>
          <a:prstGeom prst="rect">
            <a:avLst/>
          </a:prstGeom>
          <a:noFill/>
          <a:ln>
            <a:noFill/>
          </a:ln>
          <a:effectLst/>
        </p:spPr>
        <p:txBody>
          <a:bodyPr lIns="98005" tIns="49003" rIns="98005" bIns="49003"/>
          <a:lstStyle/>
          <a:p>
            <a:pPr algn="just" defTabSz="979488" fontAlgn="base">
              <a:spcBef>
                <a:spcPct val="2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 - D¹o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nµy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,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bè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thÊy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®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iÓm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m«n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Anh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cña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con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h×nh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như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­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ch­ưa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®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ưîc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tèt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l¾m. S¾p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thi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råi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, con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cÇn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cè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g¾ng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h¬n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n÷a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. Hay lµ con sang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nhê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b¹n…</a:t>
            </a:r>
          </a:p>
          <a:p>
            <a:pPr algn="just" defTabSz="979488" fontAlgn="base">
              <a:spcBef>
                <a:spcPct val="2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 ¤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ng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Nam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ch</a:t>
            </a:r>
            <a:r>
              <a:rPr lang="en-US" sz="2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­a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nãi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hÕt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c©u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,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B</a:t>
            </a:r>
            <a:r>
              <a:rPr lang="en-US" sz="2600" b="1" dirty="0" err="1">
                <a:solidFill>
                  <a:srgbClr val="FFFFFF"/>
                </a:solidFill>
                <a:latin typeface="Times New Roman" pitchFamily="18" charset="0"/>
              </a:rPr>
              <a:t>ắc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®·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vïng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v»ng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®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øng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dËy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vµ </a:t>
            </a:r>
          </a:p>
          <a:p>
            <a:pPr algn="just" defTabSz="979488" fontAlgn="base">
              <a:spcBef>
                <a:spcPct val="2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lµu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bµu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:</a:t>
            </a:r>
          </a:p>
          <a:p>
            <a:pPr algn="just" defTabSz="979488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Th«i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,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bè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®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õng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nãi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®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Õn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chuyÖn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häc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hµnh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cña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 con </a:t>
            </a:r>
            <a:r>
              <a:rPr lang="en-US" sz="2600" b="1" dirty="0" err="1">
                <a:solidFill>
                  <a:srgbClr val="FFFFFF"/>
                </a:solidFill>
                <a:latin typeface=".VnTime" pitchFamily="34" charset="0"/>
              </a:rPr>
              <a:t>n÷a</a:t>
            </a:r>
            <a:r>
              <a:rPr lang="en-US" sz="2600" b="1" dirty="0">
                <a:solidFill>
                  <a:srgbClr val="FFFFFF"/>
                </a:solidFill>
                <a:latin typeface=".VnTime" pitchFamily="34" charset="0"/>
              </a:rPr>
              <a:t>!</a:t>
            </a:r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838200" y="596327"/>
            <a:ext cx="293439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Tình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huống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 2</a:t>
            </a:r>
          </a:p>
        </p:txBody>
      </p:sp>
      <p:sp>
        <p:nvSpPr>
          <p:cNvPr id="10248" name="Rectangle 15"/>
          <p:cNvSpPr>
            <a:spLocks noChangeArrowheads="1"/>
          </p:cNvSpPr>
          <p:nvPr/>
        </p:nvSpPr>
        <p:spPr bwMode="auto">
          <a:xfrm>
            <a:off x="1143003" y="3962400"/>
            <a:ext cx="10248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Hieän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töôïng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ngöôøi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con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caét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lôøi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ngöôøi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boá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trong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caâu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chuyeän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treân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goïi</a:t>
            </a:r>
            <a:endParaRPr lang="en-US" sz="2800" b="1" i="1" dirty="0">
              <a:solidFill>
                <a:srgbClr val="F4EE00"/>
              </a:solidFill>
              <a:latin typeface="VNI-Times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laø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hieän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töôïng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F4EE00"/>
                </a:solidFill>
                <a:latin typeface="VNI-Times" pitchFamily="2" charset="0"/>
              </a:rPr>
              <a:t>gì</a:t>
            </a:r>
            <a:r>
              <a:rPr lang="en-US" sz="2800" b="1" i="1" dirty="0">
                <a:solidFill>
                  <a:srgbClr val="F4EE0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>
            <a:off x="1295400" y="5029200"/>
            <a:ext cx="457200" cy="1143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904997" y="5587425"/>
            <a:ext cx="5791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4EE00"/>
                </a:solidFill>
                <a:latin typeface="VNI-Times" pitchFamily="2" charset="0"/>
              </a:rPr>
              <a:t>Noùi</a:t>
            </a:r>
            <a:r>
              <a:rPr lang="en-US" sz="3200" b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4EE00"/>
                </a:solidFill>
                <a:latin typeface="VNI-Times" pitchFamily="2" charset="0"/>
              </a:rPr>
              <a:t>tranh</a:t>
            </a:r>
            <a:r>
              <a:rPr lang="en-US" sz="3200" b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4EE00"/>
                </a:solidFill>
                <a:latin typeface="VNI-Times" pitchFamily="2" charset="0"/>
              </a:rPr>
              <a:t>lôøi</a:t>
            </a:r>
            <a:r>
              <a:rPr lang="en-US" sz="3200" b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4EE00"/>
                </a:solidFill>
                <a:latin typeface="VNI-Times" pitchFamily="2" charset="0"/>
              </a:rPr>
              <a:t>ngöôøi</a:t>
            </a:r>
            <a:r>
              <a:rPr lang="en-US" sz="3200" b="1" dirty="0">
                <a:solidFill>
                  <a:srgbClr val="F4EE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4EE00"/>
                </a:solidFill>
                <a:latin typeface="VNI-Times" pitchFamily="2" charset="0"/>
              </a:rPr>
              <a:t>khaùc</a:t>
            </a:r>
            <a:endParaRPr lang="en-US" sz="3200" b="1" dirty="0">
              <a:solidFill>
                <a:srgbClr val="F4EE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8870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38929" grpId="0" animBg="1"/>
      <p:bldP spid="389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9144000" cy="3154331"/>
          </a:xfrm>
        </p:spPr>
        <p:txBody>
          <a:bodyPr>
            <a:normAutofit/>
          </a:bodyPr>
          <a:lstStyle/>
          <a:p>
            <a:pPr eaLnBrk="1" hangingPunct="1"/>
            <a:br>
              <a:rPr lang="en-US" sz="3400" b="1" dirty="0">
                <a:solidFill>
                  <a:schemeClr val="tx1"/>
                </a:solidFill>
                <a:latin typeface=".VnTime" pitchFamily="34" charset="0"/>
              </a:rPr>
            </a:br>
            <a:r>
              <a:rPr lang="en-US" sz="2800" b="1" dirty="0" err="1">
                <a:latin typeface=".VnTime" pitchFamily="34" charset="0"/>
              </a:rPr>
              <a:t>Trong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mét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buæi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th¶o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luËn</a:t>
            </a:r>
            <a:r>
              <a:rPr lang="en-US" sz="2800" b="1" dirty="0">
                <a:latin typeface=".VnTime" pitchFamily="34" charset="0"/>
              </a:rPr>
              <a:t> ë </a:t>
            </a:r>
            <a:r>
              <a:rPr lang="en-US" sz="2800" b="1" dirty="0" err="1">
                <a:latin typeface=".VnTime" pitchFamily="34" charset="0"/>
              </a:rPr>
              <a:t>líp</a:t>
            </a:r>
            <a:r>
              <a:rPr lang="en-US" sz="2800" b="1" dirty="0">
                <a:latin typeface=".VnTime" pitchFamily="34" charset="0"/>
              </a:rPr>
              <a:t> ,c« </a:t>
            </a:r>
            <a:r>
              <a:rPr lang="en-US" sz="2800" b="1" dirty="0" err="1">
                <a:latin typeface=".VnTime" pitchFamily="34" charset="0"/>
              </a:rPr>
              <a:t>gi¸o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yªu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cÇu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häc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sinh</a:t>
            </a:r>
            <a:r>
              <a:rPr lang="en-US" sz="2800" b="1" dirty="0">
                <a:latin typeface=".VnTime" pitchFamily="34" charset="0"/>
              </a:rPr>
              <a:t> A </a:t>
            </a:r>
            <a:r>
              <a:rPr lang="en-US" sz="2800" b="1" dirty="0" err="1">
                <a:latin typeface=".VnTime" pitchFamily="34" charset="0"/>
              </a:rPr>
              <a:t>ph¸t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biÓu</a:t>
            </a:r>
            <a:r>
              <a:rPr lang="en-US" sz="2800" b="1" dirty="0">
                <a:latin typeface=".VnTime" pitchFamily="34" charset="0"/>
              </a:rPr>
              <a:t> ý </a:t>
            </a:r>
            <a:r>
              <a:rPr lang="en-US" sz="2800" b="1" dirty="0" err="1">
                <a:latin typeface=".VnTime" pitchFamily="34" charset="0"/>
              </a:rPr>
              <a:t>kiÕn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vÒ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mét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vÊn</a:t>
            </a:r>
            <a:r>
              <a:rPr lang="en-US" sz="2800" b="1" dirty="0">
                <a:latin typeface=".VnTime" pitchFamily="34" charset="0"/>
              </a:rPr>
              <a:t> ®Ò, A </a:t>
            </a:r>
            <a:r>
              <a:rPr lang="en-US" sz="2800" b="1" dirty="0" err="1">
                <a:latin typeface=".VnTime" pitchFamily="34" charset="0"/>
              </a:rPr>
              <a:t>ch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latin typeface=".VnTime" pitchFamily="34" charset="0"/>
              </a:rPr>
              <a:t>­a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kÞp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tr×nh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bµy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th</a:t>
            </a:r>
            <a:r>
              <a:rPr lang="en-US" sz="2800" b="1" dirty="0">
                <a:latin typeface=".VnTime" pitchFamily="34" charset="0"/>
              </a:rPr>
              <a:t>× </a:t>
            </a:r>
            <a:r>
              <a:rPr lang="en-US" sz="2800" b="1" dirty="0" err="1">
                <a:latin typeface=".VnTime" pitchFamily="34" charset="0"/>
              </a:rPr>
              <a:t>häc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sinh</a:t>
            </a:r>
            <a:r>
              <a:rPr lang="en-US" sz="2800" b="1" dirty="0">
                <a:latin typeface=".VnTime" pitchFamily="34" charset="0"/>
              </a:rPr>
              <a:t> B </a:t>
            </a:r>
            <a:r>
              <a:rPr lang="en-US" sz="2800" b="1" dirty="0" err="1">
                <a:latin typeface=".VnTime" pitchFamily="34" charset="0"/>
              </a:rPr>
              <a:t>véi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vµng</a:t>
            </a:r>
            <a:r>
              <a:rPr lang="en-US" sz="2800" b="1" dirty="0">
                <a:latin typeface=".VnTime" pitchFamily="34" charset="0"/>
              </a:rPr>
              <a:t> ®­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ra</a:t>
            </a:r>
            <a:r>
              <a:rPr lang="en-US" sz="2800" b="1" dirty="0">
                <a:latin typeface=".VnTime" pitchFamily="34" charset="0"/>
              </a:rPr>
              <a:t> ý </a:t>
            </a:r>
            <a:r>
              <a:rPr lang="en-US" sz="2800" b="1" dirty="0" err="1">
                <a:latin typeface=".VnTime" pitchFamily="34" charset="0"/>
              </a:rPr>
              <a:t>kiÕn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cña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m×nh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vÒ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lÜnh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vùc</a:t>
            </a:r>
            <a:r>
              <a:rPr lang="en-US" sz="2800" b="1" dirty="0">
                <a:latin typeface=".VnTime" pitchFamily="34" charset="0"/>
              </a:rPr>
              <a:t> ®ã.</a:t>
            </a:r>
            <a:br>
              <a:rPr lang="en-US" sz="2800" b="1" dirty="0">
                <a:latin typeface=".VnTime" pitchFamily="34" charset="0"/>
              </a:rPr>
            </a:br>
            <a:r>
              <a:rPr lang="en-US" sz="2900" dirty="0">
                <a:solidFill>
                  <a:srgbClr val="FFFF00"/>
                </a:solidFill>
                <a:latin typeface=".VnTime" pitchFamily="34" charset="0"/>
              </a:rPr>
              <a:t>(?)</a:t>
            </a:r>
            <a:r>
              <a:rPr lang="en-US" sz="2900" dirty="0">
                <a:latin typeface=".VnTime" pitchFamily="34" charset="0"/>
              </a:rPr>
              <a:t> </a:t>
            </a:r>
            <a:r>
              <a:rPr lang="en-US" sz="2900" i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900" i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i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900" i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900" i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900" i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900" i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i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00" i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i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i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900" i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900" i="1" dirty="0">
                <a:solidFill>
                  <a:srgbClr val="F4EE00"/>
                </a:solidFill>
                <a:latin typeface="Times New Roman" pitchFamily="18" charset="0"/>
                <a:cs typeface="Times New Roman" pitchFamily="18" charset="0"/>
              </a:rPr>
              <a:t> B?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457433"/>
            <a:ext cx="9067800" cy="3429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F4EE00"/>
                </a:solidFill>
                <a:latin typeface=".VnTime" pitchFamily="34" charset="0"/>
              </a:rPr>
              <a:t> </a:t>
            </a:r>
            <a:r>
              <a:rPr lang="en-US" sz="3000" dirty="0" err="1">
                <a:latin typeface=".VnTime" pitchFamily="34" charset="0"/>
              </a:rPr>
              <a:t>Häc</a:t>
            </a:r>
            <a:r>
              <a:rPr lang="en-US" sz="3000" dirty="0">
                <a:latin typeface=".VnTime" pitchFamily="34" charset="0"/>
              </a:rPr>
              <a:t> </a:t>
            </a:r>
            <a:r>
              <a:rPr lang="en-US" sz="3000" dirty="0" err="1">
                <a:latin typeface=".VnTime" pitchFamily="34" charset="0"/>
              </a:rPr>
              <a:t>sinh</a:t>
            </a:r>
            <a:r>
              <a:rPr lang="en-US" sz="3000" dirty="0">
                <a:latin typeface=".VnTime" pitchFamily="34" charset="0"/>
              </a:rPr>
              <a:t> B </a:t>
            </a:r>
            <a:r>
              <a:rPr lang="en-US" sz="3000" dirty="0" err="1">
                <a:solidFill>
                  <a:srgbClr val="FF0000"/>
                </a:solidFill>
                <a:latin typeface=".VnTime" pitchFamily="34" charset="0"/>
              </a:rPr>
              <a:t>nãi</a:t>
            </a:r>
            <a:r>
              <a:rPr lang="en-US" sz="3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.VnTime" pitchFamily="34" charset="0"/>
              </a:rPr>
              <a:t>tranh</a:t>
            </a:r>
            <a:r>
              <a:rPr lang="en-US" sz="3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.VnTime" pitchFamily="34" charset="0"/>
              </a:rPr>
              <a:t>l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sz="3000" dirty="0" err="1">
                <a:solidFill>
                  <a:srgbClr val="FF0000"/>
                </a:solidFill>
                <a:latin typeface=".VnTime" pitchFamily="34" charset="0"/>
              </a:rPr>
              <a:t>­ît</a:t>
            </a:r>
            <a:r>
              <a:rPr lang="en-US" sz="3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.VnTime" pitchFamily="34" charset="0"/>
              </a:rPr>
              <a:t>lêi</a:t>
            </a:r>
            <a:r>
              <a:rPr lang="en-US" sz="3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dirty="0" err="1">
                <a:latin typeface=".VnTime" pitchFamily="34" charset="0"/>
              </a:rPr>
              <a:t>cña</a:t>
            </a:r>
            <a:r>
              <a:rPr lang="en-US" sz="3000" dirty="0">
                <a:latin typeface=".VnTime" pitchFamily="34" charset="0"/>
              </a:rPr>
              <a:t> </a:t>
            </a:r>
            <a:r>
              <a:rPr lang="en-US" sz="3000" dirty="0" err="1">
                <a:latin typeface=".VnTime" pitchFamily="34" charset="0"/>
              </a:rPr>
              <a:t>häc</a:t>
            </a:r>
            <a:r>
              <a:rPr lang="en-US" sz="3000" dirty="0">
                <a:latin typeface=".VnTime" pitchFamily="34" charset="0"/>
              </a:rPr>
              <a:t> </a:t>
            </a:r>
            <a:r>
              <a:rPr lang="en-US" sz="3000" dirty="0" err="1">
                <a:latin typeface=".VnTime" pitchFamily="34" charset="0"/>
              </a:rPr>
              <a:t>sinh</a:t>
            </a:r>
            <a:r>
              <a:rPr lang="en-US" sz="3000" dirty="0">
                <a:latin typeface=".VnTime" pitchFamily="34" charset="0"/>
              </a:rPr>
              <a:t> A</a:t>
            </a:r>
          </a:p>
          <a:p>
            <a:pPr marL="0" indent="0" eaLnBrk="1" hangingPunct="1">
              <a:buNone/>
            </a:pPr>
            <a:r>
              <a:rPr lang="en-US" sz="3000" dirty="0">
                <a:latin typeface=".VnTime" pitchFamily="34" charset="0"/>
              </a:rPr>
              <a:t> =&gt; </a:t>
            </a:r>
            <a:r>
              <a:rPr lang="en-US" sz="3000" dirty="0" err="1">
                <a:latin typeface=".VnTime" pitchFamily="34" charset="0"/>
              </a:rPr>
              <a:t>kh«ng</a:t>
            </a:r>
            <a:r>
              <a:rPr lang="en-US" sz="3000" dirty="0">
                <a:latin typeface=".VnTime" pitchFamily="34" charset="0"/>
              </a:rPr>
              <a:t> </a:t>
            </a:r>
            <a:r>
              <a:rPr lang="en-US" sz="3000" dirty="0" err="1">
                <a:latin typeface=".VnTime" pitchFamily="34" charset="0"/>
              </a:rPr>
              <a:t>t«n</a:t>
            </a:r>
            <a:r>
              <a:rPr lang="en-US" sz="3000" dirty="0">
                <a:latin typeface=".VnTime" pitchFamily="34" charset="0"/>
              </a:rPr>
              <a:t> </a:t>
            </a:r>
            <a:r>
              <a:rPr lang="en-US" sz="3000" dirty="0" err="1">
                <a:latin typeface=".VnTime" pitchFamily="34" charset="0"/>
              </a:rPr>
              <a:t>träng</a:t>
            </a:r>
            <a:r>
              <a:rPr lang="en-US" sz="3000" dirty="0">
                <a:latin typeface=".VnTime" pitchFamily="34" charset="0"/>
              </a:rPr>
              <a:t> </a:t>
            </a:r>
            <a:r>
              <a:rPr lang="en-US" sz="3000" dirty="0" err="1">
                <a:latin typeface=".VnTime" pitchFamily="34" charset="0"/>
              </a:rPr>
              <a:t>l­</a:t>
            </a:r>
            <a:r>
              <a:rPr lang="en-US" sz="3000" dirty="0" err="1">
                <a:cs typeface="Times New Roman" pitchFamily="18" charset="0"/>
              </a:rPr>
              <a:t>ư</a:t>
            </a:r>
            <a:r>
              <a:rPr lang="en-US" sz="3000" dirty="0" err="1">
                <a:latin typeface=".VnTime" pitchFamily="34" charset="0"/>
              </a:rPr>
              <a:t>ît</a:t>
            </a:r>
            <a:r>
              <a:rPr lang="en-US" sz="3000" dirty="0">
                <a:latin typeface=".VnTime" pitchFamily="34" charset="0"/>
              </a:rPr>
              <a:t> </a:t>
            </a:r>
            <a:r>
              <a:rPr lang="en-US" sz="3000" dirty="0" err="1">
                <a:latin typeface=".VnTime" pitchFamily="34" charset="0"/>
              </a:rPr>
              <a:t>lêi</a:t>
            </a:r>
            <a:r>
              <a:rPr lang="en-US" sz="3000" dirty="0">
                <a:latin typeface=".VnTime" pitchFamily="34" charset="0"/>
              </a:rPr>
              <a:t> </a:t>
            </a:r>
            <a:r>
              <a:rPr lang="en-US" sz="3000" dirty="0" err="1">
                <a:latin typeface=".VnTime" pitchFamily="34" charset="0"/>
              </a:rPr>
              <a:t>cña</a:t>
            </a:r>
            <a:r>
              <a:rPr lang="en-US" sz="3000" dirty="0">
                <a:latin typeface=".VnTime" pitchFamily="34" charset="0"/>
              </a:rPr>
              <a:t> </a:t>
            </a:r>
            <a:r>
              <a:rPr lang="en-US" sz="3000" dirty="0" err="1">
                <a:latin typeface=".VnTime" pitchFamily="34" charset="0"/>
              </a:rPr>
              <a:t>cuéc</a:t>
            </a:r>
            <a:r>
              <a:rPr lang="en-US" sz="3000" dirty="0">
                <a:latin typeface=".VnTime" pitchFamily="34" charset="0"/>
              </a:rPr>
              <a:t> tho¹i</a:t>
            </a:r>
            <a:r>
              <a:rPr lang="en-US" sz="2600" dirty="0">
                <a:latin typeface=".VnTime" pitchFamily="34" charset="0"/>
              </a:rPr>
              <a:t>.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09599" y="457200"/>
            <a:ext cx="293439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Tình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huống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 3</a:t>
            </a:r>
          </a:p>
        </p:txBody>
      </p:sp>
    </p:spTree>
    <p:extLst>
      <p:ext uri="{BB962C8B-B14F-4D97-AF65-F5344CB8AC3E}">
        <p14:creationId xmlns:p14="http://schemas.microsoft.com/office/powerpoint/2010/main" val="301548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371600" y="1371600"/>
            <a:ext cx="8610600" cy="369331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</a:rPr>
              <a:t>Tôn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</a:rPr>
              <a:t>trọng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</a:rPr>
              <a:t>lượt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</a:rPr>
              <a:t>lời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</a:rPr>
              <a:t>người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</a:rPr>
              <a:t>khác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</a:rPr>
              <a:t>Cần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</a:rPr>
              <a:t>tránh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</a:rPr>
              <a:t> : </a:t>
            </a:r>
          </a:p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000" b="1" i="1" dirty="0" err="1">
                <a:solidFill>
                  <a:prstClr val="white"/>
                </a:solidFill>
                <a:latin typeface="Times New Roman" pitchFamily="18" charset="0"/>
              </a:rPr>
              <a:t>Nói</a:t>
            </a:r>
            <a:r>
              <a:rPr lang="en-US" sz="3000" b="1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white"/>
                </a:solidFill>
                <a:latin typeface="Times New Roman" pitchFamily="18" charset="0"/>
              </a:rPr>
              <a:t>tranh</a:t>
            </a:r>
            <a:endParaRPr lang="en-US" sz="3000" b="1" i="1" dirty="0">
              <a:solidFill>
                <a:prstClr val="white"/>
              </a:solidFill>
              <a:latin typeface="Times New Roman" pitchFamily="18" charset="0"/>
            </a:endParaRPr>
          </a:p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000" b="1" i="1" dirty="0" err="1">
                <a:solidFill>
                  <a:prstClr val="white"/>
                </a:solidFill>
                <a:latin typeface="VNI-Times" pitchFamily="2" charset="0"/>
              </a:rPr>
              <a:t>Caét</a:t>
            </a:r>
            <a:r>
              <a:rPr lang="en-US" sz="30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3000" b="1" i="1" dirty="0" err="1">
                <a:solidFill>
                  <a:prstClr val="white"/>
                </a:solidFill>
                <a:latin typeface="VNI-Times" pitchFamily="2" charset="0"/>
              </a:rPr>
              <a:t>lôøi</a:t>
            </a:r>
            <a:r>
              <a:rPr lang="en-US" sz="30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</a:p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3000" b="1" i="1" dirty="0" err="1">
                <a:solidFill>
                  <a:prstClr val="white"/>
                </a:solidFill>
                <a:latin typeface="VNI-Times" pitchFamily="2" charset="0"/>
              </a:rPr>
              <a:t>xen</a:t>
            </a:r>
            <a:r>
              <a:rPr lang="en-US" sz="3000" b="1" i="1" dirty="0">
                <a:solidFill>
                  <a:prstClr val="white"/>
                </a:solidFill>
                <a:latin typeface="VNI-Times" pitchFamily="2" charset="0"/>
              </a:rPr>
              <a:t>, </a:t>
            </a:r>
            <a:r>
              <a:rPr lang="en-US" sz="3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3000" b="1" i="1" dirty="0" err="1">
                <a:solidFill>
                  <a:prstClr val="white"/>
                </a:solidFill>
                <a:latin typeface="VNI-Times" pitchFamily="2" charset="0"/>
              </a:rPr>
              <a:t>cheâm</a:t>
            </a:r>
            <a:r>
              <a:rPr lang="en-US" sz="30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3000" b="1" i="1" dirty="0" err="1">
                <a:solidFill>
                  <a:prstClr val="white"/>
                </a:solidFill>
                <a:latin typeface="VNI-Times" pitchFamily="2" charset="0"/>
              </a:rPr>
              <a:t>vaøo</a:t>
            </a:r>
            <a:r>
              <a:rPr lang="en-US" sz="30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3000" b="1" i="1" dirty="0" err="1">
                <a:solidFill>
                  <a:prstClr val="white"/>
                </a:solidFill>
                <a:latin typeface="VNI-Times" pitchFamily="2" charset="0"/>
              </a:rPr>
              <a:t>lôøi</a:t>
            </a:r>
            <a:r>
              <a:rPr lang="en-US" sz="30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3000" b="1" i="1" dirty="0" err="1">
                <a:solidFill>
                  <a:prstClr val="white"/>
                </a:solidFill>
                <a:latin typeface="VNI-Times" pitchFamily="2" charset="0"/>
              </a:rPr>
              <a:t>ngöôøi</a:t>
            </a:r>
            <a:r>
              <a:rPr lang="en-US" sz="3000" b="1" i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sz="3000" b="1" i="1" dirty="0" err="1">
                <a:solidFill>
                  <a:prstClr val="white"/>
                </a:solidFill>
                <a:latin typeface="VNI-Times" pitchFamily="2" charset="0"/>
              </a:rPr>
              <a:t>khaùc</a:t>
            </a:r>
            <a:r>
              <a:rPr lang="en-US" sz="3000" b="1" i="1" dirty="0">
                <a:solidFill>
                  <a:prstClr val="white"/>
                </a:solidFill>
                <a:latin typeface="VNI-Times" pitchFamily="2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411553" y="498512"/>
            <a:ext cx="179568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LƯU Ý:</a:t>
            </a:r>
          </a:p>
        </p:txBody>
      </p:sp>
    </p:spTree>
    <p:extLst>
      <p:ext uri="{BB962C8B-B14F-4D97-AF65-F5344CB8AC3E}">
        <p14:creationId xmlns:p14="http://schemas.microsoft.com/office/powerpoint/2010/main" val="42662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11049000" cy="4191000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 eaLnBrk="1" hangingPunct="1">
              <a:defRPr/>
            </a:pPr>
            <a:br>
              <a:rPr lang="en-US" sz="3600" b="1" dirty="0">
                <a:latin typeface="Times New Roman" pitchFamily="18" charset="0"/>
              </a:rPr>
            </a:br>
            <a:r>
              <a:rPr lang="en-US" sz="3600" dirty="0" err="1">
                <a:latin typeface="Times New Roman" pitchFamily="18" charset="0"/>
              </a:rPr>
              <a:t>Xây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dựng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hội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thoại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ngắn</a:t>
            </a:r>
            <a:br>
              <a:rPr lang="en-US" sz="3600" dirty="0">
                <a:latin typeface="Times New Roman" pitchFamily="18" charset="0"/>
              </a:rPr>
            </a:b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</a:rPr>
              <a:t>(6- 8 </a:t>
            </a:r>
            <a:r>
              <a:rPr lang="en-US" sz="3600" b="1" dirty="0" err="1">
                <a:latin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đề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bảo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vệ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môi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trường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trong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trường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học</a:t>
            </a:r>
            <a:r>
              <a:rPr lang="en-US" sz="3600" b="1" i="1" dirty="0">
                <a:latin typeface="Times New Roman" pitchFamily="18" charset="0"/>
              </a:rPr>
              <a:t>.</a:t>
            </a:r>
            <a:r>
              <a:rPr lang="en-US" sz="3600" b="1" dirty="0">
                <a:latin typeface="Times New Roman" pitchFamily="18" charset="0"/>
              </a:rPr>
              <a:t> </a:t>
            </a:r>
            <a:br>
              <a:rPr lang="en-US" sz="3600" b="1" dirty="0">
                <a:latin typeface="Times New Roman" pitchFamily="18" charset="0"/>
              </a:rPr>
            </a:br>
            <a:r>
              <a:rPr lang="en-US" sz="3600" dirty="0">
                <a:latin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mấy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lượt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</a:rPr>
              <a:t>?</a:t>
            </a:r>
            <a:br>
              <a:rPr lang="en-US" sz="3600" dirty="0">
                <a:latin typeface="Times New Roman" pitchFamily="18" charset="0"/>
              </a:rPr>
            </a:br>
            <a:r>
              <a:rPr lang="en-US" sz="3600" dirty="0">
                <a:latin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tắc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hội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thoại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tôn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</a:rPr>
              <a:t>? </a:t>
            </a:r>
            <a:br>
              <a:rPr lang="en-US" sz="3600" dirty="0">
                <a:latin typeface="Times New Roman" pitchFamily="18" charset="0"/>
              </a:rPr>
            </a:br>
            <a:r>
              <a:rPr lang="en-US" sz="3600" dirty="0" err="1">
                <a:latin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12954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800" b="1" dirty="0">
                <a:solidFill>
                  <a:srgbClr val="FFFF00"/>
                </a:solidFill>
                <a:latin typeface="Times New Roman" pitchFamily="18" charset="0"/>
              </a:rPr>
              <a:t>*</a:t>
            </a:r>
            <a:r>
              <a:rPr lang="en-US" sz="3800" b="1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Times New Roman" pitchFamily="18" charset="0"/>
              </a:rPr>
              <a:t> 3:</a:t>
            </a:r>
            <a:br>
              <a:rPr lang="en-US" sz="1600" b="1" dirty="0">
                <a:latin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11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6400800" cy="914400"/>
          </a:xfrm>
          <a:noFill/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4EE00"/>
                </a:solidFill>
                <a:latin typeface="Times New Roman" pitchFamily="18" charset="0"/>
              </a:rPr>
              <a:t>HƯỚNG DẪN HỌC TẬP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8839200" cy="43735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800" b="1" dirty="0">
                <a:latin typeface="Times New Roman" pitchFamily="18" charset="0"/>
              </a:rPr>
              <a:t>- Nắm vững Ghi nhớ, nội dung bài học.</a:t>
            </a:r>
          </a:p>
          <a:p>
            <a:pPr eaLnBrk="1" hangingPunct="1">
              <a:buFontTx/>
              <a:buNone/>
            </a:pPr>
            <a:r>
              <a:rPr lang="pt-BR" sz="2800" b="1" dirty="0">
                <a:latin typeface="Times New Roman" pitchFamily="18" charset="0"/>
              </a:rPr>
              <a:t>- Làm bài tập 3 (SGK/ 95).</a:t>
            </a:r>
          </a:p>
          <a:p>
            <a:pPr eaLnBrk="1" hangingPunct="1">
              <a:buFontTx/>
              <a:buNone/>
            </a:pPr>
            <a:r>
              <a:rPr lang="pt-BR" sz="2800" b="1" dirty="0">
                <a:latin typeface="Times New Roman" pitchFamily="18" charset="0"/>
              </a:rPr>
              <a:t>- Làm tốt </a:t>
            </a:r>
            <a:r>
              <a:rPr lang="pt-BR" sz="2800" b="1" dirty="0"/>
              <a:t>đoạn hội thoại đã cho ở bài tập 3.</a:t>
            </a:r>
            <a:endParaRPr lang="pt-BR" sz="2800" b="1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pt-BR" sz="2800" b="1" dirty="0">
                <a:latin typeface="Times New Roman" pitchFamily="18" charset="0"/>
              </a:rPr>
              <a:t>- Soạn bài : “Lựa chọn trật tự từ trong </a:t>
            </a:r>
            <a:r>
              <a:rPr lang="pt-BR" sz="2800" b="1">
                <a:latin typeface="Times New Roman" pitchFamily="18" charset="0"/>
              </a:rPr>
              <a:t>câu”.</a:t>
            </a:r>
            <a:endParaRPr lang="pt-BR" sz="2800" b="1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pt-BR" sz="2800" b="1" dirty="0">
                <a:latin typeface="Times New Roman" pitchFamily="18" charset="0"/>
              </a:rPr>
              <a:t>   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421504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</a:pPr>
            <a:r>
              <a:rPr lang="en-US" sz="4000" b="1" baseline="-25000" dirty="0" err="1">
                <a:solidFill>
                  <a:srgbClr val="F4EE00"/>
                </a:solidFill>
                <a:latin typeface="Times New Roman" pitchFamily="18" charset="0"/>
              </a:rPr>
              <a:t>Sơ</a:t>
            </a:r>
            <a:r>
              <a:rPr lang="en-US" sz="4000" b="1" baseline="-250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4000" b="1" baseline="-25000" dirty="0" err="1">
                <a:solidFill>
                  <a:srgbClr val="F4EE00"/>
                </a:solidFill>
                <a:latin typeface="Times New Roman" pitchFamily="18" charset="0"/>
              </a:rPr>
              <a:t>đồ</a:t>
            </a:r>
            <a:r>
              <a:rPr lang="en-US" sz="4000" b="1" baseline="-250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4000" b="1" baseline="-25000" dirty="0" err="1">
                <a:solidFill>
                  <a:srgbClr val="F4EE00"/>
                </a:solidFill>
                <a:latin typeface="Times New Roman" pitchFamily="18" charset="0"/>
              </a:rPr>
              <a:t>hệ</a:t>
            </a:r>
            <a:r>
              <a:rPr lang="en-US" sz="4000" b="1" baseline="-250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4000" b="1" baseline="-25000" dirty="0" err="1">
                <a:solidFill>
                  <a:srgbClr val="F4EE00"/>
                </a:solidFill>
                <a:latin typeface="Times New Roman" pitchFamily="18" charset="0"/>
              </a:rPr>
              <a:t>thống</a:t>
            </a:r>
            <a:r>
              <a:rPr lang="en-US" sz="4000" b="1" baseline="-250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4000" b="1" baseline="-25000" dirty="0" err="1">
                <a:solidFill>
                  <a:srgbClr val="F4EE00"/>
                </a:solidFill>
                <a:latin typeface="Times New Roman" pitchFamily="18" charset="0"/>
              </a:rPr>
              <a:t>kiến</a:t>
            </a:r>
            <a:r>
              <a:rPr lang="en-US" sz="4000" b="1" baseline="-25000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sz="4000" b="1" baseline="-25000" dirty="0" err="1">
                <a:solidFill>
                  <a:srgbClr val="F4EE00"/>
                </a:solidFill>
                <a:latin typeface="Times New Roman" pitchFamily="18" charset="0"/>
              </a:rPr>
              <a:t>thức</a:t>
            </a:r>
            <a:endParaRPr lang="en-US" sz="4000" b="1" i="1" baseline="-25000" dirty="0">
              <a:solidFill>
                <a:srgbClr val="F4EE00"/>
              </a:solidFill>
              <a:latin typeface="Times New Roman" pitchFamily="18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641742" y="2257425"/>
            <a:ext cx="18473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aseline="-25000"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>
              <a:defRPr sz="1600" baseline="-25000"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>
              <a:defRPr sz="1600" baseline="-25000"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>
              <a:defRPr sz="1600" baseline="-25000"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>
              <a:defRPr sz="1600" baseline="-25000"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484" name="Rectangle 15"/>
          <p:cNvSpPr>
            <a:spLocks noChangeArrowheads="1"/>
          </p:cNvSpPr>
          <p:nvPr/>
        </p:nvSpPr>
        <p:spPr bwMode="auto">
          <a:xfrm>
            <a:off x="4562979" y="671332"/>
            <a:ext cx="2590800" cy="55399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FF0000"/>
                </a:solidFill>
                <a:latin typeface=".VnTimeH" pitchFamily="34" charset="0"/>
              </a:rPr>
              <a:t>Héi</a:t>
            </a:r>
            <a:r>
              <a:rPr lang="en-US" sz="3000" b="1" dirty="0">
                <a:solidFill>
                  <a:srgbClr val="FF0000"/>
                </a:solidFill>
                <a:latin typeface=".VnTimeH" pitchFamily="34" charset="0"/>
              </a:rPr>
              <a:t> tho¹i</a:t>
            </a:r>
          </a:p>
        </p:txBody>
      </p:sp>
      <p:sp>
        <p:nvSpPr>
          <p:cNvPr id="20485" name="Rectangle 17"/>
          <p:cNvSpPr>
            <a:spLocks noChangeArrowheads="1"/>
          </p:cNvSpPr>
          <p:nvPr/>
        </p:nvSpPr>
        <p:spPr bwMode="auto">
          <a:xfrm>
            <a:off x="6654297" y="3089147"/>
            <a:ext cx="2057400" cy="337528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aseline="-25000" dirty="0">
              <a:solidFill>
                <a:srgbClr val="000000"/>
              </a:solidFill>
              <a:latin typeface=".VnTime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Trong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héi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tho¹i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ai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còng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en-US" sz="32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­îc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nãi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.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Mçi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lÇn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cã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mét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ng</a:t>
            </a:r>
            <a:r>
              <a:rPr lang="en-US" sz="32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­êi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tham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gia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héi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tho¹i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nãi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®­</a:t>
            </a:r>
            <a:r>
              <a:rPr lang="en-US" sz="32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îc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gäi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lµ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l</a:t>
            </a:r>
            <a:r>
              <a:rPr lang="en-US" sz="32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­ît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lêi</a:t>
            </a:r>
            <a:endParaRPr lang="en-US" sz="3200" baseline="-25000" dirty="0">
              <a:solidFill>
                <a:srgbClr val="000000"/>
              </a:solidFill>
              <a:latin typeface=".VnTime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aseline="-25000" dirty="0">
              <a:solidFill>
                <a:srgbClr val="000000"/>
              </a:solidFill>
              <a:latin typeface=".VnTime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aseline="-25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486" name="Rectangle 20"/>
          <p:cNvSpPr>
            <a:spLocks noChangeArrowheads="1"/>
          </p:cNvSpPr>
          <p:nvPr/>
        </p:nvSpPr>
        <p:spPr bwMode="auto">
          <a:xfrm>
            <a:off x="2511928" y="3816033"/>
            <a:ext cx="1600200" cy="2390398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Quan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hÖ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th©n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– s¬ (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theo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møc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®é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quen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biÕt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,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th©n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t×nh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aseline="-25000" dirty="0">
              <a:solidFill>
                <a:srgbClr val="000000"/>
              </a:solidFill>
              <a:latin typeface=".VnTime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aseline="-25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487" name="Rectangle 21"/>
          <p:cNvSpPr>
            <a:spLocks noChangeArrowheads="1"/>
          </p:cNvSpPr>
          <p:nvPr/>
        </p:nvSpPr>
        <p:spPr bwMode="auto">
          <a:xfrm>
            <a:off x="501649" y="3816047"/>
            <a:ext cx="1822451" cy="2390398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Quan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hÖ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trªn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-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d­</a:t>
            </a:r>
            <a:r>
              <a:rPr lang="en-US" sz="32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íi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hay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ngang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hµng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(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theo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tuæi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t¸c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,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thø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bËc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trong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gia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®×</a:t>
            </a:r>
            <a:r>
              <a:rPr lang="en-US" sz="3200" baseline="-25000" dirty="0" err="1">
                <a:solidFill>
                  <a:srgbClr val="000000"/>
                </a:solidFill>
                <a:latin typeface=".VnTime" pitchFamily="34" charset="0"/>
              </a:rPr>
              <a:t>nh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aseline="-25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488" name="Rectangle 22"/>
          <p:cNvSpPr>
            <a:spLocks noChangeArrowheads="1"/>
          </p:cNvSpPr>
          <p:nvPr/>
        </p:nvSpPr>
        <p:spPr bwMode="auto">
          <a:xfrm>
            <a:off x="4302631" y="3175642"/>
            <a:ext cx="2177044" cy="321113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baseline="-25000" dirty="0" err="1">
                <a:solidFill>
                  <a:prstClr val="black"/>
                </a:solidFill>
                <a:latin typeface=".VnTime" pitchFamily="34" charset="0"/>
              </a:rPr>
              <a:t>L­</a:t>
            </a:r>
            <a:r>
              <a:rPr lang="en-US" sz="3200" b="1" u="sng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b="1" u="sng" baseline="-25000" dirty="0">
                <a:solidFill>
                  <a:prstClr val="black"/>
                </a:solidFill>
                <a:latin typeface=".VnTime" pitchFamily="34" charset="0"/>
              </a:rPr>
              <a:t> ý</a:t>
            </a:r>
            <a:r>
              <a:rPr lang="en-US" sz="3200" baseline="-25000" dirty="0">
                <a:solidFill>
                  <a:prstClr val="black"/>
                </a:solidFill>
                <a:latin typeface=".VnTime" pitchFamily="34" charset="0"/>
              </a:rPr>
              <a:t>:</a:t>
            </a:r>
            <a:r>
              <a:rPr lang="en-US" sz="32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Quan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hÖ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x·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héi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vèn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rÊt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®a d¹ng,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nhiÒu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chiÒu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.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Khi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tham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gia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héi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tho¹i,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mçi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ng­</a:t>
            </a:r>
            <a:r>
              <a:rPr lang="en-US" sz="3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êi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cÇn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x¸c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®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Þnh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®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óng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vai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cña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m×nh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®Ó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chän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c¸ch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nãi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cho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phï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hîp</a:t>
            </a:r>
            <a:endParaRPr lang="en-US" sz="3000" baseline="-25000" dirty="0">
              <a:solidFill>
                <a:srgbClr val="FF0000"/>
              </a:solidFill>
              <a:latin typeface=".VnTime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aseline="-25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489" name="Rectangle 23"/>
          <p:cNvSpPr>
            <a:spLocks noChangeArrowheads="1"/>
          </p:cNvSpPr>
          <p:nvPr/>
        </p:nvSpPr>
        <p:spPr bwMode="auto">
          <a:xfrm>
            <a:off x="1104233" y="2820449"/>
            <a:ext cx="2023811" cy="707886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aseline="-25000">
                <a:solidFill>
                  <a:srgbClr val="000000"/>
                </a:solidFill>
                <a:latin typeface=".VnTime" pitchFamily="34" charset="0"/>
              </a:rPr>
              <a:t>Quan</a:t>
            </a:r>
            <a:r>
              <a:rPr lang="en-US" sz="2800" baseline="-25000">
                <a:solidFill>
                  <a:srgbClr val="000000"/>
                </a:solidFill>
                <a:latin typeface=".VnTime" pitchFamily="34" charset="0"/>
              </a:rPr>
              <a:t> hÖ x· héi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-25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490" name="Rectangle 24"/>
          <p:cNvSpPr>
            <a:spLocks noChangeArrowheads="1"/>
          </p:cNvSpPr>
          <p:nvPr/>
        </p:nvSpPr>
        <p:spPr bwMode="auto">
          <a:xfrm>
            <a:off x="2169028" y="1574916"/>
            <a:ext cx="2286000" cy="78996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baseline="-25000" dirty="0" err="1">
                <a:solidFill>
                  <a:prstClr val="black"/>
                </a:solidFill>
                <a:latin typeface=".VnTime" pitchFamily="34" charset="0"/>
              </a:rPr>
              <a:t>Vai</a:t>
            </a:r>
            <a:r>
              <a:rPr lang="en-US" sz="3600" b="1" baseline="-25000" dirty="0">
                <a:solidFill>
                  <a:prstClr val="black"/>
                </a:solidFill>
                <a:latin typeface=".VnTime" pitchFamily="34" charset="0"/>
              </a:rPr>
              <a:t> x· </a:t>
            </a:r>
            <a:r>
              <a:rPr lang="en-US" sz="3600" b="1" baseline="-25000" dirty="0" err="1">
                <a:solidFill>
                  <a:prstClr val="black"/>
                </a:solidFill>
                <a:latin typeface=".VnTime" pitchFamily="34" charset="0"/>
              </a:rPr>
              <a:t>héi</a:t>
            </a:r>
            <a:endParaRPr lang="en-US" sz="3600" b="1" baseline="-25000" dirty="0">
              <a:solidFill>
                <a:prstClr val="black"/>
              </a:solidFill>
              <a:latin typeface=".VnTime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aseline="-25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491" name="Rectangle 25"/>
          <p:cNvSpPr>
            <a:spLocks noChangeArrowheads="1"/>
          </p:cNvSpPr>
          <p:nvPr/>
        </p:nvSpPr>
        <p:spPr bwMode="auto">
          <a:xfrm>
            <a:off x="6692903" y="1570473"/>
            <a:ext cx="2247900" cy="78996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baseline="-25000" dirty="0" err="1">
                <a:solidFill>
                  <a:prstClr val="black"/>
                </a:solidFill>
                <a:latin typeface=".VnTime" pitchFamily="34" charset="0"/>
              </a:rPr>
              <a:t>L­</a:t>
            </a:r>
            <a:r>
              <a:rPr lang="en-US" sz="3600" b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baseline="-25000" dirty="0" err="1">
                <a:solidFill>
                  <a:prstClr val="black"/>
                </a:solidFill>
                <a:latin typeface=".VnTime" pitchFamily="34" charset="0"/>
              </a:rPr>
              <a:t>ît</a:t>
            </a:r>
            <a:r>
              <a:rPr lang="en-US" sz="3600" b="1" baseline="-250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3600" b="1" baseline="-25000" dirty="0" err="1">
                <a:solidFill>
                  <a:prstClr val="black"/>
                </a:solidFill>
                <a:latin typeface=".VnTime" pitchFamily="34" charset="0"/>
              </a:rPr>
              <a:t>lêi</a:t>
            </a:r>
            <a:endParaRPr lang="en-US" sz="3600" b="1" baseline="-25000" dirty="0">
              <a:solidFill>
                <a:prstClr val="black"/>
              </a:solidFill>
              <a:latin typeface=".VnTime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aseline="-25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492" name="Rectangle 26"/>
          <p:cNvSpPr>
            <a:spLocks noChangeArrowheads="1"/>
          </p:cNvSpPr>
          <p:nvPr/>
        </p:nvSpPr>
        <p:spPr bwMode="auto">
          <a:xfrm>
            <a:off x="8868281" y="3180509"/>
            <a:ext cx="2714119" cy="319061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baseline="-25000" dirty="0" err="1">
                <a:solidFill>
                  <a:srgbClr val="000000"/>
                </a:solidFill>
                <a:latin typeface=".VnTime" pitchFamily="34" charset="0"/>
              </a:rPr>
              <a:t>L­</a:t>
            </a:r>
            <a:r>
              <a:rPr lang="en-US" sz="3200" b="1" u="sng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u="sng" baseline="-25000" dirty="0" err="1">
                <a:solidFill>
                  <a:srgbClr val="000000"/>
                </a:solidFill>
                <a:latin typeface=".VnTime" pitchFamily="34" charset="0"/>
              </a:rPr>
              <a:t>u</a:t>
            </a:r>
            <a:r>
              <a:rPr lang="en-US" sz="3200" b="1" u="sng" baseline="-25000" dirty="0">
                <a:solidFill>
                  <a:srgbClr val="000000"/>
                </a:solidFill>
                <a:latin typeface=".VnTime" pitchFamily="34" charset="0"/>
              </a:rPr>
              <a:t> ý:</a:t>
            </a:r>
            <a:r>
              <a:rPr lang="en-US" sz="3200" baseline="-25000" dirty="0">
                <a:solidFill>
                  <a:srgbClr val="000000"/>
                </a:solidFill>
                <a:latin typeface=".VnTime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-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CÇn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t«n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träng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l­</a:t>
            </a:r>
            <a:r>
              <a:rPr lang="en-US" sz="3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ît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lêi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+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Kh«ng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nãi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tranh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, c¾t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lêi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cña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ng</a:t>
            </a:r>
            <a:r>
              <a:rPr lang="en-US" sz="3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­êi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kh¸c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+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Kh«ng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®­</a:t>
            </a:r>
            <a:r>
              <a:rPr lang="en-US" sz="3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îc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nãi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xen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,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nãi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chªm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vµo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lêi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ng</a:t>
            </a:r>
            <a:r>
              <a:rPr lang="en-US" sz="3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­êi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kh¸c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-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Im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lÆng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khi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®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Õn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l­</a:t>
            </a:r>
            <a:r>
              <a:rPr lang="en-US" sz="3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ît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lêi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cña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m×nh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còng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lµ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mét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c¸ch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biÓu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thÞ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baseline="-25000" dirty="0" err="1">
                <a:solidFill>
                  <a:srgbClr val="FF0000"/>
                </a:solidFill>
                <a:latin typeface=".VnTime" pitchFamily="34" charset="0"/>
              </a:rPr>
              <a:t>th¸i</a:t>
            </a:r>
            <a:r>
              <a:rPr lang="en-US" sz="3000" baseline="-25000" dirty="0">
                <a:solidFill>
                  <a:srgbClr val="FF0000"/>
                </a:solidFill>
                <a:latin typeface=".VnTime" pitchFamily="34" charset="0"/>
              </a:rPr>
              <a:t> ®é.</a:t>
            </a:r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 flipH="1">
            <a:off x="3429000" y="1227262"/>
            <a:ext cx="2590800" cy="331885"/>
          </a:xfrm>
          <a:prstGeom prst="line">
            <a:avLst/>
          </a:prstGeom>
          <a:noFill/>
          <a:ln w="38100">
            <a:solidFill>
              <a:srgbClr val="F4E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-2500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20494" name="Line 28"/>
          <p:cNvSpPr>
            <a:spLocks noChangeShapeType="1"/>
          </p:cNvSpPr>
          <p:nvPr/>
        </p:nvSpPr>
        <p:spPr bwMode="auto">
          <a:xfrm>
            <a:off x="5981700" y="1222183"/>
            <a:ext cx="1943101" cy="336938"/>
          </a:xfrm>
          <a:prstGeom prst="line">
            <a:avLst/>
          </a:prstGeom>
          <a:noFill/>
          <a:ln w="38100">
            <a:solidFill>
              <a:srgbClr val="F4E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-2500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20495" name="Line 29"/>
          <p:cNvSpPr>
            <a:spLocks noChangeShapeType="1"/>
          </p:cNvSpPr>
          <p:nvPr/>
        </p:nvSpPr>
        <p:spPr bwMode="auto">
          <a:xfrm flipH="1">
            <a:off x="2194445" y="2344357"/>
            <a:ext cx="923089" cy="457738"/>
          </a:xfrm>
          <a:prstGeom prst="line">
            <a:avLst/>
          </a:prstGeom>
          <a:noFill/>
          <a:ln w="38100">
            <a:solidFill>
              <a:srgbClr val="F4E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-2500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20496" name="Line 30"/>
          <p:cNvSpPr>
            <a:spLocks noChangeShapeType="1"/>
          </p:cNvSpPr>
          <p:nvPr/>
        </p:nvSpPr>
        <p:spPr bwMode="auto">
          <a:xfrm>
            <a:off x="3107089" y="2363488"/>
            <a:ext cx="2226929" cy="701188"/>
          </a:xfrm>
          <a:prstGeom prst="line">
            <a:avLst/>
          </a:prstGeom>
          <a:noFill/>
          <a:ln w="38100">
            <a:solidFill>
              <a:srgbClr val="F4E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-2500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20497" name="Line 31"/>
          <p:cNvSpPr>
            <a:spLocks noChangeShapeType="1"/>
          </p:cNvSpPr>
          <p:nvPr/>
        </p:nvSpPr>
        <p:spPr bwMode="auto">
          <a:xfrm flipH="1">
            <a:off x="1217882" y="3528335"/>
            <a:ext cx="819983" cy="287698"/>
          </a:xfrm>
          <a:prstGeom prst="line">
            <a:avLst/>
          </a:prstGeom>
          <a:noFill/>
          <a:ln w="38100">
            <a:solidFill>
              <a:srgbClr val="F4E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-2500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20498" name="Line 32"/>
          <p:cNvSpPr>
            <a:spLocks noChangeShapeType="1"/>
          </p:cNvSpPr>
          <p:nvPr/>
        </p:nvSpPr>
        <p:spPr bwMode="auto">
          <a:xfrm>
            <a:off x="2151497" y="3540769"/>
            <a:ext cx="1048921" cy="285933"/>
          </a:xfrm>
          <a:prstGeom prst="line">
            <a:avLst/>
          </a:prstGeom>
          <a:noFill/>
          <a:ln w="38100">
            <a:solidFill>
              <a:srgbClr val="F4E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-2500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20499" name="Line 33"/>
          <p:cNvSpPr>
            <a:spLocks noChangeShapeType="1"/>
          </p:cNvSpPr>
          <p:nvPr/>
        </p:nvSpPr>
        <p:spPr bwMode="auto">
          <a:xfrm flipH="1">
            <a:off x="7534690" y="2338263"/>
            <a:ext cx="446591" cy="785557"/>
          </a:xfrm>
          <a:prstGeom prst="line">
            <a:avLst/>
          </a:prstGeom>
          <a:noFill/>
          <a:ln w="38100">
            <a:solidFill>
              <a:srgbClr val="F4E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-2500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20500" name="Line 34"/>
          <p:cNvSpPr>
            <a:spLocks noChangeShapeType="1"/>
          </p:cNvSpPr>
          <p:nvPr/>
        </p:nvSpPr>
        <p:spPr bwMode="auto">
          <a:xfrm>
            <a:off x="8024578" y="2338263"/>
            <a:ext cx="2491039" cy="749886"/>
          </a:xfrm>
          <a:prstGeom prst="line">
            <a:avLst/>
          </a:prstGeom>
          <a:noFill/>
          <a:ln w="38100">
            <a:solidFill>
              <a:srgbClr val="F4E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-25000">
              <a:solidFill>
                <a:srgbClr val="000000"/>
              </a:solidFill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9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0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052" name="Picture 5" descr="bab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" y="-228600"/>
            <a:ext cx="124079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2438400" y="4876841"/>
            <a:ext cx="944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vi-VN" altLang="en-US" sz="3200" b="1">
              <a:solidFill>
                <a:srgbClr val="FF33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2380" y="843235"/>
            <a:ext cx="12801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CẢM ƠN CÁC EM ĐÃ CHÚ Ý LẮNG NGHE 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CHÀO TẠM BIỆT VÀ HẸN GẶP LẠI 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712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6696"/>
            <a:ext cx="11125200" cy="3956601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vi-VN" sz="2800" b="1" dirty="0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</a:t>
            </a:r>
            <a:r>
              <a:rPr lang="en-US" sz="2800" b="1" dirty="0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en-US" sz="2800" b="1" dirty="0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Kĩ năng</a:t>
            </a:r>
            <a:br>
              <a:rPr lang="en-US" sz="2800" b="1" dirty="0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dirty="0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độ</a:t>
            </a:r>
            <a:r>
              <a:rPr lang="en-US" sz="2800" b="1" dirty="0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2800" b="1" dirty="0">
                <a:solidFill>
                  <a:srgbClr val="F4E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76200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4EE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MỤC TIÊU BÀI HỌC</a:t>
            </a:r>
            <a:br>
              <a:rPr lang="en-US" sz="3200" dirty="0">
                <a:solidFill>
                  <a:srgbClr val="F4EE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1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591207" y="980155"/>
            <a:ext cx="601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4EE00"/>
                </a:solidFill>
                <a:latin typeface="Times New Roman" pitchFamily="18" charset="0"/>
              </a:rPr>
              <a:t>I. </a:t>
            </a:r>
            <a:r>
              <a:rPr lang="en-US" altLang="en-US" sz="3600" b="1" dirty="0" err="1">
                <a:solidFill>
                  <a:srgbClr val="F4EE00"/>
                </a:solidFill>
                <a:latin typeface="Times New Roman" pitchFamily="18" charset="0"/>
              </a:rPr>
              <a:t>Vai</a:t>
            </a:r>
            <a:r>
              <a:rPr lang="en-US" altLang="en-US" sz="36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4EE00"/>
                </a:solidFill>
                <a:latin typeface="Times New Roman" pitchFamily="18" charset="0"/>
              </a:rPr>
              <a:t>xã</a:t>
            </a:r>
            <a:r>
              <a:rPr lang="en-US" altLang="en-US" sz="36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altLang="en-US" sz="36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4EE00"/>
                </a:solidFill>
                <a:latin typeface="Times New Roman" pitchFamily="18" charset="0"/>
              </a:rPr>
              <a:t>trong</a:t>
            </a:r>
            <a:r>
              <a:rPr lang="en-US" altLang="en-US" sz="36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altLang="en-US" sz="36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4EE00"/>
                </a:solidFill>
                <a:latin typeface="Times New Roman" pitchFamily="18" charset="0"/>
              </a:rPr>
              <a:t>thoại</a:t>
            </a:r>
            <a:endParaRPr lang="en-US" altLang="en-US" sz="3600" b="1" dirty="0">
              <a:solidFill>
                <a:srgbClr val="F4EE00"/>
              </a:solidFill>
              <a:latin typeface="Times New Roman" pitchFamily="18" charset="0"/>
            </a:endParaRPr>
          </a:p>
        </p:txBody>
      </p:sp>
      <p:sp>
        <p:nvSpPr>
          <p:cNvPr id="6204" name="Text Box 60"/>
          <p:cNvSpPr txBox="1">
            <a:spLocks noChangeArrowheads="1"/>
          </p:cNvSpPr>
          <p:nvPr/>
        </p:nvSpPr>
        <p:spPr bwMode="auto">
          <a:xfrm>
            <a:off x="1066825" y="2084400"/>
            <a:ext cx="8153375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514350" indent="-514350" fontAlgn="base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altLang="en-US" sz="3200" b="1" dirty="0" err="1">
                <a:solidFill>
                  <a:srgbClr val="F4EE00"/>
                </a:solidFill>
                <a:latin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4EE00"/>
                </a:solidFill>
                <a:latin typeface="Times New Roman" pitchFamily="18" charset="0"/>
              </a:rPr>
              <a:t>hiểu</a:t>
            </a:r>
            <a:r>
              <a:rPr lang="en-US" altLang="en-US" sz="3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4EE00"/>
                </a:solidFill>
                <a:latin typeface="Times New Roman" pitchFamily="18" charset="0"/>
              </a:rPr>
              <a:t>ví</a:t>
            </a:r>
            <a:r>
              <a:rPr lang="en-US" altLang="en-US" sz="3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4EE00"/>
                </a:solidFill>
                <a:latin typeface="Times New Roman" pitchFamily="18" charset="0"/>
              </a:rPr>
              <a:t>dụ</a:t>
            </a:r>
            <a:r>
              <a:rPr lang="en-US" altLang="en-US" sz="3200" b="1" dirty="0">
                <a:solidFill>
                  <a:srgbClr val="F4EE00"/>
                </a:solidFill>
                <a:latin typeface="Times New Roman" pitchFamily="18" charset="0"/>
              </a:rPr>
              <a:t>: SGK/92, 93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(?)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Quan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sát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thoại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trả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hỏi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bên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dưới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3" grpId="0"/>
      <p:bldP spid="62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100" y="1066800"/>
            <a:ext cx="10820400" cy="5791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+mj-lt"/>
              </a:rPr>
              <a:t>“ …</a:t>
            </a:r>
            <a:r>
              <a:rPr lang="vi-VN" sz="2400" i="1" dirty="0">
                <a:latin typeface="+mj-lt"/>
              </a:rPr>
              <a:t>Một hôm, cô tôi gọi tôi đến bên cười hỏi:</a:t>
            </a:r>
          </a:p>
          <a:p>
            <a:pPr marL="0" indent="0" algn="just">
              <a:buNone/>
            </a:pPr>
            <a:r>
              <a:rPr lang="en-US" sz="2400" i="1" dirty="0"/>
              <a:t>- </a:t>
            </a:r>
            <a:r>
              <a:rPr lang="vi-VN" sz="2400" i="1" dirty="0">
                <a:latin typeface="+mj-lt"/>
              </a:rPr>
              <a:t>Hồng! Mày có muốn vào Thanh Hoá chơi với mẹ mày không?</a:t>
            </a:r>
          </a:p>
          <a:p>
            <a:pPr marL="0" indent="0" algn="just">
              <a:buNone/>
            </a:pPr>
            <a:r>
              <a:rPr lang="vi-VN" sz="2400" i="1" dirty="0">
                <a:latin typeface="+mj-lt"/>
              </a:rPr>
              <a:t>[…] Nhận ra ý nghĩ</a:t>
            </a:r>
            <a:r>
              <a:rPr lang="en-US" sz="2400" i="1" dirty="0">
                <a:cs typeface="Times New Roman" pitchFamily="18" charset="0"/>
              </a:rPr>
              <a:t>a</a:t>
            </a:r>
            <a:r>
              <a:rPr lang="en-US" sz="2400" i="1" dirty="0">
                <a:latin typeface="+mj-lt"/>
              </a:rPr>
              <a:t> </a:t>
            </a:r>
            <a:r>
              <a:rPr lang="vi-VN" sz="2400" i="1" dirty="0">
                <a:latin typeface="+mj-lt"/>
              </a:rPr>
              <a:t>cay độc trong giọng nói và trên nét mặt khi cười rất kịch của</a:t>
            </a:r>
            <a:r>
              <a:rPr lang="en-US" sz="2400" i="1" dirty="0"/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cô</a:t>
            </a:r>
            <a:r>
              <a:rPr lang="vi-VN" sz="2400" i="1" dirty="0">
                <a:latin typeface="+mj-lt"/>
              </a:rPr>
              <a:t> tôi kia, tôi cúi đầu không đáp. Vì tôi biết rõ</a:t>
            </a:r>
            <a:r>
              <a:rPr lang="en-US" sz="2400" i="1" dirty="0"/>
              <a:t>, </a:t>
            </a:r>
            <a:r>
              <a:rPr lang="vi-VN" sz="2400" i="1" dirty="0">
                <a:latin typeface="+mj-lt"/>
              </a:rPr>
              <a:t>cô tôi chỉ có ý gieo rắc vào đầu óc tôi những hoài nghi để tôi khinh m</a:t>
            </a:r>
            <a:r>
              <a:rPr lang="en-US" sz="2400" i="1" dirty="0"/>
              <a:t>i</a:t>
            </a:r>
            <a:r>
              <a:rPr lang="vi-VN" sz="2400" i="1" dirty="0">
                <a:latin typeface="+mj-lt"/>
              </a:rPr>
              <a:t>ệt và ruồng rẫy mẹ tôi</a:t>
            </a:r>
            <a:r>
              <a:rPr lang="en-US" sz="2400" i="1" dirty="0"/>
              <a:t>.</a:t>
            </a:r>
            <a:r>
              <a:rPr lang="vi-VN" sz="2400" i="1" dirty="0">
                <a:latin typeface="+mj-lt"/>
              </a:rPr>
              <a:t> Nhưng đời nào tình thương yêu và lòng kính mến mẹ tôi lại bị những rắp tâm tanh bẩn xâm phạm đến […]</a:t>
            </a:r>
          </a:p>
          <a:p>
            <a:pPr marL="0" indent="0" algn="just">
              <a:buNone/>
            </a:pPr>
            <a:r>
              <a:rPr lang="vi-VN" sz="2400" i="1" dirty="0">
                <a:latin typeface="+mj-lt"/>
              </a:rPr>
              <a:t>Tôi cũng cười đáp lại cô tôi:</a:t>
            </a:r>
          </a:p>
          <a:p>
            <a:pPr marL="0" indent="0" algn="just">
              <a:buNone/>
            </a:pPr>
            <a:r>
              <a:rPr lang="en-US" sz="2400" i="1" dirty="0"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cs typeface="Times New Roman" panose="02020603050405020304" pitchFamily="18" charset="0"/>
              </a:rPr>
              <a:t>! </a:t>
            </a:r>
            <a:r>
              <a:rPr lang="en-US" sz="2400" i="1" dirty="0" err="1">
                <a:cs typeface="Times New Roman" panose="02020603050405020304" pitchFamily="18" charset="0"/>
              </a:rPr>
              <a:t>Cháu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cs typeface="Times New Roman" panose="02020603050405020304" pitchFamily="18" charset="0"/>
              </a:rPr>
              <a:t>Cuối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mợ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cháu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i="1" dirty="0" err="1"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luôn</a:t>
            </a:r>
            <a:r>
              <a:rPr lang="en-US" sz="2400" i="1" dirty="0"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cs typeface="Times New Roman" panose="02020603050405020304" pitchFamily="18" charset="0"/>
              </a:rPr>
              <a:t>giọng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ngọt</a:t>
            </a:r>
            <a:r>
              <a:rPr lang="en-US" sz="2400" i="1" dirty="0"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400" i="1" dirty="0"/>
              <a:t>- </a:t>
            </a:r>
            <a:r>
              <a:rPr lang="vi-VN" sz="2400" i="1" dirty="0">
                <a:latin typeface="+mj-lt"/>
              </a:rPr>
              <a:t>Sao lại không vào? Mợ mày phát tài lắm, có như dạo trước đâu!</a:t>
            </a:r>
          </a:p>
          <a:p>
            <a:pPr marL="0" indent="0" algn="just">
              <a:buNone/>
            </a:pPr>
            <a:r>
              <a:rPr lang="vi-VN" sz="2400" i="1" dirty="0">
                <a:latin typeface="+mj-lt"/>
              </a:rPr>
              <a:t>Rồi hai con mắt long lanh của cô tôi chằm chặp nhìn tôi. Tôi lại im lặng cúi đầu xuống đất: lòng tôi càng thắt lại, khoé mắt tôi đã cay cay…</a:t>
            </a:r>
            <a:r>
              <a:rPr lang="en-US" sz="2400" i="1" dirty="0">
                <a:latin typeface="+mj-lt"/>
              </a:rPr>
              <a:t>”</a:t>
            </a:r>
          </a:p>
          <a:p>
            <a:pPr marL="0" indent="0" algn="just">
              <a:buNone/>
            </a:pPr>
            <a:r>
              <a:rPr lang="en-US" sz="2400" b="1" i="1" dirty="0">
                <a:cs typeface="Times New Roman" panose="02020603050405020304" pitchFamily="18" charset="0"/>
              </a:rPr>
              <a:t>                                                                               (</a:t>
            </a:r>
            <a:r>
              <a:rPr lang="en-US" sz="2400" b="1" dirty="0" err="1"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Hồng</a:t>
            </a:r>
            <a:r>
              <a:rPr lang="en-US" sz="2400" b="1" i="1" dirty="0"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thơ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ấu</a:t>
            </a:r>
            <a:r>
              <a:rPr lang="en-US" sz="2400" b="1" i="1" dirty="0">
                <a:cs typeface="Times New Roman" panose="02020603050405020304" pitchFamily="18" charset="0"/>
              </a:rPr>
              <a:t>)</a:t>
            </a:r>
            <a:endParaRPr lang="vi-VN" sz="2400" b="1" i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457200" y="457200"/>
            <a:ext cx="426720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Ví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dụ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: SGK/92, 93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2057400" y="2362200"/>
            <a:ext cx="7810498" cy="1338828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defRPr/>
            </a:pP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? Ai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52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58825"/>
            <a:ext cx="10820400" cy="5791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+mj-lt"/>
              </a:rPr>
              <a:t>“ </a:t>
            </a:r>
            <a:r>
              <a:rPr lang="en-US" sz="2400" i="1" dirty="0">
                <a:latin typeface="+mj-lt"/>
              </a:rPr>
              <a:t>…</a:t>
            </a:r>
            <a:r>
              <a:rPr lang="vi-VN" sz="2400" i="1" dirty="0">
                <a:latin typeface="+mj-lt"/>
              </a:rPr>
              <a:t>Một hôm, 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cô tôi </a:t>
            </a:r>
            <a:r>
              <a:rPr lang="vi-VN" sz="2400" i="1" dirty="0">
                <a:latin typeface="+mj-lt"/>
              </a:rPr>
              <a:t>gọi </a:t>
            </a:r>
            <a:r>
              <a:rPr lang="vi-VN" sz="2400" b="1" i="1" dirty="0">
                <a:solidFill>
                  <a:srgbClr val="FFFF00"/>
                </a:solidFill>
                <a:latin typeface="+mj-lt"/>
              </a:rPr>
              <a:t>tôi</a:t>
            </a:r>
            <a:r>
              <a:rPr lang="vi-VN" sz="2400" i="1" dirty="0">
                <a:latin typeface="+mj-lt"/>
              </a:rPr>
              <a:t> đến bên cười hỏi:</a:t>
            </a:r>
          </a:p>
          <a:p>
            <a:pPr marL="0" indent="0" algn="just">
              <a:buNone/>
            </a:pPr>
            <a:r>
              <a:rPr lang="en-US" sz="2400" i="1" dirty="0"/>
              <a:t>- </a:t>
            </a:r>
            <a:r>
              <a:rPr lang="vi-VN" sz="2400" i="1" dirty="0">
                <a:latin typeface="+mj-lt"/>
              </a:rPr>
              <a:t>Hồng! Mày có muốn vào Thanh Hoá chơi với mẹ mày không?</a:t>
            </a:r>
          </a:p>
          <a:p>
            <a:pPr marL="0" indent="0" algn="just">
              <a:buNone/>
            </a:pPr>
            <a:r>
              <a:rPr lang="vi-VN" sz="2400" i="1" dirty="0">
                <a:latin typeface="+mj-lt"/>
              </a:rPr>
              <a:t>[…] Nhận ra ý nghĩ cay độc trong giọng nói và trên nét mặt khi cười rất kịch của</a:t>
            </a:r>
            <a:r>
              <a:rPr lang="en-US" sz="2400" i="1" dirty="0"/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cô</a:t>
            </a:r>
            <a:r>
              <a:rPr lang="vi-VN" sz="2400" i="1" dirty="0">
                <a:latin typeface="+mj-lt"/>
              </a:rPr>
              <a:t> tôi kia, tôi cúi đầu không đáp. Vì tôi biết rõ</a:t>
            </a:r>
            <a:r>
              <a:rPr lang="en-US" sz="2400" i="1" dirty="0"/>
              <a:t>, </a:t>
            </a:r>
            <a:r>
              <a:rPr lang="vi-VN" sz="2400" i="1" dirty="0">
                <a:latin typeface="+mj-lt"/>
              </a:rPr>
              <a:t>cô tôi chỉ có ý gieo rắc vào đầu óc tôi những hoài nghi để tôi khinh m</a:t>
            </a:r>
            <a:r>
              <a:rPr lang="en-US" sz="2400" i="1" dirty="0"/>
              <a:t>i</a:t>
            </a:r>
            <a:r>
              <a:rPr lang="vi-VN" sz="2400" i="1" dirty="0">
                <a:latin typeface="+mj-lt"/>
              </a:rPr>
              <a:t>ệt và ruồng rẫy mẹ tôi</a:t>
            </a:r>
            <a:r>
              <a:rPr lang="en-US" sz="2400" i="1" dirty="0"/>
              <a:t>.</a:t>
            </a:r>
            <a:r>
              <a:rPr lang="vi-VN" sz="2400" i="1" dirty="0">
                <a:latin typeface="+mj-lt"/>
              </a:rPr>
              <a:t> Nhưng đời nào tình thương yêu và lòng kính mến mẹ tôi lại bị những rắp tâm tanh bẩn xâm phạm đến […]</a:t>
            </a:r>
          </a:p>
          <a:p>
            <a:pPr marL="0" indent="0" algn="just">
              <a:buNone/>
            </a:pPr>
            <a:r>
              <a:rPr lang="vi-VN" sz="2400" b="1" i="1" dirty="0">
                <a:solidFill>
                  <a:srgbClr val="FFFF00"/>
                </a:solidFill>
                <a:latin typeface="+mj-lt"/>
              </a:rPr>
              <a:t>Tôi</a:t>
            </a:r>
            <a:r>
              <a:rPr lang="vi-VN" sz="2400" i="1" dirty="0">
                <a:latin typeface="+mj-lt"/>
              </a:rPr>
              <a:t> cũng cười đáp lại 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cô tôi</a:t>
            </a:r>
            <a:r>
              <a:rPr lang="vi-VN" sz="2400" i="1" dirty="0">
                <a:latin typeface="+mj-lt"/>
              </a:rPr>
              <a:t>:</a:t>
            </a:r>
          </a:p>
          <a:p>
            <a:pPr marL="0" indent="0" algn="just">
              <a:buNone/>
            </a:pPr>
            <a:r>
              <a:rPr lang="en-US" sz="2400" i="1" dirty="0"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cs typeface="Times New Roman" panose="02020603050405020304" pitchFamily="18" charset="0"/>
              </a:rPr>
              <a:t>! </a:t>
            </a:r>
            <a:r>
              <a:rPr lang="en-US" sz="2400" i="1" dirty="0" err="1">
                <a:cs typeface="Times New Roman" panose="02020603050405020304" pitchFamily="18" charset="0"/>
              </a:rPr>
              <a:t>Cháu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cs typeface="Times New Roman" panose="02020603050405020304" pitchFamily="18" charset="0"/>
              </a:rPr>
              <a:t>Cuối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mợ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cháu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</a:t>
            </a:r>
            <a:r>
              <a:rPr lang="en-US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tôi</a:t>
            </a:r>
            <a:r>
              <a:rPr lang="en-US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luôn</a:t>
            </a:r>
            <a:r>
              <a:rPr lang="en-US" sz="2400" i="1" dirty="0"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cs typeface="Times New Roman" panose="02020603050405020304" pitchFamily="18" charset="0"/>
              </a:rPr>
              <a:t>giọng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cs typeface="Times New Roman" panose="02020603050405020304" pitchFamily="18" charset="0"/>
              </a:rPr>
              <a:t>ngọt</a:t>
            </a:r>
            <a:r>
              <a:rPr lang="en-US" sz="2400" i="1" dirty="0"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400" i="1" dirty="0"/>
              <a:t>- </a:t>
            </a:r>
            <a:r>
              <a:rPr lang="vi-VN" sz="2400" i="1" dirty="0">
                <a:latin typeface="+mj-lt"/>
              </a:rPr>
              <a:t>Sao lại không vào? Mợ mày phát tài lắm, có như dạo trước đâu!</a:t>
            </a:r>
          </a:p>
          <a:p>
            <a:pPr marL="0" indent="0" algn="just">
              <a:buNone/>
            </a:pPr>
            <a:r>
              <a:rPr lang="vi-VN" sz="2400" i="1" dirty="0">
                <a:latin typeface="+mj-lt"/>
              </a:rPr>
              <a:t>Rồi hai con mắt long lanh của cô tôi chằm chặp nhìn tôi. Tôi lại im lặng cúi đầu xuống đất: lòng tôi càng thắt lại, khoé mắt tôi đã cay cay…</a:t>
            </a:r>
            <a:r>
              <a:rPr lang="en-US" sz="2400" dirty="0">
                <a:latin typeface="+mj-lt"/>
              </a:rPr>
              <a:t>”</a:t>
            </a:r>
          </a:p>
          <a:p>
            <a:pPr marL="0" indent="0" algn="just">
              <a:buNone/>
            </a:pPr>
            <a:r>
              <a:rPr lang="en-US" sz="2400" b="1" i="1" dirty="0">
                <a:cs typeface="Times New Roman" panose="02020603050405020304" pitchFamily="18" charset="0"/>
              </a:rPr>
              <a:t>                                                                               (</a:t>
            </a:r>
            <a:r>
              <a:rPr lang="en-US" sz="2400" b="1" dirty="0" err="1"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Hồng</a:t>
            </a:r>
            <a:r>
              <a:rPr lang="en-US" sz="2400" b="1" i="1" dirty="0"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thơ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ấu</a:t>
            </a:r>
            <a:r>
              <a:rPr lang="en-US" sz="2400" b="1" i="1" dirty="0">
                <a:cs typeface="Times New Roman" panose="02020603050405020304" pitchFamily="18" charset="0"/>
              </a:rPr>
              <a:t>)</a:t>
            </a:r>
            <a:endParaRPr lang="vi-VN" sz="2400" b="1" i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81000" y="304800"/>
            <a:ext cx="426720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Ví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4EE00"/>
                </a:solidFill>
                <a:latin typeface="Times New Roman" pitchFamily="18" charset="0"/>
              </a:rPr>
              <a:t>dụ</a:t>
            </a:r>
            <a:r>
              <a:rPr lang="en-US" altLang="en-US" sz="2800" b="1" dirty="0">
                <a:solidFill>
                  <a:srgbClr val="F4EE00"/>
                </a:solidFill>
                <a:latin typeface="Times New Roman" pitchFamily="18" charset="0"/>
              </a:rPr>
              <a:t>: SGK/92, 93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b="1" dirty="0">
              <a:solidFill>
                <a:srgbClr val="99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9"/>
          <p:cNvSpPr txBox="1">
            <a:spLocks noChangeArrowheads="1"/>
          </p:cNvSpPr>
          <p:nvPr/>
        </p:nvSpPr>
        <p:spPr bwMode="auto">
          <a:xfrm>
            <a:off x="876301" y="535340"/>
            <a:ext cx="601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4EE00"/>
                </a:solidFill>
                <a:latin typeface="Times New Roman" pitchFamily="18" charset="0"/>
              </a:rPr>
              <a:t>I. </a:t>
            </a:r>
            <a:r>
              <a:rPr lang="en-US" altLang="en-US" sz="3200" b="1" err="1">
                <a:solidFill>
                  <a:srgbClr val="F4EE00"/>
                </a:solidFill>
                <a:latin typeface="Times New Roman" pitchFamily="18" charset="0"/>
              </a:rPr>
              <a:t>Vai</a:t>
            </a:r>
            <a:r>
              <a:rPr lang="en-US" altLang="en-US" sz="32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F4EE00"/>
                </a:solidFill>
                <a:latin typeface="Times New Roman" pitchFamily="18" charset="0"/>
              </a:rPr>
              <a:t>xã</a:t>
            </a:r>
            <a:r>
              <a:rPr lang="en-US" altLang="en-US" sz="32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altLang="en-US" sz="32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F4EE00"/>
                </a:solidFill>
                <a:latin typeface="Times New Roman" pitchFamily="18" charset="0"/>
              </a:rPr>
              <a:t>trong</a:t>
            </a:r>
            <a:r>
              <a:rPr lang="en-US" altLang="en-US" sz="32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r>
              <a:rPr lang="en-US" altLang="en-US" sz="32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F4EE00"/>
                </a:solidFill>
                <a:latin typeface="Times New Roman" pitchFamily="18" charset="0"/>
              </a:rPr>
              <a:t>thoại</a:t>
            </a:r>
            <a:endParaRPr lang="en-US" altLang="en-US" sz="3200" b="1">
              <a:solidFill>
                <a:srgbClr val="F4EE00"/>
              </a:solidFill>
              <a:latin typeface="Times New Roman" pitchFamily="18" charset="0"/>
            </a:endParaRPr>
          </a:p>
        </p:txBody>
      </p:sp>
      <p:sp>
        <p:nvSpPr>
          <p:cNvPr id="32" name="Text Box 60"/>
          <p:cNvSpPr txBox="1">
            <a:spLocks noChangeArrowheads="1"/>
          </p:cNvSpPr>
          <p:nvPr/>
        </p:nvSpPr>
        <p:spPr bwMode="auto">
          <a:xfrm>
            <a:off x="1186677" y="1104776"/>
            <a:ext cx="601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4EE00"/>
                </a:solidFill>
                <a:latin typeface="Times New Roman" pitchFamily="18" charset="0"/>
              </a:rPr>
              <a:t>1. </a:t>
            </a:r>
            <a:r>
              <a:rPr lang="en-US" altLang="en-US" sz="3200" b="1" err="1">
                <a:solidFill>
                  <a:srgbClr val="F4EE00"/>
                </a:solidFill>
                <a:latin typeface="Times New Roman" pitchFamily="18" charset="0"/>
              </a:rPr>
              <a:t>Ví</a:t>
            </a:r>
            <a:r>
              <a:rPr lang="en-US" altLang="en-US" sz="3200" b="1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F4EE00"/>
                </a:solidFill>
                <a:latin typeface="Times New Roman" pitchFamily="18" charset="0"/>
              </a:rPr>
              <a:t>dụ</a:t>
            </a:r>
            <a:r>
              <a:rPr lang="en-US" altLang="en-US" sz="3200" b="1">
                <a:solidFill>
                  <a:srgbClr val="F4EE00"/>
                </a:solidFill>
                <a:latin typeface="Times New Roman" pitchFamily="18" charset="0"/>
              </a:rPr>
              <a:t>: SGK/92,93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342691"/>
            <a:ext cx="1027584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Quan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hệ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gia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tộc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           +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Bà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cô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: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cô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ruột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           +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Hồng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cháu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ruột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-  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Quan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hệ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về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tuổi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tác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bà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cô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 &gt;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Hồng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 typeface="Symbol"/>
              <a:buChar char="Þ"/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+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Bà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cô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:  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vai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    +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Hồng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vai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</a:rPr>
              <a:t>dưới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4EE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3310" y="5296171"/>
            <a:ext cx="2386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fontAlgn="base">
              <a:spcBef>
                <a:spcPct val="50000"/>
              </a:spcBef>
              <a:spcAft>
                <a:spcPct val="0"/>
              </a:spcAft>
              <a:buFont typeface="Symbol"/>
              <a:buChar char="Þ"/>
            </a:pPr>
            <a:r>
              <a:rPr lang="en-US" altLang="en-US" sz="3200" b="1" dirty="0" err="1">
                <a:solidFill>
                  <a:srgbClr val="F4EE00"/>
                </a:solidFill>
                <a:latin typeface="Times New Roman" pitchFamily="18" charset="0"/>
              </a:rPr>
              <a:t>Vai</a:t>
            </a:r>
            <a:r>
              <a:rPr lang="en-US" altLang="en-US" sz="3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4EE00"/>
                </a:solidFill>
                <a:latin typeface="Times New Roman" pitchFamily="18" charset="0"/>
              </a:rPr>
              <a:t>xã</a:t>
            </a:r>
            <a:r>
              <a:rPr lang="en-US" altLang="en-US" sz="3200" b="1" dirty="0">
                <a:solidFill>
                  <a:srgbClr val="F4EE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4EE00"/>
                </a:solidFill>
                <a:latin typeface="Times New Roman" pitchFamily="18" charset="0"/>
              </a:rPr>
              <a:t>hội</a:t>
            </a:r>
            <a:endParaRPr lang="en-US" altLang="en-US" sz="3200" b="1" dirty="0">
              <a:solidFill>
                <a:srgbClr val="F4EE00"/>
              </a:solidFill>
              <a:latin typeface="Times New Roman" pitchFamily="18" charset="0"/>
            </a:endParaRPr>
          </a:p>
        </p:txBody>
      </p:sp>
      <p:sp>
        <p:nvSpPr>
          <p:cNvPr id="7" name="AutoShape 11"/>
          <p:cNvSpPr>
            <a:spLocks/>
          </p:cNvSpPr>
          <p:nvPr/>
        </p:nvSpPr>
        <p:spPr bwMode="auto">
          <a:xfrm rot="10800000">
            <a:off x="5308236" y="5004879"/>
            <a:ext cx="611717" cy="1167320"/>
          </a:xfrm>
          <a:prstGeom prst="leftBrace">
            <a:avLst>
              <a:gd name="adj1" fmla="val 14273"/>
              <a:gd name="adj2" fmla="val 5114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vi-VN" dirty="0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5791" y="1674212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>
                <a:solidFill>
                  <a:srgbClr val="F4EE00"/>
                </a:solidFill>
                <a:latin typeface="Times New Roman" pitchFamily="18" charset="0"/>
              </a:rPr>
              <a:t>2. Nhận xét:</a:t>
            </a:r>
            <a:endParaRPr lang="en-US" altLang="en-US" sz="3200" b="1">
              <a:solidFill>
                <a:srgbClr val="F4EE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" grpId="0"/>
      <p:bldP spid="7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3237</Words>
  <Application>Microsoft Office PowerPoint</Application>
  <PresentationFormat>Widescreen</PresentationFormat>
  <Paragraphs>229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.VnArial</vt:lpstr>
      <vt:lpstr>.VnTime</vt:lpstr>
      <vt:lpstr>.VnTimeH</vt:lpstr>
      <vt:lpstr>Arial</vt:lpstr>
      <vt:lpstr>Arial Black</vt:lpstr>
      <vt:lpstr>Calibri</vt:lpstr>
      <vt:lpstr>Symbol</vt:lpstr>
      <vt:lpstr>Times New Roman</vt:lpstr>
      <vt:lpstr>VNI-Times</vt:lpstr>
      <vt:lpstr>Wingdings</vt:lpstr>
      <vt:lpstr>Office Theme</vt:lpstr>
      <vt:lpstr>1_Office Theme</vt:lpstr>
      <vt:lpstr>2_Office Theme</vt:lpstr>
      <vt:lpstr>5_Office Theme</vt:lpstr>
      <vt:lpstr>3_Office Theme</vt:lpstr>
      <vt:lpstr>PowerPoint Presentation</vt:lpstr>
      <vt:lpstr>PowerPoint Presentation</vt:lpstr>
      <vt:lpstr>PowerPoint Presentation</vt:lpstr>
      <vt:lpstr>1. Kiến thức - Học sinh nắm được khái niệm “vai xã hội”, “lượt lời” trong hội thoại. - Nắm được mối quan hệ giữa các vai xã hội trong hội thoại. 2. Kĩ năng - Rèn kĩ năng xác định chính xác các vai xã hội và lượt lời trong hội thoại. - Rèn kĩ năng “cộng tác” khi hội thoại trong giao tiếp. 3. Thái độ:  Có ý thức vận dụng bài học vào cuộc sống thực tiễn để đạt kết quả cao trong giao tiếp.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Trong mét buæi th¶o luËn ë líp ,c« gi¸o yªu cÇu häc sinh A ph¸t biÓu ý kiÕn vÒ mét vÊn ®Ò, A chư­a kÞp tr×nh bµy th× häc sinh B véi vµng ®­ưa ra ý kiÕn cña m×nh vÒ lÜnh vùc ®ã. (?) Em có nhận xét gì về hành động đó của học sinh B?</vt:lpstr>
      <vt:lpstr>PowerPoint Presentation</vt:lpstr>
      <vt:lpstr> Xây dựng và thực hiện một đoạn hội thoại ngắn  (6- 8 câu) về chủ đề bảo vệ môi trường trong trường học.  - Mỗi nhân vật tham gia đã sử dụng mấy lượt lời? - Những quy tắc về hội thoại có được tôn trọng không?  Vì sao?</vt:lpstr>
      <vt:lpstr>HƯỚNG DẪN HỌC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TrangĐinh</dc:creator>
  <cp:lastModifiedBy>Duong Nguyen</cp:lastModifiedBy>
  <cp:revision>444</cp:revision>
  <dcterms:created xsi:type="dcterms:W3CDTF">2006-08-16T00:00:00Z</dcterms:created>
  <dcterms:modified xsi:type="dcterms:W3CDTF">2023-04-02T16:46:48Z</dcterms:modified>
</cp:coreProperties>
</file>