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  <p:sldId id="272" r:id="rId3"/>
    <p:sldId id="273" r:id="rId4"/>
    <p:sldId id="289" r:id="rId5"/>
    <p:sldId id="257" r:id="rId6"/>
    <p:sldId id="277" r:id="rId7"/>
    <p:sldId id="278" r:id="rId8"/>
    <p:sldId id="291" r:id="rId9"/>
    <p:sldId id="280" r:id="rId10"/>
    <p:sldId id="259" r:id="rId11"/>
    <p:sldId id="281" r:id="rId12"/>
    <p:sldId id="292" r:id="rId13"/>
    <p:sldId id="293" r:id="rId14"/>
    <p:sldId id="283" r:id="rId15"/>
    <p:sldId id="287" r:id="rId16"/>
    <p:sldId id="288" r:id="rId17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99"/>
    <a:srgbClr val="FFFF00"/>
    <a:srgbClr val="FF66CC"/>
    <a:srgbClr val="FF0000"/>
    <a:srgbClr val="FFFF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9" autoAdjust="0"/>
    <p:restoredTop sz="94660"/>
  </p:normalViewPr>
  <p:slideViewPr>
    <p:cSldViewPr>
      <p:cViewPr varScale="1">
        <p:scale>
          <a:sx n="64" d="100"/>
          <a:sy n="64" d="100"/>
        </p:scale>
        <p:origin x="29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DA9BD-8E4A-4FFA-815D-D46ED95A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CBA83-EB10-4870-B4C6-31F0C3D9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3A5EE-B51F-4472-A459-C8B81765D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7985B-1A92-44B1-AFC9-81DCFC2B2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90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B40C5-775B-4E3A-A814-E9C381A3A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9337A-C27B-43D6-B272-AC2BBD59F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DF233-0769-4A03-B365-4CB9D8138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F2194-EA5B-463C-AAF3-1AA9336F1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87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06AC6-BEE4-46AF-AC61-1C05F241B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F7C6F-E196-43EE-85B0-CCDA77F31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97DEB-A86D-4A97-BE87-69098034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CEA4-78EB-4F0C-9F7C-4CADBFD3A2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636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F06045-5669-48AD-870C-97E13C0BFD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BAA41C-F419-4841-9D2C-D47E0814D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D237B-B0C8-4765-B35D-34C0E00F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89160-8F81-4D96-8DE4-36F3030569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2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5A82B-AB05-4579-906A-DA6DC46C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EA7B1-3EE1-4662-9DA4-F7C44AF6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E96AF-E553-4266-A974-0D9367428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76BF8-9669-4A09-9D1C-AEEBC711C2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91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C6023-15D7-49F2-A82F-992965FA5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44869-5505-44AE-AD02-708EFF680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9CA14-F66C-4E7F-97B1-09525F45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5786F-DA45-434D-9171-9DCEB06B0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37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B58CBE-BC2B-4661-9806-DF08C9B35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F10437-479C-4280-A7CC-7331B5A20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751C82-D626-4EE4-948D-E07D2ED95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AF77-6C44-4812-903C-57865158B9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76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45A193-C934-4818-9BBE-8F3E17D0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6AFC0E7-2165-4BFD-87CC-E9A2CD659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B5CFDD4-20B2-4AC1-A7C7-72D9DD8AF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1DA87-C6BA-40D7-B4A7-4B6960C0B4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557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63191D1-A2F9-4A90-AEB3-DB98FDD3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194BEA1-7A36-47B4-9077-A6EA700C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FE9F74-6E2B-498F-9252-6CCD7225D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E184B-FCF7-4E2E-9C35-3AEC80412B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48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4CA7F05-58BB-423A-8679-392FFAC8F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DE79E37-EDEA-411F-B325-FBCE0F34D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E632258-6AFD-4B1F-AB3E-482212FFC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052F3-8690-4EF9-B4DE-BA1A297F7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16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966347-E50B-4C99-9F03-5F8EED4C4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B996D7-D144-48E5-9756-04949614C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899EBC-1CD2-4AEA-AD92-2E681FC9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00FB5-B0AA-4F4F-8452-CC88DCC086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46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62202F-1DAB-4F65-B14D-A612C902B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4412E0-E93C-43FD-941E-E9305D521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F31443-D6B1-4E30-9CD3-991940317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45AFE-F20A-4F52-939E-1B84BFA2F1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84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7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C9D5E07-9785-427A-BE1F-E5B73273F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850FB38-2D6A-4AB1-99B5-1E5CACD0D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20924-DA25-46E8-8E58-FFBBEF8C8D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7C5E8-6A9D-49F1-B930-E88DE6A6A8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E7DF8-5B8D-4CB8-A7B1-31D48EF067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7DEECC-91E0-4E94-9710-806AB270A5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audio" Target="file:///E:\Nhac\NHAC%20VE%20THAY%20CO\My%20Tam%20-%20Ngay%20dau%20tien%20den%20truong.mp3" TargetMode="External"/><Relationship Id="rId7" Type="http://schemas.openxmlformats.org/officeDocument/2006/relationships/image" Target="../media/image4.gif"/><Relationship Id="rId2" Type="http://schemas.openxmlformats.org/officeDocument/2006/relationships/audio" Target="file:///E:\Nhac\NHAC%20VE%20THAY%20CO\Gap%20lai%20thay.mp3" TargetMode="External"/><Relationship Id="rId1" Type="http://schemas.openxmlformats.org/officeDocument/2006/relationships/audio" Target="file:///E:\N&#259;m%20ho&#803;c%202011-%202012\Bai%20HG%2011-%202011\-Hometown-Love.mp3" TargetMode="External"/><Relationship Id="rId6" Type="http://schemas.openxmlformats.org/officeDocument/2006/relationships/image" Target="../media/image3.gif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Nhac\NHAC%20VE%20THAY%20CO\Nho-On-Thay-Co.mp3" TargetMode="Externa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Nhac\NHAC%20VE%20THAY%20CO\Nho-On-Thay-Co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FC927DFA-0042-4FC3-980D-44E223F46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696" y="0"/>
            <a:ext cx="1236069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D175FEF9-38B4-489A-A924-E3F23B5BA52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916113"/>
            <a:ext cx="1152525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:a16="http://schemas.microsoft.com/office/drawing/2014/main" id="{0F74E045-4663-4E94-BE7D-8C54890D1AA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5949950"/>
            <a:ext cx="122396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C4CF80DB-BDF2-43CC-AA66-BF6B878B76B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lum brigh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3862388"/>
            <a:ext cx="7207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:a16="http://schemas.microsoft.com/office/drawing/2014/main" id="{18360DC1-BC12-4517-AA56-F895452514C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lum brigh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50" y="1844675"/>
            <a:ext cx="7032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457AEE98-6036-40BD-9307-F37D43A5B9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lum brigh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2133600"/>
            <a:ext cx="503237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>
            <a:extLst>
              <a:ext uri="{FF2B5EF4-FFF2-40B4-BE49-F238E27FC236}">
                <a16:creationId xmlns:a16="http://schemas.microsoft.com/office/drawing/2014/main" id="{46148B8E-047F-4E12-BF11-50469A7A85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lum brigh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438" y="260350"/>
            <a:ext cx="3270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-Hometown-Love.mp3">
            <a:hlinkClick r:id="" action="ppaction://media"/>
            <a:extLst>
              <a:ext uri="{FF2B5EF4-FFF2-40B4-BE49-F238E27FC236}">
                <a16:creationId xmlns:a16="http://schemas.microsoft.com/office/drawing/2014/main" id="{706DC183-0EBC-4783-92CC-C6FA02894784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6308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Gap lai thay.mp3">
            <a:hlinkClick r:id="" action="ppaction://media"/>
            <a:extLst>
              <a:ext uri="{FF2B5EF4-FFF2-40B4-BE49-F238E27FC236}">
                <a16:creationId xmlns:a16="http://schemas.microsoft.com/office/drawing/2014/main" id="{03C75040-2396-42A8-890B-94465FF2FCF1}"/>
              </a:ext>
            </a:extLst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2928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My Tam - Ngay dau tien den truong.mp3">
            <a:hlinkClick r:id="" action="ppaction://media"/>
            <a:extLst>
              <a:ext uri="{FF2B5EF4-FFF2-40B4-BE49-F238E27FC236}">
                <a16:creationId xmlns:a16="http://schemas.microsoft.com/office/drawing/2014/main" id="{94450CB8-DC24-4EC0-A769-0ED8FC5DE7CE}"/>
              </a:ext>
            </a:extLst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6308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1659BF9-98AF-4263-94CC-9E76910490F9}"/>
              </a:ext>
            </a:extLst>
          </p:cNvPr>
          <p:cNvSpPr txBox="1"/>
          <p:nvPr/>
        </p:nvSpPr>
        <p:spPr>
          <a:xfrm>
            <a:off x="4079875" y="1660009"/>
            <a:ext cx="3312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2: 29/11/2021</a:t>
            </a:r>
          </a:p>
        </p:txBody>
      </p:sp>
      <p:sp>
        <p:nvSpPr>
          <p:cNvPr id="18" name="WordArt 6">
            <a:extLst>
              <a:ext uri="{FF2B5EF4-FFF2-40B4-BE49-F238E27FC236}">
                <a16:creationId xmlns:a16="http://schemas.microsoft.com/office/drawing/2014/main" id="{A725D0DB-6342-4527-96C2-617BCB75BF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5360" y="2883602"/>
            <a:ext cx="10399713" cy="2406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000" b="1" kern="1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ea typeface="+mn-lt"/>
                <a:cs typeface="+mn-lt"/>
              </a:rPr>
              <a:t>ĐỐI THOẠI, ĐỘC THOẠI VÀ ĐỘC THOẠI NỘI TÂM TRONG VĂN BẢN TỰ SỰ</a:t>
            </a:r>
            <a:endParaRPr lang="en-US" sz="2000" b="1" kern="1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  <a:ea typeface="+mn-lt"/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4103" fill="hold"/>
                                        <p:tgtEl>
                                          <p:spTgt spid="41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65127" fill="hold"/>
                                        <p:tgtEl>
                                          <p:spTgt spid="41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90121" fill="hold"/>
                                        <p:tgtEl>
                                          <p:spTgt spid="41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13"/>
                </p:tgtEl>
              </p:cMediaNode>
            </p:audio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18"/>
                </p:tgtEl>
              </p:cMediaNode>
            </p:audio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1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BB03A83-278A-419B-85BD-35B8B1362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43472" y="350837"/>
            <a:ext cx="10515600" cy="13255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5400" b="1" dirty="0" err="1">
                <a:solidFill>
                  <a:srgbClr val="FF3300"/>
                </a:solidFill>
                <a:latin typeface="UVN Buc Thu" panose="030306020505070F0A05" pitchFamily="66" charset="0"/>
              </a:rPr>
              <a:t>Phân</a:t>
            </a:r>
            <a:r>
              <a:rPr lang="en-US" altLang="en-US" sz="5400" b="1" dirty="0">
                <a:solidFill>
                  <a:srgbClr val="FF3300"/>
                </a:solidFill>
                <a:latin typeface="UVN Buc Thu" panose="030306020505070F0A05" pitchFamily="66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UVN Buc Thu" panose="030306020505070F0A05" pitchFamily="66" charset="0"/>
              </a:rPr>
              <a:t>biệt</a:t>
            </a:r>
            <a:r>
              <a:rPr lang="en-US" altLang="en-US" sz="5400" b="1" dirty="0">
                <a:solidFill>
                  <a:srgbClr val="FF3300"/>
                </a:solidFill>
                <a:latin typeface="UVN Buc Thu" panose="030306020505070F0A05" pitchFamily="66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UVN Buc Thu" panose="030306020505070F0A05" pitchFamily="66" charset="0"/>
              </a:rPr>
              <a:t>độc</a:t>
            </a:r>
            <a:r>
              <a:rPr lang="en-US" altLang="en-US" sz="5400" b="1" dirty="0">
                <a:solidFill>
                  <a:srgbClr val="FF3300"/>
                </a:solidFill>
                <a:latin typeface="UVN Buc Thu" panose="030306020505070F0A05" pitchFamily="66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UVN Buc Thu" panose="030306020505070F0A05" pitchFamily="66" charset="0"/>
              </a:rPr>
              <a:t>thoại</a:t>
            </a:r>
            <a:r>
              <a:rPr lang="en-US" altLang="en-US" sz="5400" b="1" dirty="0">
                <a:solidFill>
                  <a:srgbClr val="FF3300"/>
                </a:solidFill>
                <a:latin typeface="UVN Buc Thu" panose="030306020505070F0A05" pitchFamily="66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UVN Buc Thu" panose="030306020505070F0A05" pitchFamily="66" charset="0"/>
              </a:rPr>
              <a:t>và</a:t>
            </a:r>
            <a:r>
              <a:rPr lang="en-US" altLang="en-US" sz="5400" b="1" dirty="0">
                <a:solidFill>
                  <a:srgbClr val="FF3300"/>
                </a:solidFill>
                <a:latin typeface="UVN Buc Thu" panose="030306020505070F0A05" pitchFamily="66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UVN Buc Thu" panose="030306020505070F0A05" pitchFamily="66" charset="0"/>
              </a:rPr>
              <a:t>độc</a:t>
            </a:r>
            <a:r>
              <a:rPr lang="en-US" altLang="en-US" sz="5400" b="1" dirty="0">
                <a:solidFill>
                  <a:srgbClr val="FF3300"/>
                </a:solidFill>
                <a:latin typeface="UVN Buc Thu" panose="030306020505070F0A05" pitchFamily="66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UVN Buc Thu" panose="030306020505070F0A05" pitchFamily="66" charset="0"/>
              </a:rPr>
              <a:t>thoại</a:t>
            </a:r>
            <a:r>
              <a:rPr lang="en-US" altLang="en-US" sz="5400" b="1" dirty="0">
                <a:solidFill>
                  <a:srgbClr val="FF3300"/>
                </a:solidFill>
                <a:latin typeface="UVN Buc Thu" panose="030306020505070F0A05" pitchFamily="66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UVN Buc Thu" panose="030306020505070F0A05" pitchFamily="66" charset="0"/>
              </a:rPr>
              <a:t>nội</a:t>
            </a:r>
            <a:r>
              <a:rPr lang="en-US" altLang="en-US" sz="5400" b="1" dirty="0">
                <a:solidFill>
                  <a:srgbClr val="FF3300"/>
                </a:solidFill>
                <a:latin typeface="UVN Buc Thu" panose="030306020505070F0A05" pitchFamily="66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UVN Buc Thu" panose="030306020505070F0A05" pitchFamily="66" charset="0"/>
              </a:rPr>
              <a:t>tâm</a:t>
            </a:r>
            <a:r>
              <a:rPr lang="en-US" altLang="en-US" sz="5400" b="1" dirty="0">
                <a:solidFill>
                  <a:srgbClr val="FF3300"/>
                </a:solidFill>
                <a:latin typeface="UVN Buc Thu" panose="030306020505070F0A05" pitchFamily="66" charset="0"/>
              </a:rPr>
              <a:t>?</a:t>
            </a:r>
          </a:p>
        </p:txBody>
      </p:sp>
      <p:graphicFrame>
        <p:nvGraphicFramePr>
          <p:cNvPr id="16460" name="Group 76">
            <a:extLst>
              <a:ext uri="{FF2B5EF4-FFF2-40B4-BE49-F238E27FC236}">
                <a16:creationId xmlns:a16="http://schemas.microsoft.com/office/drawing/2014/main" id="{E7CE0CB7-0C0E-4483-9016-2F0EFE0F10F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676400"/>
          <a:ext cx="8839200" cy="3868753"/>
        </p:xfrm>
        <a:graphic>
          <a:graphicData uri="http://schemas.openxmlformats.org/drawingml/2006/table">
            <a:tbl>
              <a:tblPr/>
              <a:tblGrid>
                <a:gridCol w="193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3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1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ĐỘC THOẠI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ĐỘC THOẠI NỘI TÂM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58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Giống nhau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Lời của một người nào đó nói với chính mình.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57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 nhau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Nói thành lời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Phía trước câu nói có gạch đầu dòng.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Không nói thành lời.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Phía trước câu nói không có gạch đầu dòng.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Line 3">
            <a:extLst>
              <a:ext uri="{FF2B5EF4-FFF2-40B4-BE49-F238E27FC236}">
                <a16:creationId xmlns:a16="http://schemas.microsoft.com/office/drawing/2014/main" id="{063164D8-FCD3-4322-B805-056B65BA32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2506" y="908720"/>
            <a:ext cx="13494" cy="5944092"/>
          </a:xfrm>
          <a:prstGeom prst="line">
            <a:avLst/>
          </a:prstGeom>
          <a:noFill/>
          <a:ln w="38100" cmpd="dbl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12">
            <a:extLst>
              <a:ext uri="{FF2B5EF4-FFF2-40B4-BE49-F238E27FC236}">
                <a16:creationId xmlns:a16="http://schemas.microsoft.com/office/drawing/2014/main" id="{A2AA38BB-8CDF-486E-8514-F15247D1D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276475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3326" name="Picture 19">
            <a:extLst>
              <a:ext uri="{FF2B5EF4-FFF2-40B4-BE49-F238E27FC236}">
                <a16:creationId xmlns:a16="http://schemas.microsoft.com/office/drawing/2014/main" id="{547DB6F5-4032-4B56-8AC1-C28908DA667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688" y="6670675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7" name="Picture 21">
            <a:extLst>
              <a:ext uri="{FF2B5EF4-FFF2-40B4-BE49-F238E27FC236}">
                <a16:creationId xmlns:a16="http://schemas.microsoft.com/office/drawing/2014/main" id="{A2A64A1E-989B-41D6-86E7-BAC5998CD4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66563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8" name="Picture 22">
            <a:extLst>
              <a:ext uri="{FF2B5EF4-FFF2-40B4-BE49-F238E27FC236}">
                <a16:creationId xmlns:a16="http://schemas.microsoft.com/office/drawing/2014/main" id="{AC7A4707-E007-47F6-94C8-7BDB4CDC28F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6683375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0" name="Text Box 24">
            <a:extLst>
              <a:ext uri="{FF2B5EF4-FFF2-40B4-BE49-F238E27FC236}">
                <a16:creationId xmlns:a16="http://schemas.microsoft.com/office/drawing/2014/main" id="{46D6D719-DAB4-4D55-9FC1-A4876DF98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" y="818836"/>
            <a:ext cx="42857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1. </a:t>
            </a:r>
            <a:r>
              <a:rPr lang="en-US" altLang="en-US" sz="2800" dirty="0" err="1"/>
              <a:t>Bài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tập</a:t>
            </a:r>
            <a:r>
              <a:rPr lang="en-US" altLang="en-US" sz="2800" dirty="0"/>
              <a:t> 1 (SGK/ 178)</a:t>
            </a:r>
          </a:p>
        </p:txBody>
      </p:sp>
      <p:sp>
        <p:nvSpPr>
          <p:cNvPr id="32793" name="Rectangle 25">
            <a:extLst>
              <a:ext uri="{FF2B5EF4-FFF2-40B4-BE49-F238E27FC236}">
                <a16:creationId xmlns:a16="http://schemas.microsoft.com/office/drawing/2014/main" id="{0E7DB01F-C1B7-497B-8C99-623FA5854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240" y="894700"/>
            <a:ext cx="5957577" cy="498598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2000" u="sng" dirty="0" err="1">
                <a:solidFill>
                  <a:srgbClr val="FF3300"/>
                </a:solidFill>
              </a:rPr>
              <a:t>Bài</a:t>
            </a:r>
            <a:r>
              <a:rPr lang="en-US" altLang="en-US" sz="2000" u="sng" dirty="0">
                <a:solidFill>
                  <a:srgbClr val="FF3300"/>
                </a:solidFill>
              </a:rPr>
              <a:t> </a:t>
            </a:r>
            <a:r>
              <a:rPr lang="en-US" altLang="en-US" sz="2000" u="sng" dirty="0" err="1">
                <a:solidFill>
                  <a:srgbClr val="FF3300"/>
                </a:solidFill>
              </a:rPr>
              <a:t>tập</a:t>
            </a:r>
            <a:r>
              <a:rPr lang="en-US" altLang="en-US" sz="2000" u="sng" dirty="0">
                <a:solidFill>
                  <a:srgbClr val="FF3300"/>
                </a:solidFill>
              </a:rPr>
              <a:t> 1</a:t>
            </a:r>
            <a:r>
              <a:rPr lang="en-US" altLang="en-US" sz="2000" dirty="0">
                <a:solidFill>
                  <a:srgbClr val="FF3300"/>
                </a:solidFill>
              </a:rPr>
              <a:t>:</a:t>
            </a:r>
            <a:r>
              <a:rPr lang="en-US" altLang="en-US" sz="2000" dirty="0"/>
              <a:t>  </a:t>
            </a:r>
            <a:r>
              <a:rPr lang="en-US" altLang="en-US" sz="2000" dirty="0" err="1">
                <a:solidFill>
                  <a:srgbClr val="FF0000"/>
                </a:solidFill>
              </a:rPr>
              <a:t>Phân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tích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tác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dụng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của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hình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thức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đối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thoại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trong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đoạn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trích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sau</a:t>
            </a:r>
            <a:r>
              <a:rPr lang="en-US" altLang="en-US" sz="20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/>
            <a:r>
              <a:rPr lang="en-US" altLang="en-US" sz="2000" dirty="0"/>
              <a:t>      </a:t>
            </a:r>
            <a:r>
              <a:rPr lang="en-US" altLang="en-US" sz="2000" dirty="0" err="1"/>
              <a:t>Mãi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khuya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bà</a:t>
            </a:r>
            <a:r>
              <a:rPr lang="en-US" altLang="en-US" sz="2000" dirty="0"/>
              <a:t> Hai </a:t>
            </a:r>
            <a:r>
              <a:rPr lang="en-US" altLang="en-US" sz="2000" dirty="0" err="1"/>
              <a:t>mới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chống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gối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đứng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dậy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Bà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lẳng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lặng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xuống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bếp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châm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lửa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ngồi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tính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tiền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hàng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Vẫn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những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tiền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cua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tiền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bún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tiền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đô</a:t>
            </a:r>
            <a:r>
              <a:rPr lang="en-US" altLang="en-US" sz="2000" dirty="0"/>
              <a:t>̃, </a:t>
            </a:r>
            <a:r>
              <a:rPr lang="en-US" altLang="en-US" sz="2000" dirty="0" err="1"/>
              <a:t>tiền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kẹo</a:t>
            </a:r>
            <a:r>
              <a:rPr lang="en-US" altLang="en-US" sz="2000" dirty="0"/>
              <a:t>… </a:t>
            </a:r>
            <a:r>
              <a:rPr lang="en-US" altLang="en-US" sz="2000" dirty="0" err="1"/>
              <a:t>Vẫn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cái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giọng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rì</a:t>
            </a:r>
            <a:r>
              <a:rPr lang="en-US" altLang="en-US" sz="2000" dirty="0"/>
              <a:t>  </a:t>
            </a:r>
            <a:r>
              <a:rPr lang="en-US" altLang="en-US" sz="2000" dirty="0" err="1"/>
              <a:t>rầm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rì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rầm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thường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ngày</a:t>
            </a:r>
            <a:r>
              <a:rPr lang="en-US" altLang="en-US" sz="2000" dirty="0"/>
              <a:t>. </a:t>
            </a:r>
          </a:p>
          <a:p>
            <a:pPr algn="just" eaLnBrk="1" hangingPunct="1"/>
            <a:r>
              <a:rPr lang="en-US" altLang="en-US" sz="2000" dirty="0"/>
              <a:t>     -   </a:t>
            </a:r>
            <a:r>
              <a:rPr lang="en-US" altLang="en-US" sz="2000" dirty="0" err="1"/>
              <a:t>Này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thầy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</a:t>
            </a:r>
            <a:r>
              <a:rPr lang="en-US" altLang="en-US" sz="2000" dirty="0"/>
              <a:t> ạ.</a:t>
            </a:r>
          </a:p>
          <a:p>
            <a:pPr algn="just" eaLnBrk="1" hangingPunct="1"/>
            <a:r>
              <a:rPr lang="en-US" altLang="en-US" sz="2000" dirty="0"/>
              <a:t>    </a:t>
            </a:r>
            <a:r>
              <a:rPr lang="en-US" altLang="en-US" sz="2000" i="1" dirty="0" err="1"/>
              <a:t>Ông</a:t>
            </a:r>
            <a:r>
              <a:rPr lang="en-US" altLang="en-US" sz="2000" i="1" dirty="0"/>
              <a:t> Hai </a:t>
            </a:r>
            <a:r>
              <a:rPr lang="en-US" altLang="en-US" sz="2000" i="1" dirty="0" err="1"/>
              <a:t>nằm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ru</a:t>
            </a:r>
            <a:r>
              <a:rPr lang="en-US" altLang="en-US" sz="2000" i="1" dirty="0"/>
              <a:t>̃ ra ở </a:t>
            </a:r>
            <a:r>
              <a:rPr lang="en-US" altLang="en-US" sz="2000" i="1" dirty="0" err="1"/>
              <a:t>trên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giường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không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nói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gì</a:t>
            </a:r>
            <a:r>
              <a:rPr lang="en-US" altLang="en-US" sz="2000" i="1" dirty="0"/>
              <a:t>.</a:t>
            </a:r>
          </a:p>
          <a:p>
            <a:pPr algn="just" eaLnBrk="1" hangingPunct="1"/>
            <a:r>
              <a:rPr lang="en-US" altLang="en-US" sz="2000" dirty="0"/>
              <a:t>     -   </a:t>
            </a:r>
            <a:r>
              <a:rPr lang="en-US" altLang="en-US" sz="2000" dirty="0" err="1"/>
              <a:t>Thầy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ngu</a:t>
            </a:r>
            <a:r>
              <a:rPr lang="en-US" altLang="en-US" sz="2000" dirty="0"/>
              <a:t>̉ </a:t>
            </a:r>
            <a:r>
              <a:rPr lang="en-US" altLang="en-US" sz="2000" dirty="0" err="1"/>
              <a:t>rồi</a:t>
            </a:r>
            <a:r>
              <a:rPr lang="en-US" altLang="en-US" sz="2000" dirty="0"/>
              <a:t> à?</a:t>
            </a:r>
          </a:p>
          <a:p>
            <a:pPr algn="just" eaLnBrk="1" hangingPunct="1"/>
            <a:r>
              <a:rPr lang="en-US" altLang="en-US" sz="2000" dirty="0"/>
              <a:t>     -   </a:t>
            </a:r>
            <a:r>
              <a:rPr lang="en-US" altLang="en-US" sz="2000" dirty="0" err="1"/>
              <a:t>Gì</a:t>
            </a:r>
            <a:r>
              <a:rPr lang="en-US" altLang="en-US" sz="2000" dirty="0"/>
              <a:t>?</a:t>
            </a:r>
          </a:p>
          <a:p>
            <a:pPr algn="just" eaLnBrk="1" hangingPunct="1"/>
            <a:r>
              <a:rPr lang="en-US" altLang="en-US" sz="2000" dirty="0"/>
              <a:t>    </a:t>
            </a:r>
            <a:r>
              <a:rPr lang="en-US" altLang="en-US" sz="2000" i="1" dirty="0" err="1"/>
              <a:t>Ông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lão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khe</a:t>
            </a:r>
            <a:r>
              <a:rPr lang="en-US" altLang="en-US" sz="2000" i="1" dirty="0"/>
              <a:t>̃ </a:t>
            </a:r>
            <a:r>
              <a:rPr lang="en-US" altLang="en-US" sz="2000" i="1" dirty="0" err="1"/>
              <a:t>nhúc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nhích</a:t>
            </a:r>
            <a:r>
              <a:rPr lang="en-US" altLang="en-US" sz="2000" i="1" dirty="0"/>
              <a:t>.</a:t>
            </a:r>
          </a:p>
          <a:p>
            <a:pPr algn="just" eaLnBrk="1" hangingPunct="1"/>
            <a:r>
              <a:rPr lang="en-US" altLang="en-US" sz="2000" dirty="0"/>
              <a:t>     </a:t>
            </a:r>
            <a:r>
              <a:rPr lang="fr-FR" altLang="en-US" sz="2000" dirty="0"/>
              <a:t>-   </a:t>
            </a:r>
            <a:r>
              <a:rPr lang="fr-FR" altLang="en-US" sz="2000" dirty="0" err="1"/>
              <a:t>Tôi</a:t>
            </a:r>
            <a:r>
              <a:rPr lang="fr-FR" altLang="en-US" sz="2000" dirty="0"/>
              <a:t> </a:t>
            </a:r>
            <a:r>
              <a:rPr lang="fr-FR" altLang="en-US" sz="2000" dirty="0" err="1"/>
              <a:t>thấy</a:t>
            </a:r>
            <a:r>
              <a:rPr lang="fr-FR" altLang="en-US" sz="2000" dirty="0"/>
              <a:t> </a:t>
            </a:r>
            <a:r>
              <a:rPr lang="fr-FR" altLang="en-US" sz="2000" dirty="0" err="1"/>
              <a:t>người</a:t>
            </a:r>
            <a:r>
              <a:rPr lang="fr-FR" altLang="en-US" sz="2000" dirty="0"/>
              <a:t> ta </a:t>
            </a:r>
            <a:r>
              <a:rPr lang="fr-FR" altLang="en-US" sz="2000" dirty="0" err="1"/>
              <a:t>đồn</a:t>
            </a:r>
            <a:r>
              <a:rPr lang="fr-FR" altLang="en-US" sz="2000" dirty="0"/>
              <a:t>…</a:t>
            </a:r>
          </a:p>
          <a:p>
            <a:pPr algn="just" eaLnBrk="1" hangingPunct="1"/>
            <a:r>
              <a:rPr lang="fr-FR" altLang="en-US" sz="2000" dirty="0"/>
              <a:t>     </a:t>
            </a:r>
            <a:r>
              <a:rPr lang="en-US" altLang="en-US" sz="2000" i="1" dirty="0" err="1"/>
              <a:t>Ông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lão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gắt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lên</a:t>
            </a:r>
            <a:r>
              <a:rPr lang="en-US" altLang="en-US" sz="2000" i="1" dirty="0"/>
              <a:t> :</a:t>
            </a:r>
          </a:p>
          <a:p>
            <a:pPr algn="just" eaLnBrk="1" hangingPunct="1"/>
            <a:r>
              <a:rPr lang="en-US" altLang="en-US" sz="2000" dirty="0"/>
              <a:t>     -   </a:t>
            </a:r>
            <a:r>
              <a:rPr lang="en-US" altLang="en-US" sz="2000" dirty="0" err="1"/>
              <a:t>Biết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rồi</a:t>
            </a:r>
            <a:r>
              <a:rPr lang="en-US" altLang="en-US" sz="2000" dirty="0"/>
              <a:t>!</a:t>
            </a:r>
          </a:p>
          <a:p>
            <a:pPr algn="just" eaLnBrk="1" hangingPunct="1"/>
            <a:r>
              <a:rPr lang="en-US" altLang="en-US" sz="2000" dirty="0"/>
              <a:t>    </a:t>
            </a:r>
            <a:r>
              <a:rPr lang="en-US" altLang="en-US" sz="2000" dirty="0" err="1"/>
              <a:t>Bà</a:t>
            </a:r>
            <a:r>
              <a:rPr lang="en-US" altLang="en-US" sz="2000" dirty="0"/>
              <a:t> Hai </a:t>
            </a:r>
            <a:r>
              <a:rPr lang="en-US" altLang="en-US" sz="2000" dirty="0" err="1"/>
              <a:t>nín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bặt</a:t>
            </a:r>
            <a:r>
              <a:rPr lang="en-US" altLang="en-US" sz="2000" dirty="0"/>
              <a:t>. Gian </a:t>
            </a:r>
            <a:r>
              <a:rPr lang="en-US" altLang="en-US" sz="2000" dirty="0" err="1"/>
              <a:t>nhà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lặng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đi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hiu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hắt</a:t>
            </a:r>
            <a:r>
              <a:rPr lang="en-US" altLang="en-US" sz="2000" dirty="0"/>
              <a:t>.</a:t>
            </a:r>
            <a:r>
              <a:rPr lang="en-US" altLang="en-US" dirty="0"/>
              <a:t>                                                     			         (</a:t>
            </a:r>
            <a:r>
              <a:rPr lang="en-US" altLang="en-US" i="1" dirty="0"/>
              <a:t>Kim </a:t>
            </a:r>
            <a:r>
              <a:rPr lang="en-US" altLang="en-US" i="1" dirty="0" err="1"/>
              <a:t>Lân</a:t>
            </a:r>
            <a:r>
              <a:rPr lang="en-US" altLang="en-US" i="1" dirty="0"/>
              <a:t>- </a:t>
            </a:r>
            <a:r>
              <a:rPr lang="en-US" altLang="en-US" i="1" dirty="0" err="1"/>
              <a:t>Làng</a:t>
            </a:r>
            <a:r>
              <a:rPr lang="en-US" altLang="en-US" i="1" dirty="0"/>
              <a:t>)</a:t>
            </a:r>
            <a:r>
              <a:rPr lang="en-US" altLang="en-US" dirty="0"/>
              <a:t>                                                                                </a:t>
            </a:r>
            <a:r>
              <a:rPr lang="en-US" altLang="en-US" i="1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6FB8C2-BA45-4EBE-973B-9F11468643CD}"/>
              </a:ext>
            </a:extLst>
          </p:cNvPr>
          <p:cNvSpPr txBox="1"/>
          <p:nvPr/>
        </p:nvSpPr>
        <p:spPr>
          <a:xfrm>
            <a:off x="0" y="35641"/>
            <a:ext cx="12269601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2" name="AutoShape 24">
            <a:extLst>
              <a:ext uri="{FF2B5EF4-FFF2-40B4-BE49-F238E27FC236}">
                <a16:creationId xmlns:a16="http://schemas.microsoft.com/office/drawing/2014/main" id="{43FDFF09-88ED-4A34-AA50-BC5877FDB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843" y="1917995"/>
            <a:ext cx="2305050" cy="1828800"/>
          </a:xfrm>
          <a:prstGeom prst="cloudCallout">
            <a:avLst>
              <a:gd name="adj1" fmla="val -38019"/>
              <a:gd name="adj2" fmla="val 103648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400">
              <a:latin typeface=".VnTime" panose="020B7200000000000000" pitchFamily="34" charset="0"/>
            </a:endParaRPr>
          </a:p>
        </p:txBody>
      </p:sp>
      <p:sp>
        <p:nvSpPr>
          <p:cNvPr id="33" name="AutoShape 25">
            <a:extLst>
              <a:ext uri="{FF2B5EF4-FFF2-40B4-BE49-F238E27FC236}">
                <a16:creationId xmlns:a16="http://schemas.microsoft.com/office/drawing/2014/main" id="{EF587D9C-2357-423E-8B53-176509FDB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5755" y="4815182"/>
            <a:ext cx="990600" cy="838200"/>
          </a:xfrm>
          <a:prstGeom prst="smileyFace">
            <a:avLst>
              <a:gd name="adj" fmla="val -4653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AutoShape 26">
            <a:extLst>
              <a:ext uri="{FF2B5EF4-FFF2-40B4-BE49-F238E27FC236}">
                <a16:creationId xmlns:a16="http://schemas.microsoft.com/office/drawing/2014/main" id="{E02D49FD-7B88-47C0-B36B-A1197E934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693" y="4770732"/>
            <a:ext cx="990600" cy="914400"/>
          </a:xfrm>
          <a:prstGeom prst="smileyFace">
            <a:avLst>
              <a:gd name="adj" fmla="val -4653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AutoShape 27">
            <a:extLst>
              <a:ext uri="{FF2B5EF4-FFF2-40B4-BE49-F238E27FC236}">
                <a16:creationId xmlns:a16="http://schemas.microsoft.com/office/drawing/2014/main" id="{AD508180-1D2D-4CE0-8179-BF00B84FC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118" y="1917995"/>
            <a:ext cx="2663825" cy="1871662"/>
          </a:xfrm>
          <a:prstGeom prst="cloudCallout">
            <a:avLst>
              <a:gd name="adj1" fmla="val -28843"/>
              <a:gd name="adj2" fmla="val 9622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400">
              <a:latin typeface=".VnTime" panose="020B7200000000000000" pitchFamily="34" charset="0"/>
            </a:endParaRPr>
          </a:p>
        </p:txBody>
      </p:sp>
      <p:sp>
        <p:nvSpPr>
          <p:cNvPr id="36" name="Text Box 28">
            <a:extLst>
              <a:ext uri="{FF2B5EF4-FFF2-40B4-BE49-F238E27FC236}">
                <a16:creationId xmlns:a16="http://schemas.microsoft.com/office/drawing/2014/main" id="{CCC29846-9DD4-4F60-95C1-2C06E5D95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743" y="1343320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rgbClr val="FF0000"/>
                </a:solidFill>
                <a:latin typeface=".VnTime" panose="020B7200000000000000" pitchFamily="34" charset="0"/>
              </a:rPr>
              <a:t>- </a:t>
            </a:r>
            <a:r>
              <a:rPr lang="en-US" altLang="en-US" sz="2000" dirty="0" err="1">
                <a:solidFill>
                  <a:srgbClr val="FF0000"/>
                </a:solidFill>
                <a:latin typeface=".VnTime" panose="020B7200000000000000" pitchFamily="34" charset="0"/>
              </a:rPr>
              <a:t>Lêi</a:t>
            </a:r>
            <a:r>
              <a:rPr lang="en-US" altLang="en-US" sz="2000" dirty="0">
                <a:solidFill>
                  <a:srgbClr val="FF0000"/>
                </a:solidFill>
                <a:latin typeface=".VnTime" panose="020B7200000000000000" pitchFamily="34" charset="0"/>
              </a:rPr>
              <a:t> bµ Hai</a:t>
            </a:r>
            <a:r>
              <a:rPr lang="en-US" altLang="en-US" sz="2000" dirty="0">
                <a:latin typeface=".VnTime" panose="020B7200000000000000" pitchFamily="34" charset="0"/>
              </a:rPr>
              <a:t> </a:t>
            </a:r>
            <a:endParaRPr lang="en-US" altLang="en-US" sz="2000" i="1" dirty="0">
              <a:latin typeface=".VnTime" panose="020B7200000000000000" pitchFamily="34" charset="0"/>
            </a:endParaRPr>
          </a:p>
        </p:txBody>
      </p:sp>
      <p:sp>
        <p:nvSpPr>
          <p:cNvPr id="37" name="Text Box 29">
            <a:extLst>
              <a:ext uri="{FF2B5EF4-FFF2-40B4-BE49-F238E27FC236}">
                <a16:creationId xmlns:a16="http://schemas.microsoft.com/office/drawing/2014/main" id="{7950CAB7-091D-4E89-9930-086CB5BB1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130" y="1329032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  <a:latin typeface=".VnTime" panose="020B7200000000000000" pitchFamily="34" charset="0"/>
              </a:rPr>
              <a:t>- Lêi «ng Hai</a:t>
            </a:r>
            <a:endParaRPr lang="en-US" altLang="en-US" sz="2000" i="1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38" name="Text Box 30">
            <a:extLst>
              <a:ext uri="{FF2B5EF4-FFF2-40B4-BE49-F238E27FC236}">
                <a16:creationId xmlns:a16="http://schemas.microsoft.com/office/drawing/2014/main" id="{2B9EB6FC-EF0B-40CD-A765-78B552550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18" y="2602207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66CC"/>
                </a:solidFill>
                <a:latin typeface=".VnTime" panose="020B7200000000000000" pitchFamily="34" charset="0"/>
              </a:rPr>
              <a:t>- ThÇy nã ngñ råi µ?</a:t>
            </a:r>
          </a:p>
        </p:txBody>
      </p:sp>
      <p:sp>
        <p:nvSpPr>
          <p:cNvPr id="39" name="Text Box 31">
            <a:extLst>
              <a:ext uri="{FF2B5EF4-FFF2-40B4-BE49-F238E27FC236}">
                <a16:creationId xmlns:a16="http://schemas.microsoft.com/office/drawing/2014/main" id="{BA2C525F-35D0-49AB-BE22-C6A208DEF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18" y="2854620"/>
            <a:ext cx="220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66CC"/>
                </a:solidFill>
                <a:latin typeface=".VnTime" panose="020B7200000000000000" pitchFamily="34" charset="0"/>
              </a:rPr>
              <a:t>- </a:t>
            </a:r>
            <a:r>
              <a:rPr lang="en-US" altLang="en-US" sz="2000" dirty="0" err="1">
                <a:solidFill>
                  <a:srgbClr val="0066CC"/>
                </a:solidFill>
                <a:latin typeface=".VnTime" panose="020B7200000000000000" pitchFamily="34" charset="0"/>
              </a:rPr>
              <a:t>T«i</a:t>
            </a:r>
            <a:r>
              <a:rPr lang="en-US" altLang="en-US" sz="2000" dirty="0">
                <a:solidFill>
                  <a:srgbClr val="0066CC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000" dirty="0" err="1">
                <a:solidFill>
                  <a:srgbClr val="0066CC"/>
                </a:solidFill>
                <a:latin typeface=".VnTime" panose="020B7200000000000000" pitchFamily="34" charset="0"/>
              </a:rPr>
              <a:t>thÊy</a:t>
            </a:r>
            <a:r>
              <a:rPr lang="en-US" altLang="en-US" sz="2000" dirty="0">
                <a:solidFill>
                  <a:srgbClr val="0066CC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000" dirty="0" err="1">
                <a:solidFill>
                  <a:srgbClr val="0066CC"/>
                </a:solidFill>
                <a:latin typeface=".VnTime" panose="020B7200000000000000" pitchFamily="34" charset="0"/>
              </a:rPr>
              <a:t>ng­ưêi</a:t>
            </a:r>
            <a:r>
              <a:rPr lang="en-US" altLang="en-US" sz="2000" dirty="0">
                <a:solidFill>
                  <a:srgbClr val="0066CC"/>
                </a:solidFill>
                <a:latin typeface=".VnTime" panose="020B7200000000000000" pitchFamily="34" charset="0"/>
              </a:rPr>
              <a:t> ta ®</a:t>
            </a:r>
            <a:r>
              <a:rPr lang="en-US" altLang="en-US" sz="2000" dirty="0" err="1">
                <a:solidFill>
                  <a:srgbClr val="0066CC"/>
                </a:solidFill>
                <a:latin typeface=".VnTime" panose="020B7200000000000000" pitchFamily="34" charset="0"/>
              </a:rPr>
              <a:t>ån</a:t>
            </a:r>
            <a:r>
              <a:rPr lang="en-US" altLang="en-US" sz="2000" dirty="0">
                <a:solidFill>
                  <a:srgbClr val="0066CC"/>
                </a:solidFill>
                <a:latin typeface=".VnTime" panose="020B7200000000000000" pitchFamily="34" charset="0"/>
              </a:rPr>
              <a:t> ... </a:t>
            </a:r>
          </a:p>
        </p:txBody>
      </p:sp>
      <p:sp>
        <p:nvSpPr>
          <p:cNvPr id="40" name="Text Box 32">
            <a:extLst>
              <a:ext uri="{FF2B5EF4-FFF2-40B4-BE49-F238E27FC236}">
                <a16:creationId xmlns:a16="http://schemas.microsoft.com/office/drawing/2014/main" id="{F905C3F4-718E-451F-9CCB-FCC050489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18" y="2278357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66CC"/>
                </a:solidFill>
                <a:latin typeface=".VnTime" panose="020B7200000000000000" pitchFamily="34" charset="0"/>
              </a:rPr>
              <a:t>- Nµy thÇy nã ¹. </a:t>
            </a:r>
          </a:p>
        </p:txBody>
      </p:sp>
      <p:sp>
        <p:nvSpPr>
          <p:cNvPr id="41" name="Text Box 33">
            <a:extLst>
              <a:ext uri="{FF2B5EF4-FFF2-40B4-BE49-F238E27FC236}">
                <a16:creationId xmlns:a16="http://schemas.microsoft.com/office/drawing/2014/main" id="{DEDF639C-F588-4E14-8AEB-E39458B58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330" y="2351382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66CC"/>
                </a:solidFill>
                <a:latin typeface=".VnTime" panose="020B7200000000000000" pitchFamily="34" charset="0"/>
              </a:rPr>
              <a:t>     </a:t>
            </a:r>
            <a:r>
              <a:rPr lang="en-US" altLang="en-US" sz="2000">
                <a:solidFill>
                  <a:srgbClr val="0066CC"/>
                </a:solidFill>
              </a:rPr>
              <a:t>-   ... </a:t>
            </a:r>
          </a:p>
        </p:txBody>
      </p:sp>
      <p:sp>
        <p:nvSpPr>
          <p:cNvPr id="42" name="Text Box 35">
            <a:extLst>
              <a:ext uri="{FF2B5EF4-FFF2-40B4-BE49-F238E27FC236}">
                <a16:creationId xmlns:a16="http://schemas.microsoft.com/office/drawing/2014/main" id="{F9EF758B-FA24-4E30-9D1B-5AE62092A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955" y="301337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66CC"/>
                </a:solidFill>
              </a:rPr>
              <a:t>- Biết rồi!</a:t>
            </a:r>
          </a:p>
        </p:txBody>
      </p:sp>
      <p:sp>
        <p:nvSpPr>
          <p:cNvPr id="43" name="Text Box 36">
            <a:extLst>
              <a:ext uri="{FF2B5EF4-FFF2-40B4-BE49-F238E27FC236}">
                <a16:creationId xmlns:a16="http://schemas.microsoft.com/office/drawing/2014/main" id="{CDFD9190-F9DF-4A4B-8593-9F71CAB15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955" y="263872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066CC"/>
                </a:solidFill>
              </a:rPr>
              <a:t>- Gì?</a:t>
            </a:r>
          </a:p>
        </p:txBody>
      </p:sp>
      <p:sp>
        <p:nvSpPr>
          <p:cNvPr id="44" name="Text Box 38">
            <a:extLst>
              <a:ext uri="{FF2B5EF4-FFF2-40B4-BE49-F238E27FC236}">
                <a16:creationId xmlns:a16="http://schemas.microsoft.com/office/drawing/2014/main" id="{BA4FFB18-19B4-4182-AECB-733EC6FE5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55" y="5735932"/>
            <a:ext cx="5257800" cy="92551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rgbClr val="0066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3300"/>
                </a:solidFill>
              </a:rPr>
              <a:t>  =&gt; </a:t>
            </a:r>
            <a:r>
              <a:rPr lang="en-US" altLang="en-US" dirty="0" err="1">
                <a:solidFill>
                  <a:srgbClr val="FF3300"/>
                </a:solidFill>
              </a:rPr>
              <a:t>Làm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nổi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bật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được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tâm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trạng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chán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chường</a:t>
            </a:r>
            <a:r>
              <a:rPr lang="en-US" altLang="en-US" dirty="0">
                <a:solidFill>
                  <a:srgbClr val="FF3300"/>
                </a:solidFill>
              </a:rPr>
              <a:t>, </a:t>
            </a:r>
            <a:r>
              <a:rPr lang="en-US" altLang="en-US" dirty="0" err="1">
                <a:solidFill>
                  <a:srgbClr val="FF3300"/>
                </a:solidFill>
              </a:rPr>
              <a:t>buồn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ba</a:t>
            </a:r>
            <a:r>
              <a:rPr lang="en-US" altLang="en-US" dirty="0">
                <a:solidFill>
                  <a:srgbClr val="FF3300"/>
                </a:solidFill>
              </a:rPr>
              <a:t>̃, </a:t>
            </a:r>
            <a:r>
              <a:rPr lang="en-US" altLang="en-US" dirty="0" err="1">
                <a:solidFill>
                  <a:srgbClr val="FF3300"/>
                </a:solidFill>
              </a:rPr>
              <a:t>đau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khô</a:t>
            </a:r>
            <a:r>
              <a:rPr lang="en-US" altLang="en-US" dirty="0">
                <a:solidFill>
                  <a:srgbClr val="FF3300"/>
                </a:solidFill>
              </a:rPr>
              <a:t>̉ </a:t>
            </a:r>
            <a:r>
              <a:rPr lang="en-US" altLang="en-US" dirty="0" err="1">
                <a:solidFill>
                  <a:srgbClr val="FF3300"/>
                </a:solidFill>
              </a:rPr>
              <a:t>va</a:t>
            </a:r>
            <a:r>
              <a:rPr lang="en-US" altLang="en-US" dirty="0">
                <a:solidFill>
                  <a:srgbClr val="FF3300"/>
                </a:solidFill>
              </a:rPr>
              <a:t>̀ </a:t>
            </a:r>
            <a:r>
              <a:rPr lang="en-US" altLang="en-US" dirty="0" err="1">
                <a:solidFill>
                  <a:srgbClr val="FF3300"/>
                </a:solidFill>
              </a:rPr>
              <a:t>thất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vọng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của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ông</a:t>
            </a:r>
            <a:r>
              <a:rPr lang="en-US" altLang="en-US" dirty="0">
                <a:solidFill>
                  <a:srgbClr val="FF3300"/>
                </a:solidFill>
              </a:rPr>
              <a:t> Hai </a:t>
            </a:r>
            <a:r>
              <a:rPr lang="en-US" altLang="en-US" dirty="0" err="1">
                <a:solidFill>
                  <a:srgbClr val="FF3300"/>
                </a:solidFill>
              </a:rPr>
              <a:t>trong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cái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đêm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nghe</a:t>
            </a:r>
            <a:r>
              <a:rPr lang="en-US" altLang="en-US" dirty="0">
                <a:solidFill>
                  <a:srgbClr val="FF3300"/>
                </a:solidFill>
              </a:rPr>
              <a:t> tin </a:t>
            </a:r>
            <a:r>
              <a:rPr lang="en-US" altLang="en-US" dirty="0" err="1">
                <a:solidFill>
                  <a:srgbClr val="FF3300"/>
                </a:solidFill>
              </a:rPr>
              <a:t>làng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mình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theo</a:t>
            </a:r>
            <a:r>
              <a:rPr lang="en-US" altLang="en-US" dirty="0">
                <a:solidFill>
                  <a:srgbClr val="FF3300"/>
                </a:solidFill>
              </a:rPr>
              <a:t> </a:t>
            </a:r>
            <a:r>
              <a:rPr lang="en-US" altLang="en-US" dirty="0" err="1">
                <a:solidFill>
                  <a:srgbClr val="FF3300"/>
                </a:solidFill>
              </a:rPr>
              <a:t>giặc</a:t>
            </a:r>
            <a:r>
              <a:rPr lang="en-US" altLang="en-US" dirty="0">
                <a:solidFill>
                  <a:srgbClr val="FF33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Text Box 12">
            <a:extLst>
              <a:ext uri="{FF2B5EF4-FFF2-40B4-BE49-F238E27FC236}">
                <a16:creationId xmlns:a16="http://schemas.microsoft.com/office/drawing/2014/main" id="{A2AA38BB-8CDF-486E-8514-F15247D1D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276475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3326" name="Picture 19">
            <a:extLst>
              <a:ext uri="{FF2B5EF4-FFF2-40B4-BE49-F238E27FC236}">
                <a16:creationId xmlns:a16="http://schemas.microsoft.com/office/drawing/2014/main" id="{547DB6F5-4032-4B56-8AC1-C28908DA667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688" y="6670675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7" name="Picture 21">
            <a:extLst>
              <a:ext uri="{FF2B5EF4-FFF2-40B4-BE49-F238E27FC236}">
                <a16:creationId xmlns:a16="http://schemas.microsoft.com/office/drawing/2014/main" id="{A2A64A1E-989B-41D6-86E7-BAC5998CD4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66563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8" name="Picture 22">
            <a:extLst>
              <a:ext uri="{FF2B5EF4-FFF2-40B4-BE49-F238E27FC236}">
                <a16:creationId xmlns:a16="http://schemas.microsoft.com/office/drawing/2014/main" id="{AC7A4707-E007-47F6-94C8-7BDB4CDC28F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6683375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0" name="Text Box 24">
            <a:extLst>
              <a:ext uri="{FF2B5EF4-FFF2-40B4-BE49-F238E27FC236}">
                <a16:creationId xmlns:a16="http://schemas.microsoft.com/office/drawing/2014/main" id="{46D6D719-DAB4-4D55-9FC1-A4876DF98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" y="818836"/>
            <a:ext cx="42857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1. </a:t>
            </a:r>
            <a:r>
              <a:rPr lang="en-US" altLang="en-US" sz="2800" dirty="0" err="1"/>
              <a:t>Bài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tập</a:t>
            </a:r>
            <a:r>
              <a:rPr lang="en-US" altLang="en-US" sz="2800" dirty="0"/>
              <a:t> 1 (SGK/ 178)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6FB8C2-BA45-4EBE-973B-9F11468643CD}"/>
              </a:ext>
            </a:extLst>
          </p:cNvPr>
          <p:cNvSpPr txBox="1"/>
          <p:nvPr/>
        </p:nvSpPr>
        <p:spPr>
          <a:xfrm>
            <a:off x="0" y="35641"/>
            <a:ext cx="12269601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graphicFrame>
        <p:nvGraphicFramePr>
          <p:cNvPr id="11" name="Group 67">
            <a:extLst>
              <a:ext uri="{FF2B5EF4-FFF2-40B4-BE49-F238E27FC236}">
                <a16:creationId xmlns:a16="http://schemas.microsoft.com/office/drawing/2014/main" id="{23BD1973-194F-4B9B-B273-208DFC6E60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2973200"/>
              </p:ext>
            </p:extLst>
          </p:nvPr>
        </p:nvGraphicFramePr>
        <p:xfrm>
          <a:off x="1808948" y="1645699"/>
          <a:ext cx="7752696" cy="4525452"/>
        </p:xfrm>
        <a:graphic>
          <a:graphicData uri="http://schemas.openxmlformats.org/drawingml/2006/table">
            <a:tbl>
              <a:tblPr/>
              <a:tblGrid>
                <a:gridCol w="1508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9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9644"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7967" marR="97967" marT="48980" marB="489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967" marR="97967" marT="48980" marB="489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967" marR="97967" marT="48980" marB="489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533"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7967" marR="97967" marT="48980" marB="489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967" marR="97967" marT="48980" marB="489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967" marR="97967" marT="48980" marB="489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533"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7967" marR="97967" marT="48980" marB="489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967" marR="97967" marT="48980" marB="489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967" marR="97967" marT="48980" marB="489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533"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7967" marR="97967" marT="48980" marB="489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967" marR="97967" marT="48980" marB="489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967" marR="97967" marT="48980" marB="489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2209"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7967" marR="97967" marT="48980" marB="489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967" marR="97967" marT="48980" marB="489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defTabSz="78263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92113" algn="l" defTabSz="78263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782638" algn="l" defTabSz="7826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174750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66863" algn="l" defTabSz="782638">
                        <a:spcBef>
                          <a:spcPct val="20000"/>
                        </a:spcBef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240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4812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384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395663" defTabSz="782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5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7967" marR="97967" marT="48980" marB="489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ectangle 41">
            <a:extLst>
              <a:ext uri="{FF2B5EF4-FFF2-40B4-BE49-F238E27FC236}">
                <a16:creationId xmlns:a16="http://schemas.microsoft.com/office/drawing/2014/main" id="{876957A2-B53C-4196-99C2-0C8BFCA76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844" y="1948790"/>
            <a:ext cx="973261" cy="327685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 dirty="0">
                <a:solidFill>
                  <a:srgbClr val="CC0000"/>
                </a:solidFill>
                <a:latin typeface="Times New Roman" panose="02020603050405020304" pitchFamily="18" charset="0"/>
              </a:rPr>
              <a:t>STT</a:t>
            </a:r>
          </a:p>
        </p:txBody>
      </p:sp>
      <p:sp>
        <p:nvSpPr>
          <p:cNvPr id="13" name="Rectangle 44">
            <a:extLst>
              <a:ext uri="{FF2B5EF4-FFF2-40B4-BE49-F238E27FC236}">
                <a16:creationId xmlns:a16="http://schemas.microsoft.com/office/drawing/2014/main" id="{3E6AE7EF-51BA-4E55-99FC-FC0B044DC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6599" y="3218891"/>
            <a:ext cx="487420" cy="244968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1714" dirty="0">
                <a:solidFill>
                  <a:srgbClr val="CC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143" dirty="0">
                <a:solidFill>
                  <a:srgbClr val="CC0000"/>
                </a:solidFill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14" name="Rectangle 45">
            <a:extLst>
              <a:ext uri="{FF2B5EF4-FFF2-40B4-BE49-F238E27FC236}">
                <a16:creationId xmlns:a16="http://schemas.microsoft.com/office/drawing/2014/main" id="{209BCA35-BB1E-499B-A9AA-8A2AB26D7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356" y="2520290"/>
            <a:ext cx="405395" cy="327685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 dirty="0">
                <a:solidFill>
                  <a:srgbClr val="CC0000"/>
                </a:solidFill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15" name="Rectangle 47">
            <a:extLst>
              <a:ext uri="{FF2B5EF4-FFF2-40B4-BE49-F238E27FC236}">
                <a16:creationId xmlns:a16="http://schemas.microsoft.com/office/drawing/2014/main" id="{A1F11E1F-C36F-4D4E-94C7-4106B8AAE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819" y="4317674"/>
            <a:ext cx="1460681" cy="162252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>
                <a:solidFill>
                  <a:srgbClr val="CC0000"/>
                </a:solidFill>
                <a:latin typeface="Times New Roman" panose="02020603050405020304" pitchFamily="18" charset="0"/>
              </a:rPr>
              <a:t>Tác dụng</a:t>
            </a:r>
          </a:p>
        </p:txBody>
      </p:sp>
      <p:sp>
        <p:nvSpPr>
          <p:cNvPr id="16" name="Rectangle 48">
            <a:extLst>
              <a:ext uri="{FF2B5EF4-FFF2-40B4-BE49-F238E27FC236}">
                <a16:creationId xmlns:a16="http://schemas.microsoft.com/office/drawing/2014/main" id="{3F8B4A33-48FE-4020-BE0C-E3E7E19F7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8079" y="3887805"/>
            <a:ext cx="405395" cy="408811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 dirty="0">
                <a:solidFill>
                  <a:srgbClr val="CC0000"/>
                </a:solidFill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17" name="Rectangle 49">
            <a:extLst>
              <a:ext uri="{FF2B5EF4-FFF2-40B4-BE49-F238E27FC236}">
                <a16:creationId xmlns:a16="http://schemas.microsoft.com/office/drawing/2014/main" id="{AF7EC7F6-B20C-4CDA-BB60-988255DA2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0807" y="1948790"/>
            <a:ext cx="2937136" cy="327685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>
                <a:solidFill>
                  <a:srgbClr val="CC0000"/>
                </a:solidFill>
                <a:latin typeface="Times New Roman" panose="02020603050405020304" pitchFamily="18" charset="0"/>
              </a:rPr>
              <a:t>Bà Hai ( Lời trao )</a:t>
            </a:r>
          </a:p>
        </p:txBody>
      </p:sp>
      <p:sp>
        <p:nvSpPr>
          <p:cNvPr id="18" name="Rectangle 50">
            <a:extLst>
              <a:ext uri="{FF2B5EF4-FFF2-40B4-BE49-F238E27FC236}">
                <a16:creationId xmlns:a16="http://schemas.microsoft.com/office/drawing/2014/main" id="{88BF58E5-E287-41F9-8021-3FBCBF60D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345" y="2031508"/>
            <a:ext cx="2449716" cy="244968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>
                <a:solidFill>
                  <a:srgbClr val="CC0000"/>
                </a:solidFill>
                <a:latin typeface="Times New Roman" panose="02020603050405020304" pitchFamily="18" charset="0"/>
              </a:rPr>
              <a:t>Ông Hai ( Lời đáp )</a:t>
            </a:r>
          </a:p>
        </p:txBody>
      </p:sp>
      <p:sp>
        <p:nvSpPr>
          <p:cNvPr id="19" name="Rectangle 51">
            <a:extLst>
              <a:ext uri="{FF2B5EF4-FFF2-40B4-BE49-F238E27FC236}">
                <a16:creationId xmlns:a16="http://schemas.microsoft.com/office/drawing/2014/main" id="{CFE7F47F-2624-407B-B9B8-8FF083B5C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294" y="2520128"/>
            <a:ext cx="2856688" cy="408810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>
                <a:solidFill>
                  <a:srgbClr val="0000FF"/>
                </a:solidFill>
                <a:latin typeface="Times New Roman" panose="02020603050405020304" pitchFamily="18" charset="0"/>
              </a:rPr>
              <a:t>- Này, thầy nó ạ.</a:t>
            </a:r>
          </a:p>
        </p:txBody>
      </p:sp>
      <p:sp>
        <p:nvSpPr>
          <p:cNvPr id="20" name="Rectangle 52">
            <a:extLst>
              <a:ext uri="{FF2B5EF4-FFF2-40B4-BE49-F238E27FC236}">
                <a16:creationId xmlns:a16="http://schemas.microsoft.com/office/drawing/2014/main" id="{5047F710-AAB1-406D-8757-3E06916FC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4036" y="3100893"/>
            <a:ext cx="2856688" cy="489936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Thầy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ngủ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 à ?</a:t>
            </a:r>
          </a:p>
        </p:txBody>
      </p:sp>
      <p:sp>
        <p:nvSpPr>
          <p:cNvPr id="21" name="Rectangle 53">
            <a:extLst>
              <a:ext uri="{FF2B5EF4-FFF2-40B4-BE49-F238E27FC236}">
                <a16:creationId xmlns:a16="http://schemas.microsoft.com/office/drawing/2014/main" id="{59008DEC-9E06-4DA6-9B13-DA300A4D6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281" y="3887805"/>
            <a:ext cx="2938713" cy="327685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1714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thấy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2" name="Rectangle 54">
            <a:extLst>
              <a:ext uri="{FF2B5EF4-FFF2-40B4-BE49-F238E27FC236}">
                <a16:creationId xmlns:a16="http://schemas.microsoft.com/office/drawing/2014/main" id="{C05E2839-05EA-486A-A267-34E5A181D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118" y="4723702"/>
            <a:ext cx="2938713" cy="572653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 dirty="0" err="1">
                <a:latin typeface="Times New Roman" panose="02020603050405020304" pitchFamily="18" charset="0"/>
              </a:rPr>
              <a:t>Thái</a:t>
            </a:r>
            <a:r>
              <a:rPr lang="en-US" altLang="en-US" sz="2143" dirty="0">
                <a:latin typeface="Times New Roman" panose="02020603050405020304" pitchFamily="18" charset="0"/>
              </a:rPr>
              <a:t> </a:t>
            </a:r>
            <a:r>
              <a:rPr lang="en-US" altLang="en-US" sz="2143" dirty="0" err="1">
                <a:latin typeface="Times New Roman" panose="02020603050405020304" pitchFamily="18" charset="0"/>
              </a:rPr>
              <a:t>độ</a:t>
            </a:r>
            <a:r>
              <a:rPr lang="en-US" altLang="en-US" sz="2143" dirty="0">
                <a:latin typeface="Times New Roman" panose="02020603050405020304" pitchFamily="18" charset="0"/>
              </a:rPr>
              <a:t> cam </a:t>
            </a:r>
            <a:r>
              <a:rPr lang="en-US" altLang="en-US" sz="2143" dirty="0" err="1">
                <a:latin typeface="Times New Roman" panose="02020603050405020304" pitchFamily="18" charset="0"/>
              </a:rPr>
              <a:t>chịu</a:t>
            </a:r>
            <a:r>
              <a:rPr lang="en-US" altLang="en-US" sz="2143" dirty="0">
                <a:latin typeface="Times New Roman" panose="02020603050405020304" pitchFamily="18" charset="0"/>
              </a:rPr>
              <a:t>, </a:t>
            </a:r>
            <a:r>
              <a:rPr lang="en-US" altLang="en-US" sz="2143" dirty="0" err="1">
                <a:latin typeface="Times New Roman" panose="02020603050405020304" pitchFamily="18" charset="0"/>
              </a:rPr>
              <a:t>nhẫn</a:t>
            </a:r>
            <a:r>
              <a:rPr lang="en-US" altLang="en-US" sz="2143" dirty="0">
                <a:latin typeface="Times New Roman" panose="02020603050405020304" pitchFamily="18" charset="0"/>
              </a:rPr>
              <a:t> </a:t>
            </a:r>
            <a:r>
              <a:rPr lang="en-US" altLang="en-US" sz="2143" dirty="0" err="1">
                <a:latin typeface="Times New Roman" panose="02020603050405020304" pitchFamily="18" charset="0"/>
              </a:rPr>
              <a:t>nhịn</a:t>
            </a:r>
            <a:r>
              <a:rPr lang="en-US" altLang="en-US" sz="2143" dirty="0">
                <a:latin typeface="Times New Roman" panose="02020603050405020304" pitchFamily="18" charset="0"/>
              </a:rPr>
              <a:t> </a:t>
            </a:r>
            <a:r>
              <a:rPr lang="en-US" altLang="en-US" sz="2143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143" dirty="0">
                <a:latin typeface="Times New Roman" panose="02020603050405020304" pitchFamily="18" charset="0"/>
              </a:rPr>
              <a:t> </a:t>
            </a:r>
            <a:r>
              <a:rPr lang="en-US" altLang="en-US" sz="2143" dirty="0" err="1">
                <a:latin typeface="Times New Roman" panose="02020603050405020304" pitchFamily="18" charset="0"/>
              </a:rPr>
              <a:t>bà</a:t>
            </a:r>
            <a:r>
              <a:rPr lang="en-US" altLang="en-US" sz="2143" dirty="0">
                <a:latin typeface="Times New Roman" panose="02020603050405020304" pitchFamily="18" charset="0"/>
              </a:rPr>
              <a:t> Hai.</a:t>
            </a:r>
          </a:p>
        </p:txBody>
      </p:sp>
      <p:sp>
        <p:nvSpPr>
          <p:cNvPr id="23" name="Rectangle 55">
            <a:extLst>
              <a:ext uri="{FF2B5EF4-FFF2-40B4-BE49-F238E27FC236}">
                <a16:creationId xmlns:a16="http://schemas.microsoft.com/office/drawing/2014/main" id="{348B1BF4-2518-4FA4-877B-ABA2F43D2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8306" y="3203695"/>
            <a:ext cx="2045901" cy="408811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24" name="Rectangle 56">
            <a:extLst>
              <a:ext uri="{FF2B5EF4-FFF2-40B4-BE49-F238E27FC236}">
                <a16:creationId xmlns:a16="http://schemas.microsoft.com/office/drawing/2014/main" id="{B9BB47FD-5831-4F75-B939-52C30AA36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8306" y="3887805"/>
            <a:ext cx="2045901" cy="327685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143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2143" dirty="0">
                <a:solidFill>
                  <a:srgbClr val="0000FF"/>
                </a:solidFill>
                <a:latin typeface="Times New Roman" panose="02020603050405020304" pitchFamily="18" charset="0"/>
              </a:rPr>
              <a:t> !</a:t>
            </a:r>
          </a:p>
        </p:txBody>
      </p:sp>
      <p:sp>
        <p:nvSpPr>
          <p:cNvPr id="25" name="Rectangle 57">
            <a:extLst>
              <a:ext uri="{FF2B5EF4-FFF2-40B4-BE49-F238E27FC236}">
                <a16:creationId xmlns:a16="http://schemas.microsoft.com/office/drawing/2014/main" id="{C02478BC-16D5-4A66-8A4D-3E105E97E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954" y="4383202"/>
            <a:ext cx="3164283" cy="572653"/>
          </a:xfrm>
          <a:prstGeom prst="rect">
            <a:avLst/>
          </a:prstGeom>
          <a:noFill/>
          <a:ln>
            <a:noFill/>
          </a:ln>
          <a:effectLst/>
        </p:spPr>
        <p:txBody>
          <a:bodyPr lIns="83945" tIns="41973" rIns="83945" bIns="41973"/>
          <a:lstStyle>
            <a:lvl1pPr marL="293688" indent="-293688" algn="l" defTabSz="78263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8175" indent="-246063" algn="l" defTabSz="78263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79488" indent="-196850" algn="l" defTabSz="782638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196850" algn="l" defTabSz="782638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63713" indent="-196850" algn="l" defTabSz="782638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09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781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353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92513" indent="-196850" defTabSz="782638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None/>
            </a:pPr>
            <a:r>
              <a:rPr lang="en-US" altLang="en-US" sz="2000" b="1" dirty="0" err="1">
                <a:latin typeface="Times New Roman" panose="02020603050405020304" pitchFamily="18" charset="0"/>
              </a:rPr>
              <a:t>Tâm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trạng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chán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chường</a:t>
            </a:r>
            <a:r>
              <a:rPr lang="en-US" altLang="en-US" sz="2000" b="1" dirty="0">
                <a:latin typeface="Times New Roman" panose="02020603050405020304" pitchFamily="18" charset="0"/>
              </a:rPr>
              <a:t>,</a:t>
            </a:r>
          </a:p>
          <a:p>
            <a:pPr eaLnBrk="1" fontAlgn="auto" hangingPunct="1">
              <a:spcAft>
                <a:spcPts val="0"/>
              </a:spcAft>
              <a:buNone/>
            </a:pPr>
            <a:r>
              <a:rPr lang="en-US" altLang="en-US" sz="2000" b="1" dirty="0" err="1">
                <a:latin typeface="Times New Roman" panose="02020603050405020304" pitchFamily="18" charset="0"/>
              </a:rPr>
              <a:t>buồn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bã,đau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khổ</a:t>
            </a:r>
            <a:r>
              <a:rPr lang="en-US" altLang="en-US" sz="2000" b="1" dirty="0">
                <a:latin typeface="Times New Roman" panose="02020603050405020304" pitchFamily="18" charset="0"/>
              </a:rPr>
              <a:t>,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thất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None/>
            </a:pPr>
            <a:r>
              <a:rPr lang="en-US" altLang="en-US" sz="2000" b="1" dirty="0" err="1">
                <a:latin typeface="Times New Roman" panose="02020603050405020304" pitchFamily="18" charset="0"/>
              </a:rPr>
              <a:t>vọng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ông</a:t>
            </a:r>
            <a:r>
              <a:rPr lang="en-US" altLang="en-US" sz="2000" b="1" dirty="0">
                <a:latin typeface="Times New Roman" panose="02020603050405020304" pitchFamily="18" charset="0"/>
              </a:rPr>
              <a:t> Hai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cái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đêm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nghe</a:t>
            </a:r>
            <a:r>
              <a:rPr lang="en-US" altLang="en-US" sz="2000" b="1" dirty="0">
                <a:latin typeface="Times New Roman" panose="02020603050405020304" pitchFamily="18" charset="0"/>
              </a:rPr>
              <a:t> tin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làng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mình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theo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giặc</a:t>
            </a:r>
            <a:r>
              <a:rPr lang="en-US" altLang="en-US" sz="2000" b="1" dirty="0">
                <a:latin typeface="Times New Roman" panose="02020603050405020304" pitchFamily="18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2204807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Line 3">
            <a:extLst>
              <a:ext uri="{FF2B5EF4-FFF2-40B4-BE49-F238E27FC236}">
                <a16:creationId xmlns:a16="http://schemas.microsoft.com/office/drawing/2014/main" id="{063164D8-FCD3-4322-B805-056B65BA32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2506" y="908720"/>
            <a:ext cx="13494" cy="5944092"/>
          </a:xfrm>
          <a:prstGeom prst="line">
            <a:avLst/>
          </a:prstGeom>
          <a:noFill/>
          <a:ln w="38100" cmpd="dbl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12">
            <a:extLst>
              <a:ext uri="{FF2B5EF4-FFF2-40B4-BE49-F238E27FC236}">
                <a16:creationId xmlns:a16="http://schemas.microsoft.com/office/drawing/2014/main" id="{A2AA38BB-8CDF-486E-8514-F15247D1D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276475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3326" name="Picture 19">
            <a:extLst>
              <a:ext uri="{FF2B5EF4-FFF2-40B4-BE49-F238E27FC236}">
                <a16:creationId xmlns:a16="http://schemas.microsoft.com/office/drawing/2014/main" id="{547DB6F5-4032-4B56-8AC1-C28908DA667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688" y="6670675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7" name="Picture 21">
            <a:extLst>
              <a:ext uri="{FF2B5EF4-FFF2-40B4-BE49-F238E27FC236}">
                <a16:creationId xmlns:a16="http://schemas.microsoft.com/office/drawing/2014/main" id="{A2A64A1E-989B-41D6-86E7-BAC5998CD4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66563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8" name="Picture 22">
            <a:extLst>
              <a:ext uri="{FF2B5EF4-FFF2-40B4-BE49-F238E27FC236}">
                <a16:creationId xmlns:a16="http://schemas.microsoft.com/office/drawing/2014/main" id="{AC7A4707-E007-47F6-94C8-7BDB4CDC28F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6683375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0" name="Text Box 24">
            <a:extLst>
              <a:ext uri="{FF2B5EF4-FFF2-40B4-BE49-F238E27FC236}">
                <a16:creationId xmlns:a16="http://schemas.microsoft.com/office/drawing/2014/main" id="{46D6D719-DAB4-4D55-9FC1-A4876DF98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" y="818836"/>
            <a:ext cx="42857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/>
              <a:t>Bài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tập</a:t>
            </a:r>
            <a:r>
              <a:rPr lang="en-US" altLang="en-US" sz="2800" dirty="0"/>
              <a:t> 2 (SGK/ 179)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6FB8C2-BA45-4EBE-973B-9F11468643CD}"/>
              </a:ext>
            </a:extLst>
          </p:cNvPr>
          <p:cNvSpPr txBox="1"/>
          <p:nvPr/>
        </p:nvSpPr>
        <p:spPr>
          <a:xfrm>
            <a:off x="0" y="35641"/>
            <a:ext cx="12269601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0" name="Text Box 52">
            <a:extLst>
              <a:ext uri="{FF2B5EF4-FFF2-40B4-BE49-F238E27FC236}">
                <a16:creationId xmlns:a16="http://schemas.microsoft.com/office/drawing/2014/main" id="{BA9B42EE-41C2-4737-BF89-B5D683802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7278" y="2145846"/>
            <a:ext cx="5433615" cy="181588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dirty="0"/>
              <a:t>       </a:t>
            </a:r>
            <a:r>
              <a:rPr lang="en-US" altLang="en-US" sz="2800" dirty="0"/>
              <a:t>2. </a:t>
            </a:r>
            <a:r>
              <a:rPr lang="en-US" altLang="en-US" sz="2800" dirty="0" err="1"/>
              <a:t>Viết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một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đoạn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văn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tư</a:t>
            </a:r>
            <a:r>
              <a:rPr lang="en-US" altLang="en-US" sz="2800" dirty="0"/>
              <a:t>̣ </a:t>
            </a:r>
            <a:r>
              <a:rPr lang="en-US" altLang="en-US" sz="2800" dirty="0" err="1"/>
              <a:t>sư</a:t>
            </a:r>
            <a:r>
              <a:rPr lang="en-US" altLang="en-US" sz="2800" dirty="0"/>
              <a:t>̣ </a:t>
            </a:r>
            <a:r>
              <a:rPr lang="en-US" altLang="en-US" sz="2800" i="1" dirty="0"/>
              <a:t>(5 </a:t>
            </a:r>
            <a:r>
              <a:rPr lang="en-US" altLang="en-US" sz="2800" i="1" dirty="0" err="1"/>
              <a:t>đến</a:t>
            </a:r>
            <a:r>
              <a:rPr lang="en-US" altLang="en-US" sz="2800" i="1" dirty="0"/>
              <a:t> 10 </a:t>
            </a:r>
            <a:r>
              <a:rPr lang="en-US" altLang="en-US" sz="2800" i="1" dirty="0" err="1"/>
              <a:t>câu</a:t>
            </a:r>
            <a:r>
              <a:rPr lang="en-US" altLang="en-US" sz="2800" i="1" dirty="0"/>
              <a:t>- </a:t>
            </a:r>
            <a:r>
              <a:rPr lang="en-US" altLang="en-US" sz="2800" i="1" dirty="0" err="1"/>
              <a:t>đê</a:t>
            </a:r>
            <a:r>
              <a:rPr lang="en-US" altLang="en-US" sz="2800" i="1" dirty="0"/>
              <a:t>̀ </a:t>
            </a:r>
            <a:r>
              <a:rPr lang="en-US" altLang="en-US" sz="2800" i="1" dirty="0" err="1"/>
              <a:t>tài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tư</a:t>
            </a:r>
            <a:r>
              <a:rPr lang="en-US" altLang="en-US" sz="2800" i="1" dirty="0"/>
              <a:t>̣ </a:t>
            </a:r>
            <a:r>
              <a:rPr lang="en-US" altLang="en-US" sz="2800" i="1" dirty="0" err="1"/>
              <a:t>chọn</a:t>
            </a:r>
            <a:r>
              <a:rPr lang="en-US" altLang="en-US" sz="2800" i="1" dirty="0"/>
              <a:t>),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đo</a:t>
            </a:r>
            <a:r>
              <a:rPr lang="en-US" altLang="en-US" sz="2800" dirty="0"/>
              <a:t>́ </a:t>
            </a:r>
            <a:r>
              <a:rPr lang="en-US" altLang="en-US" sz="2800" dirty="0" err="1"/>
              <a:t>sư</a:t>
            </a:r>
            <a:r>
              <a:rPr lang="en-US" altLang="en-US" sz="2800" dirty="0"/>
              <a:t>̉ </a:t>
            </a:r>
            <a:r>
              <a:rPr lang="en-US" altLang="en-US" sz="2800" dirty="0" err="1"/>
              <a:t>dụng</a:t>
            </a:r>
            <a:r>
              <a:rPr lang="en-US" altLang="en-US" sz="2800" dirty="0"/>
              <a:t> cả </a:t>
            </a:r>
            <a:r>
              <a:rPr lang="en-US" altLang="en-US" sz="2800" dirty="0" err="1"/>
              <a:t>hình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thức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đối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thoại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độc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thoại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va</a:t>
            </a:r>
            <a:r>
              <a:rPr lang="en-US" altLang="en-US" sz="2800" dirty="0"/>
              <a:t>̀ </a:t>
            </a:r>
            <a:r>
              <a:rPr lang="en-US" altLang="en-US" sz="2800" dirty="0" err="1"/>
              <a:t>độc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thoại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nội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tâm</a:t>
            </a:r>
            <a:r>
              <a:rPr lang="en-US" altLang="en-US" sz="2800" dirty="0"/>
              <a:t>.</a:t>
            </a:r>
            <a:endParaRPr lang="en-US" altLang="en-US" sz="2800" dirty="0">
              <a:sym typeface="Wingdings" panose="05000000000000000000" pitchFamily="2" charset="2"/>
            </a:endParaRPr>
          </a:p>
        </p:txBody>
      </p:sp>
      <p:pic>
        <p:nvPicPr>
          <p:cNvPr id="11" name="Picture 21" descr="j0232133">
            <a:extLst>
              <a:ext uri="{FF2B5EF4-FFF2-40B4-BE49-F238E27FC236}">
                <a16:creationId xmlns:a16="http://schemas.microsoft.com/office/drawing/2014/main" id="{DE2F1A8D-B02B-45E1-A978-A5A3C51AA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7082">
            <a:off x="9349427" y="797989"/>
            <a:ext cx="1655763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06619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2">
            <a:extLst>
              <a:ext uri="{FF2B5EF4-FFF2-40B4-BE49-F238E27FC236}">
                <a16:creationId xmlns:a16="http://schemas.microsoft.com/office/drawing/2014/main" id="{8765D98E-E54B-4AA5-B134-1460ED82C8D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32175" y="260350"/>
            <a:ext cx="5410200" cy="704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>
                        <a:alpha val="39999"/>
                      </a:srgbClr>
                    </a:gs>
                    <a:gs pos="12000">
                      <a:srgbClr val="E81766">
                        <a:alpha val="47199"/>
                      </a:srgbClr>
                    </a:gs>
                    <a:gs pos="27000">
                      <a:srgbClr val="EE3F17">
                        <a:alpha val="56200"/>
                      </a:srgbClr>
                    </a:gs>
                    <a:gs pos="48000">
                      <a:srgbClr val="FFFF00">
                        <a:alpha val="68800"/>
                      </a:srgbClr>
                    </a:gs>
                    <a:gs pos="64999">
                      <a:srgbClr val="1A8D48">
                        <a:alpha val="78999"/>
                      </a:srgbClr>
                    </a:gs>
                    <a:gs pos="78999">
                      <a:srgbClr val="0819FB">
                        <a:alpha val="87399"/>
                      </a:srgbClr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Franko" pitchFamily="2" charset="0"/>
              </a:rPr>
              <a:t>HÖÔÙNG DAÃN TÖÏ HOÏC</a:t>
            </a:r>
          </a:p>
        </p:txBody>
      </p:sp>
      <p:sp>
        <p:nvSpPr>
          <p:cNvPr id="16389" name="Text Box 3">
            <a:extLst>
              <a:ext uri="{FF2B5EF4-FFF2-40B4-BE49-F238E27FC236}">
                <a16:creationId xmlns:a16="http://schemas.microsoft.com/office/drawing/2014/main" id="{CE3160E9-B564-4F74-94D7-7958EC55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4478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>
                <a:solidFill>
                  <a:srgbClr val="FF0000"/>
                </a:solidFill>
                <a:latin typeface="VNI-Times" pitchFamily="2" charset="0"/>
              </a:rPr>
              <a:t>BAØI VÖØA HOÏC:</a:t>
            </a:r>
          </a:p>
        </p:txBody>
      </p:sp>
      <p:sp>
        <p:nvSpPr>
          <p:cNvPr id="16390" name="Text Box 4">
            <a:extLst>
              <a:ext uri="{FF2B5EF4-FFF2-40B4-BE49-F238E27FC236}">
                <a16:creationId xmlns:a16="http://schemas.microsoft.com/office/drawing/2014/main" id="{44941C7F-0BE5-48A5-82C4-B58C3C51E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981200"/>
            <a:ext cx="86868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>
                <a:latin typeface="VNI-Times" pitchFamily="2" charset="0"/>
              </a:rPr>
              <a:t>	</a:t>
            </a:r>
            <a:r>
              <a:rPr lang="en-US" altLang="en-US" sz="2000"/>
              <a:t>Nắm vững khái niệm đối thoại, độc thoại và độc thoại nội tâm.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/>
              <a:t>	Hoàn thành bài tập 2 vào vở tập.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/>
              <a:t>	Biết đưa các yếu tố đối thoại, độc thoại và độc thoại nội tâm trong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/>
              <a:t>              quá trình tạo lập văn bản tự sự phù hợp.</a:t>
            </a:r>
            <a:endParaRPr lang="en-US" altLang="en-US" sz="2000">
              <a:latin typeface="VNI-Times" pitchFamily="2" charset="0"/>
            </a:endParaRP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16AEAF41-7EF1-4EC3-A9DC-5EF3A76DD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8608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u="sng" dirty="0">
                <a:solidFill>
                  <a:srgbClr val="FF0000"/>
                </a:solidFill>
                <a:latin typeface="VNI-Times" pitchFamily="2" charset="0"/>
              </a:rPr>
              <a:t>BAØI SAÉP HOÏC:</a:t>
            </a:r>
            <a:endParaRPr lang="en-US" altLang="en-US" sz="2000" u="sng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id="{64F794BB-5BD2-485C-BB76-5538E424D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4437063"/>
            <a:ext cx="7620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>
                <a:sym typeface="Wingdings" panose="05000000000000000000" pitchFamily="2" charset="2"/>
              </a:rPr>
              <a:t>	- Đọc kỹ phần văn bản và chú thích.</a:t>
            </a:r>
            <a:endParaRPr lang="en-US" altLang="en-US" sz="2000">
              <a:latin typeface="VNI-Times" pitchFamily="2" charset="0"/>
              <a:sym typeface="Wingdings" panose="05000000000000000000" pitchFamily="2" charset="2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>
                <a:sym typeface="Wingdings" panose="05000000000000000000" pitchFamily="2" charset="2"/>
              </a:rPr>
              <a:t>	- Tóm tắt truyện.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>
                <a:sym typeface="Wingdings" panose="05000000000000000000" pitchFamily="2" charset="2"/>
              </a:rPr>
              <a:t>	- Anh thanh niên là người như thế nào ?</a:t>
            </a:r>
          </a:p>
          <a:p>
            <a:pPr algn="just" eaLnBrk="1" hangingPunct="1">
              <a:spcBef>
                <a:spcPct val="50000"/>
              </a:spcBef>
            </a:pPr>
            <a:endParaRPr lang="en-US" altLang="en-US" sz="2000" i="1">
              <a:sym typeface="Wingdings" panose="05000000000000000000" pitchFamily="2" charset="2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>
                <a:sym typeface="Wingdings" panose="05000000000000000000" pitchFamily="2" charset="2"/>
              </a:rPr>
              <a:t>	</a:t>
            </a:r>
          </a:p>
        </p:txBody>
      </p:sp>
      <p:pic>
        <p:nvPicPr>
          <p:cNvPr id="16393" name="Picture 7">
            <a:extLst>
              <a:ext uri="{FF2B5EF4-FFF2-40B4-BE49-F238E27FC236}">
                <a16:creationId xmlns:a16="http://schemas.microsoft.com/office/drawing/2014/main" id="{138CDA65-61A7-4FA9-A7C0-2DDAD6D16BA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14550"/>
            <a:ext cx="2190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8">
            <a:extLst>
              <a:ext uri="{FF2B5EF4-FFF2-40B4-BE49-F238E27FC236}">
                <a16:creationId xmlns:a16="http://schemas.microsoft.com/office/drawing/2014/main" id="{6CAC2DE0-D517-424A-9399-2963D4ABA69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3" y="2562225"/>
            <a:ext cx="2190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Picture 9">
            <a:extLst>
              <a:ext uri="{FF2B5EF4-FFF2-40B4-BE49-F238E27FC236}">
                <a16:creationId xmlns:a16="http://schemas.microsoft.com/office/drawing/2014/main" id="{C2E6F800-CD9C-4357-BCF8-33BB6B20247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3935413"/>
            <a:ext cx="35718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10">
            <a:extLst>
              <a:ext uri="{FF2B5EF4-FFF2-40B4-BE49-F238E27FC236}">
                <a16:creationId xmlns:a16="http://schemas.microsoft.com/office/drawing/2014/main" id="{1FE2EDAD-25A9-4947-914F-E71E29A103B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1524000"/>
            <a:ext cx="35718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7" name="Picture 11">
            <a:extLst>
              <a:ext uri="{FF2B5EF4-FFF2-40B4-BE49-F238E27FC236}">
                <a16:creationId xmlns:a16="http://schemas.microsoft.com/office/drawing/2014/main" id="{2B90D410-6981-463E-91A2-35E67B7D3B9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826125" y="3914775"/>
            <a:ext cx="47625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8" name="Picture 13">
            <a:extLst>
              <a:ext uri="{FF2B5EF4-FFF2-40B4-BE49-F238E27FC236}">
                <a16:creationId xmlns:a16="http://schemas.microsoft.com/office/drawing/2014/main" id="{1DBA2F4A-94C7-4B47-B637-50F2B076D23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0"/>
            <a:ext cx="137160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9" name="Picture 14">
            <a:extLst>
              <a:ext uri="{FF2B5EF4-FFF2-40B4-BE49-F238E27FC236}">
                <a16:creationId xmlns:a16="http://schemas.microsoft.com/office/drawing/2014/main" id="{7E91D435-B00E-4045-8EF2-68E7D976068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3" y="2994025"/>
            <a:ext cx="2190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5">
            <a:extLst>
              <a:ext uri="{FF2B5EF4-FFF2-40B4-BE49-F238E27FC236}">
                <a16:creationId xmlns:a16="http://schemas.microsoft.com/office/drawing/2014/main" id="{9B22E3EA-A756-4A4A-94C6-5B5A5B57C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-242888"/>
            <a:ext cx="9720262" cy="7343776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39952" name="Text Box 16">
            <a:extLst>
              <a:ext uri="{FF2B5EF4-FFF2-40B4-BE49-F238E27FC236}">
                <a16:creationId xmlns:a16="http://schemas.microsoft.com/office/drawing/2014/main" id="{CDC18DCE-AD40-4697-A869-59E0059EA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483" y="2723862"/>
            <a:ext cx="7559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 dirty="0" err="1">
                <a:solidFill>
                  <a:srgbClr val="FF0000"/>
                </a:solidFill>
                <a:latin typeface="VNI-Ariston" pitchFamily="2" charset="0"/>
              </a:rPr>
              <a:t>Tieát</a:t>
            </a:r>
            <a:r>
              <a:rPr lang="en-US" altLang="en-US" sz="3200" i="1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VNI-Ariston" pitchFamily="2" charset="0"/>
              </a:rPr>
              <a:t>hoïc</a:t>
            </a:r>
            <a:r>
              <a:rPr lang="en-US" altLang="en-US" sz="3200" i="1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VNI-Ariston" pitchFamily="2" charset="0"/>
              </a:rPr>
              <a:t>ñeán</a:t>
            </a:r>
            <a:r>
              <a:rPr lang="en-US" altLang="en-US" sz="3200" i="1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VNI-Ariston" pitchFamily="2" charset="0"/>
              </a:rPr>
              <a:t>ñaây</a:t>
            </a:r>
            <a:r>
              <a:rPr lang="en-US" altLang="en-US" sz="3200" i="1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VNI-Ariston" pitchFamily="2" charset="0"/>
              </a:rPr>
              <a:t>laø</a:t>
            </a:r>
            <a:r>
              <a:rPr lang="en-US" altLang="en-US" sz="3200" i="1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VNI-Ariston" pitchFamily="2" charset="0"/>
              </a:rPr>
              <a:t>keát</a:t>
            </a:r>
            <a:r>
              <a:rPr lang="en-US" altLang="en-US" sz="3200" i="1" dirty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VNI-Ariston" pitchFamily="2" charset="0"/>
              </a:rPr>
              <a:t>thuùc</a:t>
            </a:r>
            <a:r>
              <a:rPr lang="en-US" altLang="en-US" sz="3200" i="1" dirty="0">
                <a:solidFill>
                  <a:srgbClr val="FF0000"/>
                </a:solidFill>
                <a:latin typeface="VNI-Ariston" pitchFamily="2" charset="0"/>
              </a:rPr>
              <a:t>.</a:t>
            </a:r>
          </a:p>
        </p:txBody>
      </p:sp>
      <p:pic>
        <p:nvPicPr>
          <p:cNvPr id="17412" name="Picture 17">
            <a:extLst>
              <a:ext uri="{FF2B5EF4-FFF2-40B4-BE49-F238E27FC236}">
                <a16:creationId xmlns:a16="http://schemas.microsoft.com/office/drawing/2014/main" id="{E94586BA-389D-44B5-B488-7C078A492AD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224213"/>
            <a:ext cx="2227263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8">
            <a:extLst>
              <a:ext uri="{FF2B5EF4-FFF2-40B4-BE49-F238E27FC236}">
                <a16:creationId xmlns:a16="http://schemas.microsoft.com/office/drawing/2014/main" id="{E105E75F-6E0C-423B-90E4-B6A0C304B2C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1628775"/>
            <a:ext cx="24003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9">
            <a:extLst>
              <a:ext uri="{FF2B5EF4-FFF2-40B4-BE49-F238E27FC236}">
                <a16:creationId xmlns:a16="http://schemas.microsoft.com/office/drawing/2014/main" id="{550807C7-D247-4AFF-8068-718416284B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45398" y="2133600"/>
            <a:ext cx="2743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20">
            <a:extLst>
              <a:ext uri="{FF2B5EF4-FFF2-40B4-BE49-F238E27FC236}">
                <a16:creationId xmlns:a16="http://schemas.microsoft.com/office/drawing/2014/main" id="{6C15335C-1507-4ED7-B9B0-D4989F2CC4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74481" y="2198063"/>
            <a:ext cx="2743200" cy="494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21">
            <a:extLst>
              <a:ext uri="{FF2B5EF4-FFF2-40B4-BE49-F238E27FC236}">
                <a16:creationId xmlns:a16="http://schemas.microsoft.com/office/drawing/2014/main" id="{A2A25571-CD71-4904-9633-EE308342F5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13" y="5157788"/>
            <a:ext cx="1249362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59" name="Nho-On-Thay-Co.mp3">
            <a:hlinkClick r:id="" action="ppaction://media"/>
            <a:extLst>
              <a:ext uri="{FF2B5EF4-FFF2-40B4-BE49-F238E27FC236}">
                <a16:creationId xmlns:a16="http://schemas.microsoft.com/office/drawing/2014/main" id="{0C7C24A0-1E3C-4B36-A53C-8B99FC36A07B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350" y="4941888"/>
            <a:ext cx="233363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30141" fill="hold"/>
                                        <p:tgtEl>
                                          <p:spTgt spid="399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959"/>
                </p:tgtEl>
              </p:cMediaNode>
            </p:audio>
          </p:childTnLst>
        </p:cTn>
      </p:par>
    </p:tnLst>
    <p:bldLst>
      <p:bldP spid="399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id="{D9DE8D2B-3CFE-4D12-A800-33A2B9FA2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-242888"/>
            <a:ext cx="9720262" cy="7343776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45059" name="Text Box 3">
            <a:extLst>
              <a:ext uri="{FF2B5EF4-FFF2-40B4-BE49-F238E27FC236}">
                <a16:creationId xmlns:a16="http://schemas.microsoft.com/office/drawing/2014/main" id="{79BBF129-352E-44FD-B7EA-E34F28394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2133600"/>
            <a:ext cx="7559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solidFill>
                  <a:srgbClr val="FF0000"/>
                </a:solidFill>
                <a:latin typeface="VNI-Ariston" pitchFamily="2" charset="0"/>
              </a:rPr>
              <a:t>093. 567. 5785</a:t>
            </a:r>
            <a:endParaRPr lang="en-US" altLang="en-US" sz="3200">
              <a:latin typeface="VNI-Ariston" pitchFamily="2" charset="0"/>
            </a:endParaRPr>
          </a:p>
        </p:txBody>
      </p:sp>
      <p:pic>
        <p:nvPicPr>
          <p:cNvPr id="18436" name="Picture 5">
            <a:extLst>
              <a:ext uri="{FF2B5EF4-FFF2-40B4-BE49-F238E27FC236}">
                <a16:creationId xmlns:a16="http://schemas.microsoft.com/office/drawing/2014/main" id="{5C166DF0-13B7-4953-98F6-CBC2C4706B9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8" y="1628775"/>
            <a:ext cx="24003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8">
            <a:extLst>
              <a:ext uri="{FF2B5EF4-FFF2-40B4-BE49-F238E27FC236}">
                <a16:creationId xmlns:a16="http://schemas.microsoft.com/office/drawing/2014/main" id="{32725323-9E52-4B35-9214-FA83E84B248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13" y="5157788"/>
            <a:ext cx="1249362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5" name="Nho-On-Thay-Co.mp3">
            <a:hlinkClick r:id="" action="ppaction://media"/>
            <a:extLst>
              <a:ext uri="{FF2B5EF4-FFF2-40B4-BE49-F238E27FC236}">
                <a16:creationId xmlns:a16="http://schemas.microsoft.com/office/drawing/2014/main" id="{F3950F5B-BF02-4262-92F7-B4AD042DEC06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350" y="4941888"/>
            <a:ext cx="233363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30141" fill="hold"/>
                                        <p:tgtEl>
                                          <p:spTgt spid="450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065"/>
                </p:tgtEl>
              </p:cMediaNode>
            </p:audio>
          </p:childTnLst>
        </p:cTn>
      </p:par>
    </p:tnLst>
    <p:bldLst>
      <p:bldP spid="450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>
            <a:extLst>
              <a:ext uri="{FF2B5EF4-FFF2-40B4-BE49-F238E27FC236}">
                <a16:creationId xmlns:a16="http://schemas.microsoft.com/office/drawing/2014/main" id="{13CF919F-190F-44FA-A54D-D1C27790D7E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524000" y="685800"/>
            <a:ext cx="9144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WordArt 6">
            <a:extLst>
              <a:ext uri="{FF2B5EF4-FFF2-40B4-BE49-F238E27FC236}">
                <a16:creationId xmlns:a16="http://schemas.microsoft.com/office/drawing/2014/main" id="{ECEB9684-9396-47F4-B3A1-46518B4CB24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1544" y="112713"/>
            <a:ext cx="7239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000" kern="10" dirty="0">
                <a:ln w="952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9330B"/>
                </a:solidFill>
                <a:latin typeface="+mn-lt"/>
                <a:ea typeface="+mn-lt"/>
                <a:cs typeface="+mn-lt"/>
              </a:rPr>
              <a:t>ĐỐI THOẠI, ĐỘC THOẠI VÀ ĐỘC THOẠI NỘI TÂM TRONG VĂN BẢN TỰ SỰ</a:t>
            </a:r>
            <a:endParaRPr lang="en-US" sz="2000" kern="10" dirty="0">
              <a:ln w="9525">
                <a:solidFill>
                  <a:srgbClr val="3333CC"/>
                </a:solidFill>
                <a:round/>
                <a:headEnd/>
                <a:tailEnd/>
              </a:ln>
              <a:solidFill>
                <a:srgbClr val="F9330B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20493" name="Text Box 13">
            <a:extLst>
              <a:ext uri="{FF2B5EF4-FFF2-40B4-BE49-F238E27FC236}">
                <a16:creationId xmlns:a16="http://schemas.microsoft.com/office/drawing/2014/main" id="{9C3FDCF5-B246-45D8-87E9-31E250C7A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3340100"/>
            <a:ext cx="4557713" cy="102552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>
                <a:solidFill>
                  <a:srgbClr val="2929FF"/>
                </a:solidFill>
              </a:rPr>
              <a:t>2. Phân biệt các hình thức: đối thoại, độc thoại và độc thoại nội tâm trong  văn bản cụ thể.</a:t>
            </a:r>
          </a:p>
        </p:txBody>
      </p:sp>
      <p:sp>
        <p:nvSpPr>
          <p:cNvPr id="20494" name="Text Box 14">
            <a:extLst>
              <a:ext uri="{FF2B5EF4-FFF2-40B4-BE49-F238E27FC236}">
                <a16:creationId xmlns:a16="http://schemas.microsoft.com/office/drawing/2014/main" id="{76C3957A-6655-4328-BCBD-D5BCC67E3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2276475"/>
            <a:ext cx="4557713" cy="72072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>
                <a:solidFill>
                  <a:srgbClr val="2929FF"/>
                </a:solidFill>
              </a:rPr>
              <a:t>1. Khái niệm đối thoại, độc thoại  và độc thoại nội tâm trong văn bản tự sự.</a:t>
            </a:r>
          </a:p>
        </p:txBody>
      </p:sp>
      <p:sp>
        <p:nvSpPr>
          <p:cNvPr id="20497" name="AutoShape 17">
            <a:extLst>
              <a:ext uri="{FF2B5EF4-FFF2-40B4-BE49-F238E27FC236}">
                <a16:creationId xmlns:a16="http://schemas.microsoft.com/office/drawing/2014/main" id="{6D84B98E-48FA-4C9C-AB9B-178501E5D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2492375"/>
            <a:ext cx="533400" cy="304800"/>
          </a:xfrm>
          <a:prstGeom prst="notchedRightArrow">
            <a:avLst>
              <a:gd name="adj1" fmla="val 50000"/>
              <a:gd name="adj2" fmla="val 4375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8" name="AutoShape 18">
            <a:extLst>
              <a:ext uri="{FF2B5EF4-FFF2-40B4-BE49-F238E27FC236}">
                <a16:creationId xmlns:a16="http://schemas.microsoft.com/office/drawing/2014/main" id="{C8E56BA2-F1C3-4CDA-A1CD-964BFB2D5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3700463"/>
            <a:ext cx="533400" cy="304800"/>
          </a:xfrm>
          <a:prstGeom prst="notchedRightArrow">
            <a:avLst>
              <a:gd name="adj1" fmla="val 50000"/>
              <a:gd name="adj2" fmla="val 4375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0" name="AutoShape 20">
            <a:extLst>
              <a:ext uri="{FF2B5EF4-FFF2-40B4-BE49-F238E27FC236}">
                <a16:creationId xmlns:a16="http://schemas.microsoft.com/office/drawing/2014/main" id="{8CDB5A57-C599-46E0-BE87-6F66A356A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4924425"/>
            <a:ext cx="533400" cy="304800"/>
          </a:xfrm>
          <a:prstGeom prst="notchedRightArrow">
            <a:avLst>
              <a:gd name="adj1" fmla="val 50000"/>
              <a:gd name="adj2" fmla="val 4375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1" name="Text Box 21">
            <a:extLst>
              <a:ext uri="{FF2B5EF4-FFF2-40B4-BE49-F238E27FC236}">
                <a16:creationId xmlns:a16="http://schemas.microsoft.com/office/drawing/2014/main" id="{F0534578-2C54-4109-B098-34377D12C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4635500"/>
            <a:ext cx="4557713" cy="102552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>
                <a:solidFill>
                  <a:srgbClr val="2929FF"/>
                </a:solidFill>
              </a:rPr>
              <a:t>3. Vận dụng đưa các yếu tố đối thoại, độc thoại và độc thoại nội tâm vào văn bản tự sự.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3" grpId="0" animBg="1"/>
      <p:bldP spid="20494" grpId="0" animBg="1"/>
      <p:bldP spid="205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6F474C03-016C-4142-ABE4-E6CEC2396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49434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rgbClr val="FF0066"/>
                </a:solidFill>
              </a:rPr>
              <a:t>I</a:t>
            </a:r>
            <a:r>
              <a:rPr lang="en-US" altLang="en-US" sz="4000" dirty="0">
                <a:solidFill>
                  <a:srgbClr val="FF0000"/>
                </a:solidFill>
                <a:latin typeface="UVN Buc Thu" panose="030306020505070F0A05" pitchFamily="66" charset="0"/>
              </a:rPr>
              <a:t>.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Tìm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hiểu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yếu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đối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thoại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độc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thoại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độc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thoại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nội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bản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altLang="en-US" sz="28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alt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̣</a:t>
            </a: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147" name="Line 4">
            <a:extLst>
              <a:ext uri="{FF2B5EF4-FFF2-40B4-BE49-F238E27FC236}">
                <a16:creationId xmlns:a16="http://schemas.microsoft.com/office/drawing/2014/main" id="{4D564027-F4BF-4995-8090-F1629B07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3475" y="692150"/>
            <a:ext cx="4763" cy="6165850"/>
          </a:xfrm>
          <a:prstGeom prst="line">
            <a:avLst/>
          </a:prstGeom>
          <a:noFill/>
          <a:ln w="38100" cmpd="dbl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8" name="Picture 5">
            <a:extLst>
              <a:ext uri="{FF2B5EF4-FFF2-40B4-BE49-F238E27FC236}">
                <a16:creationId xmlns:a16="http://schemas.microsoft.com/office/drawing/2014/main" id="{5DE41802-8978-47B2-80D4-61590A69A65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670083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">
            <a:extLst>
              <a:ext uri="{FF2B5EF4-FFF2-40B4-BE49-F238E27FC236}">
                <a16:creationId xmlns:a16="http://schemas.microsoft.com/office/drawing/2014/main" id="{4A6C5071-46EF-40C8-BC5C-53295F57FA0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524000" y="685800"/>
            <a:ext cx="9144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WordArt 19">
            <a:extLst>
              <a:ext uri="{FF2B5EF4-FFF2-40B4-BE49-F238E27FC236}">
                <a16:creationId xmlns:a16="http://schemas.microsoft.com/office/drawing/2014/main" id="{63E2700B-6C65-4FDC-8785-95C8A2D114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87713" y="111125"/>
            <a:ext cx="7239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000" kern="10" dirty="0">
                <a:ln w="952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9330B"/>
                </a:solidFill>
                <a:latin typeface="+mn-lt"/>
                <a:ea typeface="+mn-lt"/>
                <a:cs typeface="+mn-lt"/>
              </a:rPr>
              <a:t>ĐỐI THOẠI, ĐỘC THOẠI VÀ ĐỘC THOẠI NỘI TÂM TRONG VĂN BẢN TỰ SỰ</a:t>
            </a:r>
            <a:endParaRPr lang="en-US" sz="2000" kern="10" dirty="0">
              <a:ln w="9525">
                <a:solidFill>
                  <a:srgbClr val="3333CC"/>
                </a:solidFill>
                <a:round/>
                <a:headEnd/>
                <a:tailEnd/>
              </a:ln>
              <a:solidFill>
                <a:srgbClr val="F9330B"/>
              </a:solidFill>
              <a:latin typeface="+mn-lt"/>
              <a:ea typeface="+mn-lt"/>
              <a:cs typeface="+mn-lt"/>
            </a:endParaRPr>
          </a:p>
        </p:txBody>
      </p:sp>
      <p:pic>
        <p:nvPicPr>
          <p:cNvPr id="6153" name="Picture 23">
            <a:extLst>
              <a:ext uri="{FF2B5EF4-FFF2-40B4-BE49-F238E27FC236}">
                <a16:creationId xmlns:a16="http://schemas.microsoft.com/office/drawing/2014/main" id="{3C0BC27D-69F9-4F92-BA81-4A2EC19A069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913" y="66690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24">
            <a:extLst>
              <a:ext uri="{FF2B5EF4-FFF2-40B4-BE49-F238E27FC236}">
                <a16:creationId xmlns:a16="http://schemas.microsoft.com/office/drawing/2014/main" id="{7C2A0D10-8866-4E45-8E5C-5756E3E05BD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6672263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Line 26">
            <a:hlinkClick r:id="rId4" action="ppaction://hlinksldjump"/>
            <a:extLst>
              <a:ext uri="{FF2B5EF4-FFF2-40B4-BE49-F238E27FC236}">
                <a16:creationId xmlns:a16="http://schemas.microsoft.com/office/drawing/2014/main" id="{7D175C54-61D4-42C4-8B61-F68E1ED22E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25013" y="6756400"/>
            <a:ext cx="3603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A722E2-F56D-44B6-AB38-D9824C7AE207}"/>
              </a:ext>
            </a:extLst>
          </p:cNvPr>
          <p:cNvSpPr txBox="1"/>
          <p:nvPr/>
        </p:nvSpPr>
        <p:spPr>
          <a:xfrm>
            <a:off x="191344" y="2406273"/>
            <a:ext cx="4243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SGK /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176, 177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6B6E943A-C5F6-4722-9453-8C6170BDC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26" y="151179"/>
            <a:ext cx="11449272" cy="65556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Sao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chèm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chẹp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to: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Hà,nắng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gớm,về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vờ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vờ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xôn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lảnh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Cha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trộm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gằm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giường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sậm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sụi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tủi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ra.</a:t>
            </a:r>
            <a:r>
              <a:rPr lang="en-US" altLang="en-US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ư ?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hắt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hủi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ư ?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rít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mồm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i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Arial" panose="020B0604020202020204" pitchFamily="34" charset="0"/>
                <a:cs typeface="Times New Roman" panose="02020603050405020304" pitchFamily="18" charset="0"/>
              </a:rPr>
              <a:t>bán</a:t>
            </a:r>
            <a:r>
              <a:rPr lang="en-US" altLang="en-US" i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nhục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nhã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Kim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27486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7086734-A072-4724-AF3E-82D305B3C3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4747" y="1368530"/>
            <a:ext cx="5486400" cy="1706562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Sao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?...</a:t>
            </a:r>
            <a:br>
              <a:rPr lang="en-US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C375DD4-9D49-4D0F-BD79-5B27CB62DA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22104" y="1447982"/>
            <a:ext cx="2667000" cy="1676400"/>
          </a:xfrm>
        </p:spPr>
        <p:txBody>
          <a:bodyPr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/>
              <a:t>-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45F2FEF9-5C4B-4733-8953-AB19FCFA9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3424536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gớm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id="{A14C7FE0-603E-4FDC-BD35-D92F58C8F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6626" y="3505200"/>
            <a:ext cx="26670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Tx/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Tx/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3" name="Text Box 12">
            <a:extLst>
              <a:ext uri="{FF2B5EF4-FFF2-40B4-BE49-F238E27FC236}">
                <a16:creationId xmlns:a16="http://schemas.microsoft.com/office/drawing/2014/main" id="{464A3147-570E-403F-84B3-A1E699B10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00475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8BC5F060-197A-4BF7-84BC-CDC273586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19600"/>
            <a:ext cx="5638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nhục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nhã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2FFE2924-E2C5-478A-92E2-714EEDA28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0013" y="2171700"/>
            <a:ext cx="1377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endParaRPr lang="en-US" altLang="en-US" sz="24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A79FA05D-2BEE-46FB-8E4B-0736BBD10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5251" y="4610099"/>
            <a:ext cx="1428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endParaRPr lang="en-US" altLang="en-US" sz="24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60" name="AutoShape 24">
            <a:extLst>
              <a:ext uri="{FF2B5EF4-FFF2-40B4-BE49-F238E27FC236}">
                <a16:creationId xmlns:a16="http://schemas.microsoft.com/office/drawing/2014/main" id="{34367F9A-C782-4261-A0F7-BBD8C60EE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525" y="4375905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62" name="AutoShape 26">
            <a:extLst>
              <a:ext uri="{FF2B5EF4-FFF2-40B4-BE49-F238E27FC236}">
                <a16:creationId xmlns:a16="http://schemas.microsoft.com/office/drawing/2014/main" id="{42FDBF0D-6621-40F7-9280-72ECB1E51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8715" y="2121108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64" name="Line 28">
            <a:extLst>
              <a:ext uri="{FF2B5EF4-FFF2-40B4-BE49-F238E27FC236}">
                <a16:creationId xmlns:a16="http://schemas.microsoft.com/office/drawing/2014/main" id="{D1FE67E1-C6B3-4AE9-9FB3-B70C93C7D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5624" y="1700808"/>
            <a:ext cx="69376" cy="4623792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AutoShape 29">
            <a:extLst>
              <a:ext uri="{FF2B5EF4-FFF2-40B4-BE49-F238E27FC236}">
                <a16:creationId xmlns:a16="http://schemas.microsoft.com/office/drawing/2014/main" id="{FF537D8D-1BD0-4B2E-8961-BAA0DDC20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0340" y="23622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67" name="AutoShape 31">
            <a:extLst>
              <a:ext uri="{FF2B5EF4-FFF2-40B4-BE49-F238E27FC236}">
                <a16:creationId xmlns:a16="http://schemas.microsoft.com/office/drawing/2014/main" id="{A688AC85-564D-4FBD-BD92-95EFC294A926}"/>
              </a:ext>
            </a:extLst>
          </p:cNvPr>
          <p:cNvSpPr>
            <a:spLocks/>
          </p:cNvSpPr>
          <p:nvPr/>
        </p:nvSpPr>
        <p:spPr bwMode="auto">
          <a:xfrm>
            <a:off x="8801100" y="3886200"/>
            <a:ext cx="266700" cy="2362199"/>
          </a:xfrm>
          <a:prstGeom prst="rightBrace">
            <a:avLst>
              <a:gd name="adj1" fmla="val 1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WordArt 19">
            <a:extLst>
              <a:ext uri="{FF2B5EF4-FFF2-40B4-BE49-F238E27FC236}">
                <a16:creationId xmlns:a16="http://schemas.microsoft.com/office/drawing/2014/main" id="{CE3796A2-7F59-47FE-B28B-B39EC49BCC8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104" y="-22017"/>
            <a:ext cx="12192000" cy="4381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000" kern="10" dirty="0">
                <a:ln w="952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9330B"/>
                </a:solidFill>
                <a:latin typeface="+mn-lt"/>
                <a:ea typeface="+mn-lt"/>
                <a:cs typeface="+mn-lt"/>
              </a:rPr>
              <a:t>ĐỐI THOẠI, ĐỘC THOẠI VÀ ĐỘC THOẠI NỘI TÂM TRONG VĂN BẢN TỰ SỰ</a:t>
            </a:r>
            <a:endParaRPr lang="en-US" sz="2000" kern="10" dirty="0">
              <a:ln w="9525">
                <a:solidFill>
                  <a:srgbClr val="3333CC"/>
                </a:solidFill>
                <a:round/>
                <a:headEnd/>
                <a:tailEnd/>
              </a:ln>
              <a:solidFill>
                <a:srgbClr val="F9330B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020B920E-BD46-4FFB-BDEC-6A6C44ECB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868" y="401013"/>
            <a:ext cx="75361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/>
              <a:t>I</a:t>
            </a:r>
            <a:r>
              <a:rPr lang="en-US" altLang="en-US" sz="2000" b="1" dirty="0">
                <a:latin typeface="UVN Buc Thu" panose="030306020505070F0A05" pitchFamily="66" charset="0"/>
              </a:rPr>
              <a:t>.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Tìm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hiểu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yếu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đối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thoại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độc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thoại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độc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thoại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nội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bản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alt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̣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3278A5-0C68-47E1-970A-5ADA71C02E07}"/>
              </a:ext>
            </a:extLst>
          </p:cNvPr>
          <p:cNvSpPr txBox="1"/>
          <p:nvPr/>
        </p:nvSpPr>
        <p:spPr>
          <a:xfrm>
            <a:off x="255868" y="1114310"/>
            <a:ext cx="498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SGK /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176, 177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  <p:bldP spid="14344" grpId="0"/>
      <p:bldP spid="14347" grpId="0" build="p"/>
      <p:bldP spid="14349" grpId="0"/>
      <p:bldP spid="14352" grpId="0"/>
      <p:bldP spid="14353" grpId="0"/>
      <p:bldP spid="14360" grpId="0" animBg="1"/>
      <p:bldP spid="14362" grpId="0" animBg="1"/>
      <p:bldP spid="14365" grpId="0" animBg="1"/>
      <p:bldP spid="143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0B4A32E2-BAD1-4DB4-BDA2-A2B3D6167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6036" y="836613"/>
            <a:ext cx="49895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/>
              <a:t>I. </a:t>
            </a:r>
            <a:r>
              <a:rPr lang="en-US" altLang="en-US" sz="2000" b="1" u="sng" dirty="0" err="1"/>
              <a:t>Tìm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hiểu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yếu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tô</a:t>
            </a:r>
            <a:r>
              <a:rPr lang="en-US" altLang="en-US" sz="2000" b="1" u="sng" dirty="0"/>
              <a:t>́ </a:t>
            </a:r>
            <a:r>
              <a:rPr lang="en-US" altLang="en-US" sz="2000" b="1" u="sng" dirty="0" err="1"/>
              <a:t>đối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,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va</a:t>
            </a:r>
            <a:r>
              <a:rPr lang="en-US" altLang="en-US" sz="2000" b="1" u="sng" dirty="0"/>
              <a:t>̀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nội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tâm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trong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văn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bản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tư</a:t>
            </a:r>
            <a:r>
              <a:rPr lang="en-US" altLang="en-US" sz="2000" b="1" u="sng" dirty="0"/>
              <a:t>̣ </a:t>
            </a:r>
            <a:r>
              <a:rPr lang="en-US" altLang="en-US" sz="2000" b="1" u="sng" dirty="0" err="1"/>
              <a:t>sư</a:t>
            </a:r>
            <a:r>
              <a:rPr lang="en-US" altLang="en-US" sz="2000" b="1" u="sng" dirty="0"/>
              <a:t>̣</a:t>
            </a:r>
            <a:r>
              <a:rPr lang="en-US" altLang="en-US" sz="2000" b="1" dirty="0"/>
              <a:t>:</a:t>
            </a:r>
          </a:p>
        </p:txBody>
      </p:sp>
      <p:sp>
        <p:nvSpPr>
          <p:cNvPr id="9219" name="Line 4">
            <a:extLst>
              <a:ext uri="{FF2B5EF4-FFF2-40B4-BE49-F238E27FC236}">
                <a16:creationId xmlns:a16="http://schemas.microsoft.com/office/drawing/2014/main" id="{F47BDD21-C8CB-49F4-A527-1F21ECF03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6338" y="692150"/>
            <a:ext cx="4762" cy="6165850"/>
          </a:xfrm>
          <a:prstGeom prst="line">
            <a:avLst/>
          </a:prstGeom>
          <a:noFill/>
          <a:ln w="38100" cmpd="dbl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0" name="Picture 5">
            <a:extLst>
              <a:ext uri="{FF2B5EF4-FFF2-40B4-BE49-F238E27FC236}">
                <a16:creationId xmlns:a16="http://schemas.microsoft.com/office/drawing/2014/main" id="{01B2F4C4-8381-435C-8D59-2F2F9D3254A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629400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>
            <a:extLst>
              <a:ext uri="{FF2B5EF4-FFF2-40B4-BE49-F238E27FC236}">
                <a16:creationId xmlns:a16="http://schemas.microsoft.com/office/drawing/2014/main" id="{391A2D72-DECD-4428-978C-219F78795AC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524000" y="685800"/>
            <a:ext cx="9144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WordArt 13">
            <a:extLst>
              <a:ext uri="{FF2B5EF4-FFF2-40B4-BE49-F238E27FC236}">
                <a16:creationId xmlns:a16="http://schemas.microsoft.com/office/drawing/2014/main" id="{04D43D49-AE0F-466C-87EC-F17403137A4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0" y="111125"/>
            <a:ext cx="12192000" cy="4381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000" kern="10" dirty="0">
                <a:ln w="952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9330B"/>
                </a:solidFill>
                <a:latin typeface="+mn-lt"/>
                <a:ea typeface="+mn-lt"/>
                <a:cs typeface="+mn-lt"/>
              </a:rPr>
              <a:t>ĐỐI THOẠI, ĐỘC THOẠI VÀ ĐỘC THOẠI NỘI TÂM TRONG VĂN BẢN TỰ SỰ</a:t>
            </a:r>
            <a:endParaRPr lang="en-US" sz="2000" kern="10" dirty="0">
              <a:ln w="9525">
                <a:solidFill>
                  <a:srgbClr val="3333CC"/>
                </a:solidFill>
                <a:round/>
                <a:headEnd/>
                <a:tailEnd/>
              </a:ln>
              <a:solidFill>
                <a:srgbClr val="F9330B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9226" name="Text Box 16">
            <a:extLst>
              <a:ext uri="{FF2B5EF4-FFF2-40B4-BE49-F238E27FC236}">
                <a16:creationId xmlns:a16="http://schemas.microsoft.com/office/drawing/2014/main" id="{A3573614-6E7E-4542-A00D-D6267B857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43" y="2048401"/>
            <a:ext cx="3276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1. </a:t>
            </a:r>
            <a:r>
              <a:rPr lang="en-US" altLang="en-US" sz="2000" b="1" u="sng" dirty="0" err="1"/>
              <a:t>Đối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dirty="0"/>
              <a:t>:</a:t>
            </a:r>
          </a:p>
        </p:txBody>
      </p:sp>
      <p:sp>
        <p:nvSpPr>
          <p:cNvPr id="9227" name="Text Box 17">
            <a:extLst>
              <a:ext uri="{FF2B5EF4-FFF2-40B4-BE49-F238E27FC236}">
                <a16:creationId xmlns:a16="http://schemas.microsoft.com/office/drawing/2014/main" id="{44EA5A6A-E115-41A1-B2AB-F20B8860D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276475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8" name="Rectangle 18">
            <a:extLst>
              <a:ext uri="{FF2B5EF4-FFF2-40B4-BE49-F238E27FC236}">
                <a16:creationId xmlns:a16="http://schemas.microsoft.com/office/drawing/2014/main" id="{0CF4D6B8-48A6-446F-9F14-52F980CC8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3" y="2586276"/>
            <a:ext cx="495617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2000" dirty="0"/>
              <a:t>- 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hình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thức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đối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đáp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trò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chuyện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giữa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hoặc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nhiều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người</a:t>
            </a:r>
            <a:r>
              <a:rPr lang="en-US" altLang="en-US" sz="2000" dirty="0"/>
              <a:t>.</a:t>
            </a:r>
          </a:p>
          <a:p>
            <a:pPr algn="just" eaLnBrk="1" hangingPunct="1"/>
            <a:r>
              <a:rPr lang="en-US" altLang="en-US" sz="2000" dirty="0"/>
              <a:t>-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bản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</a:t>
            </a:r>
            <a:r>
              <a:rPr lang="en-US" altLang="en-US" sz="2000" dirty="0"/>
              <a:t>̣ </a:t>
            </a:r>
            <a:r>
              <a:rPr lang="en-US" altLang="en-US" sz="2000" dirty="0" err="1"/>
              <a:t>sư</a:t>
            </a:r>
            <a:r>
              <a:rPr lang="en-US" altLang="en-US" sz="2000" dirty="0"/>
              <a:t>̣, </a:t>
            </a:r>
            <a:r>
              <a:rPr lang="en-US" altLang="en-US" sz="2000" dirty="0" err="1"/>
              <a:t>đối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thoại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được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thê</a:t>
            </a:r>
            <a:r>
              <a:rPr lang="en-US" altLang="en-US" sz="2000" dirty="0"/>
              <a:t>̉ </a:t>
            </a:r>
            <a:r>
              <a:rPr lang="en-US" altLang="en-US" sz="2000" dirty="0" err="1"/>
              <a:t>hiện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bằng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các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gạch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đầu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dòng</a:t>
            </a:r>
            <a:r>
              <a:rPr lang="en-US" altLang="en-US" sz="2000" dirty="0"/>
              <a:t> ở 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trao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đáp</a:t>
            </a:r>
            <a:r>
              <a:rPr lang="en-US" altLang="en-US" dirty="0"/>
              <a:t>.</a:t>
            </a:r>
          </a:p>
        </p:txBody>
      </p:sp>
      <p:sp>
        <p:nvSpPr>
          <p:cNvPr id="27667" name="Text Box 19">
            <a:extLst>
              <a:ext uri="{FF2B5EF4-FFF2-40B4-BE49-F238E27FC236}">
                <a16:creationId xmlns:a16="http://schemas.microsoft.com/office/drawing/2014/main" id="{9C78C4A1-23AD-41AB-BDD2-B6EEFEF52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670" y="3895030"/>
            <a:ext cx="18716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2.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dirty="0"/>
              <a:t>:</a:t>
            </a:r>
          </a:p>
        </p:txBody>
      </p:sp>
      <p:sp>
        <p:nvSpPr>
          <p:cNvPr id="27669" name="Rectangle 21">
            <a:extLst>
              <a:ext uri="{FF2B5EF4-FFF2-40B4-BE49-F238E27FC236}">
                <a16:creationId xmlns:a16="http://schemas.microsoft.com/office/drawing/2014/main" id="{0180820E-CC8A-41C2-ADD0-54896CFDA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670" y="4413617"/>
            <a:ext cx="4789081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buFontTx/>
              <a:buChar char="-"/>
            </a:pP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với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chính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mình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hoặc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với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một</a:t>
            </a:r>
            <a:r>
              <a:rPr lang="en-US" altLang="en-US" sz="2000" dirty="0"/>
              <a:t> ai </a:t>
            </a:r>
            <a:r>
              <a:rPr lang="en-US" altLang="en-US" sz="2000" dirty="0" err="1"/>
              <a:t>đó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tưởng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tượng</a:t>
            </a:r>
            <a:r>
              <a:rPr lang="en-US" altLang="en-US" sz="2000" dirty="0"/>
              <a:t>.       </a:t>
            </a:r>
          </a:p>
          <a:p>
            <a:pPr algn="just" eaLnBrk="1" hangingPunct="1"/>
            <a:r>
              <a:rPr lang="en-US" altLang="en-US" sz="2000" dirty="0"/>
              <a:t>   -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bản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</a:t>
            </a:r>
            <a:r>
              <a:rPr lang="en-US" altLang="en-US" sz="2000" dirty="0"/>
              <a:t>̣ </a:t>
            </a:r>
            <a:r>
              <a:rPr lang="en-US" altLang="en-US" sz="2000" dirty="0" err="1"/>
              <a:t>sư</a:t>
            </a:r>
            <a:r>
              <a:rPr lang="en-US" altLang="en-US" sz="2000" dirty="0"/>
              <a:t>̣, </a:t>
            </a:r>
            <a:r>
              <a:rPr lang="en-US" altLang="en-US" sz="2000" dirty="0" err="1"/>
              <a:t>khi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người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độc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thoại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thành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thi</a:t>
            </a:r>
            <a:r>
              <a:rPr lang="en-US" altLang="en-US" sz="2000" dirty="0"/>
              <a:t>̀ </a:t>
            </a:r>
            <a:r>
              <a:rPr lang="en-US" altLang="en-US" sz="2000" dirty="0" err="1"/>
              <a:t>phía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trước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câu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phải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gạch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đầu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dòng</a:t>
            </a:r>
            <a:r>
              <a:rPr lang="en-US" altLang="en-US" sz="2000" dirty="0"/>
              <a:t>.</a:t>
            </a:r>
          </a:p>
        </p:txBody>
      </p:sp>
      <p:pic>
        <p:nvPicPr>
          <p:cNvPr id="9231" name="Picture 22">
            <a:extLst>
              <a:ext uri="{FF2B5EF4-FFF2-40B4-BE49-F238E27FC236}">
                <a16:creationId xmlns:a16="http://schemas.microsoft.com/office/drawing/2014/main" id="{D62AB6BA-379C-486B-9200-7FCD6FEB99F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0" y="66690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2" name="Picture 23">
            <a:extLst>
              <a:ext uri="{FF2B5EF4-FFF2-40B4-BE49-F238E27FC236}">
                <a16:creationId xmlns:a16="http://schemas.microsoft.com/office/drawing/2014/main" id="{09EC1805-11FD-4F0A-B829-0255C31E05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3475" y="66690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3" name="Text Box 25">
            <a:extLst>
              <a:ext uri="{FF2B5EF4-FFF2-40B4-BE49-F238E27FC236}">
                <a16:creationId xmlns:a16="http://schemas.microsoft.com/office/drawing/2014/main" id="{0266C3BB-615B-4602-B0EE-FE6673B55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916113"/>
            <a:ext cx="2873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727C19-0469-4012-9FA4-72E773B5A70C}"/>
              </a:ext>
            </a:extLst>
          </p:cNvPr>
          <p:cNvSpPr txBox="1"/>
          <p:nvPr/>
        </p:nvSpPr>
        <p:spPr>
          <a:xfrm>
            <a:off x="112884" y="1488993"/>
            <a:ext cx="498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SGK /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176, 177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7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5" presetClass="emph" presetSubtype="0" repeatCount="1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27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7" grpId="0"/>
      <p:bldP spid="27669" grpId="0"/>
      <p:bldP spid="27673" grpId="0" build="allAtOnce"/>
      <p:bldP spid="27673" grpId="1" build="allAtOnce"/>
      <p:bldP spid="27673" grpId="2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12948F1-243C-4EAC-8AF8-E1DE2829E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49434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/>
              <a:t>I. </a:t>
            </a:r>
            <a:r>
              <a:rPr lang="en-US" altLang="en-US" sz="2000" b="1" u="sng" dirty="0" err="1"/>
              <a:t>Tìm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hiểu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yếu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tô</a:t>
            </a:r>
            <a:r>
              <a:rPr lang="en-US" altLang="en-US" sz="2000" b="1" u="sng" dirty="0"/>
              <a:t>́ </a:t>
            </a:r>
            <a:r>
              <a:rPr lang="en-US" altLang="en-US" sz="2000" b="1" u="sng" dirty="0" err="1"/>
              <a:t>đối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,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va</a:t>
            </a:r>
            <a:r>
              <a:rPr lang="en-US" altLang="en-US" sz="2000" b="1" u="sng" dirty="0"/>
              <a:t>̀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nội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tâm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trong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văn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bản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tư</a:t>
            </a:r>
            <a:r>
              <a:rPr lang="en-US" altLang="en-US" sz="2000" b="1" u="sng" dirty="0"/>
              <a:t>̣ </a:t>
            </a:r>
            <a:r>
              <a:rPr lang="en-US" altLang="en-US" sz="2000" b="1" u="sng" dirty="0" err="1"/>
              <a:t>sư</a:t>
            </a:r>
            <a:r>
              <a:rPr lang="en-US" altLang="en-US" sz="2000" b="1" u="sng" dirty="0"/>
              <a:t>̣</a:t>
            </a:r>
            <a:r>
              <a:rPr lang="en-US" altLang="en-US" sz="2000" b="1" dirty="0"/>
              <a:t>:</a:t>
            </a:r>
          </a:p>
        </p:txBody>
      </p:sp>
      <p:sp>
        <p:nvSpPr>
          <p:cNvPr id="10243" name="Line 4">
            <a:extLst>
              <a:ext uri="{FF2B5EF4-FFF2-40B4-BE49-F238E27FC236}">
                <a16:creationId xmlns:a16="http://schemas.microsoft.com/office/drawing/2014/main" id="{137F0BDC-917F-4751-A218-821961E890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6338" y="692150"/>
            <a:ext cx="4762" cy="6165850"/>
          </a:xfrm>
          <a:prstGeom prst="line">
            <a:avLst/>
          </a:prstGeom>
          <a:noFill/>
          <a:ln w="38100" cmpd="dbl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4" name="Picture 5">
            <a:extLst>
              <a:ext uri="{FF2B5EF4-FFF2-40B4-BE49-F238E27FC236}">
                <a16:creationId xmlns:a16="http://schemas.microsoft.com/office/drawing/2014/main" id="{BB234131-B7B2-4D23-A56E-4F806F57562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66563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>
            <a:extLst>
              <a:ext uri="{FF2B5EF4-FFF2-40B4-BE49-F238E27FC236}">
                <a16:creationId xmlns:a16="http://schemas.microsoft.com/office/drawing/2014/main" id="{40AF09F5-EC95-4CB8-9866-8DA9C39E09E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524000" y="685800"/>
            <a:ext cx="9144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WordArt 13">
            <a:extLst>
              <a:ext uri="{FF2B5EF4-FFF2-40B4-BE49-F238E27FC236}">
                <a16:creationId xmlns:a16="http://schemas.microsoft.com/office/drawing/2014/main" id="{AFE17763-2F77-4222-88D6-39163FF675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87713" y="111125"/>
            <a:ext cx="7239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000" kern="10" dirty="0">
                <a:ln w="952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9330B"/>
                </a:solidFill>
                <a:latin typeface="+mn-lt"/>
                <a:ea typeface="+mn-lt"/>
                <a:cs typeface="+mn-lt"/>
              </a:rPr>
              <a:t>ĐỐI THOẠI, ĐỘC THOẠI VÀ ĐỘC THOẠI NỘI TÂM TRONG VĂN BẢN TỰ SỰ</a:t>
            </a:r>
            <a:endParaRPr lang="en-US" sz="2000" kern="10" dirty="0">
              <a:ln w="9525">
                <a:solidFill>
                  <a:srgbClr val="3333CC"/>
                </a:solidFill>
                <a:round/>
                <a:headEnd/>
                <a:tailEnd/>
              </a:ln>
              <a:solidFill>
                <a:srgbClr val="F9330B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10249" name="Text Box 17">
            <a:extLst>
              <a:ext uri="{FF2B5EF4-FFF2-40B4-BE49-F238E27FC236}">
                <a16:creationId xmlns:a16="http://schemas.microsoft.com/office/drawing/2014/main" id="{C9840BB6-8D17-4C8A-9AF2-8CB185941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276475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8695" name="Oval 23">
            <a:extLst>
              <a:ext uri="{FF2B5EF4-FFF2-40B4-BE49-F238E27FC236}">
                <a16:creationId xmlns:a16="http://schemas.microsoft.com/office/drawing/2014/main" id="{7BB10DFD-E4A7-48BC-9FD6-DCBF1041E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3251" y="2678249"/>
            <a:ext cx="3600573" cy="333655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6" name="Oval 24">
            <a:extLst>
              <a:ext uri="{FF2B5EF4-FFF2-40B4-BE49-F238E27FC236}">
                <a16:creationId xmlns:a16="http://schemas.microsoft.com/office/drawing/2014/main" id="{6CCBB55E-5A40-4222-AD06-E2C2222F3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2708275"/>
            <a:ext cx="3375025" cy="31686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7" name="Rectangle 25">
            <a:extLst>
              <a:ext uri="{FF2B5EF4-FFF2-40B4-BE49-F238E27FC236}">
                <a16:creationId xmlns:a16="http://schemas.microsoft.com/office/drawing/2014/main" id="{D16A7563-215C-4364-A598-5B2677ADF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963" y="3378200"/>
            <a:ext cx="1152525" cy="166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700" b="1" dirty="0">
                <a:solidFill>
                  <a:srgbClr val="FF0000"/>
                </a:solidFill>
              </a:rPr>
              <a:t>- </a:t>
            </a:r>
            <a:r>
              <a:rPr lang="en-US" altLang="en-US" sz="1700" b="1" dirty="0" err="1"/>
              <a:t>Đều</a:t>
            </a:r>
            <a:r>
              <a:rPr lang="en-US" altLang="en-US" sz="1700" b="1" dirty="0"/>
              <a:t> </a:t>
            </a:r>
            <a:r>
              <a:rPr lang="en-US" altLang="en-US" sz="1700" b="1" dirty="0" err="1"/>
              <a:t>có</a:t>
            </a:r>
            <a:r>
              <a:rPr lang="en-US" altLang="en-US" sz="1700" b="1" dirty="0"/>
              <a:t> </a:t>
            </a:r>
            <a:r>
              <a:rPr lang="en-US" altLang="en-US" sz="1700" b="1" dirty="0" err="1"/>
              <a:t>dấu</a:t>
            </a:r>
            <a:r>
              <a:rPr lang="en-US" altLang="en-US" sz="1700" b="1" dirty="0"/>
              <a:t> </a:t>
            </a:r>
            <a:r>
              <a:rPr lang="en-US" altLang="en-US" sz="1700" b="1" dirty="0" err="1"/>
              <a:t>gạch</a:t>
            </a:r>
            <a:r>
              <a:rPr lang="en-US" altLang="en-US" sz="1700" b="1" dirty="0"/>
              <a:t> </a:t>
            </a:r>
            <a:r>
              <a:rPr lang="en-US" altLang="en-US" sz="1700" b="1" dirty="0" err="1"/>
              <a:t>đầu</a:t>
            </a:r>
            <a:r>
              <a:rPr lang="en-US" altLang="en-US" sz="1700" b="1" dirty="0"/>
              <a:t> </a:t>
            </a:r>
            <a:r>
              <a:rPr lang="en-US" altLang="en-US" sz="1700" b="1" dirty="0" err="1"/>
              <a:t>dòng</a:t>
            </a:r>
            <a:r>
              <a:rPr lang="en-US" altLang="en-US" sz="1700" b="1" dirty="0"/>
              <a:t>.</a:t>
            </a:r>
          </a:p>
          <a:p>
            <a:pPr eaLnBrk="1" hangingPunct="1"/>
            <a:r>
              <a:rPr lang="en-US" altLang="en-US" sz="1700" b="1" dirty="0"/>
              <a:t>- </a:t>
            </a:r>
            <a:r>
              <a:rPr lang="en-US" altLang="en-US" sz="1700" b="1" dirty="0" err="1"/>
              <a:t>Đều</a:t>
            </a:r>
            <a:r>
              <a:rPr lang="en-US" altLang="en-US" sz="1700" b="1" dirty="0"/>
              <a:t> là </a:t>
            </a:r>
            <a:r>
              <a:rPr lang="en-US" altLang="en-US" sz="1700" b="1" dirty="0" err="1"/>
              <a:t>lời</a:t>
            </a:r>
            <a:r>
              <a:rPr lang="en-US" altLang="en-US" sz="1700" b="1" dirty="0"/>
              <a:t> </a:t>
            </a:r>
            <a:r>
              <a:rPr lang="en-US" altLang="en-US" sz="1700" b="1" dirty="0" err="1"/>
              <a:t>nói</a:t>
            </a:r>
            <a:r>
              <a:rPr lang="en-US" altLang="en-US" sz="1700" b="1" dirty="0"/>
              <a:t> </a:t>
            </a:r>
            <a:r>
              <a:rPr lang="en-US" altLang="en-US" sz="1700" b="1" dirty="0" err="1"/>
              <a:t>của</a:t>
            </a:r>
            <a:r>
              <a:rPr lang="en-US" altLang="en-US" sz="1700" b="1" dirty="0"/>
              <a:t> </a:t>
            </a:r>
            <a:r>
              <a:rPr lang="en-US" altLang="en-US" sz="1700" b="1" dirty="0" err="1"/>
              <a:t>nhân</a:t>
            </a:r>
            <a:r>
              <a:rPr lang="en-US" altLang="en-US" sz="1700" b="1" dirty="0"/>
              <a:t> </a:t>
            </a:r>
            <a:r>
              <a:rPr lang="en-US" altLang="en-US" sz="1700" b="1" dirty="0" err="1"/>
              <a:t>vật</a:t>
            </a:r>
            <a:r>
              <a:rPr lang="en-US" altLang="en-US" sz="1700" b="1" dirty="0"/>
              <a:t>.</a:t>
            </a:r>
          </a:p>
        </p:txBody>
      </p:sp>
      <p:sp>
        <p:nvSpPr>
          <p:cNvPr id="28698" name="Rectangle 26">
            <a:extLst>
              <a:ext uri="{FF2B5EF4-FFF2-40B4-BE49-F238E27FC236}">
                <a16:creationId xmlns:a16="http://schemas.microsoft.com/office/drawing/2014/main" id="{E8905278-41D3-4C48-8F29-CAC973683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3691" y="3027363"/>
            <a:ext cx="1871984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900" b="1" dirty="0"/>
              <a:t>   </a:t>
            </a:r>
            <a:r>
              <a:rPr lang="en-US" altLang="en-US" sz="1900" b="1" u="sng" dirty="0" err="1"/>
              <a:t>Đối</a:t>
            </a:r>
            <a:r>
              <a:rPr lang="en-US" altLang="en-US" sz="1900" b="1" u="sng" dirty="0"/>
              <a:t> </a:t>
            </a:r>
            <a:r>
              <a:rPr lang="en-US" altLang="en-US" sz="1900" b="1" u="sng" dirty="0" err="1"/>
              <a:t>thoại</a:t>
            </a:r>
            <a:r>
              <a:rPr lang="en-US" altLang="en-US" sz="1900" b="1" dirty="0"/>
              <a:t> :                 </a:t>
            </a:r>
            <a:r>
              <a:rPr lang="en-US" altLang="en-US" sz="1900" b="1" dirty="0">
                <a:solidFill>
                  <a:srgbClr val="C00000"/>
                </a:solidFill>
              </a:rPr>
              <a:t>- </a:t>
            </a:r>
            <a:r>
              <a:rPr lang="en-US" altLang="en-US" sz="1900" b="1" dirty="0" err="1">
                <a:solidFill>
                  <a:srgbClr val="C00000"/>
                </a:solidFill>
              </a:rPr>
              <a:t>Là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hình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thức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đối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đáp</a:t>
            </a:r>
            <a:r>
              <a:rPr lang="en-US" altLang="en-US" sz="1900" b="1" dirty="0">
                <a:solidFill>
                  <a:srgbClr val="C00000"/>
                </a:solidFill>
              </a:rPr>
              <a:t>, </a:t>
            </a:r>
            <a:r>
              <a:rPr lang="en-US" altLang="en-US" sz="1900" b="1" dirty="0" err="1">
                <a:solidFill>
                  <a:srgbClr val="C00000"/>
                </a:solidFill>
              </a:rPr>
              <a:t>trò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chuyện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giữa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hai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hoặc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nhiều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người</a:t>
            </a:r>
            <a:r>
              <a:rPr lang="en-US" altLang="en-US" sz="1900" b="1" dirty="0">
                <a:solidFill>
                  <a:srgbClr val="C00000"/>
                </a:solidFill>
              </a:rPr>
              <a:t> .</a:t>
            </a:r>
            <a:endParaRPr lang="sq-AL" altLang="en-US" sz="1900" b="1" dirty="0">
              <a:solidFill>
                <a:srgbClr val="C00000"/>
              </a:solidFill>
            </a:endParaRPr>
          </a:p>
          <a:p>
            <a:pPr eaLnBrk="1" hangingPunct="1"/>
            <a:r>
              <a:rPr lang="en-US" altLang="en-US" sz="1900" b="1" dirty="0">
                <a:solidFill>
                  <a:srgbClr val="C00000"/>
                </a:solidFill>
              </a:rPr>
              <a:t>- </a:t>
            </a:r>
            <a:r>
              <a:rPr lang="en-US" altLang="en-US" sz="1900" b="1" dirty="0" err="1">
                <a:solidFill>
                  <a:srgbClr val="C00000"/>
                </a:solidFill>
              </a:rPr>
              <a:t>Nhu</a:t>
            </a:r>
            <a:r>
              <a:rPr lang="en-US" altLang="en-US" sz="1900" b="1" dirty="0">
                <a:solidFill>
                  <a:srgbClr val="C00000"/>
                </a:solidFill>
              </a:rPr>
              <a:t>  </a:t>
            </a:r>
            <a:r>
              <a:rPr lang="en-US" altLang="en-US" sz="1900" b="1" dirty="0" err="1">
                <a:solidFill>
                  <a:srgbClr val="C00000"/>
                </a:solidFill>
              </a:rPr>
              <a:t>cầu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trao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đổi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thông</a:t>
            </a:r>
            <a:r>
              <a:rPr lang="en-US" altLang="en-US" sz="1900" b="1" dirty="0">
                <a:solidFill>
                  <a:srgbClr val="C00000"/>
                </a:solidFill>
              </a:rPr>
              <a:t>  tin. </a:t>
            </a:r>
          </a:p>
        </p:txBody>
      </p:sp>
      <p:sp>
        <p:nvSpPr>
          <p:cNvPr id="28699" name="Rectangle 27">
            <a:extLst>
              <a:ext uri="{FF2B5EF4-FFF2-40B4-BE49-F238E27FC236}">
                <a16:creationId xmlns:a16="http://schemas.microsoft.com/office/drawing/2014/main" id="{549D5F5A-47A7-4617-A118-2D1A5CA28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8" y="2983220"/>
            <a:ext cx="1871984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900" b="1" u="sng" dirty="0" err="1"/>
              <a:t>Độc</a:t>
            </a:r>
            <a:r>
              <a:rPr lang="en-US" altLang="en-US" sz="1900" b="1" u="sng" dirty="0"/>
              <a:t> </a:t>
            </a:r>
            <a:r>
              <a:rPr lang="en-US" altLang="en-US" sz="1900" b="1" u="sng" dirty="0" err="1"/>
              <a:t>thoại</a:t>
            </a:r>
            <a:r>
              <a:rPr lang="en-US" altLang="en-US" sz="1900" b="1" dirty="0"/>
              <a:t>: </a:t>
            </a:r>
          </a:p>
          <a:p>
            <a:pPr eaLnBrk="1" hangingPunct="1"/>
            <a:r>
              <a:rPr lang="en-US" altLang="en-US" sz="1900" b="1" dirty="0">
                <a:solidFill>
                  <a:srgbClr val="C00000"/>
                </a:solidFill>
              </a:rPr>
              <a:t>- </a:t>
            </a:r>
            <a:r>
              <a:rPr lang="en-US" altLang="en-US" sz="1900" b="1" dirty="0" err="1">
                <a:solidFill>
                  <a:srgbClr val="C00000"/>
                </a:solidFill>
              </a:rPr>
              <a:t>Lời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nói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với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chính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mình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hoặc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nói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với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một</a:t>
            </a:r>
            <a:r>
              <a:rPr lang="en-US" altLang="en-US" sz="1900" b="1" dirty="0">
                <a:solidFill>
                  <a:srgbClr val="C00000"/>
                </a:solidFill>
              </a:rPr>
              <a:t> ai </a:t>
            </a:r>
            <a:r>
              <a:rPr lang="en-US" altLang="en-US" sz="1900" b="1" dirty="0" err="1">
                <a:solidFill>
                  <a:srgbClr val="C00000"/>
                </a:solidFill>
              </a:rPr>
              <a:t>đó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trong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tưởng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tượng</a:t>
            </a:r>
            <a:endParaRPr lang="en-US" altLang="en-US" sz="1900" b="1" dirty="0">
              <a:solidFill>
                <a:srgbClr val="C00000"/>
              </a:solidFill>
            </a:endParaRPr>
          </a:p>
          <a:p>
            <a:pPr eaLnBrk="1" hangingPunct="1"/>
            <a:r>
              <a:rPr lang="sq-AL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>
                <a:solidFill>
                  <a:srgbClr val="C00000"/>
                </a:solidFill>
              </a:rPr>
              <a:t>- </a:t>
            </a:r>
            <a:r>
              <a:rPr lang="en-US" altLang="en-US" sz="1900" b="1" dirty="0" err="1">
                <a:solidFill>
                  <a:srgbClr val="C00000"/>
                </a:solidFill>
              </a:rPr>
              <a:t>Nhu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cầu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bộc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lô</a:t>
            </a:r>
            <a:r>
              <a:rPr lang="en-US" altLang="en-US" sz="1900" b="1" dirty="0">
                <a:solidFill>
                  <a:srgbClr val="C00000"/>
                </a:solidFill>
              </a:rPr>
              <a:t>̣ </a:t>
            </a:r>
            <a:r>
              <a:rPr lang="en-US" altLang="en-US" sz="1900" b="1" dirty="0" err="1">
                <a:solidFill>
                  <a:srgbClr val="C00000"/>
                </a:solidFill>
              </a:rPr>
              <a:t>nội</a:t>
            </a:r>
            <a:r>
              <a:rPr lang="en-US" altLang="en-US" sz="1900" b="1" dirty="0">
                <a:solidFill>
                  <a:srgbClr val="C00000"/>
                </a:solidFill>
              </a:rPr>
              <a:t> </a:t>
            </a:r>
            <a:r>
              <a:rPr lang="en-US" altLang="en-US" sz="1900" b="1" dirty="0" err="1">
                <a:solidFill>
                  <a:srgbClr val="C00000"/>
                </a:solidFill>
              </a:rPr>
              <a:t>tâm</a:t>
            </a:r>
            <a:r>
              <a:rPr lang="en-US" altLang="en-US" sz="19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8700" name="Text Box 28">
            <a:extLst>
              <a:ext uri="{FF2B5EF4-FFF2-40B4-BE49-F238E27FC236}">
                <a16:creationId xmlns:a16="http://schemas.microsoft.com/office/drawing/2014/main" id="{88450A52-FDD5-475A-84B2-85C28D642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1504950"/>
            <a:ext cx="5184775" cy="771525"/>
          </a:xfrm>
          <a:prstGeom prst="rect">
            <a:avLst/>
          </a:prstGeom>
          <a:solidFill>
            <a:srgbClr val="EFE62D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2000" i="1">
                <a:solidFill>
                  <a:srgbClr val="000066"/>
                </a:solidFill>
              </a:rPr>
              <a:t>    Vậy giữa đối thoại và độc thoại giống và khác nhau như thế nào?</a:t>
            </a:r>
            <a:r>
              <a:rPr lang="en-US" altLang="en-US" sz="2400" i="1">
                <a:solidFill>
                  <a:srgbClr val="000066"/>
                </a:solidFill>
              </a:rPr>
              <a:t> </a:t>
            </a:r>
            <a:endParaRPr lang="en-US" altLang="en-US" sz="2000" i="1"/>
          </a:p>
        </p:txBody>
      </p:sp>
      <p:pic>
        <p:nvPicPr>
          <p:cNvPr id="10259" name="Picture 29">
            <a:extLst>
              <a:ext uri="{FF2B5EF4-FFF2-40B4-BE49-F238E27FC236}">
                <a16:creationId xmlns:a16="http://schemas.microsoft.com/office/drawing/2014/main" id="{3051A1D3-6209-4B16-B4EB-F3D4135698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75" y="66690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0" name="Picture 30">
            <a:extLst>
              <a:ext uri="{FF2B5EF4-FFF2-40B4-BE49-F238E27FC236}">
                <a16:creationId xmlns:a16="http://schemas.microsoft.com/office/drawing/2014/main" id="{DF539C4F-77CE-4CA2-8212-9580A0F20A5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913" y="66690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16">
            <a:extLst>
              <a:ext uri="{FF2B5EF4-FFF2-40B4-BE49-F238E27FC236}">
                <a16:creationId xmlns:a16="http://schemas.microsoft.com/office/drawing/2014/main" id="{B0AA4DC2-E7DC-4F33-8978-BB9A74800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43" y="2048401"/>
            <a:ext cx="3276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1. </a:t>
            </a:r>
            <a:r>
              <a:rPr lang="en-US" altLang="en-US" sz="2000" b="1" u="sng" dirty="0" err="1"/>
              <a:t>Đối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dirty="0"/>
              <a:t>:</a:t>
            </a:r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D3E53FFC-C2F2-4C3F-8B46-83F66557F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3" y="2586276"/>
            <a:ext cx="495617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2000" dirty="0"/>
              <a:t>- 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hình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thức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đối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đáp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trò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chuyện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giữa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hoặc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nhiều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người</a:t>
            </a:r>
            <a:r>
              <a:rPr lang="en-US" altLang="en-US" sz="2000" dirty="0"/>
              <a:t>.</a:t>
            </a:r>
          </a:p>
          <a:p>
            <a:pPr algn="just" eaLnBrk="1" hangingPunct="1"/>
            <a:r>
              <a:rPr lang="en-US" altLang="en-US" sz="2000" dirty="0"/>
              <a:t>-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bản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</a:t>
            </a:r>
            <a:r>
              <a:rPr lang="en-US" altLang="en-US" sz="2000" dirty="0"/>
              <a:t>̣ </a:t>
            </a:r>
            <a:r>
              <a:rPr lang="en-US" altLang="en-US" sz="2000" dirty="0" err="1"/>
              <a:t>sư</a:t>
            </a:r>
            <a:r>
              <a:rPr lang="en-US" altLang="en-US" sz="2000" dirty="0"/>
              <a:t>̣, </a:t>
            </a:r>
            <a:r>
              <a:rPr lang="en-US" altLang="en-US" sz="2000" dirty="0" err="1"/>
              <a:t>đối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thoại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được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thê</a:t>
            </a:r>
            <a:r>
              <a:rPr lang="en-US" altLang="en-US" sz="2000" dirty="0"/>
              <a:t>̉ </a:t>
            </a:r>
            <a:r>
              <a:rPr lang="en-US" altLang="en-US" sz="2000" dirty="0" err="1"/>
              <a:t>hiện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bằng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các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gạch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đầu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dòng</a:t>
            </a:r>
            <a:r>
              <a:rPr lang="en-US" altLang="en-US" sz="2000" dirty="0"/>
              <a:t> ở 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trao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đáp</a:t>
            </a:r>
            <a:r>
              <a:rPr lang="en-US" altLang="en-US" dirty="0"/>
              <a:t>.</a:t>
            </a:r>
          </a:p>
        </p:txBody>
      </p:sp>
      <p:sp>
        <p:nvSpPr>
          <p:cNvPr id="27" name="Text Box 19">
            <a:extLst>
              <a:ext uri="{FF2B5EF4-FFF2-40B4-BE49-F238E27FC236}">
                <a16:creationId xmlns:a16="http://schemas.microsoft.com/office/drawing/2014/main" id="{685783EF-C19C-4B65-A8C2-D07B5339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670" y="3895030"/>
            <a:ext cx="18716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2.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dirty="0"/>
              <a:t>:</a:t>
            </a:r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5959D0BE-2F4F-4B2D-A2FE-389462EEA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670" y="4413617"/>
            <a:ext cx="4789081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buFontTx/>
              <a:buChar char="-"/>
            </a:pP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với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chính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mình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hoặc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với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một</a:t>
            </a:r>
            <a:r>
              <a:rPr lang="en-US" altLang="en-US" sz="2000" dirty="0"/>
              <a:t> ai </a:t>
            </a:r>
            <a:r>
              <a:rPr lang="en-US" altLang="en-US" sz="2000" dirty="0" err="1"/>
              <a:t>đó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tưởng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tượng</a:t>
            </a:r>
            <a:r>
              <a:rPr lang="en-US" altLang="en-US" sz="2000" dirty="0"/>
              <a:t>.       </a:t>
            </a:r>
          </a:p>
          <a:p>
            <a:pPr algn="just" eaLnBrk="1" hangingPunct="1"/>
            <a:r>
              <a:rPr lang="en-US" altLang="en-US" sz="2000" dirty="0"/>
              <a:t>   -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bản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</a:t>
            </a:r>
            <a:r>
              <a:rPr lang="en-US" altLang="en-US" sz="2000" dirty="0"/>
              <a:t>̣ </a:t>
            </a:r>
            <a:r>
              <a:rPr lang="en-US" altLang="en-US" sz="2000" dirty="0" err="1"/>
              <a:t>sư</a:t>
            </a:r>
            <a:r>
              <a:rPr lang="en-US" altLang="en-US" sz="2000" dirty="0"/>
              <a:t>̣, </a:t>
            </a:r>
            <a:r>
              <a:rPr lang="en-US" altLang="en-US" sz="2000" dirty="0" err="1"/>
              <a:t>khi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người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độc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thoại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thành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thi</a:t>
            </a:r>
            <a:r>
              <a:rPr lang="en-US" altLang="en-US" sz="2000" dirty="0"/>
              <a:t>̀ </a:t>
            </a:r>
            <a:r>
              <a:rPr lang="en-US" altLang="en-US" sz="2000" dirty="0" err="1"/>
              <a:t>phía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trước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câu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phải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gạch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đầu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dòng</a:t>
            </a:r>
            <a:r>
              <a:rPr lang="en-US" altLang="en-US" sz="2000" dirty="0"/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3AC754E-E841-4900-BE9C-7C70738FD7A0}"/>
              </a:ext>
            </a:extLst>
          </p:cNvPr>
          <p:cNvSpPr txBox="1"/>
          <p:nvPr/>
        </p:nvSpPr>
        <p:spPr>
          <a:xfrm>
            <a:off x="112884" y="1488993"/>
            <a:ext cx="498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SGK /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176, 177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87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2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20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7" grpId="0"/>
      <p:bldP spid="28698" grpId="0"/>
      <p:bldP spid="28699" grpId="0"/>
      <p:bldP spid="28700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12948F1-243C-4EAC-8AF8-E1DE2829E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49434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/>
              <a:t>I. </a:t>
            </a:r>
            <a:r>
              <a:rPr lang="en-US" altLang="en-US" sz="2000" b="1" u="sng" dirty="0" err="1"/>
              <a:t>Tìm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hiểu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yếu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tô</a:t>
            </a:r>
            <a:r>
              <a:rPr lang="en-US" altLang="en-US" sz="2000" b="1" u="sng" dirty="0"/>
              <a:t>́ </a:t>
            </a:r>
            <a:r>
              <a:rPr lang="en-US" altLang="en-US" sz="2000" b="1" u="sng" dirty="0" err="1"/>
              <a:t>đối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,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va</a:t>
            </a:r>
            <a:r>
              <a:rPr lang="en-US" altLang="en-US" sz="2000" b="1" u="sng" dirty="0"/>
              <a:t>̀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nội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tâm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trong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văn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bản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tư</a:t>
            </a:r>
            <a:r>
              <a:rPr lang="en-US" altLang="en-US" sz="2000" b="1" u="sng" dirty="0"/>
              <a:t>̣ </a:t>
            </a:r>
            <a:r>
              <a:rPr lang="en-US" altLang="en-US" sz="2000" b="1" u="sng" dirty="0" err="1"/>
              <a:t>sư</a:t>
            </a:r>
            <a:r>
              <a:rPr lang="en-US" altLang="en-US" sz="2000" b="1" u="sng" dirty="0"/>
              <a:t>̣</a:t>
            </a:r>
            <a:r>
              <a:rPr lang="en-US" altLang="en-US" sz="2000" b="1" dirty="0"/>
              <a:t>:</a:t>
            </a:r>
          </a:p>
        </p:txBody>
      </p:sp>
      <p:sp>
        <p:nvSpPr>
          <p:cNvPr id="10243" name="Line 4">
            <a:extLst>
              <a:ext uri="{FF2B5EF4-FFF2-40B4-BE49-F238E27FC236}">
                <a16:creationId xmlns:a16="http://schemas.microsoft.com/office/drawing/2014/main" id="{137F0BDC-917F-4751-A218-821961E890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6338" y="692150"/>
            <a:ext cx="4762" cy="6165850"/>
          </a:xfrm>
          <a:prstGeom prst="line">
            <a:avLst/>
          </a:prstGeom>
          <a:noFill/>
          <a:ln w="38100" cmpd="dbl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4" name="Picture 5">
            <a:extLst>
              <a:ext uri="{FF2B5EF4-FFF2-40B4-BE49-F238E27FC236}">
                <a16:creationId xmlns:a16="http://schemas.microsoft.com/office/drawing/2014/main" id="{BB234131-B7B2-4D23-A56E-4F806F57562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66563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>
            <a:extLst>
              <a:ext uri="{FF2B5EF4-FFF2-40B4-BE49-F238E27FC236}">
                <a16:creationId xmlns:a16="http://schemas.microsoft.com/office/drawing/2014/main" id="{40AF09F5-EC95-4CB8-9866-8DA9C39E09E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524000" y="685800"/>
            <a:ext cx="9144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WordArt 13">
            <a:extLst>
              <a:ext uri="{FF2B5EF4-FFF2-40B4-BE49-F238E27FC236}">
                <a16:creationId xmlns:a16="http://schemas.microsoft.com/office/drawing/2014/main" id="{AFE17763-2F77-4222-88D6-39163FF675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87713" y="111125"/>
            <a:ext cx="7239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000" kern="10" dirty="0">
                <a:ln w="952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9330B"/>
                </a:solidFill>
                <a:latin typeface="+mn-lt"/>
                <a:ea typeface="+mn-lt"/>
                <a:cs typeface="+mn-lt"/>
              </a:rPr>
              <a:t>ĐỐI THOẠI, ĐỘC THOẠI VÀ ĐỘC THOẠI NỘI TÂM TRONG VĂN BẢN TỰ SỰ</a:t>
            </a:r>
            <a:endParaRPr lang="en-US" sz="2000" kern="10" dirty="0">
              <a:ln w="9525">
                <a:solidFill>
                  <a:srgbClr val="3333CC"/>
                </a:solidFill>
                <a:round/>
                <a:headEnd/>
                <a:tailEnd/>
              </a:ln>
              <a:solidFill>
                <a:srgbClr val="F9330B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10249" name="Text Box 17">
            <a:extLst>
              <a:ext uri="{FF2B5EF4-FFF2-40B4-BE49-F238E27FC236}">
                <a16:creationId xmlns:a16="http://schemas.microsoft.com/office/drawing/2014/main" id="{C9840BB6-8D17-4C8A-9AF2-8CB185941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276475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0259" name="Picture 29">
            <a:extLst>
              <a:ext uri="{FF2B5EF4-FFF2-40B4-BE49-F238E27FC236}">
                <a16:creationId xmlns:a16="http://schemas.microsoft.com/office/drawing/2014/main" id="{3051A1D3-6209-4B16-B4EB-F3D4135698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75" y="66690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0" name="Picture 30">
            <a:extLst>
              <a:ext uri="{FF2B5EF4-FFF2-40B4-BE49-F238E27FC236}">
                <a16:creationId xmlns:a16="http://schemas.microsoft.com/office/drawing/2014/main" id="{DF539C4F-77CE-4CA2-8212-9580A0F20A5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913" y="66690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16">
            <a:extLst>
              <a:ext uri="{FF2B5EF4-FFF2-40B4-BE49-F238E27FC236}">
                <a16:creationId xmlns:a16="http://schemas.microsoft.com/office/drawing/2014/main" id="{B0AA4DC2-E7DC-4F33-8978-BB9A74800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9" y="1854062"/>
            <a:ext cx="3276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1. </a:t>
            </a:r>
            <a:r>
              <a:rPr lang="en-US" altLang="en-US" sz="2000" b="1" u="sng" dirty="0" err="1"/>
              <a:t>Đối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dirty="0"/>
              <a:t>:</a:t>
            </a:r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D3E53FFC-C2F2-4C3F-8B46-83F66557F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0" y="2210971"/>
            <a:ext cx="495617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2000" dirty="0"/>
              <a:t>- 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hình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thức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đối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đáp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trò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chuyện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giữa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hoặc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nhiều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người</a:t>
            </a:r>
            <a:r>
              <a:rPr lang="en-US" altLang="en-US" sz="2000" dirty="0"/>
              <a:t>.</a:t>
            </a:r>
          </a:p>
          <a:p>
            <a:pPr algn="just" eaLnBrk="1" hangingPunct="1"/>
            <a:r>
              <a:rPr lang="en-US" altLang="en-US" sz="2000" dirty="0"/>
              <a:t>-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bản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</a:t>
            </a:r>
            <a:r>
              <a:rPr lang="en-US" altLang="en-US" sz="2000" dirty="0"/>
              <a:t>̣ </a:t>
            </a:r>
            <a:r>
              <a:rPr lang="en-US" altLang="en-US" sz="2000" dirty="0" err="1"/>
              <a:t>sư</a:t>
            </a:r>
            <a:r>
              <a:rPr lang="en-US" altLang="en-US" sz="2000" dirty="0"/>
              <a:t>̣, </a:t>
            </a:r>
            <a:r>
              <a:rPr lang="en-US" altLang="en-US" sz="2000" dirty="0" err="1"/>
              <a:t>đối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thoại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được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thê</a:t>
            </a:r>
            <a:r>
              <a:rPr lang="en-US" altLang="en-US" sz="2000" dirty="0"/>
              <a:t>̉ </a:t>
            </a:r>
            <a:r>
              <a:rPr lang="en-US" altLang="en-US" sz="2000" dirty="0" err="1"/>
              <a:t>hiện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bằng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các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gạch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đầu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dòng</a:t>
            </a:r>
            <a:r>
              <a:rPr lang="en-US" altLang="en-US" sz="2000" dirty="0"/>
              <a:t> ở 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trao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đáp</a:t>
            </a:r>
            <a:r>
              <a:rPr lang="en-US" altLang="en-US" dirty="0"/>
              <a:t>.</a:t>
            </a:r>
          </a:p>
        </p:txBody>
      </p:sp>
      <p:sp>
        <p:nvSpPr>
          <p:cNvPr id="27" name="Text Box 19">
            <a:extLst>
              <a:ext uri="{FF2B5EF4-FFF2-40B4-BE49-F238E27FC236}">
                <a16:creationId xmlns:a16="http://schemas.microsoft.com/office/drawing/2014/main" id="{685783EF-C19C-4B65-A8C2-D07B5339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65" y="3479766"/>
            <a:ext cx="18716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2.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dirty="0"/>
              <a:t>:</a:t>
            </a:r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5959D0BE-2F4F-4B2D-A2FE-389462EEA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7129" y="3757244"/>
            <a:ext cx="4789081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buFontTx/>
              <a:buChar char="-"/>
            </a:pP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với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chính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mình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hoặc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với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một</a:t>
            </a:r>
            <a:r>
              <a:rPr lang="en-US" altLang="en-US" sz="2000" dirty="0"/>
              <a:t> ai </a:t>
            </a:r>
            <a:r>
              <a:rPr lang="en-US" altLang="en-US" sz="2000" dirty="0" err="1"/>
              <a:t>đó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tưởng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tượng</a:t>
            </a:r>
            <a:r>
              <a:rPr lang="en-US" altLang="en-US" sz="2000" dirty="0"/>
              <a:t>.       </a:t>
            </a:r>
          </a:p>
          <a:p>
            <a:pPr algn="just" eaLnBrk="1" hangingPunct="1"/>
            <a:r>
              <a:rPr lang="en-US" altLang="en-US" sz="2000" dirty="0"/>
              <a:t>   -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bản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</a:t>
            </a:r>
            <a:r>
              <a:rPr lang="en-US" altLang="en-US" sz="2000" dirty="0"/>
              <a:t>̣ </a:t>
            </a:r>
            <a:r>
              <a:rPr lang="en-US" altLang="en-US" sz="2000" dirty="0" err="1"/>
              <a:t>sư</a:t>
            </a:r>
            <a:r>
              <a:rPr lang="en-US" altLang="en-US" sz="2000" dirty="0"/>
              <a:t>̣, </a:t>
            </a:r>
            <a:r>
              <a:rPr lang="en-US" altLang="en-US" sz="2000" dirty="0" err="1"/>
              <a:t>khi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người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độc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thoại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thành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thi</a:t>
            </a:r>
            <a:r>
              <a:rPr lang="en-US" altLang="en-US" sz="2000" dirty="0"/>
              <a:t>̀ </a:t>
            </a:r>
            <a:r>
              <a:rPr lang="en-US" altLang="en-US" sz="2000" dirty="0" err="1"/>
              <a:t>phía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trước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câu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phải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gạch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đầu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dòng</a:t>
            </a:r>
            <a:r>
              <a:rPr lang="en-US" altLang="en-US" sz="2000" dirty="0"/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3AC754E-E841-4900-BE9C-7C70738FD7A0}"/>
              </a:ext>
            </a:extLst>
          </p:cNvPr>
          <p:cNvSpPr txBox="1"/>
          <p:nvPr/>
        </p:nvSpPr>
        <p:spPr>
          <a:xfrm>
            <a:off x="112884" y="1488993"/>
            <a:ext cx="498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SGK /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176, 177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1108CE1-775E-469C-9F15-4F774ACF9A0D}"/>
              </a:ext>
            </a:extLst>
          </p:cNvPr>
          <p:cNvSpPr txBox="1"/>
          <p:nvPr/>
        </p:nvSpPr>
        <p:spPr>
          <a:xfrm>
            <a:off x="5208420" y="1173530"/>
            <a:ext cx="6877334" cy="12926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ư?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rúng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hắt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hủi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ư?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Khốn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endParaRPr lang="en-US" dirty="0"/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FDE4D5B7-C0A0-4EF8-A724-BB7EA0950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7056" y="2958306"/>
            <a:ext cx="3086472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8">
            <a:extLst>
              <a:ext uri="{FF2B5EF4-FFF2-40B4-BE49-F238E27FC236}">
                <a16:creationId xmlns:a16="http://schemas.microsoft.com/office/drawing/2014/main" id="{F00C91B9-698A-470B-902A-F1C7BFCF0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7213" y="5258652"/>
            <a:ext cx="2438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endParaRPr lang="en-US" alt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alt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AutoShape 10">
            <a:extLst>
              <a:ext uri="{FF2B5EF4-FFF2-40B4-BE49-F238E27FC236}">
                <a16:creationId xmlns:a16="http://schemas.microsoft.com/office/drawing/2014/main" id="{FC96B4DD-2B99-4C48-AF70-633F2AC0D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362" y="4572852"/>
            <a:ext cx="304800" cy="685800"/>
          </a:xfrm>
          <a:prstGeom prst="downArrow">
            <a:avLst>
              <a:gd name="adj1" fmla="val 50000"/>
              <a:gd name="adj2" fmla="val 5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AutoShape 10">
            <a:extLst>
              <a:ext uri="{FF2B5EF4-FFF2-40B4-BE49-F238E27FC236}">
                <a16:creationId xmlns:a16="http://schemas.microsoft.com/office/drawing/2014/main" id="{114C77B9-F655-4FCD-A220-981C23D45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7611" y="2424992"/>
            <a:ext cx="304800" cy="685800"/>
          </a:xfrm>
          <a:prstGeom prst="downArrow">
            <a:avLst>
              <a:gd name="adj1" fmla="val 50000"/>
              <a:gd name="adj2" fmla="val 5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21">
            <a:extLst>
              <a:ext uri="{FF2B5EF4-FFF2-40B4-BE49-F238E27FC236}">
                <a16:creationId xmlns:a16="http://schemas.microsoft.com/office/drawing/2014/main" id="{039C8BDF-0898-4743-B472-45D048114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51" y="5380443"/>
            <a:ext cx="32400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3.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nội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tâm</a:t>
            </a:r>
            <a:r>
              <a:rPr lang="en-US" altLang="en-US" sz="2000" b="1" dirty="0"/>
              <a:t>:</a:t>
            </a:r>
          </a:p>
        </p:txBody>
      </p:sp>
      <p:sp>
        <p:nvSpPr>
          <p:cNvPr id="32" name="Rectangle 22">
            <a:extLst>
              <a:ext uri="{FF2B5EF4-FFF2-40B4-BE49-F238E27FC236}">
                <a16:creationId xmlns:a16="http://schemas.microsoft.com/office/drawing/2014/main" id="{9A356AEF-A52B-4DB9-9DF4-EE81534AA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51" y="5818257"/>
            <a:ext cx="460581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dirty="0"/>
              <a:t>    </a:t>
            </a:r>
            <a:r>
              <a:rPr lang="en-US" altLang="en-US" sz="2000" dirty="0" err="1"/>
              <a:t>Không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thành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không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có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gạch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đầu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dòng</a:t>
            </a:r>
            <a:r>
              <a:rPr lang="en-US" altLang="en-US" sz="2000" dirty="0"/>
              <a:t> ở </a:t>
            </a:r>
            <a:r>
              <a:rPr lang="en-US" altLang="en-US" sz="2000" dirty="0" err="1"/>
              <a:t>những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thoại</a:t>
            </a:r>
            <a:r>
              <a:rPr lang="en-US" alt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18567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build="allAtOnce" animBg="1"/>
      <p:bldP spid="23" grpId="0" animBg="1"/>
      <p:bldP spid="24" grpId="0" animBg="1"/>
      <p:bldP spid="30" grpId="0" animBg="1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EBA413D-2313-4488-A172-5D1CAFED1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72" y="706438"/>
            <a:ext cx="49585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Tìm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hiểu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yếu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thoại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độc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thoại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độc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thoại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nội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bản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̣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291" name="Line 4">
            <a:extLst>
              <a:ext uri="{FF2B5EF4-FFF2-40B4-BE49-F238E27FC236}">
                <a16:creationId xmlns:a16="http://schemas.microsoft.com/office/drawing/2014/main" id="{C4A350FC-3BBD-44F6-BDD1-2C425A983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7950" y="692150"/>
            <a:ext cx="4763" cy="6165850"/>
          </a:xfrm>
          <a:prstGeom prst="line">
            <a:avLst/>
          </a:prstGeom>
          <a:noFill/>
          <a:ln w="38100" cmpd="dbl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WordArt 13">
            <a:extLst>
              <a:ext uri="{FF2B5EF4-FFF2-40B4-BE49-F238E27FC236}">
                <a16:creationId xmlns:a16="http://schemas.microsoft.com/office/drawing/2014/main" id="{7D2310F1-58B5-4B97-890D-011A69931F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872" y="111125"/>
            <a:ext cx="11986365" cy="4381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000" kern="10" dirty="0">
                <a:ln w="952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9330B"/>
                </a:solidFill>
                <a:latin typeface="+mn-lt"/>
                <a:ea typeface="+mn-lt"/>
                <a:cs typeface="+mn-lt"/>
              </a:rPr>
              <a:t>ĐỐI THOẠI, ĐỘC THOẠI VÀ ĐỘC THOẠI NỘI TÂM TRONG VĂN BẢN TỰ SỰ</a:t>
            </a:r>
            <a:endParaRPr lang="en-US" sz="2000" kern="10" dirty="0">
              <a:ln w="9525">
                <a:solidFill>
                  <a:srgbClr val="3333CC"/>
                </a:solidFill>
                <a:round/>
                <a:headEnd/>
                <a:tailEnd/>
              </a:ln>
              <a:solidFill>
                <a:srgbClr val="F9330B"/>
              </a:solidFill>
              <a:latin typeface="+mn-lt"/>
              <a:ea typeface="+mn-lt"/>
              <a:cs typeface="+mn-lt"/>
            </a:endParaRPr>
          </a:p>
        </p:txBody>
      </p:sp>
      <p:sp>
        <p:nvSpPr>
          <p:cNvPr id="12295" name="Text Box 16">
            <a:extLst>
              <a:ext uri="{FF2B5EF4-FFF2-40B4-BE49-F238E27FC236}">
                <a16:creationId xmlns:a16="http://schemas.microsoft.com/office/drawing/2014/main" id="{253E84D5-86B3-4C6E-B6A2-309BFCE2E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98" y="1392669"/>
            <a:ext cx="18716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1. </a:t>
            </a:r>
            <a:r>
              <a:rPr lang="en-US" altLang="en-US" sz="2000" b="1" u="sng" dirty="0" err="1"/>
              <a:t>Đối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dirty="0"/>
              <a:t>:</a:t>
            </a:r>
          </a:p>
        </p:txBody>
      </p:sp>
      <p:sp>
        <p:nvSpPr>
          <p:cNvPr id="12296" name="Text Box 17">
            <a:extLst>
              <a:ext uri="{FF2B5EF4-FFF2-40B4-BE49-F238E27FC236}">
                <a16:creationId xmlns:a16="http://schemas.microsoft.com/office/drawing/2014/main" id="{AB4947E9-7CBF-4626-B054-3436793C9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276475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2297" name="Rectangle 18">
            <a:extLst>
              <a:ext uri="{FF2B5EF4-FFF2-40B4-BE49-F238E27FC236}">
                <a16:creationId xmlns:a16="http://schemas.microsoft.com/office/drawing/2014/main" id="{01C10B55-1CF1-4BC4-A49D-8600301B1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71124"/>
            <a:ext cx="515937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2000" dirty="0"/>
              <a:t>- 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hình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thức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đối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đáp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trò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chuyện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giữa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hoặc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nhiều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người</a:t>
            </a:r>
            <a:r>
              <a:rPr lang="en-US" altLang="en-US" sz="2000" dirty="0"/>
              <a:t>.</a:t>
            </a:r>
          </a:p>
          <a:p>
            <a:pPr algn="just" eaLnBrk="1" hangingPunct="1"/>
            <a:r>
              <a:rPr lang="en-US" altLang="en-US" sz="2000" dirty="0"/>
              <a:t>-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bản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</a:t>
            </a:r>
            <a:r>
              <a:rPr lang="en-US" altLang="en-US" sz="2000" dirty="0"/>
              <a:t>̣ </a:t>
            </a:r>
            <a:r>
              <a:rPr lang="en-US" altLang="en-US" sz="2000" dirty="0" err="1"/>
              <a:t>sư</a:t>
            </a:r>
            <a:r>
              <a:rPr lang="en-US" altLang="en-US" sz="2000" dirty="0"/>
              <a:t>̣, </a:t>
            </a:r>
            <a:r>
              <a:rPr lang="en-US" altLang="en-US" sz="2000" dirty="0" err="1"/>
              <a:t>đối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thoại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được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thê</a:t>
            </a:r>
            <a:r>
              <a:rPr lang="en-US" altLang="en-US" sz="2000" dirty="0"/>
              <a:t>̉ </a:t>
            </a:r>
            <a:r>
              <a:rPr lang="en-US" altLang="en-US" sz="2000" dirty="0" err="1"/>
              <a:t>hiện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bằng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các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gạch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đầu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dòng</a:t>
            </a:r>
            <a:r>
              <a:rPr lang="en-US" altLang="en-US" sz="2000" dirty="0"/>
              <a:t> ở 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trao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đáp</a:t>
            </a:r>
            <a:r>
              <a:rPr lang="en-US" altLang="en-US" sz="2000" dirty="0"/>
              <a:t>.</a:t>
            </a:r>
          </a:p>
        </p:txBody>
      </p:sp>
      <p:sp>
        <p:nvSpPr>
          <p:cNvPr id="12298" name="Text Box 19">
            <a:extLst>
              <a:ext uri="{FF2B5EF4-FFF2-40B4-BE49-F238E27FC236}">
                <a16:creationId xmlns:a16="http://schemas.microsoft.com/office/drawing/2014/main" id="{1080F80D-952C-4F40-ACE1-328533720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92" y="3115306"/>
            <a:ext cx="18716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2.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dirty="0"/>
              <a:t>:</a:t>
            </a:r>
          </a:p>
        </p:txBody>
      </p:sp>
      <p:sp>
        <p:nvSpPr>
          <p:cNvPr id="12299" name="Rectangle 20">
            <a:extLst>
              <a:ext uri="{FF2B5EF4-FFF2-40B4-BE49-F238E27FC236}">
                <a16:creationId xmlns:a16="http://schemas.microsoft.com/office/drawing/2014/main" id="{ECAF93A3-77A1-4D7B-8FC6-087AC4B0F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683" y="3558386"/>
            <a:ext cx="5232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dirty="0"/>
              <a:t>   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với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chính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mình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hoặc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với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một</a:t>
            </a:r>
            <a:r>
              <a:rPr lang="en-US" altLang="en-US" sz="2000" dirty="0"/>
              <a:t> ai </a:t>
            </a:r>
            <a:r>
              <a:rPr lang="en-US" altLang="en-US" sz="2000" dirty="0" err="1"/>
              <a:t>đó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tưởng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tượng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Trong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văn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bản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tư</a:t>
            </a:r>
            <a:r>
              <a:rPr lang="en-US" altLang="en-US" sz="2000" dirty="0"/>
              <a:t>̣ </a:t>
            </a:r>
            <a:r>
              <a:rPr lang="en-US" altLang="en-US" sz="2000" dirty="0" err="1"/>
              <a:t>sư</a:t>
            </a:r>
            <a:r>
              <a:rPr lang="en-US" altLang="en-US" sz="2000" dirty="0"/>
              <a:t>̣, </a:t>
            </a:r>
            <a:r>
              <a:rPr lang="en-US" altLang="en-US" sz="2000" dirty="0" err="1"/>
              <a:t>khi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người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độc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thoại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thành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thi</a:t>
            </a:r>
            <a:r>
              <a:rPr lang="en-US" altLang="en-US" sz="2000" dirty="0"/>
              <a:t>̀ </a:t>
            </a:r>
            <a:r>
              <a:rPr lang="en-US" altLang="en-US" sz="2000" dirty="0" err="1"/>
              <a:t>phía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trước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câu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nói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phải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gạch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đầu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dòng</a:t>
            </a:r>
            <a:r>
              <a:rPr lang="en-US" altLang="en-US" sz="2000" dirty="0"/>
              <a:t>.</a:t>
            </a:r>
          </a:p>
        </p:txBody>
      </p:sp>
      <p:sp>
        <p:nvSpPr>
          <p:cNvPr id="12300" name="Text Box 21">
            <a:extLst>
              <a:ext uri="{FF2B5EF4-FFF2-40B4-BE49-F238E27FC236}">
                <a16:creationId xmlns:a16="http://schemas.microsoft.com/office/drawing/2014/main" id="{E71BE091-2636-4853-BF4A-83D973561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72" y="4908658"/>
            <a:ext cx="32400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3. </a:t>
            </a:r>
            <a:r>
              <a:rPr lang="en-US" altLang="en-US" sz="2000" b="1" u="sng" dirty="0" err="1"/>
              <a:t>Độc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thoại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nội</a:t>
            </a:r>
            <a:r>
              <a:rPr lang="en-US" altLang="en-US" sz="2000" b="1" u="sng" dirty="0"/>
              <a:t> </a:t>
            </a:r>
            <a:r>
              <a:rPr lang="en-US" altLang="en-US" sz="2000" b="1" u="sng" dirty="0" err="1"/>
              <a:t>tâm</a:t>
            </a:r>
            <a:r>
              <a:rPr lang="en-US" altLang="en-US" sz="2000" b="1" dirty="0"/>
              <a:t>:</a:t>
            </a:r>
          </a:p>
        </p:txBody>
      </p:sp>
      <p:sp>
        <p:nvSpPr>
          <p:cNvPr id="12301" name="Rectangle 22">
            <a:extLst>
              <a:ext uri="{FF2B5EF4-FFF2-40B4-BE49-F238E27FC236}">
                <a16:creationId xmlns:a16="http://schemas.microsoft.com/office/drawing/2014/main" id="{0414922A-EF1C-484B-9E48-55970A754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67" y="5455008"/>
            <a:ext cx="499501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dirty="0"/>
              <a:t>    </a:t>
            </a:r>
            <a:r>
              <a:rPr lang="en-US" altLang="en-US" sz="2000" dirty="0" err="1"/>
              <a:t>Không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nói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thành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và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không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có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gạch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đầu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dòng</a:t>
            </a:r>
            <a:r>
              <a:rPr lang="en-US" altLang="en-US" sz="2000" dirty="0"/>
              <a:t> ở </a:t>
            </a:r>
            <a:r>
              <a:rPr lang="en-US" altLang="en-US" sz="2000" dirty="0" err="1"/>
              <a:t>những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lời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thoại</a:t>
            </a:r>
            <a:r>
              <a:rPr lang="en-US" altLang="en-US" sz="2000" dirty="0"/>
              <a:t>.</a:t>
            </a:r>
          </a:p>
        </p:txBody>
      </p:sp>
      <p:sp>
        <p:nvSpPr>
          <p:cNvPr id="30744" name="Text Box 24">
            <a:extLst>
              <a:ext uri="{FF2B5EF4-FFF2-40B4-BE49-F238E27FC236}">
                <a16:creationId xmlns:a16="http://schemas.microsoft.com/office/drawing/2014/main" id="{46819FE2-35CE-4834-9ACD-F1D0FAA7D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491" y="3264926"/>
            <a:ext cx="5184775" cy="159067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66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400">
                <a:solidFill>
                  <a:srgbClr val="FF0000"/>
                </a:solidFill>
              </a:rPr>
              <a:t>Đối thoại, độc thoại, độc thoại nội tâm đều là ngôn ngữ của nhân vật, là hình thức quan trọng để thể hiện nhân vật trong tác phẩm tự sự.</a:t>
            </a:r>
          </a:p>
        </p:txBody>
      </p:sp>
      <p:pic>
        <p:nvPicPr>
          <p:cNvPr id="12303" name="Picture 25">
            <a:extLst>
              <a:ext uri="{FF2B5EF4-FFF2-40B4-BE49-F238E27FC236}">
                <a16:creationId xmlns:a16="http://schemas.microsoft.com/office/drawing/2014/main" id="{0242EF58-0B35-49EE-BE54-05CCD7A2C8F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688" y="6670675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27">
            <a:extLst>
              <a:ext uri="{FF2B5EF4-FFF2-40B4-BE49-F238E27FC236}">
                <a16:creationId xmlns:a16="http://schemas.microsoft.com/office/drawing/2014/main" id="{CC822500-FC49-4ECC-A3E4-535D3A43368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6669088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1376</TotalTime>
  <Words>1931</Words>
  <Application>Microsoft Office PowerPoint</Application>
  <PresentationFormat>Widescreen</PresentationFormat>
  <Paragraphs>156</Paragraphs>
  <Slides>16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Calibri</vt:lpstr>
      <vt:lpstr>Arial</vt:lpstr>
      <vt:lpstr>Calibri Light</vt:lpstr>
      <vt:lpstr>VNI-Ariston</vt:lpstr>
      <vt:lpstr>Wingdings</vt:lpstr>
      <vt:lpstr>Times New Roman</vt:lpstr>
      <vt:lpstr>.VnTime</vt:lpstr>
      <vt:lpstr>VNI-Franko</vt:lpstr>
      <vt:lpstr>VNI-Times</vt:lpstr>
      <vt:lpstr>Default Design</vt:lpstr>
      <vt:lpstr>PowerPoint Presentation</vt:lpstr>
      <vt:lpstr>PowerPoint Presentation</vt:lpstr>
      <vt:lpstr>PowerPoint Presentation</vt:lpstr>
      <vt:lpstr>PowerPoint Presentation</vt:lpstr>
      <vt:lpstr>Có người hỏi:   - Sao bảo làng Chợ Dầu tinh thần lắm cơ mà?...  - Ấy thế mà bây giờ đổ đốn ra thế đấy! </vt:lpstr>
      <vt:lpstr>PowerPoint Presentation</vt:lpstr>
      <vt:lpstr>PowerPoint Presentation</vt:lpstr>
      <vt:lpstr>PowerPoint Presentation</vt:lpstr>
      <vt:lpstr>PowerPoint Presentation</vt:lpstr>
      <vt:lpstr>Phân biệt độc thoại và độc thoại nội tâm?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</dc:creator>
  <cp:lastModifiedBy>VƯƠNG TRINH</cp:lastModifiedBy>
  <cp:revision>159</cp:revision>
  <dcterms:created xsi:type="dcterms:W3CDTF">2011-11-09T16:17:52Z</dcterms:created>
  <dcterms:modified xsi:type="dcterms:W3CDTF">2021-11-28T15:03:03Z</dcterms:modified>
</cp:coreProperties>
</file>