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7" r:id="rId2"/>
    <p:sldId id="280" r:id="rId3"/>
    <p:sldId id="276" r:id="rId4"/>
    <p:sldId id="281" r:id="rId5"/>
    <p:sldId id="282" r:id="rId6"/>
    <p:sldId id="283" r:id="rId7"/>
    <p:sldId id="284" r:id="rId8"/>
    <p:sldId id="308" r:id="rId9"/>
    <p:sldId id="309" r:id="rId10"/>
    <p:sldId id="310" r:id="rId11"/>
    <p:sldId id="312" r:id="rId12"/>
    <p:sldId id="311" r:id="rId13"/>
    <p:sldId id="294" r:id="rId14"/>
    <p:sldId id="296" r:id="rId15"/>
    <p:sldId id="289" r:id="rId16"/>
    <p:sldId id="297" r:id="rId17"/>
    <p:sldId id="298" r:id="rId18"/>
    <p:sldId id="300" r:id="rId19"/>
    <p:sldId id="301" r:id="rId20"/>
    <p:sldId id="302" r:id="rId21"/>
    <p:sldId id="304" r:id="rId22"/>
    <p:sldId id="305" r:id="rId23"/>
    <p:sldId id="258" r:id="rId24"/>
    <p:sldId id="293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203F0-C3FC-40CE-8D43-26E3E0D06466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17FC0-4571-4F25-BAE7-F608DA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8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3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7A9D-B967-4F2E-921C-0DB7C8E79D7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jpe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jpe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1.emf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1.emf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pc="-40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1" name="Picture 10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2273" y="1856096"/>
            <a:ext cx="4603844" cy="460384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 rot="20857281" flipH="1">
            <a:off x="1706524" y="950254"/>
            <a:ext cx="6005856" cy="3155227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585" y="35764"/>
            <a:ext cx="115589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3600" b="1" i="1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c- VD3: </a:t>
            </a:r>
            <a:endParaRPr lang="en-US" sz="3600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nh­ư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ND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đ­ược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KL 3: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556875" y="674355"/>
            <a:ext cx="3523804" cy="4948165"/>
            <a:chOff x="1655584" y="615029"/>
            <a:chExt cx="3625151" cy="4872483"/>
          </a:xfrm>
        </p:grpSpPr>
        <p:pic>
          <p:nvPicPr>
            <p:cNvPr id="31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584" y="615029"/>
              <a:ext cx="3625151" cy="4872483"/>
            </a:xfrm>
            <a:prstGeom prst="rect">
              <a:avLst/>
            </a:prstGeom>
          </p:spPr>
        </p:pic>
        <p:sp>
          <p:nvSpPr>
            <p:cNvPr id="33" name="Rectangle 8"/>
            <p:cNvSpPr/>
            <p:nvPr/>
          </p:nvSpPr>
          <p:spPr>
            <a:xfrm>
              <a:off x="3277657" y="3063006"/>
              <a:ext cx="1806296" cy="14244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b="1" dirty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  <a:sym typeface="Times New Roman" panose="02020603050405020304" pitchFamily="18" charset="0"/>
                </a:rPr>
                <a:t>2-GHI NHỚ</a:t>
              </a:r>
            </a:p>
          </p:txBody>
        </p:sp>
      </p:grpSp>
      <p:sp>
        <p:nvSpPr>
          <p:cNvPr id="43" name="椭圆 19"/>
          <p:cNvSpPr/>
          <p:nvPr/>
        </p:nvSpPr>
        <p:spPr>
          <a:xfrm>
            <a:off x="4367274" y="1352816"/>
            <a:ext cx="739671" cy="76258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rgbClr val="98B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5D6D3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1676" y="791571"/>
            <a:ext cx="6018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…</a:t>
            </a:r>
          </a:p>
        </p:txBody>
      </p:sp>
      <p:sp>
        <p:nvSpPr>
          <p:cNvPr id="47" name="椭圆 19"/>
          <p:cNvSpPr/>
          <p:nvPr/>
        </p:nvSpPr>
        <p:spPr>
          <a:xfrm>
            <a:off x="4383196" y="2910924"/>
            <a:ext cx="739671" cy="76258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rgbClr val="98B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5D6D3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97598" y="3032079"/>
            <a:ext cx="555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13775" y="3689442"/>
            <a:ext cx="5554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22878" y="5254637"/>
            <a:ext cx="5513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ý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76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47" grpId="0" animBg="1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62" y="73153"/>
            <a:ext cx="116292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endParaRPr lang="en-US" sz="3600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+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Trư­ờng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VD: Nó chạy không nhanh ( phủ định cách thức “nhanh” của hoạt động “ chạy”)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21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4b6e57f1a3bb1d9fabbb0660e0a7a77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440" y="232009"/>
            <a:ext cx="3291930" cy="197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067" y="1419369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520" y="920355"/>
            <a:ext cx="715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711" y="2538470"/>
            <a:ext cx="1031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Trẫm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9637" y="3946472"/>
            <a:ext cx="667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4080" y="3261803"/>
            <a:ext cx="801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2704" y="4683442"/>
            <a:ext cx="795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4" y="5381762"/>
            <a:ext cx="6673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3/ A: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á?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1441" y="5682003"/>
            <a:ext cx="538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4b6e57f1a3bb1d9fabbb0660e0a7a77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28" y="327545"/>
            <a:ext cx="2522555" cy="2522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411" y="1883390"/>
            <a:ext cx="150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5226" y="1828804"/>
            <a:ext cx="715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3516" y="3480182"/>
            <a:ext cx="900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357" y="4546984"/>
            <a:ext cx="900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39" y="3442431"/>
            <a:ext cx="764275" cy="753091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96" y="4713947"/>
            <a:ext cx="764275" cy="753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11" y="805215"/>
            <a:ext cx="6094760" cy="5261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286" y="723328"/>
            <a:ext cx="10100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mazone" pitchFamily="66" charset="0"/>
                <a:cs typeface="Times New Roman" pitchFamily="18" charset="0"/>
              </a:rPr>
              <a:t>II. </a:t>
            </a:r>
            <a:r>
              <a:rPr lang="en-US" sz="5400" b="1" dirty="0" err="1">
                <a:latin typeface="Amazone" pitchFamily="66" charset="0"/>
                <a:cs typeface="Times New Roman" pitchFamily="18" charset="0"/>
              </a:rPr>
              <a:t>Luyện</a:t>
            </a:r>
            <a:r>
              <a:rPr lang="en-US" sz="54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Amazone" pitchFamily="66" charset="0"/>
                <a:cs typeface="Times New Roman" pitchFamily="18" charset="0"/>
              </a:rPr>
              <a:t>tập</a:t>
            </a:r>
            <a:endParaRPr lang="en-US" sz="5400" b="1" dirty="0">
              <a:latin typeface="Amazone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95612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55412" y="1585425"/>
            <a:ext cx="7572231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 </a:t>
            </a:r>
            <a:r>
              <a:rPr kumimoji="0" lang="en-US" sz="32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cứ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đấy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chứ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chả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84895" y="4056290"/>
            <a:ext cx="7601803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c) 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Kết quả hình ảnh cho ông giáo và lão hạc&quot;"/>
          <p:cNvPicPr>
            <a:picLocks noChangeAspect="1" noChangeArrowheads="1"/>
          </p:cNvPicPr>
          <p:nvPr/>
        </p:nvPicPr>
        <p:blipFill>
          <a:blip r:embed="rId3"/>
          <a:srcRect l="11929" r="15713"/>
          <a:stretch>
            <a:fillRect/>
          </a:stretch>
        </p:blipFill>
        <p:spPr bwMode="auto">
          <a:xfrm>
            <a:off x="709685" y="1473959"/>
            <a:ext cx="2702256" cy="2100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Kết quả hình ảnh cho chị dậu và con&quot;"/>
          <p:cNvPicPr>
            <a:picLocks noChangeAspect="1" noChangeArrowheads="1"/>
          </p:cNvPicPr>
          <p:nvPr/>
        </p:nvPicPr>
        <p:blipFill>
          <a:blip r:embed="rId4"/>
          <a:srcRect l="14015" r="19940"/>
          <a:stretch>
            <a:fillRect/>
          </a:stretch>
        </p:blipFill>
        <p:spPr bwMode="auto">
          <a:xfrm>
            <a:off x="545910" y="3865481"/>
            <a:ext cx="2920621" cy="2249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423" y="15919"/>
            <a:ext cx="2726142" cy="1130490"/>
          </a:xfrm>
          <a:prstGeom prst="rect">
            <a:avLst/>
          </a:prstGeom>
        </p:spPr>
      </p:pic>
      <p:sp>
        <p:nvSpPr>
          <p:cNvPr id="16" name="出品 10"/>
          <p:cNvSpPr txBox="1"/>
          <p:nvPr/>
        </p:nvSpPr>
        <p:spPr>
          <a:xfrm>
            <a:off x="5635421" y="497322"/>
            <a:ext cx="144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1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91819" y="2035784"/>
            <a:ext cx="98946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hấn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50961" y="3906159"/>
            <a:ext cx="1104103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 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…, song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 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 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nghển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30" y="411710"/>
            <a:ext cx="2630606" cy="1198728"/>
          </a:xfrm>
          <a:prstGeom prst="rect">
            <a:avLst/>
          </a:prstGeom>
        </p:spPr>
      </p:pic>
      <p:sp>
        <p:nvSpPr>
          <p:cNvPr id="14" name="出品 10"/>
          <p:cNvSpPr txBox="1"/>
          <p:nvPr/>
        </p:nvSpPr>
        <p:spPr>
          <a:xfrm>
            <a:off x="5526228" y="961351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962" y="1214651"/>
            <a:ext cx="62370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3705" y="2811438"/>
            <a:ext cx="1856096" cy="333004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8" y="600502"/>
            <a:ext cx="2357652" cy="2961568"/>
          </a:xfrm>
          <a:prstGeom prst="rect">
            <a:avLst/>
          </a:prstGeom>
        </p:spPr>
      </p:pic>
      <p:sp>
        <p:nvSpPr>
          <p:cNvPr id="13" name="10"/>
          <p:cNvSpPr txBox="1"/>
          <p:nvPr/>
        </p:nvSpPr>
        <p:spPr>
          <a:xfrm>
            <a:off x="1282889" y="2201354"/>
            <a:ext cx="163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3: 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5" name="Picture 14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7055" y="941694"/>
            <a:ext cx="948518" cy="948518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081515" y="2392913"/>
            <a:ext cx="623247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8904" y="2420212"/>
            <a:ext cx="948518" cy="94851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097438" y="3800908"/>
            <a:ext cx="623247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4827" y="4305887"/>
            <a:ext cx="948518" cy="9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" grpId="0" animBg="1"/>
      <p:bldP spid="13" grpId="0"/>
      <p:bldP spid="1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Kết quả hình ảnh cho trời nắn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 descr="—Pngtree—chinese style paper spool title_135620.png"/>
          <p:cNvPicPr>
            <a:picLocks noChangeAspect="1"/>
          </p:cNvPicPr>
          <p:nvPr/>
        </p:nvPicPr>
        <p:blipFill>
          <a:blip r:embed="rId3"/>
          <a:srcRect t="14129" b="26368"/>
          <a:stretch>
            <a:fillRect/>
          </a:stretch>
        </p:blipFill>
        <p:spPr>
          <a:xfrm>
            <a:off x="-582311" y="0"/>
            <a:ext cx="13211034" cy="660799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83893" y="1514902"/>
            <a:ext cx="7124131" cy="3657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Chu,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ngủi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…”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729551" y="3985147"/>
            <a:ext cx="6564573" cy="13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45473" y="4451445"/>
            <a:ext cx="6564573" cy="13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20452" y="4913194"/>
            <a:ext cx="4007894" cy="18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6" name="Picture 6" descr="Kết quả hình ảnh cho cá bo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0" name="Picture 2" descr="Kết quả hình ảnh cho gia đìn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16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 descr="Kết quả hình ảnh cho vui v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A9338563-E8DD-423C-80F7-78C765F0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0" y="6172200"/>
            <a:ext cx="566166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:a16="http://schemas.microsoft.com/office/drawing/2014/main" id="{2E3E3731-832E-4FED-B201-01F79B15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10" y="5800726"/>
            <a:ext cx="3924300" cy="7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:a16="http://schemas.microsoft.com/office/drawing/2014/main" id="{75CB21A1-A644-420F-9767-9298E5DF9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0" y="3712846"/>
            <a:ext cx="1365886" cy="27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:a16="http://schemas.microsoft.com/office/drawing/2014/main" id="{FACA8D2F-8599-42DB-A224-EFA95A7F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4" y="4684396"/>
            <a:ext cx="3790950" cy="93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5DC54527-2F97-4C30-8B74-52E7935B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8" y="3977640"/>
            <a:ext cx="4105276" cy="81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A0415568-24FC-46AE-8B4F-B231FE1B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3539491"/>
            <a:ext cx="2091690" cy="144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88943591-EFA5-4740-9D18-96C3EC8D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44" y="2326434"/>
            <a:ext cx="1859280" cy="12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F43BBB15-7E18-4824-84C7-F5E9827A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8" y="2267380"/>
            <a:ext cx="2752726" cy="7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0AC94198-B5D2-4F71-B7BA-A40452CC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8" y="1705404"/>
            <a:ext cx="283464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467812FB-718C-41AC-9E80-E2A84112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99" y="1813805"/>
            <a:ext cx="106299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DE025574-E904-4CDB-B7EC-FAF8597B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8" y="802250"/>
            <a:ext cx="3716656" cy="114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947E8BF7-9446-4948-A1DF-1B9E9030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2238376" cy="191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EE036B19-B0DC-4410-8252-B37C518E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32" y="4362451"/>
            <a:ext cx="3055620" cy="9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7375CF17-CA51-4C8B-AA5B-6C23E456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28" y="3249255"/>
            <a:ext cx="3297554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3DC489DE-0B22-4A55-8C24-7206F04D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0" y="3419476"/>
            <a:ext cx="2360296" cy="12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81E467A0-B71A-4C03-9FB3-F6F3A163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28" y="1436984"/>
            <a:ext cx="3246120" cy="159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D380885A-F459-4FB8-9D36-2883C904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04" y="1264306"/>
            <a:ext cx="3400424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A354E355-7C46-4A80-B725-347E6E7F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34" y="386777"/>
            <a:ext cx="3488054" cy="10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749BD953-AAE8-4978-961B-C057E8FE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1234441"/>
            <a:ext cx="2070734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91CB2D17-F20A-462E-9095-E8001544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90" y="3122296"/>
            <a:ext cx="1958340" cy="7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Hình ảnh có liên quan">
            <a:extLst>
              <a:ext uri="{FF2B5EF4-FFF2-40B4-BE49-F238E27FC236}">
                <a16:creationId xmlns:a16="http://schemas.microsoft.com/office/drawing/2014/main" id="{C18FC6A3-F081-4E45-BEDD-86099D72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11" y="2910840"/>
            <a:ext cx="142113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Kết quả hình ảnh cho chiếc lược ngà">
            <a:extLst>
              <a:ext uri="{FF2B5EF4-FFF2-40B4-BE49-F238E27FC236}">
                <a16:creationId xmlns:a16="http://schemas.microsoft.com/office/drawing/2014/main" id="{03067268-4994-4A1C-80BF-A4C79C48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65" y="2666872"/>
            <a:ext cx="1609725" cy="11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Kết quả hình ảnh cho Huế">
            <a:extLst>
              <a:ext uri="{FF2B5EF4-FFF2-40B4-BE49-F238E27FC236}">
                <a16:creationId xmlns:a16="http://schemas.microsoft.com/office/drawing/2014/main" id="{39367EEE-6C42-4EE8-A3B7-722F2EDC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30" y="-9526"/>
            <a:ext cx="2695576" cy="124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1" descr="59af418a3766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780431"/>
            <a:ext cx="3275463" cy="3077569"/>
          </a:xfrm>
          <a:prstGeom prst="rect">
            <a:avLst/>
          </a:prstGeom>
        </p:spPr>
      </p:pic>
      <p:pic>
        <p:nvPicPr>
          <p:cNvPr id="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918" y="234286"/>
            <a:ext cx="4011305" cy="1520726"/>
          </a:xfrm>
          <a:prstGeom prst="rect">
            <a:avLst/>
          </a:prstGeom>
        </p:spPr>
      </p:pic>
      <p:sp>
        <p:nvSpPr>
          <p:cNvPr id="8" name="品 10"/>
          <p:cNvSpPr txBox="1"/>
          <p:nvPr/>
        </p:nvSpPr>
        <p:spPr>
          <a:xfrm>
            <a:off x="3875965" y="888681"/>
            <a:ext cx="375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lang="zh-CN" altLang="en-US" sz="36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200" y="2511188"/>
            <a:ext cx="942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4674" y="3423666"/>
            <a:ext cx="86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463" y="4378836"/>
            <a:ext cx="8166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Hịch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19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16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62353" y="2489324"/>
            <a:ext cx="812800" cy="812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2124"/>
            <a:ext cx="2208810" cy="2176486"/>
          </a:xfrm>
          <a:prstGeom prst="rect">
            <a:avLst/>
          </a:prstGeom>
        </p:spPr>
      </p:pic>
      <p:grpSp>
        <p:nvGrpSpPr>
          <p:cNvPr id="2" name="组合 17"/>
          <p:cNvGrpSpPr/>
          <p:nvPr/>
        </p:nvGrpSpPr>
        <p:grpSpPr>
          <a:xfrm>
            <a:off x="1146413" y="736401"/>
            <a:ext cx="9838030" cy="5364147"/>
            <a:chOff x="-6300496" y="5642681"/>
            <a:chExt cx="23412450" cy="11961811"/>
          </a:xfrm>
        </p:grpSpPr>
        <p:grpSp>
          <p:nvGrpSpPr>
            <p:cNvPr id="3" name="组合 1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sp>
        <p:nvSpPr>
          <p:cNvPr id="24" name="TextBox 12"/>
          <p:cNvSpPr txBox="1"/>
          <p:nvPr/>
        </p:nvSpPr>
        <p:spPr>
          <a:xfrm>
            <a:off x="2402010" y="2586045"/>
            <a:ext cx="7451678" cy="23390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buFontTx/>
              <a:buNone/>
            </a:pP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Xin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cảm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ơn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thầy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cô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giáo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và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em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!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7078" y="1244298"/>
            <a:ext cx="1796529" cy="86149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6865214" y="1378905"/>
            <a:ext cx="1434748" cy="1235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4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4 0.55772 0.33733 0.52284 0.33472 0.50618 C 0.33143 0.48334 0.32674 0.46513 0.32084 0.44445 C 0.31788 0.43334 0.31476 0.42254 0.31111 0.41235 C 0.30504 0.39445 0.30052 0.37408 0.29167 0.3605 L 0.26667 0.32099 C 0.2625 0.3142 0.25816 0.30803 0.25417 0.30124 L 0.24167 0.27902 C 0.24028 0.28056 0.23837 0.28118 0.2375 0.28396 C 0.23594 0.28982 0.23594 0.29723 0.23472 0.30371 C 0.23334 0.31112 0.23212 0.31852 0.23056 0.32593 C 0.2283 0.33673 0.22049 0.36636 0.21806 0.37284 C 0.21719 0.37531 0.21615 0.37747 0.21528 0.38025 C 0.21354 0.38673 0.21372 0.39291 0.2125 0.4 C 0.21181 0.40402 0.21077 0.40803 0.20972 0.41235 C 0.20486 0.39908 0.2066 0.40618 0.20556 0.38272 C 0.20452 0.35803 0.204 0.33303 0.20278 0.30865 C 0.20243 0.29908 0.20087 0.26019 0.2 0.24939 C 0.19966 0.24291 0.19827 0.23334 0.19722 0.22717 C 0.19531 0.23766 0.19323 0.24815 0.19167 0.25926 C 0.19063 0.26729 0.19045 0.27593 0.18889 0.28396 C 0.1875 0.29167 0.18507 0.29846 0.18334 0.30618 C 0.17986 0.32223 0.17952 0.33056 0.175 0.34568 C 0.17292 0.35278 0.16823 0.36328 0.16528 0.37038 C 0.16511 0.37161 0.16337 0.38612 0.15972 0.38272 C 0.15695 0.37963 0.15608 0.37284 0.15417 0.36791 C 0.15243 0.35062 0.15104 0.33303 0.14861 0.31605 C 0.14775 0.30926 0.1467 0.30278 0.14584 0.2963 C 0.14531 0.29044 0.14497 0.28457 0.14445 0.27902 C 0.14341 0.26698 0.14358 0.26852 0.14167 0.25926 C 0.13993 0.27439 0.14045 0.27192 0.1375 0.28889 C 0.13663 0.29383 0.13594 0.29877 0.13472 0.30371 C 0.13403 0.3071 0.13281 0.31019 0.13195 0.31359 C 0.13143 0.31575 0.13108 0.31821 0.13056 0.32099 C 0.13004 0.32408 0.13004 0.32747 0.12917 0.33087 C 0.12535 0.3463 0.12604 0.33951 0.12084 0.35062 C 0.11511 0.36297 0.12153 0.35371 0.11389 0.36297 C 0.09688 0.33241 0.11597 0.3713 0.10139 0.29383 C 0.09653 0.26698 0.09497 0.26173 0.09167 0.23457 C 0.08959 0.21729 0.08733 0.2 0.08611 0.18272 C 0.08438 0.15772 0.08542 0.16945 0.08334 0.14815 C 0.07466 0.18396 0.08281 0.14599 0.07778 0.18519 C 0.07639 0.19661 0.07344 0.20772 0.07222 0.21976 C 0.07188 0.2247 0.0717 0.22963 0.07084 0.23457 C 0.07031 0.23735 0.06893 0.2392 0.06806 0.24198 C 0.06719 0.24538 0.0658 0.25587 0.06528 0.25926 C 0.0625 0.2534 0.05886 0.24846 0.05695 0.24198 C 0.05504 0.23519 0.05504 0.22717 0.05417 0.21976 C 0.05122 0.19383 0.05191 0.2 0.05 0.17778 C 0.04913 0.18087 0.04792 0.18396 0.04722 0.18766 C 0.04653 0.19229 0.04636 0.19754 0.04584 0.20247 C 0.04497 0.21019 0.04445 0.21266 0.04306 0.21976 C 0.04132 0.21544 0.03889 0.21204 0.0375 0.20741 C 0.03091 0.18488 0.029 0.16019 0.02639 0.13581 C 0.02466 0.11852 0.02361 0.10062 0.02084 0.08396 C 0.01754 0.06328 0.01893 0.07223 0.01667 0.05679 C 0.01632 0.06173 0.01597 0.06667 0.01528 0.07161 C 0.01493 0.07408 0.01406 0.07624 0.01389 0.07902 C 0.0132 0.08859 0.01302 0.09877 0.0125 0.10865 C 0.00573 0.09229 0.00938 0.10433 0.00695 0.07902 C 0.00625 0.07068 0.00521 0.06235 0.00417 0.05433 C 0.00243 0.04013 0.00052 0.03612 -2.22222E-6 0.02223 C -0.00017 0.01482 -2.22222E-6 0.00741 -2.22222E-6 -4.81481E-6 " pathEditMode="relative" rAng="0" ptsTypes="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5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  <p:audio>
              <p:cMediaNode numSld="999" showWhenStopped="0">
                <p:cTn id="46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19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16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62353" y="2489324"/>
            <a:ext cx="812800" cy="812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2124"/>
            <a:ext cx="2208810" cy="2176486"/>
          </a:xfrm>
          <a:prstGeom prst="rect">
            <a:avLst/>
          </a:prstGeom>
        </p:spPr>
      </p:pic>
      <p:grpSp>
        <p:nvGrpSpPr>
          <p:cNvPr id="3" name="组合 17"/>
          <p:cNvGrpSpPr/>
          <p:nvPr/>
        </p:nvGrpSpPr>
        <p:grpSpPr>
          <a:xfrm>
            <a:off x="-581576" y="736402"/>
            <a:ext cx="13107349" cy="4512492"/>
            <a:chOff x="-6300496" y="5642681"/>
            <a:chExt cx="23412450" cy="11961811"/>
          </a:xfrm>
        </p:grpSpPr>
        <p:grpSp>
          <p:nvGrpSpPr>
            <p:cNvPr id="4" name="组合 1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sp>
        <p:nvSpPr>
          <p:cNvPr id="24" name="TextBox 12"/>
          <p:cNvSpPr txBox="1"/>
          <p:nvPr/>
        </p:nvSpPr>
        <p:spPr>
          <a:xfrm>
            <a:off x="145566" y="2272141"/>
            <a:ext cx="10913687" cy="150810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9000" dirty="0" err="1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Tiết</a:t>
            </a:r>
            <a:r>
              <a:rPr lang="en-US" sz="9000" dirty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101: </a:t>
            </a:r>
            <a:r>
              <a:rPr lang="en-US" sz="9000" dirty="0" err="1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Câu</a:t>
            </a:r>
            <a:r>
              <a:rPr lang="en-US" sz="9000" dirty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9000" dirty="0" err="1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phủ</a:t>
            </a:r>
            <a:r>
              <a:rPr lang="en-US" sz="9000" dirty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9000" dirty="0" err="1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định</a:t>
            </a:r>
            <a:endParaRPr lang="en-US" sz="9000" dirty="0">
              <a:solidFill>
                <a:srgbClr val="1D9BB8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7078" y="1244298"/>
            <a:ext cx="1796529" cy="86149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6865214" y="1378905"/>
            <a:ext cx="1434748" cy="1235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4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4 0.55772 0.33733 0.52284 0.33472 0.50618 C 0.33143 0.48334 0.32674 0.46513 0.32084 0.44445 C 0.31788 0.43334 0.31476 0.42254 0.31111 0.41235 C 0.30504 0.39445 0.30052 0.37408 0.29167 0.3605 L 0.26667 0.32099 C 0.2625 0.3142 0.25816 0.30803 0.25417 0.30124 L 0.24167 0.27902 C 0.24028 0.28056 0.23837 0.28118 0.2375 0.28396 C 0.23594 0.28982 0.23594 0.29723 0.23472 0.30371 C 0.23334 0.31112 0.23212 0.31852 0.23056 0.32593 C 0.2283 0.33673 0.22049 0.36636 0.21806 0.37284 C 0.21719 0.37531 0.21615 0.37747 0.21528 0.38025 C 0.21354 0.38673 0.21372 0.39291 0.2125 0.4 C 0.21181 0.40402 0.21077 0.40803 0.20972 0.41235 C 0.20486 0.39908 0.2066 0.40618 0.20556 0.38272 C 0.20452 0.35803 0.204 0.33303 0.20278 0.30865 C 0.20243 0.29908 0.20087 0.26019 0.2 0.24939 C 0.19966 0.24291 0.19827 0.23334 0.19722 0.22717 C 0.19531 0.23766 0.19323 0.24815 0.19167 0.25926 C 0.19063 0.26729 0.19045 0.27593 0.18889 0.28396 C 0.1875 0.29167 0.18507 0.29846 0.18334 0.30618 C 0.17986 0.32223 0.17952 0.33056 0.175 0.34568 C 0.17292 0.35278 0.16823 0.36328 0.16528 0.37038 C 0.16511 0.37161 0.16337 0.38612 0.15972 0.38272 C 0.15695 0.37963 0.15608 0.37284 0.15417 0.36791 C 0.15243 0.35062 0.15104 0.33303 0.14861 0.31605 C 0.14775 0.30926 0.1467 0.30278 0.14584 0.2963 C 0.14531 0.29044 0.14497 0.28457 0.14445 0.27902 C 0.14341 0.26698 0.14358 0.26852 0.14167 0.25926 C 0.13993 0.27439 0.14045 0.27192 0.1375 0.28889 C 0.13663 0.29383 0.13594 0.29877 0.13472 0.30371 C 0.13403 0.3071 0.13281 0.31019 0.13195 0.31359 C 0.13143 0.31575 0.13108 0.31821 0.13056 0.32099 C 0.13004 0.32408 0.13004 0.32747 0.12917 0.33087 C 0.12535 0.3463 0.12604 0.33951 0.12084 0.35062 C 0.11511 0.36297 0.12153 0.35371 0.11389 0.36297 C 0.09688 0.33241 0.11597 0.3713 0.10139 0.29383 C 0.09653 0.26698 0.09497 0.26173 0.09167 0.23457 C 0.08959 0.21729 0.08733 0.2 0.08611 0.18272 C 0.08438 0.15772 0.08542 0.16945 0.08334 0.14815 C 0.07466 0.18396 0.08281 0.14599 0.07778 0.18519 C 0.07639 0.19661 0.07344 0.20772 0.07222 0.21976 C 0.07188 0.2247 0.0717 0.22963 0.07084 0.23457 C 0.07031 0.23735 0.06893 0.2392 0.06806 0.24198 C 0.06719 0.24538 0.0658 0.25587 0.06528 0.25926 C 0.0625 0.2534 0.05886 0.24846 0.05695 0.24198 C 0.05504 0.23519 0.05504 0.22717 0.05417 0.21976 C 0.05122 0.19383 0.05191 0.2 0.05 0.17778 C 0.04913 0.18087 0.04792 0.18396 0.04722 0.18766 C 0.04653 0.19229 0.04636 0.19754 0.04584 0.20247 C 0.04497 0.21019 0.04445 0.21266 0.04306 0.21976 C 0.04132 0.21544 0.03889 0.21204 0.0375 0.20741 C 0.03091 0.18488 0.029 0.16019 0.02639 0.13581 C 0.02466 0.11852 0.02361 0.10062 0.02084 0.08396 C 0.01754 0.06328 0.01893 0.07223 0.01667 0.05679 C 0.01632 0.06173 0.01597 0.06667 0.01528 0.07161 C 0.01493 0.07408 0.01406 0.07624 0.01389 0.07902 C 0.0132 0.08859 0.01302 0.09877 0.0125 0.10865 C 0.00573 0.09229 0.00938 0.10433 0.00695 0.07902 C 0.00625 0.07068 0.00521 0.06235 0.00417 0.05433 C 0.00243 0.04013 0.00052 0.03612 -2.22222E-6 0.02223 C -0.00017 0.01482 -2.22222E-6 0.00741 -2.22222E-6 -4.81481E-6 " pathEditMode="relative" rAng="0" ptsTypes="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5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  <p:audio>
              <p:cMediaNode numSld="999" showWhenStopped="0">
                <p:cTn id="46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11" y="805215"/>
            <a:ext cx="6094760" cy="5261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286" y="887104"/>
            <a:ext cx="95310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10" y="1119116"/>
            <a:ext cx="6411645" cy="4694829"/>
          </a:xfrm>
          <a:prstGeom prst="rect">
            <a:avLst/>
          </a:prstGeom>
        </p:spPr>
      </p:pic>
      <p:sp>
        <p:nvSpPr>
          <p:cNvPr id="5" name="10"/>
          <p:cNvSpPr txBox="1"/>
          <p:nvPr/>
        </p:nvSpPr>
        <p:spPr>
          <a:xfrm>
            <a:off x="1334530" y="1175559"/>
            <a:ext cx="5832229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1-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Tìm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hiểu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ví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dụ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a-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Ví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dụ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1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3479" y="2616028"/>
            <a:ext cx="4376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a) </a:t>
            </a:r>
            <a:r>
              <a:rPr lang="vi-VN" sz="3600" i="1" dirty="0">
                <a:latin typeface="+mj-lt"/>
              </a:rPr>
              <a:t>Nam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b) </a:t>
            </a:r>
            <a:r>
              <a:rPr lang="vi-VN" sz="3600" i="1" dirty="0">
                <a:latin typeface="+mj-lt"/>
              </a:rPr>
              <a:t>Nam không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c) </a:t>
            </a:r>
            <a:r>
              <a:rPr lang="vi-VN" sz="3600" i="1" dirty="0">
                <a:latin typeface="+mj-lt"/>
              </a:rPr>
              <a:t>Nam chưa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d) </a:t>
            </a:r>
            <a:r>
              <a:rPr lang="vi-VN" sz="3600" i="1" dirty="0">
                <a:latin typeface="+mj-lt"/>
              </a:rPr>
              <a:t>Nam chẳng đi Huế.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0250" y="1307878"/>
            <a:ext cx="33118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Các câu (b), (c), (d) có đặc điểm hình thức gì khác so với câu (a)?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3467" y="3823545"/>
            <a:ext cx="331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Những câu này có gì khác với câu (a) về chức năng?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50880" y="3074033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9463" y="1032890"/>
            <a:ext cx="3175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a) </a:t>
            </a:r>
            <a:r>
              <a:rPr lang="vi-VN" sz="3600" i="1" dirty="0">
                <a:latin typeface="+mj-lt"/>
              </a:rPr>
              <a:t>Nam đi Huế.</a:t>
            </a:r>
            <a:endParaRPr lang="en-US" sz="3600" dirty="0">
              <a:latin typeface="+mj-lt"/>
            </a:endParaRPr>
          </a:p>
        </p:txBody>
      </p:sp>
      <p:pic>
        <p:nvPicPr>
          <p:cNvPr id="7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1954" y="3059619"/>
            <a:ext cx="5092333" cy="525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71402" y="639368"/>
            <a:ext cx="4376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b) </a:t>
            </a:r>
            <a:r>
              <a:rPr lang="vi-VN" sz="3600" i="1" dirty="0">
                <a:latin typeface="+mj-lt"/>
              </a:rPr>
              <a:t>Nam không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c) </a:t>
            </a:r>
            <a:r>
              <a:rPr lang="vi-VN" sz="3600" i="1" dirty="0">
                <a:latin typeface="+mj-lt"/>
              </a:rPr>
              <a:t>Nam chưa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d) </a:t>
            </a:r>
            <a:r>
              <a:rPr lang="vi-VN" sz="3600" i="1" dirty="0">
                <a:latin typeface="+mj-lt"/>
              </a:rPr>
              <a:t>Nam chẳng đi Huế.</a:t>
            </a:r>
            <a:endParaRPr lang="en-US" sz="3600" dirty="0">
              <a:latin typeface="+mj-lt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 rot="5244177">
            <a:off x="2588784" y="2182492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798868" y="3362906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 rot="5244177">
            <a:off x="8254884" y="2594197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8020341" y="1201208"/>
            <a:ext cx="16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chưa đi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5363" y="461957"/>
            <a:ext cx="1835619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i="1" dirty="0">
                <a:solidFill>
                  <a:srgbClr val="FF0000"/>
                </a:solidFill>
                <a:latin typeface="+mj-lt"/>
              </a:rPr>
              <a:t>không đi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47636" y="1746324"/>
            <a:ext cx="18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chẳng đi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39505" y="5000642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Khẳng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 rot="5244177">
            <a:off x="2632001" y="4095453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637361" y="4989264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 rot="5244177">
            <a:off x="8229857" y="4138667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612340" y="5687577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tả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6" grpId="0"/>
      <p:bldP spid="10" grpId="0"/>
      <p:bldP spid="11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75963" y="541065"/>
            <a:ext cx="73697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i="1" dirty="0">
                <a:latin typeface="+mj-lt"/>
              </a:rPr>
              <a:t>Thầy sờ vòi bảo:</a:t>
            </a:r>
            <a:endParaRPr lang="vi-VN" sz="4000" dirty="0">
              <a:latin typeface="+mj-lt"/>
            </a:endParaRPr>
          </a:p>
          <a:p>
            <a:pPr algn="just"/>
            <a:r>
              <a:rPr lang="vi-VN" sz="4000" i="1" dirty="0">
                <a:latin typeface="+mj-lt"/>
              </a:rPr>
              <a:t>- Tưởng con voi như thế nào, hoá ra nó sun sun như con đỉa.</a:t>
            </a:r>
            <a:endParaRPr lang="vi-VN" sz="4000" dirty="0">
              <a:latin typeface="+mj-lt"/>
            </a:endParaRPr>
          </a:p>
          <a:p>
            <a:pPr algn="just"/>
            <a:r>
              <a:rPr lang="vi-VN" sz="4000" i="1" dirty="0">
                <a:latin typeface="+mj-lt"/>
              </a:rPr>
              <a:t>Thầy sờ ngà bảo:</a:t>
            </a:r>
            <a:endParaRPr lang="vi-VN" sz="4000" dirty="0">
              <a:latin typeface="+mj-lt"/>
            </a:endParaRPr>
          </a:p>
          <a:p>
            <a:pPr algn="just"/>
            <a:r>
              <a:rPr lang="vi-VN" sz="4000" i="1" dirty="0">
                <a:latin typeface="+mj-lt"/>
              </a:rPr>
              <a:t>- Không phải, nó chần chẫn như cái đòn càn. </a:t>
            </a:r>
            <a:endParaRPr lang="vi-VN" sz="4000" dirty="0">
              <a:latin typeface="+mj-lt"/>
            </a:endParaRPr>
          </a:p>
          <a:p>
            <a:pPr algn="just"/>
            <a:r>
              <a:rPr lang="vi-VN" sz="4000" i="1" dirty="0">
                <a:latin typeface="+mj-lt"/>
              </a:rPr>
              <a:t>Thầy sờ tai bảo:</a:t>
            </a:r>
            <a:endParaRPr lang="vi-VN" sz="4000" dirty="0">
              <a:latin typeface="+mj-lt"/>
            </a:endParaRPr>
          </a:p>
          <a:p>
            <a:pPr algn="just"/>
            <a:r>
              <a:rPr lang="vi-VN" sz="4000" i="1" dirty="0">
                <a:latin typeface="+mj-lt"/>
              </a:rPr>
              <a:t>- Đâu có! Nó bè bè như cái quạt thóc.</a:t>
            </a:r>
            <a:endParaRPr lang="vi-VN" sz="4000" dirty="0">
              <a:latin typeface="+mj-lt"/>
            </a:endParaRPr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1173707" y="4266029"/>
            <a:ext cx="2606725" cy="1875466"/>
          </a:xfrm>
          <a:prstGeom prst="rect">
            <a:avLst/>
          </a:prstGeom>
        </p:spPr>
      </p:pic>
      <p:pic>
        <p:nvPicPr>
          <p:cNvPr id="13" name="Picture 12" descr="86034885cff140b8bd2576cfe0e5c576.png"/>
          <p:cNvPicPr>
            <a:picLocks noChangeAspect="1"/>
          </p:cNvPicPr>
          <p:nvPr/>
        </p:nvPicPr>
        <p:blipFill>
          <a:blip r:embed="rId4"/>
          <a:srcRect t="36667" r="26468" b="34444"/>
          <a:stretch>
            <a:fillRect/>
          </a:stretch>
        </p:blipFill>
        <p:spPr>
          <a:xfrm>
            <a:off x="465160" y="564108"/>
            <a:ext cx="2837598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5591" y="2442949"/>
            <a:ext cx="235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585" y="284169"/>
            <a:ext cx="1151206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4000" spc="-5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40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0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0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40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40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40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40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-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chần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chẫn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nh­ư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-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(1):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“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nh­ư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đỉa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en-US" sz="4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(2):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T­ưởng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nh­ư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đỉa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GB" sz="4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chần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chẫn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nh­ư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</a:t>
            </a:r>
            <a:r>
              <a:rPr lang="en-GB" sz="4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52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477" y="138415"/>
            <a:ext cx="113713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KL 2: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ý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ý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hay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GB" sz="4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1237</Words>
  <Application>Microsoft Office PowerPoint</Application>
  <PresentationFormat>Widescreen</PresentationFormat>
  <Paragraphs>93</Paragraphs>
  <Slides>25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Microsoft YaHei UI</vt:lpstr>
      <vt:lpstr>.VnTime</vt:lpstr>
      <vt:lpstr>Amazone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admin</cp:lastModifiedBy>
  <cp:revision>388</cp:revision>
  <dcterms:created xsi:type="dcterms:W3CDTF">2019-05-04T04:43:34Z</dcterms:created>
  <dcterms:modified xsi:type="dcterms:W3CDTF">2023-05-09T10:07:38Z</dcterms:modified>
</cp:coreProperties>
</file>