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7" r:id="rId2"/>
    <p:sldId id="289" r:id="rId3"/>
    <p:sldId id="344" r:id="rId4"/>
    <p:sldId id="330" r:id="rId5"/>
    <p:sldId id="340" r:id="rId6"/>
    <p:sldId id="341" r:id="rId7"/>
    <p:sldId id="342" r:id="rId8"/>
    <p:sldId id="343" r:id="rId9"/>
    <p:sldId id="336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4630"/>
    <a:srgbClr val="3F8158"/>
    <a:srgbClr val="003300"/>
    <a:srgbClr val="006600"/>
    <a:srgbClr val="1B3527"/>
    <a:srgbClr val="006666"/>
    <a:srgbClr val="2E923A"/>
    <a:srgbClr val="17391D"/>
    <a:srgbClr val="427E5F"/>
    <a:srgbClr val="1C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364" autoAdjust="0"/>
  </p:normalViewPr>
  <p:slideViewPr>
    <p:cSldViewPr>
      <p:cViewPr varScale="1">
        <p:scale>
          <a:sx n="109" d="100"/>
          <a:sy n="109" d="100"/>
        </p:scale>
        <p:origin x="80" y="1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911D-1E3E-4725-91F9-FF94F884CDBF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C7393-C4C9-40A3-A388-FB24E9905D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70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7391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"/>
            <a:ext cx="91440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5" name="Subtitle 2"/>
          <p:cNvSpPr txBox="1">
            <a:spLocks/>
          </p:cNvSpPr>
          <p:nvPr/>
        </p:nvSpPr>
        <p:spPr>
          <a:xfrm>
            <a:off x="152400" y="285750"/>
            <a:ext cx="8686800" cy="4857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KIỂM</a:t>
            </a:r>
            <a:r>
              <a:rPr kumimoji="0" lang="en-US" sz="28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TRA BÀI CŨ</a:t>
            </a:r>
          </a:p>
          <a:p>
            <a:pPr marL="270510" lvl="0" algn="just"/>
            <a:r>
              <a:rPr lang="en-US" sz="22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 giảm nói tránh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200" i="1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200" i="1" dirty="0" err="1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200" i="1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200" i="1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200" i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0510" algn="just">
              <a:spcAft>
                <a:spcPts val="0"/>
              </a:spcAft>
            </a:pP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vi-VN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 giảm nói tránh có tác dụng gì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Cho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vi-VN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và chỉ ra tác dụng của Nói giảm nói tránh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270510" algn="just">
              <a:spcAft>
                <a:spcPts val="0"/>
              </a:spcAft>
            </a:pPr>
            <a:r>
              <a:rPr lang="pt-BR" sz="2200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Khởi động:</a:t>
            </a:r>
          </a:p>
          <a:p>
            <a:pPr algn="just">
              <a:spcAft>
                <a:spcPts val="0"/>
              </a:spcAft>
            </a:pP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Cho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quẹt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diêm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Bỗng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nô-en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lộng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lẫy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ngoái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buôn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ngàn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nến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lấp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lánh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rỡ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tủ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2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62475" algn="l"/>
                <a:tab pos="5410200" algn="l"/>
              </a:tabLst>
            </a:pP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?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		</a:t>
            </a:r>
            <a:endParaRPr lang="en-US" sz="2200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cấu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kiểu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200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1" i="0" u="none" strike="noStrike" kern="1200" cap="none" spc="0" normalizeH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57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050"/>
            <a:ext cx="91440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3" name="TextBox 2"/>
          <p:cNvSpPr txBox="1"/>
          <p:nvPr/>
        </p:nvSpPr>
        <p:spPr>
          <a:xfrm>
            <a:off x="228600" y="1276350"/>
            <a:ext cx="90678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vi-VN" sz="32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GHÉP</a:t>
            </a:r>
            <a:endParaRPr lang="en-US" sz="3200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pt-BR" sz="3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</a:p>
          <a:p>
            <a:pPr algn="ctr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52400" y="742950"/>
            <a:ext cx="3352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TIẾT</a:t>
            </a:r>
            <a:r>
              <a:rPr kumimoji="0" lang="en-US" sz="2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vi-VN" sz="2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49</a:t>
            </a:r>
            <a:r>
              <a:rPr kumimoji="0" lang="en-US" sz="20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TIẾNG VIỆT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"/>
            <a:ext cx="91440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2" name="Rectangle 1"/>
          <p:cNvSpPr/>
          <p:nvPr/>
        </p:nvSpPr>
        <p:spPr>
          <a:xfrm>
            <a:off x="218317" y="284024"/>
            <a:ext cx="869708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nl-NL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I- Đặc điểm của câu ghép.</a:t>
            </a:r>
          </a:p>
          <a:p>
            <a:pPr lvl="0" algn="just"/>
            <a:r>
              <a:rPr lang="nl-NL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nl-NL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 hiểu VD </a:t>
            </a:r>
            <a:r>
              <a:rPr lang="nl-NL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nl-NL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SGK-tr111).</a:t>
            </a:r>
          </a:p>
          <a:p>
            <a:pPr lvl="0" algn="just">
              <a:defRPr/>
            </a:pP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a- Tôi   quên thế nào được những cảm giác </a:t>
            </a:r>
            <a:r>
              <a:rPr lang="vi-VN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rong sáng ấy  nảy nở trong lòng tôi như mấy cành hoa tươi</a:t>
            </a:r>
            <a:r>
              <a:rPr lang="vi-VN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mỉm cười giữa bầu trời</a:t>
            </a:r>
            <a:r>
              <a:rPr lang="vi-VN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quang đãng.</a:t>
            </a:r>
          </a:p>
          <a:p>
            <a:pPr lvl="0" algn="just">
              <a:defRPr/>
            </a:pP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-&gt; Cụm C-V thứ nhất.</a:t>
            </a:r>
          </a:p>
          <a:p>
            <a:pPr marL="285750" lvl="0" indent="-285750" algn="just">
              <a:buFontTx/>
              <a:buChar char="-"/>
              <a:defRPr/>
            </a:pP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 cảm giác </a:t>
            </a:r>
            <a:r>
              <a:rPr lang="vi-VN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rong sáng ấy  nảy nở trong lòng tôi như mấy cành hoa tươi</a:t>
            </a:r>
            <a:r>
              <a:rPr lang="vi-VN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mỉm cười giữa bầu trời</a:t>
            </a:r>
            <a:r>
              <a:rPr lang="vi-VN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quang đãng. </a:t>
            </a:r>
          </a:p>
          <a:p>
            <a:pPr lvl="0" algn="just">
              <a:defRPr/>
            </a:pP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-&gt; Cụm c-v thứ 2 bổ sung ý nghĩa cho ĐT </a:t>
            </a:r>
            <a:r>
              <a:rPr lang="nl-NL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quên.</a:t>
            </a:r>
          </a:p>
          <a:p>
            <a:pPr marL="285750" lvl="0" indent="-285750" algn="just">
              <a:buFontTx/>
              <a:buChar char="-"/>
              <a:defRPr/>
            </a:pP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mấy cành hoa tươi</a:t>
            </a:r>
            <a:r>
              <a:rPr lang="vi-VN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mỉm cười giữa bầu trời</a:t>
            </a:r>
            <a:r>
              <a:rPr lang="vi-VN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quang đãng. </a:t>
            </a:r>
          </a:p>
          <a:p>
            <a:pPr lvl="0" algn="just">
              <a:defRPr/>
            </a:pP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-&gt; Cụm c-v thứ 3 bổ sung ý nghĩa cho ĐT </a:t>
            </a:r>
            <a:r>
              <a:rPr lang="nl-NL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nảy nở.</a:t>
            </a:r>
          </a:p>
          <a:p>
            <a:pPr lvl="0" algn="just">
              <a:defRPr/>
            </a:pPr>
            <a:endParaRPr lang="nl-NL" dirty="0">
              <a:solidFill>
                <a:prstClr val="white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defRPr/>
            </a:pP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b-  Buổi mai hôm ấy, một buổi mai đầy sương thu</a:t>
            </a:r>
            <a:r>
              <a:rPr lang="vi-VN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 gió lạnh, mẹ tôi  âu yếm nắm tay tôi dẫn đi  trên con đường làng </a:t>
            </a:r>
            <a:r>
              <a:rPr lang="vi-VN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và hẹp.</a:t>
            </a:r>
            <a:r>
              <a:rPr lang="vi-VN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prstClr val="white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defRPr/>
            </a:pPr>
            <a:endParaRPr lang="en-US" dirty="0">
              <a:solidFill>
                <a:prstClr val="white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defRPr/>
            </a:pP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c- Cảnh vật chung quanh tôi đều thay đổi, vì</a:t>
            </a:r>
            <a:r>
              <a:rPr lang="vi-VN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 lòng tôi  đang có sự thay đổi lớn: hôm  nay tôi  đi học.</a:t>
            </a:r>
            <a:endParaRPr lang="en-US" dirty="0">
              <a:solidFill>
                <a:prstClr val="white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defRPr/>
            </a:pPr>
            <a:endParaRPr lang="en-US" dirty="0">
              <a:solidFill>
                <a:prstClr val="white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dirty="0">
              <a:solidFill>
                <a:srgbClr val="FFFF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nl-NL" b="1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14400" y="895350"/>
            <a:ext cx="228600" cy="3048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33400" y="1123950"/>
            <a:ext cx="3810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66800" y="1123950"/>
            <a:ext cx="78486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81000" y="1428750"/>
            <a:ext cx="43434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327277" y="1731824"/>
            <a:ext cx="228600" cy="382726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2362198" y="2517635"/>
            <a:ext cx="76202" cy="358915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172200" y="3638550"/>
            <a:ext cx="6096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6879336" y="3333750"/>
            <a:ext cx="76200" cy="3810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955536" y="3638550"/>
            <a:ext cx="1883664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81000" y="3867150"/>
            <a:ext cx="34290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33400" y="4476750"/>
            <a:ext cx="23622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2895600" y="4248150"/>
            <a:ext cx="76200" cy="3810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048000" y="4476750"/>
            <a:ext cx="10668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257800" y="4476750"/>
            <a:ext cx="6096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5905502" y="4217848"/>
            <a:ext cx="114298" cy="258902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6019800" y="4476750"/>
            <a:ext cx="22860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609600" y="4705350"/>
            <a:ext cx="3048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1004509" y="4476750"/>
            <a:ext cx="48382" cy="2286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1066800" y="4705350"/>
            <a:ext cx="5334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09600" y="1947104"/>
            <a:ext cx="2667000" cy="15046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494917" y="1955111"/>
            <a:ext cx="5496683" cy="7039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685800" y="2259911"/>
            <a:ext cx="2209800" cy="7039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571500" y="2800350"/>
            <a:ext cx="17145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2514600" y="2800350"/>
            <a:ext cx="31242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143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57150"/>
            <a:ext cx="84582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062284"/>
              </p:ext>
            </p:extLst>
          </p:nvPr>
        </p:nvGraphicFramePr>
        <p:xfrm>
          <a:off x="152401" y="361950"/>
          <a:ext cx="8763000" cy="2743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85999">
                  <a:extLst>
                    <a:ext uri="{9D8B030D-6E8A-4147-A177-3AD203B41FA5}">
                      <a16:colId xmlns:a16="http://schemas.microsoft.com/office/drawing/2014/main" val="1588354147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57615909"/>
                    </a:ext>
                  </a:extLst>
                </a:gridCol>
                <a:gridCol w="4343401">
                  <a:extLst>
                    <a:ext uri="{9D8B030D-6E8A-4147-A177-3AD203B41FA5}">
                      <a16:colId xmlns:a16="http://schemas.microsoft.com/office/drawing/2014/main" val="1971019220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Kiểu cấu tạo câu</a:t>
                      </a:r>
                      <a:endParaRPr lang="vi-VN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cụ thể.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375194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có một cụm c-v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9821148"/>
                  </a:ext>
                </a:extLst>
              </a:tr>
              <a:tr h="333375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nl-NL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có hai hoặc nhiều cụm c-v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vi-VN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19469054"/>
                  </a:ext>
                </a:extLst>
              </a:tr>
              <a:tr h="2571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</a:rPr>
                        <a:t>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994760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629895"/>
              </p:ext>
            </p:extLst>
          </p:nvPr>
        </p:nvGraphicFramePr>
        <p:xfrm>
          <a:off x="76200" y="3257550"/>
          <a:ext cx="8763000" cy="822960"/>
        </p:xfrm>
        <a:graphic>
          <a:graphicData uri="http://schemas.openxmlformats.org/drawingml/2006/table">
            <a:tbl>
              <a:tblPr/>
              <a:tblGrid>
                <a:gridCol w="8763000">
                  <a:extLst>
                    <a:ext uri="{9D8B030D-6E8A-4147-A177-3AD203B41FA5}">
                      <a16:colId xmlns:a16="http://schemas.microsoft.com/office/drawing/2014/main" val="22763981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800" b="1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 Kết</a:t>
                      </a:r>
                      <a:r>
                        <a:rPr lang="vi-VN" sz="1800" b="1" i="1" baseline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luận: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vi-VN" sz="1800" baseline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959935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707103"/>
              </p:ext>
            </p:extLst>
          </p:nvPr>
        </p:nvGraphicFramePr>
        <p:xfrm>
          <a:off x="152401" y="3562350"/>
          <a:ext cx="8762999" cy="548640"/>
        </p:xfrm>
        <a:graphic>
          <a:graphicData uri="http://schemas.openxmlformats.org/drawingml/2006/table">
            <a:tbl>
              <a:tblPr/>
              <a:tblGrid>
                <a:gridCol w="8762999">
                  <a:extLst>
                    <a:ext uri="{9D8B030D-6E8A-4147-A177-3AD203B41FA5}">
                      <a16:colId xmlns:a16="http://schemas.microsoft.com/office/drawing/2014/main" val="3385281874"/>
                    </a:ext>
                  </a:extLst>
                </a:gridCol>
              </a:tblGrid>
              <a:tr h="5307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Câu ghép là câu có 2 hoặc nhiều cụm C-V không bao chứa nhau. Mỗi cụm c- v được gọi là một vế của câu.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208316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38400" y="1522488"/>
            <a:ext cx="22098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Cụm c-v nhỏ nằm trong cụm c-v lớn</a:t>
            </a:r>
            <a:endParaRPr lang="vi-VN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438400" y="361950"/>
            <a:ext cx="0" cy="1219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72000" y="1068675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nl-NL" sz="2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b</a:t>
            </a:r>
            <a:endParaRPr lang="en-US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0" y="165735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nl-NL" sz="2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a</a:t>
            </a:r>
            <a:endParaRPr lang="en-US" sz="2000" b="1" dirty="0">
              <a:solidFill>
                <a:prstClr val="white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8400" y="2114550"/>
            <a:ext cx="21335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pt-BR" sz="20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cụm c-v không bao chứa nhau.</a:t>
            </a:r>
            <a:endParaRPr lang="en-US" sz="2000" dirty="0">
              <a:solidFill>
                <a:prstClr val="white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0" y="2324040"/>
            <a:ext cx="12953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nl-NL" sz="2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c</a:t>
            </a:r>
            <a:endParaRPr lang="vi-VN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62599" y="1099566"/>
            <a:ext cx="1828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</a:t>
            </a:r>
            <a:r>
              <a:rPr lang="en-US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endParaRPr lang="en-US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62600" y="1693926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</a:t>
            </a:r>
            <a:r>
              <a:rPr lang="en-US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endParaRPr lang="en-US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38800" y="2361438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 </a:t>
            </a:r>
            <a:r>
              <a:rPr lang="en-US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endParaRPr lang="en-US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20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"/>
            <a:ext cx="91440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66383"/>
              </p:ext>
            </p:extLst>
          </p:nvPr>
        </p:nvGraphicFramePr>
        <p:xfrm>
          <a:off x="228600" y="819150"/>
          <a:ext cx="8458200" cy="822960"/>
        </p:xfrm>
        <a:graphic>
          <a:graphicData uri="http://schemas.openxmlformats.org/drawingml/2006/table">
            <a:tbl>
              <a:tblPr/>
              <a:tblGrid>
                <a:gridCol w="8458200">
                  <a:extLst>
                    <a:ext uri="{9D8B030D-6E8A-4147-A177-3AD203B41FA5}">
                      <a16:colId xmlns:a16="http://schemas.microsoft.com/office/drawing/2014/main" val="2780925254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800" u="non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Hằng năm cứ vào cuối thu lá ngoài đường</a:t>
                      </a:r>
                      <a:r>
                        <a:rPr lang="vi-VN" sz="1800" u="non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800" u="non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rụng nhiều và trên không</a:t>
                      </a:r>
                      <a:r>
                        <a:rPr lang="vi-VN" sz="1800" u="non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nl-NL" sz="1800" u="non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có những đám mây</a:t>
                      </a:r>
                      <a:r>
                        <a:rPr lang="vi-VN" sz="1800" u="none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800" u="non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bàng bạc, lòng tôi</a:t>
                      </a:r>
                      <a:r>
                        <a:rPr lang="vi-VN" sz="1800" u="non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nl-NL" sz="1800" u="non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lại nao nức những kỉ niệm mơn man của buổi tựu trường.</a:t>
                      </a:r>
                      <a:endParaRPr lang="vi-VN" sz="1800" u="non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800" u="sng" dirty="0">
                        <a:solidFill>
                          <a:schemeClr val="bg1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9750695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33400" y="1392019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>
                <a:solidFill>
                  <a:schemeClr val="bg1"/>
                </a:solidFill>
                <a:latin typeface="+mj-lt"/>
              </a:rPr>
              <a:t>-&gt; Vế 1 nối với vế 2 </a:t>
            </a:r>
            <a:r>
              <a:rPr lang="vi-VN" dirty="0">
                <a:solidFill>
                  <a:srgbClr val="FFFF00"/>
                </a:solidFill>
                <a:latin typeface="+mj-lt"/>
              </a:rPr>
              <a:t>bằng</a:t>
            </a:r>
            <a:r>
              <a:rPr lang="vi-VN" dirty="0">
                <a:solidFill>
                  <a:schemeClr val="bg1"/>
                </a:solidFill>
                <a:latin typeface="+mj-lt"/>
              </a:rPr>
              <a:t> </a:t>
            </a:r>
            <a:r>
              <a:rPr lang="vi-VN" dirty="0">
                <a:solidFill>
                  <a:srgbClr val="FFFF00"/>
                </a:solidFill>
                <a:latin typeface="+mj-lt"/>
              </a:rPr>
              <a:t>quan hệ từ “và”</a:t>
            </a:r>
          </a:p>
          <a:p>
            <a:r>
              <a:rPr lang="vi-VN" dirty="0">
                <a:solidFill>
                  <a:schemeClr val="bg1"/>
                </a:solidFill>
                <a:latin typeface="+mj-lt"/>
              </a:rPr>
              <a:t>-&gt; Vế 2 nối với vế 3 </a:t>
            </a:r>
            <a:r>
              <a:rPr lang="vi-VN" dirty="0">
                <a:solidFill>
                  <a:srgbClr val="FFFF00"/>
                </a:solidFill>
                <a:latin typeface="+mj-lt"/>
              </a:rPr>
              <a:t>bằng dấu phẩy</a:t>
            </a:r>
            <a:endParaRPr lang="en-US" dirty="0">
              <a:solidFill>
                <a:srgbClr val="FFFF00"/>
              </a:solidFill>
              <a:latin typeface="+mj-lt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941392"/>
              </p:ext>
            </p:extLst>
          </p:nvPr>
        </p:nvGraphicFramePr>
        <p:xfrm>
          <a:off x="228600" y="2251710"/>
          <a:ext cx="8686800" cy="548640"/>
        </p:xfrm>
        <a:graphic>
          <a:graphicData uri="http://schemas.openxmlformats.org/drawingml/2006/table">
            <a:tbl>
              <a:tblPr/>
              <a:tblGrid>
                <a:gridCol w="8686800">
                  <a:extLst>
                    <a:ext uri="{9D8B030D-6E8A-4147-A177-3AD203B41FA5}">
                      <a16:colId xmlns:a16="http://schemas.microsoft.com/office/drawing/2014/main" val="14945629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Những ý tưởng ấy </a:t>
                      </a:r>
                      <a:r>
                        <a:rPr lang="nl-NL" sz="1800" u="non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tôi  chưa lần nào ghi trên giấy</a:t>
                      </a:r>
                      <a:r>
                        <a:rPr lang="vi-VN" sz="1800" u="none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800" u="non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vì ngày ấy tôi  không biết ghi và ngày nay</a:t>
                      </a:r>
                      <a:r>
                        <a:rPr lang="vi-VN" sz="1800" u="none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800" u="non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tôi </a:t>
                      </a:r>
                      <a:r>
                        <a:rPr lang="vi-VN" sz="1800" u="non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800" u="non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không nhớ hết.</a:t>
                      </a:r>
                      <a:endParaRPr lang="en-US" sz="1800" u="none" dirty="0">
                        <a:solidFill>
                          <a:schemeClr val="bg1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970286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933004"/>
              </p:ext>
            </p:extLst>
          </p:nvPr>
        </p:nvGraphicFramePr>
        <p:xfrm>
          <a:off x="457200" y="2861310"/>
          <a:ext cx="8229600" cy="54864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40809314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8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-&gt; Vế 1 nối với vế 2 </a:t>
                      </a:r>
                      <a:r>
                        <a:rPr lang="nl-NL" sz="1800" b="0" i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bằng </a:t>
                      </a:r>
                      <a:r>
                        <a:rPr lang="vi-VN" sz="1800" b="0" i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 hệ</a:t>
                      </a:r>
                      <a:r>
                        <a:rPr lang="vi-VN" sz="1800" b="0" i="0" baseline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800" b="0" i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 " vì</a:t>
                      </a:r>
                      <a:r>
                        <a:rPr lang="vi-VN" sz="1800" b="0" i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”.</a:t>
                      </a:r>
                      <a:endParaRPr lang="en-US" sz="1800" b="0" i="0" dirty="0">
                        <a:solidFill>
                          <a:srgbClr val="FFFF00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8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-&gt; </a:t>
                      </a:r>
                      <a:r>
                        <a:rPr lang="nl-NL" sz="18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Vế 2 nối với vế 3 </a:t>
                      </a:r>
                      <a:r>
                        <a:rPr lang="nl-NL" sz="1800" b="0" i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bằng </a:t>
                      </a:r>
                      <a:r>
                        <a:rPr lang="vi-VN" sz="1800" b="0" i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 hệ</a:t>
                      </a:r>
                      <a:r>
                        <a:rPr lang="vi-VN" sz="1800" b="0" i="0" baseline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800" b="0" i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 " và".</a:t>
                      </a:r>
                      <a:endParaRPr lang="en-US" sz="1800" b="0" i="0" dirty="0">
                        <a:solidFill>
                          <a:srgbClr val="FFFF00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4574028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52517"/>
              </p:ext>
            </p:extLst>
          </p:nvPr>
        </p:nvGraphicFramePr>
        <p:xfrm>
          <a:off x="152400" y="3547110"/>
          <a:ext cx="8763000" cy="548640"/>
        </p:xfrm>
        <a:graphic>
          <a:graphicData uri="http://schemas.openxmlformats.org/drawingml/2006/table">
            <a:tbl>
              <a:tblPr/>
              <a:tblGrid>
                <a:gridCol w="8763000">
                  <a:extLst>
                    <a:ext uri="{9D8B030D-6E8A-4147-A177-3AD203B41FA5}">
                      <a16:colId xmlns:a16="http://schemas.microsoft.com/office/drawing/2014/main" val="18238433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nl-NL" sz="1800" u="non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Cảnh vật chung quanh tôi  đều thay đổi, vì</a:t>
                      </a:r>
                      <a:r>
                        <a:rPr lang="vi-VN" sz="1800" u="none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800" u="non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chính lòng tôi   đang có sự thay đổi lớn</a:t>
                      </a:r>
                      <a:r>
                        <a:rPr lang="vi-VN" sz="1800" u="none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:</a:t>
                      </a:r>
                      <a:r>
                        <a:rPr lang="nl-NL" sz="1800" u="non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hôm nay tôi  đi học.</a:t>
                      </a:r>
                      <a:endParaRPr lang="en-US" sz="1800" u="none" dirty="0">
                        <a:solidFill>
                          <a:schemeClr val="bg1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0998292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692641"/>
              </p:ext>
            </p:extLst>
          </p:nvPr>
        </p:nvGraphicFramePr>
        <p:xfrm>
          <a:off x="457200" y="4156710"/>
          <a:ext cx="8229600" cy="54864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8722104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8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-&gt; Vế 1 nối với vế 2 </a:t>
                      </a:r>
                      <a:r>
                        <a:rPr lang="nl-NL" sz="1800" b="0" i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bằng từ "vì"</a:t>
                      </a:r>
                      <a:endParaRPr lang="en-US" sz="1800" b="0" i="0" dirty="0">
                        <a:solidFill>
                          <a:srgbClr val="FFFF00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vi-VN" sz="18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-&gt;</a:t>
                      </a:r>
                      <a:r>
                        <a:rPr lang="nl-NL" sz="1800" b="0" i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Vế 2 nối với vế 3 </a:t>
                      </a:r>
                      <a:r>
                        <a:rPr lang="nl-NL" sz="1800" b="0" i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bằng dấu (:)</a:t>
                      </a:r>
                      <a:endParaRPr lang="en-US" sz="1800" b="0" i="0" dirty="0">
                        <a:solidFill>
                          <a:srgbClr val="FFFF00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5519069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52400" y="20955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nl-NL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II- Cách nối các vế câu.</a:t>
            </a:r>
            <a:endParaRPr lang="en-US" dirty="0">
              <a:solidFill>
                <a:srgbClr val="FFFF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nl-NL" b="1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 Tìm hiểu ví dụ.</a:t>
            </a:r>
            <a:endParaRPr lang="en-US" dirty="0">
              <a:solidFill>
                <a:srgbClr val="FFFF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3048000" y="1091953"/>
            <a:ext cx="1454458" cy="16757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4533900" y="819150"/>
            <a:ext cx="114300" cy="3048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4648200" y="1098812"/>
            <a:ext cx="914400" cy="7382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019800" y="1098812"/>
            <a:ext cx="9144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7242048" y="1097280"/>
            <a:ext cx="1399032" cy="9144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752600" y="1352550"/>
            <a:ext cx="6858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743200" y="1352550"/>
            <a:ext cx="50292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2438400" y="1123950"/>
            <a:ext cx="152400" cy="2286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7086600" y="891540"/>
            <a:ext cx="114300" cy="214654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81000" y="1392019"/>
            <a:ext cx="1219200" cy="1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514600" y="2287905"/>
            <a:ext cx="76200" cy="283845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3400" y="2499360"/>
            <a:ext cx="19050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743200" y="2526030"/>
            <a:ext cx="60198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81000" y="2800350"/>
            <a:ext cx="20574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57200" y="3790950"/>
            <a:ext cx="25146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971800" y="3547110"/>
            <a:ext cx="76200" cy="32004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200400" y="3790950"/>
            <a:ext cx="10668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334000" y="3790950"/>
            <a:ext cx="6858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6172200" y="3547110"/>
            <a:ext cx="76200" cy="32004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400800" y="3790950"/>
            <a:ext cx="224028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066800" y="4095750"/>
            <a:ext cx="2286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1371600" y="3867150"/>
            <a:ext cx="76200" cy="22860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524000" y="4095750"/>
            <a:ext cx="5334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143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"/>
            <a:ext cx="91440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2" name="Rectangle 1"/>
          <p:cNvSpPr/>
          <p:nvPr/>
        </p:nvSpPr>
        <p:spPr>
          <a:xfrm>
            <a:off x="228600" y="133350"/>
            <a:ext cx="868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932369"/>
              </p:ext>
            </p:extLst>
          </p:nvPr>
        </p:nvGraphicFramePr>
        <p:xfrm>
          <a:off x="304800" y="1581150"/>
          <a:ext cx="8534400" cy="274320"/>
        </p:xfrm>
        <a:graphic>
          <a:graphicData uri="http://schemas.openxmlformats.org/drawingml/2006/table">
            <a:tbl>
              <a:tblPr/>
              <a:tblGrid>
                <a:gridCol w="8534400">
                  <a:extLst>
                    <a:ext uri="{9D8B030D-6E8A-4147-A177-3AD203B41FA5}">
                      <a16:colId xmlns:a16="http://schemas.microsoft.com/office/drawing/2014/main" val="36137678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85750" indent="-285750" algn="just">
                        <a:spcAft>
                          <a:spcPts val="0"/>
                        </a:spcAft>
                        <a:buFontTx/>
                        <a:buChar char="-"/>
                      </a:pPr>
                      <a:endParaRPr lang="en-US" sz="1800" i="0" dirty="0">
                        <a:solidFill>
                          <a:schemeClr val="bg1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151755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438150"/>
            <a:ext cx="7391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Tx/>
              <a:buChar char="-"/>
            </a:pP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Hắn vốn không ưa lão Hạc bởi vì lão lương thiện quá.</a:t>
            </a:r>
          </a:p>
          <a:p>
            <a:pPr lvl="0" algn="just"/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-&gt; Các vế nối </a:t>
            </a:r>
            <a:r>
              <a:rPr lang="nl-NL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 quan hệ từ: </a:t>
            </a:r>
            <a:r>
              <a:rPr lang="nl-NL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 vì.</a:t>
            </a:r>
          </a:p>
          <a:p>
            <a:pPr lvl="0" algn="just"/>
            <a:endParaRPr lang="en-US" i="1" dirty="0">
              <a:solidFill>
                <a:srgbClr val="FFFF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Tx/>
              <a:buChar char="-"/>
            </a:pP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 tôi cầm nón vẫy tôi, vài giây sau, tôi đuổi kịp.</a:t>
            </a:r>
          </a:p>
          <a:p>
            <a:pPr lvl="0" algn="just"/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-&gt; Các vế nối nối </a:t>
            </a:r>
            <a:r>
              <a:rPr lang="nl-NL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 dấu phẩy</a:t>
            </a: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en-US" dirty="0">
              <a:solidFill>
                <a:prstClr val="white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Tx/>
              <a:buChar char="-"/>
            </a:pP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2 người lên trên gác thì Giôn-xi đang ngủ. </a:t>
            </a:r>
          </a:p>
          <a:p>
            <a:pPr lvl="0" algn="just"/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-&gt; Các vế nối </a:t>
            </a:r>
            <a:r>
              <a:rPr lang="nl-NL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 cặp quan hệ từ: </a:t>
            </a:r>
            <a:r>
              <a:rPr lang="nl-NL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khi- thì</a:t>
            </a:r>
          </a:p>
          <a:p>
            <a:pPr lvl="0" algn="just"/>
            <a:endParaRPr lang="en-US" i="1" dirty="0">
              <a:solidFill>
                <a:prstClr val="white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Tx/>
              <a:buChar char="-"/>
            </a:pP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 quê anh có nhiều dừa thì quê tôi có nhiều núi.</a:t>
            </a:r>
          </a:p>
          <a:p>
            <a:pPr lvl="0" algn="just">
              <a:defRPr/>
            </a:pP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-&gt; Các vế nối </a:t>
            </a:r>
            <a:r>
              <a:rPr lang="nl-NL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 cặp quan hệ từ: </a:t>
            </a:r>
            <a:r>
              <a:rPr lang="nl-NL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nếu- thì</a:t>
            </a:r>
          </a:p>
          <a:p>
            <a:pPr lvl="0" algn="just">
              <a:defRPr/>
            </a:pPr>
            <a:endParaRPr lang="en-US" dirty="0">
              <a:solidFill>
                <a:prstClr val="white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Tx/>
              <a:buChar char="-"/>
            </a:pP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 dâng cao bao nhiêu, đồi núi dâng cao bấy nhiêu.</a:t>
            </a:r>
          </a:p>
          <a:p>
            <a:pPr lvl="0" algn="just">
              <a:defRPr/>
            </a:pP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-&gt; Các vế nối </a:t>
            </a:r>
            <a:r>
              <a:rPr lang="nl-NL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 cặp đại từ: </a:t>
            </a:r>
            <a:r>
              <a:rPr lang="nl-NL" i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 nhiêu - bấy nhiêu </a:t>
            </a:r>
            <a:r>
              <a:rPr lang="nl-NL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 bằng dấu phẩy</a:t>
            </a:r>
            <a:r>
              <a:rPr lang="nl-NL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2257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"/>
            <a:ext cx="91440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042878"/>
              </p:ext>
            </p:extLst>
          </p:nvPr>
        </p:nvGraphicFramePr>
        <p:xfrm>
          <a:off x="152400" y="361950"/>
          <a:ext cx="8229600" cy="60960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38533027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2000" b="1" i="1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 Kết luận</a:t>
                      </a:r>
                      <a:r>
                        <a:rPr lang="nl-NL" sz="20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Có 2 cách </a:t>
                      </a:r>
                      <a:r>
                        <a:rPr lang="nl-NL" sz="200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nối: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FFFF00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372212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2000" y="1047750"/>
            <a:ext cx="7391400" cy="990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377748"/>
              </p:ext>
            </p:extLst>
          </p:nvPr>
        </p:nvGraphicFramePr>
        <p:xfrm>
          <a:off x="457200" y="742950"/>
          <a:ext cx="8229600" cy="109728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11415058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a-  Nối bằng từ có tác dụng nối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Nối bằng một</a:t>
                      </a:r>
                      <a:r>
                        <a:rPr lang="nl-NL" sz="18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quan hệ từ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Nối bằng một</a:t>
                      </a:r>
                      <a:r>
                        <a:rPr lang="nl-NL" sz="18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cặp quan hệ từ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 Nối bằng một</a:t>
                      </a:r>
                      <a:r>
                        <a:rPr lang="nl-NL" sz="18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nl-NL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cặp từ hô ứng (phó từ, chỉ từ, đại từ)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.VnTime" panose="020B7200000000000000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144221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33400" y="188595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b- Không dùng từ nối. Trong trường hợp này giữa các vế thường dùng dấu phẩy(,) hoặc dấu (:).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75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"/>
            <a:ext cx="91440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2" name="Rectangle 1"/>
          <p:cNvSpPr/>
          <p:nvPr/>
        </p:nvSpPr>
        <p:spPr>
          <a:xfrm>
            <a:off x="228600" y="133350"/>
            <a:ext cx="8686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III- LUYỆN TẬP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pt-BR" sz="1800" b="1" i="0" u="none" strike="noStrike" kern="1200" cap="none" spc="0" normalizeH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  <a:p>
            <a:pPr algn="just">
              <a:spcAft>
                <a:spcPts val="0"/>
              </a:spcAft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a- U van Dần, u lạy Dần! </a:t>
            </a:r>
          </a:p>
          <a:p>
            <a:pPr algn="just">
              <a:spcAft>
                <a:spcPts val="0"/>
              </a:spcAft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-&gt; Nối bằng dấu phẩy.</a:t>
            </a:r>
            <a:endParaRPr lang="en-US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Sáng ngày người ta ... thương không? </a:t>
            </a:r>
          </a:p>
          <a:p>
            <a:pPr algn="just">
              <a:spcAft>
                <a:spcPts val="0"/>
              </a:spcAft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-&gt; Nối bằng dấu phẩy.</a:t>
            </a:r>
            <a:endParaRPr lang="en-US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 Dần không buông ... nữa đấy. </a:t>
            </a:r>
          </a:p>
          <a:p>
            <a:pPr algn="just">
              <a:spcAft>
                <a:spcPts val="0"/>
              </a:spcAft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-&gt; Nối bằng dấu phẩy.</a:t>
            </a:r>
            <a:endParaRPr lang="en-US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b- Cô tôi chưa ... không ra tiếng.</a:t>
            </a:r>
          </a:p>
          <a:p>
            <a:pPr algn="just">
              <a:spcAft>
                <a:spcPts val="0"/>
              </a:spcAft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-&gt; Nối bằng dấu phẩy.</a:t>
            </a:r>
            <a:endParaRPr lang="en-US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 những cổ tục ... mới thôi.</a:t>
            </a:r>
          </a:p>
          <a:p>
            <a:pPr algn="just">
              <a:spcAft>
                <a:spcPts val="0"/>
              </a:spcAft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-&gt; Nối bằng dấu phẩy.</a:t>
            </a:r>
            <a:endParaRPr lang="en-US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c- Tôi lại im lặng ... cay cay.</a:t>
            </a:r>
          </a:p>
          <a:p>
            <a:pPr algn="just">
              <a:spcAft>
                <a:spcPts val="0"/>
              </a:spcAft>
            </a:pPr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-&gt; Nối bằng dấu hai chấm (:)</a:t>
            </a:r>
            <a:endParaRPr lang="en-US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83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"/>
            <a:ext cx="91440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2" name="Rectangle 1"/>
          <p:cNvSpPr/>
          <p:nvPr/>
        </p:nvSpPr>
        <p:spPr>
          <a:xfrm>
            <a:off x="228600" y="133350"/>
            <a:ext cx="86868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III- LUYỆN TẬP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tập 2,3:</a:t>
            </a:r>
          </a:p>
          <a:p>
            <a:pPr algn="just">
              <a:spcAft>
                <a:spcPts val="0"/>
              </a:spcAft>
            </a:pPr>
            <a:r>
              <a:rPr lang="pt-BR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Mẫu: Vì trời mưa to nên đường rất trơn.</a:t>
            </a:r>
          </a:p>
          <a:p>
            <a:pPr algn="just">
              <a:spcAft>
                <a:spcPts val="0"/>
              </a:spcAft>
            </a:pPr>
            <a:r>
              <a:rPr lang="pt-BR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-&gt; Trời mưa to nên đường rất trơn.</a:t>
            </a:r>
          </a:p>
          <a:p>
            <a:pPr algn="just">
              <a:spcAft>
                <a:spcPts val="0"/>
              </a:spcAft>
            </a:pPr>
            <a:r>
              <a:rPr lang="pt-BR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-&gt; Đường rất trơn vì trời mưa to.</a:t>
            </a:r>
            <a:endParaRPr lang="en-US" sz="2000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135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150"/>
            <a:ext cx="9144000" cy="5086350"/>
          </a:xfrm>
          <a:prstGeom prst="rect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2" name="Rectangle 1"/>
          <p:cNvSpPr/>
          <p:nvPr/>
        </p:nvSpPr>
        <p:spPr>
          <a:xfrm>
            <a:off x="304800" y="209550"/>
            <a:ext cx="8610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algn="just">
              <a:spcAft>
                <a:spcPts val="0"/>
              </a:spcAft>
            </a:pPr>
            <a:r>
              <a:rPr lang="pt-BR" sz="20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Vận dụng.</a:t>
            </a:r>
            <a:endParaRPr lang="en-US" sz="2000" dirty="0">
              <a:solidFill>
                <a:srgbClr val="FFFF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algn="just">
              <a:spcAft>
                <a:spcPts val="0"/>
              </a:spcAft>
            </a:pPr>
            <a:r>
              <a:rPr lang="nl-NL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Tìm trong văn bản “ Tôi đi học” những câu ghép. Phân tích cách nối các vế câu.</a:t>
            </a:r>
          </a:p>
          <a:p>
            <a:pPr marL="180340" algn="just">
              <a:spcAft>
                <a:spcPts val="0"/>
              </a:spcAft>
            </a:pPr>
            <a:r>
              <a:rPr lang="en-US" sz="20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00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0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0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000" b="1" dirty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rgbClr val="FFFF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algn="just"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algn="just">
              <a:spcAft>
                <a:spcPts val="0"/>
              </a:spcAft>
            </a:pP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000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000" dirty="0">
              <a:solidFill>
                <a:schemeClr val="bg1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defRPr/>
            </a:pP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580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2252</TotalTime>
  <Words>1015</Words>
  <Application>Microsoft Office PowerPoint</Application>
  <PresentationFormat>On-screen Show (16:9)</PresentationFormat>
  <Paragraphs>101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.VnTime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220</cp:revision>
  <dcterms:created xsi:type="dcterms:W3CDTF">2006-08-16T00:00:00Z</dcterms:created>
  <dcterms:modified xsi:type="dcterms:W3CDTF">2022-12-16T02:24:50Z</dcterms:modified>
</cp:coreProperties>
</file>