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85" r:id="rId2"/>
    <p:sldId id="287" r:id="rId3"/>
    <p:sldId id="291" r:id="rId4"/>
    <p:sldId id="257" r:id="rId5"/>
    <p:sldId id="261" r:id="rId6"/>
    <p:sldId id="262" r:id="rId7"/>
    <p:sldId id="263" r:id="rId8"/>
    <p:sldId id="294" r:id="rId9"/>
    <p:sldId id="293" r:id="rId10"/>
    <p:sldId id="296" r:id="rId11"/>
    <p:sldId id="297" r:id="rId12"/>
    <p:sldId id="298" r:id="rId13"/>
    <p:sldId id="299" r:id="rId14"/>
    <p:sldId id="300" r:id="rId15"/>
    <p:sldId id="304" r:id="rId16"/>
    <p:sldId id="305" r:id="rId17"/>
    <p:sldId id="272" r:id="rId18"/>
    <p:sldId id="273" r:id="rId19"/>
    <p:sldId id="276" r:id="rId20"/>
    <p:sldId id="286" r:id="rId21"/>
    <p:sldId id="284" r:id="rId22"/>
    <p:sldId id="289" r:id="rId23"/>
  </p:sldIdLst>
  <p:sldSz cx="12192000" cy="6858000"/>
  <p:notesSz cx="6858000" cy="9144000"/>
  <p:embeddedFontLst>
    <p:embeddedFont>
      <p:font typeface="Alfa Slab One" charset="0"/>
      <p:regular r:id="rId25"/>
    </p:embeddedFont>
    <p:embeddedFont>
      <p:font typeface="VNI-Ariston" pitchFamily="2" charset="0"/>
      <p:boldItalic r:id="rId26"/>
    </p:embeddedFon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Open Sans" pitchFamily="34" charset="0"/>
      <p:regular r:id="rId31"/>
      <p:bold r:id="rId32"/>
      <p:italic r:id="rId33"/>
      <p:boldItalic r:id="rId34"/>
    </p:embeddedFont>
    <p:embeddedFont>
      <p:font typeface="UVN Bay Buom Nang" pitchFamily="2" charset="0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" roundtripDataSignature="AMtx7miQYfdcb95VxavQFTcJpG/1S3Zx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BA9"/>
    <a:srgbClr val="F7941C"/>
    <a:srgbClr val="127071"/>
    <a:srgbClr val="01B1A7"/>
    <a:srgbClr val="D9821D"/>
    <a:srgbClr val="158180"/>
    <a:srgbClr val="FCB03F"/>
    <a:srgbClr val="CBE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487784D-83BE-43D0-A4A6-D2E0C008B337}">
  <a:tblStyle styleId="{A487784D-83BE-43D0-A4A6-D2E0C008B33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44"/>
    <p:restoredTop sz="94650"/>
  </p:normalViewPr>
  <p:slideViewPr>
    <p:cSldViewPr snapToGrid="0">
      <p:cViewPr varScale="1">
        <p:scale>
          <a:sx n="65" d="100"/>
          <a:sy n="65" d="100"/>
        </p:scale>
        <p:origin x="-103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CAEDE7-C8AD-E74B-B449-8330A21FE833}" type="doc">
      <dgm:prSet loTypeId="urn:microsoft.com/office/officeart/2008/layout/VerticalCurvedList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6ED19B5-524B-2C44-BE81-BBF0669D49EF}">
      <dgm:prSet phldrT="[Text]"/>
      <dgm:spPr>
        <a:solidFill>
          <a:srgbClr val="FFDBA9"/>
        </a:solidFill>
      </dgm:spPr>
      <dgm:t>
        <a:bodyPr/>
        <a:lstStyle/>
        <a:p>
          <a:r>
            <a:rPr lang="en-US" b="1" dirty="0">
              <a:solidFill>
                <a:srgbClr val="158180"/>
              </a:solidFill>
            </a:rPr>
            <a:t>Vocabulary review</a:t>
          </a:r>
        </a:p>
      </dgm:t>
    </dgm:pt>
    <dgm:pt modelId="{0AF643B3-E981-5940-A022-4C5D127F3079}" type="parTrans" cxnId="{DE206394-1AAF-9345-8AD3-5A601EDC2873}">
      <dgm:prSet/>
      <dgm:spPr/>
      <dgm:t>
        <a:bodyPr/>
        <a:lstStyle/>
        <a:p>
          <a:endParaRPr lang="en-US"/>
        </a:p>
      </dgm:t>
    </dgm:pt>
    <dgm:pt modelId="{B6C9438F-0C1B-9442-A1E9-A4DEB193560A}" type="sibTrans" cxnId="{DE206394-1AAF-9345-8AD3-5A601EDC2873}">
      <dgm:prSet/>
      <dgm:spPr>
        <a:ln>
          <a:solidFill>
            <a:srgbClr val="127071"/>
          </a:solidFill>
        </a:ln>
      </dgm:spPr>
      <dgm:t>
        <a:bodyPr/>
        <a:lstStyle/>
        <a:p>
          <a:endParaRPr lang="en-US"/>
        </a:p>
      </dgm:t>
    </dgm:pt>
    <dgm:pt modelId="{F4EED101-13E9-D14B-9331-9C927C87F1C0}">
      <dgm:prSet phldrT="[Text]"/>
      <dgm:spPr>
        <a:solidFill>
          <a:srgbClr val="01B1A7"/>
        </a:solidFill>
      </dgm:spPr>
      <dgm:t>
        <a:bodyPr/>
        <a:lstStyle/>
        <a:p>
          <a:r>
            <a:rPr lang="en-US" b="1" dirty="0"/>
            <a:t>Grammar review </a:t>
          </a:r>
        </a:p>
      </dgm:t>
    </dgm:pt>
    <dgm:pt modelId="{AA546033-BBCF-1640-A0AF-73609FAC2216}" type="parTrans" cxnId="{25C9F89D-3248-6E49-91AF-FAACE211E646}">
      <dgm:prSet/>
      <dgm:spPr/>
      <dgm:t>
        <a:bodyPr/>
        <a:lstStyle/>
        <a:p>
          <a:endParaRPr lang="en-US"/>
        </a:p>
      </dgm:t>
    </dgm:pt>
    <dgm:pt modelId="{F8590441-AACA-E347-AB6C-75F78A552F14}" type="sibTrans" cxnId="{25C9F89D-3248-6E49-91AF-FAACE211E646}">
      <dgm:prSet/>
      <dgm:spPr/>
      <dgm:t>
        <a:bodyPr/>
        <a:lstStyle/>
        <a:p>
          <a:endParaRPr lang="en-US"/>
        </a:p>
      </dgm:t>
    </dgm:pt>
    <dgm:pt modelId="{1DEA87CC-4DCF-1B45-95FB-B55B691B27F6}">
      <dgm:prSet phldrT="[Text]"/>
      <dgm:spPr>
        <a:solidFill>
          <a:srgbClr val="FCB03F"/>
        </a:solidFill>
      </dgm:spPr>
      <dgm:t>
        <a:bodyPr/>
        <a:lstStyle/>
        <a:p>
          <a:r>
            <a:rPr lang="en-US" b="1" dirty="0">
              <a:solidFill>
                <a:schemeClr val="bg2"/>
              </a:solidFill>
            </a:rPr>
            <a:t>Project: Eating habits around the world</a:t>
          </a:r>
        </a:p>
      </dgm:t>
    </dgm:pt>
    <dgm:pt modelId="{76FB92A7-FB97-F446-9FDB-9AE28A0F6D27}" type="parTrans" cxnId="{1C9BCCE9-5A1D-1040-84BE-E8BF823251F1}">
      <dgm:prSet/>
      <dgm:spPr/>
      <dgm:t>
        <a:bodyPr/>
        <a:lstStyle/>
        <a:p>
          <a:endParaRPr lang="en-US"/>
        </a:p>
      </dgm:t>
    </dgm:pt>
    <dgm:pt modelId="{64BB31D0-66EE-7642-84D7-EC8AAE47915E}" type="sibTrans" cxnId="{1C9BCCE9-5A1D-1040-84BE-E8BF823251F1}">
      <dgm:prSet/>
      <dgm:spPr/>
      <dgm:t>
        <a:bodyPr/>
        <a:lstStyle/>
        <a:p>
          <a:endParaRPr lang="en-US"/>
        </a:p>
      </dgm:t>
    </dgm:pt>
    <dgm:pt modelId="{77805CC6-08F9-8647-9A0A-7C1413A05C61}" type="pres">
      <dgm:prSet presAssocID="{A5CAEDE7-C8AD-E74B-B449-8330A21FE83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DECB35D-8136-2F42-AB74-3AC3A92671D6}" type="pres">
      <dgm:prSet presAssocID="{A5CAEDE7-C8AD-E74B-B449-8330A21FE833}" presName="Name1" presStyleCnt="0"/>
      <dgm:spPr/>
    </dgm:pt>
    <dgm:pt modelId="{E6C68A3E-067A-CF40-AA8D-AD0E069425E9}" type="pres">
      <dgm:prSet presAssocID="{A5CAEDE7-C8AD-E74B-B449-8330A21FE833}" presName="cycle" presStyleCnt="0"/>
      <dgm:spPr/>
    </dgm:pt>
    <dgm:pt modelId="{86D124A7-C08C-D347-B211-96202E7D0B0D}" type="pres">
      <dgm:prSet presAssocID="{A5CAEDE7-C8AD-E74B-B449-8330A21FE833}" presName="srcNode" presStyleLbl="node1" presStyleIdx="0" presStyleCnt="3"/>
      <dgm:spPr/>
    </dgm:pt>
    <dgm:pt modelId="{56F18523-3600-CB4B-A341-3DAB979A0382}" type="pres">
      <dgm:prSet presAssocID="{A5CAEDE7-C8AD-E74B-B449-8330A21FE833}" presName="conn" presStyleLbl="parChTrans1D2" presStyleIdx="0" presStyleCnt="1"/>
      <dgm:spPr/>
      <dgm:t>
        <a:bodyPr/>
        <a:lstStyle/>
        <a:p>
          <a:endParaRPr lang="en-US"/>
        </a:p>
      </dgm:t>
    </dgm:pt>
    <dgm:pt modelId="{0268A49F-B378-DB43-8207-3A69CAB83808}" type="pres">
      <dgm:prSet presAssocID="{A5CAEDE7-C8AD-E74B-B449-8330A21FE833}" presName="extraNode" presStyleLbl="node1" presStyleIdx="0" presStyleCnt="3"/>
      <dgm:spPr/>
    </dgm:pt>
    <dgm:pt modelId="{9177353B-04DB-824A-AB38-C2ADEBB7CD24}" type="pres">
      <dgm:prSet presAssocID="{A5CAEDE7-C8AD-E74B-B449-8330A21FE833}" presName="dstNode" presStyleLbl="node1" presStyleIdx="0" presStyleCnt="3"/>
      <dgm:spPr/>
    </dgm:pt>
    <dgm:pt modelId="{011E53AC-C35F-B94A-B3F5-7552109C3603}" type="pres">
      <dgm:prSet presAssocID="{16ED19B5-524B-2C44-BE81-BBF0669D49E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B5F0A5-7DD7-2C4F-8B77-F85D705F7EA8}" type="pres">
      <dgm:prSet presAssocID="{16ED19B5-524B-2C44-BE81-BBF0669D49EF}" presName="accent_1" presStyleCnt="0"/>
      <dgm:spPr/>
    </dgm:pt>
    <dgm:pt modelId="{D4065739-2E68-994F-A562-192940C298BE}" type="pres">
      <dgm:prSet presAssocID="{16ED19B5-524B-2C44-BE81-BBF0669D49EF}" presName="accentRepeatNode" presStyleLbl="solidFgAcc1" presStyleIdx="0" presStyleCnt="3"/>
      <dgm:spPr>
        <a:ln>
          <a:solidFill>
            <a:srgbClr val="FFDBA9"/>
          </a:solidFill>
        </a:ln>
      </dgm:spPr>
    </dgm:pt>
    <dgm:pt modelId="{575694A5-08DB-BB48-B16F-BD22B7713EEE}" type="pres">
      <dgm:prSet presAssocID="{F4EED101-13E9-D14B-9331-9C927C87F1C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CB6AAD-11B2-7041-AC80-4FBF8CB05793}" type="pres">
      <dgm:prSet presAssocID="{F4EED101-13E9-D14B-9331-9C927C87F1C0}" presName="accent_2" presStyleCnt="0"/>
      <dgm:spPr/>
    </dgm:pt>
    <dgm:pt modelId="{6B7013A9-902E-3745-9923-68E068B72DFE}" type="pres">
      <dgm:prSet presAssocID="{F4EED101-13E9-D14B-9331-9C927C87F1C0}" presName="accentRepeatNode" presStyleLbl="solidFgAcc1" presStyleIdx="1" presStyleCnt="3"/>
      <dgm:spPr>
        <a:ln>
          <a:solidFill>
            <a:srgbClr val="01B1A7"/>
          </a:solidFill>
        </a:ln>
      </dgm:spPr>
    </dgm:pt>
    <dgm:pt modelId="{F69DE7A7-6BA9-8F4A-BA31-9DE2FCC4F611}" type="pres">
      <dgm:prSet presAssocID="{1DEA87CC-4DCF-1B45-95FB-B55B691B27F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8E14AC-DF7E-8F42-B952-087BE67D0F95}" type="pres">
      <dgm:prSet presAssocID="{1DEA87CC-4DCF-1B45-95FB-B55B691B27F6}" presName="accent_3" presStyleCnt="0"/>
      <dgm:spPr/>
    </dgm:pt>
    <dgm:pt modelId="{64B6687B-3D44-8B49-844D-05C5F82012D0}" type="pres">
      <dgm:prSet presAssocID="{1DEA87CC-4DCF-1B45-95FB-B55B691B27F6}" presName="accentRepeatNode" presStyleLbl="solidFgAcc1" presStyleIdx="2" presStyleCnt="3"/>
      <dgm:spPr>
        <a:ln>
          <a:solidFill>
            <a:srgbClr val="FCB03F"/>
          </a:solidFill>
        </a:ln>
      </dgm:spPr>
    </dgm:pt>
  </dgm:ptLst>
  <dgm:cxnLst>
    <dgm:cxn modelId="{1C9BCCE9-5A1D-1040-84BE-E8BF823251F1}" srcId="{A5CAEDE7-C8AD-E74B-B449-8330A21FE833}" destId="{1DEA87CC-4DCF-1B45-95FB-B55B691B27F6}" srcOrd="2" destOrd="0" parTransId="{76FB92A7-FB97-F446-9FDB-9AE28A0F6D27}" sibTransId="{64BB31D0-66EE-7642-84D7-EC8AAE47915E}"/>
    <dgm:cxn modelId="{155915D7-334D-6140-B0C1-C78F7C54CB05}" type="presOf" srcId="{A5CAEDE7-C8AD-E74B-B449-8330A21FE833}" destId="{77805CC6-08F9-8647-9A0A-7C1413A05C61}" srcOrd="0" destOrd="0" presId="urn:microsoft.com/office/officeart/2008/layout/VerticalCurvedList"/>
    <dgm:cxn modelId="{B37BD7E4-DF22-DB4F-9333-EFCF30B3BAC7}" type="presOf" srcId="{1DEA87CC-4DCF-1B45-95FB-B55B691B27F6}" destId="{F69DE7A7-6BA9-8F4A-BA31-9DE2FCC4F611}" srcOrd="0" destOrd="0" presId="urn:microsoft.com/office/officeart/2008/layout/VerticalCurvedList"/>
    <dgm:cxn modelId="{DE206394-1AAF-9345-8AD3-5A601EDC2873}" srcId="{A5CAEDE7-C8AD-E74B-B449-8330A21FE833}" destId="{16ED19B5-524B-2C44-BE81-BBF0669D49EF}" srcOrd="0" destOrd="0" parTransId="{0AF643B3-E981-5940-A022-4C5D127F3079}" sibTransId="{B6C9438F-0C1B-9442-A1E9-A4DEB193560A}"/>
    <dgm:cxn modelId="{BA58F036-B6C4-5349-BBD9-3634FA0DA5AD}" type="presOf" srcId="{F4EED101-13E9-D14B-9331-9C927C87F1C0}" destId="{575694A5-08DB-BB48-B16F-BD22B7713EEE}" srcOrd="0" destOrd="0" presId="urn:microsoft.com/office/officeart/2008/layout/VerticalCurvedList"/>
    <dgm:cxn modelId="{BE99BB6D-D9EF-D547-954C-E7713B19B0C6}" type="presOf" srcId="{16ED19B5-524B-2C44-BE81-BBF0669D49EF}" destId="{011E53AC-C35F-B94A-B3F5-7552109C3603}" srcOrd="0" destOrd="0" presId="urn:microsoft.com/office/officeart/2008/layout/VerticalCurvedList"/>
    <dgm:cxn modelId="{9CC8873D-83E4-1645-BD37-EAEFCB0028DE}" type="presOf" srcId="{B6C9438F-0C1B-9442-A1E9-A4DEB193560A}" destId="{56F18523-3600-CB4B-A341-3DAB979A0382}" srcOrd="0" destOrd="0" presId="urn:microsoft.com/office/officeart/2008/layout/VerticalCurvedList"/>
    <dgm:cxn modelId="{25C9F89D-3248-6E49-91AF-FAACE211E646}" srcId="{A5CAEDE7-C8AD-E74B-B449-8330A21FE833}" destId="{F4EED101-13E9-D14B-9331-9C927C87F1C0}" srcOrd="1" destOrd="0" parTransId="{AA546033-BBCF-1640-A0AF-73609FAC2216}" sibTransId="{F8590441-AACA-E347-AB6C-75F78A552F14}"/>
    <dgm:cxn modelId="{5CC92A86-7F88-1D40-9759-1A88DBCF5D1D}" type="presParOf" srcId="{77805CC6-08F9-8647-9A0A-7C1413A05C61}" destId="{9DECB35D-8136-2F42-AB74-3AC3A92671D6}" srcOrd="0" destOrd="0" presId="urn:microsoft.com/office/officeart/2008/layout/VerticalCurvedList"/>
    <dgm:cxn modelId="{95CF6122-6854-4143-8156-193BAD66B683}" type="presParOf" srcId="{9DECB35D-8136-2F42-AB74-3AC3A92671D6}" destId="{E6C68A3E-067A-CF40-AA8D-AD0E069425E9}" srcOrd="0" destOrd="0" presId="urn:microsoft.com/office/officeart/2008/layout/VerticalCurvedList"/>
    <dgm:cxn modelId="{3CCBBE36-0364-4D4D-A09C-86C44C27F705}" type="presParOf" srcId="{E6C68A3E-067A-CF40-AA8D-AD0E069425E9}" destId="{86D124A7-C08C-D347-B211-96202E7D0B0D}" srcOrd="0" destOrd="0" presId="urn:microsoft.com/office/officeart/2008/layout/VerticalCurvedList"/>
    <dgm:cxn modelId="{1F830A68-9658-9B45-B7DE-C5F8056B98DA}" type="presParOf" srcId="{E6C68A3E-067A-CF40-AA8D-AD0E069425E9}" destId="{56F18523-3600-CB4B-A341-3DAB979A0382}" srcOrd="1" destOrd="0" presId="urn:microsoft.com/office/officeart/2008/layout/VerticalCurvedList"/>
    <dgm:cxn modelId="{89B2D12C-95F3-6543-AA0C-341772F352E1}" type="presParOf" srcId="{E6C68A3E-067A-CF40-AA8D-AD0E069425E9}" destId="{0268A49F-B378-DB43-8207-3A69CAB83808}" srcOrd="2" destOrd="0" presId="urn:microsoft.com/office/officeart/2008/layout/VerticalCurvedList"/>
    <dgm:cxn modelId="{9D0873E6-3BF1-6942-ADF8-91125C5E7C22}" type="presParOf" srcId="{E6C68A3E-067A-CF40-AA8D-AD0E069425E9}" destId="{9177353B-04DB-824A-AB38-C2ADEBB7CD24}" srcOrd="3" destOrd="0" presId="urn:microsoft.com/office/officeart/2008/layout/VerticalCurvedList"/>
    <dgm:cxn modelId="{B4834FCE-187C-A840-BDCD-A1A605610495}" type="presParOf" srcId="{9DECB35D-8136-2F42-AB74-3AC3A92671D6}" destId="{011E53AC-C35F-B94A-B3F5-7552109C3603}" srcOrd="1" destOrd="0" presId="urn:microsoft.com/office/officeart/2008/layout/VerticalCurvedList"/>
    <dgm:cxn modelId="{7BCDAE40-CAFB-1547-B9B0-8BE0F4DDC603}" type="presParOf" srcId="{9DECB35D-8136-2F42-AB74-3AC3A92671D6}" destId="{CEB5F0A5-7DD7-2C4F-8B77-F85D705F7EA8}" srcOrd="2" destOrd="0" presId="urn:microsoft.com/office/officeart/2008/layout/VerticalCurvedList"/>
    <dgm:cxn modelId="{4BA10A02-F959-EE42-8BD1-1AE2F0C4F279}" type="presParOf" srcId="{CEB5F0A5-7DD7-2C4F-8B77-F85D705F7EA8}" destId="{D4065739-2E68-994F-A562-192940C298BE}" srcOrd="0" destOrd="0" presId="urn:microsoft.com/office/officeart/2008/layout/VerticalCurvedList"/>
    <dgm:cxn modelId="{3311A228-0072-D747-8FB9-51E050564B1A}" type="presParOf" srcId="{9DECB35D-8136-2F42-AB74-3AC3A92671D6}" destId="{575694A5-08DB-BB48-B16F-BD22B7713EEE}" srcOrd="3" destOrd="0" presId="urn:microsoft.com/office/officeart/2008/layout/VerticalCurvedList"/>
    <dgm:cxn modelId="{2DFCC3BA-FED0-7549-8297-1371AB2E5AF0}" type="presParOf" srcId="{9DECB35D-8136-2F42-AB74-3AC3A92671D6}" destId="{C1CB6AAD-11B2-7041-AC80-4FBF8CB05793}" srcOrd="4" destOrd="0" presId="urn:microsoft.com/office/officeart/2008/layout/VerticalCurvedList"/>
    <dgm:cxn modelId="{A8EDEAF8-77E0-7440-820D-68D371B1B998}" type="presParOf" srcId="{C1CB6AAD-11B2-7041-AC80-4FBF8CB05793}" destId="{6B7013A9-902E-3745-9923-68E068B72DFE}" srcOrd="0" destOrd="0" presId="urn:microsoft.com/office/officeart/2008/layout/VerticalCurvedList"/>
    <dgm:cxn modelId="{8D5616A3-CEC5-734B-AA92-F9AF3FEB47FF}" type="presParOf" srcId="{9DECB35D-8136-2F42-AB74-3AC3A92671D6}" destId="{F69DE7A7-6BA9-8F4A-BA31-9DE2FCC4F611}" srcOrd="5" destOrd="0" presId="urn:microsoft.com/office/officeart/2008/layout/VerticalCurvedList"/>
    <dgm:cxn modelId="{2FAF30E0-F538-A543-B5E0-46453411497B}" type="presParOf" srcId="{9DECB35D-8136-2F42-AB74-3AC3A92671D6}" destId="{B28E14AC-DF7E-8F42-B952-087BE67D0F95}" srcOrd="6" destOrd="0" presId="urn:microsoft.com/office/officeart/2008/layout/VerticalCurvedList"/>
    <dgm:cxn modelId="{70042B96-372A-F542-BFB6-DEF883B805FF}" type="presParOf" srcId="{B28E14AC-DF7E-8F42-B952-087BE67D0F95}" destId="{64B6687B-3D44-8B49-844D-05C5F82012D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18523-3600-CB4B-A341-3DAB979A0382}">
      <dsp:nvSpPr>
        <dsp:cNvPr id="0" name=""/>
        <dsp:cNvSpPr/>
      </dsp:nvSpPr>
      <dsp:spPr>
        <a:xfrm>
          <a:off x="-4530159" y="-694651"/>
          <a:ext cx="5396578" cy="5396578"/>
        </a:xfrm>
        <a:prstGeom prst="blockArc">
          <a:avLst>
            <a:gd name="adj1" fmla="val 18900000"/>
            <a:gd name="adj2" fmla="val 2700000"/>
            <a:gd name="adj3" fmla="val 400"/>
          </a:avLst>
        </a:prstGeom>
        <a:noFill/>
        <a:ln w="25400" cap="flat" cmpd="sng" algn="ctr">
          <a:solidFill>
            <a:srgbClr val="12707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1E53AC-C35F-B94A-B3F5-7552109C3603}">
      <dsp:nvSpPr>
        <dsp:cNvPr id="0" name=""/>
        <dsp:cNvSpPr/>
      </dsp:nvSpPr>
      <dsp:spPr>
        <a:xfrm>
          <a:off x="557219" y="400727"/>
          <a:ext cx="6911615" cy="801455"/>
        </a:xfrm>
        <a:prstGeom prst="rect">
          <a:avLst/>
        </a:prstGeom>
        <a:solidFill>
          <a:srgbClr val="FFDBA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6155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>
              <a:solidFill>
                <a:srgbClr val="158180"/>
              </a:solidFill>
            </a:rPr>
            <a:t>Vocabulary review</a:t>
          </a:r>
        </a:p>
      </dsp:txBody>
      <dsp:txXfrm>
        <a:off x="557219" y="400727"/>
        <a:ext cx="6911615" cy="801455"/>
      </dsp:txXfrm>
    </dsp:sp>
    <dsp:sp modelId="{D4065739-2E68-994F-A562-192940C298BE}">
      <dsp:nvSpPr>
        <dsp:cNvPr id="0" name=""/>
        <dsp:cNvSpPr/>
      </dsp:nvSpPr>
      <dsp:spPr>
        <a:xfrm>
          <a:off x="56310" y="300545"/>
          <a:ext cx="1001819" cy="10018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DBA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5694A5-08DB-BB48-B16F-BD22B7713EEE}">
      <dsp:nvSpPr>
        <dsp:cNvPr id="0" name=""/>
        <dsp:cNvSpPr/>
      </dsp:nvSpPr>
      <dsp:spPr>
        <a:xfrm>
          <a:off x="848548" y="1602910"/>
          <a:ext cx="6620286" cy="801455"/>
        </a:xfrm>
        <a:prstGeom prst="rect">
          <a:avLst/>
        </a:prstGeom>
        <a:solidFill>
          <a:srgbClr val="01B1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6155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/>
            <a:t>Grammar review </a:t>
          </a:r>
        </a:p>
      </dsp:txBody>
      <dsp:txXfrm>
        <a:off x="848548" y="1602910"/>
        <a:ext cx="6620286" cy="801455"/>
      </dsp:txXfrm>
    </dsp:sp>
    <dsp:sp modelId="{6B7013A9-902E-3745-9923-68E068B72DFE}">
      <dsp:nvSpPr>
        <dsp:cNvPr id="0" name=""/>
        <dsp:cNvSpPr/>
      </dsp:nvSpPr>
      <dsp:spPr>
        <a:xfrm>
          <a:off x="347639" y="1502728"/>
          <a:ext cx="1001819" cy="10018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1B1A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9DE7A7-6BA9-8F4A-BA31-9DE2FCC4F611}">
      <dsp:nvSpPr>
        <dsp:cNvPr id="0" name=""/>
        <dsp:cNvSpPr/>
      </dsp:nvSpPr>
      <dsp:spPr>
        <a:xfrm>
          <a:off x="557219" y="2805093"/>
          <a:ext cx="6911615" cy="801455"/>
        </a:xfrm>
        <a:prstGeom prst="rect">
          <a:avLst/>
        </a:prstGeom>
        <a:solidFill>
          <a:srgbClr val="FCB03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6155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>
              <a:solidFill>
                <a:schemeClr val="bg2"/>
              </a:solidFill>
            </a:rPr>
            <a:t>Project: Eating habits around the world</a:t>
          </a:r>
        </a:p>
      </dsp:txBody>
      <dsp:txXfrm>
        <a:off x="557219" y="2805093"/>
        <a:ext cx="6911615" cy="801455"/>
      </dsp:txXfrm>
    </dsp:sp>
    <dsp:sp modelId="{64B6687B-3D44-8B49-844D-05C5F82012D0}">
      <dsp:nvSpPr>
        <dsp:cNvPr id="0" name=""/>
        <dsp:cNvSpPr/>
      </dsp:nvSpPr>
      <dsp:spPr>
        <a:xfrm>
          <a:off x="56310" y="2704911"/>
          <a:ext cx="1001819" cy="10018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CB03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60093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84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1125e1123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11125e11237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g11125e11237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8263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1125e1123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11125e11237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g11125e11237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1125e1123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11125e11237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g11125e11237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6846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1125e1123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11125e11237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g11125e11237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1125e1123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11125e11237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g11125e11237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8888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4.sv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1.png"/><Relationship Id="rId7" Type="http://schemas.openxmlformats.org/officeDocument/2006/relationships/slide" Target="slide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2.xml"/><Relationship Id="rId4" Type="http://schemas.openxmlformats.org/officeDocument/2006/relationships/slide" Target="slide11.xml"/><Relationship Id="rId9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31376"/>
            <a:ext cx="12191999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0195" y="1458218"/>
            <a:ext cx="7274035" cy="92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5400" b="1" dirty="0" smtClean="0">
                <a:solidFill>
                  <a:srgbClr val="127071"/>
                </a:solidFill>
                <a:latin typeface="VNI-Ariston" pitchFamily="2" charset="0"/>
              </a:rPr>
              <a:t>Good morning class!!!</a:t>
            </a:r>
            <a:endParaRPr lang="en-US" sz="5400" b="1" dirty="0">
              <a:solidFill>
                <a:srgbClr val="127071"/>
              </a:solidFill>
              <a:latin typeface="VNI-Aristo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21420" y="186827"/>
            <a:ext cx="5130605" cy="5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  <a:latin typeface="VNI-Ariston" pitchFamily="2" charset="0"/>
              </a:rPr>
              <a:t>Song </a:t>
            </a:r>
            <a:r>
              <a:rPr lang="en-GB" sz="3200" b="1" dirty="0" err="1" smtClean="0">
                <a:solidFill>
                  <a:srgbClr val="0070C0"/>
                </a:solidFill>
                <a:latin typeface="VNI-Ariston" pitchFamily="2" charset="0"/>
              </a:rPr>
              <a:t>Ve</a:t>
            </a:r>
            <a:r>
              <a:rPr lang="en-GB" sz="3200" b="1" dirty="0" smtClean="0">
                <a:solidFill>
                  <a:srgbClr val="0070C0"/>
                </a:solidFill>
                <a:latin typeface="VNI-Ariston" pitchFamily="2" charset="0"/>
              </a:rPr>
              <a:t> secondary school.</a:t>
            </a:r>
            <a:endParaRPr lang="en-US" sz="3200" b="1" dirty="0">
              <a:solidFill>
                <a:srgbClr val="0070C0"/>
              </a:solidFill>
              <a:latin typeface="VNI-Aris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69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8" y="17929"/>
            <a:ext cx="1229031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Google Shape;180;g11125e11237_0_23"/>
          <p:cNvSpPr/>
          <p:nvPr/>
        </p:nvSpPr>
        <p:spPr>
          <a:xfrm>
            <a:off x="398802" y="1927217"/>
            <a:ext cx="9301164" cy="145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There are </a:t>
            </a:r>
            <a:r>
              <a:rPr lang="en-US" sz="32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six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bottles of juice in the fridge. 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___________________________________________? 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80;g11125e11237_0_23">
            <a:extLst>
              <a:ext uri="{FF2B5EF4-FFF2-40B4-BE49-F238E27FC236}">
                <a16:creationId xmlns="" xmlns:a16="http://schemas.microsoft.com/office/drawing/2014/main" id="{193A156E-5E28-F04A-920C-F34E6A416145}"/>
              </a:ext>
            </a:extLst>
          </p:cNvPr>
          <p:cNvSpPr/>
          <p:nvPr/>
        </p:nvSpPr>
        <p:spPr>
          <a:xfrm>
            <a:off x="963366" y="244159"/>
            <a:ext cx="10022881" cy="979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questions with </a:t>
            </a:r>
            <a:r>
              <a:rPr lang="en-US" sz="24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many/ How much 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underlined words in the following sentences</a:t>
            </a:r>
            <a:r>
              <a:rPr lang="en-US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BA4A7698-B3A3-EA4C-A882-EF6EAC931378}"/>
              </a:ext>
            </a:extLst>
          </p:cNvPr>
          <p:cNvGrpSpPr/>
          <p:nvPr/>
        </p:nvGrpSpPr>
        <p:grpSpPr>
          <a:xfrm>
            <a:off x="268129" y="292790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12" name="Rounded Rectangle 11">
              <a:extLst>
                <a:ext uri="{FF2B5EF4-FFF2-40B4-BE49-F238E27FC236}">
                  <a16:creationId xmlns="" xmlns:a16="http://schemas.microsoft.com/office/drawing/2014/main" id="{58538A3A-83BD-2E43-8012-D17CCD457512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B1218327-453D-CD4A-BD1E-F73C49C0D14D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15" name="Google Shape;181;g11125e11237_0_23">
            <a:extLst>
              <a:ext uri="{FF2B5EF4-FFF2-40B4-BE49-F238E27FC236}">
                <a16:creationId xmlns="" xmlns:a16="http://schemas.microsoft.com/office/drawing/2014/main" id="{22A6EE9B-3AF1-1F4D-B529-E53F52B872F8}"/>
              </a:ext>
            </a:extLst>
          </p:cNvPr>
          <p:cNvSpPr txBox="1"/>
          <p:nvPr/>
        </p:nvSpPr>
        <p:spPr>
          <a:xfrm>
            <a:off x="511087" y="2739536"/>
            <a:ext cx="8809899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3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many bottles of juice are there in the fridge? </a:t>
            </a:r>
            <a:endParaRPr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3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9" y="17929"/>
            <a:ext cx="121674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Google Shape;180;g11125e11237_0_23"/>
          <p:cNvSpPr/>
          <p:nvPr/>
        </p:nvSpPr>
        <p:spPr>
          <a:xfrm>
            <a:off x="550759" y="1750231"/>
            <a:ext cx="9640376" cy="1715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I need </a:t>
            </a:r>
            <a:r>
              <a:rPr lang="en-US" sz="32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butter for my pancakes. 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___________________________________________?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80;g11125e11237_0_23">
            <a:extLst>
              <a:ext uri="{FF2B5EF4-FFF2-40B4-BE49-F238E27FC236}">
                <a16:creationId xmlns="" xmlns:a16="http://schemas.microsoft.com/office/drawing/2014/main" id="{193A156E-5E28-F04A-920C-F34E6A416145}"/>
              </a:ext>
            </a:extLst>
          </p:cNvPr>
          <p:cNvSpPr/>
          <p:nvPr/>
        </p:nvSpPr>
        <p:spPr>
          <a:xfrm>
            <a:off x="963366" y="244159"/>
            <a:ext cx="10022881" cy="979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questions with </a:t>
            </a:r>
            <a:r>
              <a:rPr lang="en-US" sz="24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many/ How much 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underlined words in the following sentences</a:t>
            </a:r>
            <a:r>
              <a:rPr lang="en-US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BA4A7698-B3A3-EA4C-A882-EF6EAC931378}"/>
              </a:ext>
            </a:extLst>
          </p:cNvPr>
          <p:cNvGrpSpPr/>
          <p:nvPr/>
        </p:nvGrpSpPr>
        <p:grpSpPr>
          <a:xfrm>
            <a:off x="268129" y="292790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12" name="Rounded Rectangle 11">
              <a:extLst>
                <a:ext uri="{FF2B5EF4-FFF2-40B4-BE49-F238E27FC236}">
                  <a16:creationId xmlns="" xmlns:a16="http://schemas.microsoft.com/office/drawing/2014/main" id="{58538A3A-83BD-2E43-8012-D17CCD457512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B1218327-453D-CD4A-BD1E-F73C49C0D14D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15" name="Google Shape;182;g11125e11237_0_23">
            <a:extLst>
              <a:ext uri="{FF2B5EF4-FFF2-40B4-BE49-F238E27FC236}">
                <a16:creationId xmlns="" xmlns:a16="http://schemas.microsoft.com/office/drawing/2014/main" id="{4AA46B45-0835-3C43-B52C-7279D1708CC2}"/>
              </a:ext>
            </a:extLst>
          </p:cNvPr>
          <p:cNvSpPr txBox="1"/>
          <p:nvPr/>
        </p:nvSpPr>
        <p:spPr>
          <a:xfrm>
            <a:off x="751876" y="2563813"/>
            <a:ext cx="8274140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3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</a:t>
            </a:r>
            <a:r>
              <a:rPr lang="en-US" sz="30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much butter do </a:t>
            </a:r>
            <a:r>
              <a:rPr lang="en-US" sz="3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you </a:t>
            </a:r>
            <a:r>
              <a:rPr lang="en-US" sz="30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need for your pancakes? </a:t>
            </a:r>
            <a:endParaRPr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3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8" y="17929"/>
            <a:ext cx="124506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Google Shape;180;g11125e11237_0_23"/>
          <p:cNvSpPr/>
          <p:nvPr/>
        </p:nvSpPr>
        <p:spPr>
          <a:xfrm>
            <a:off x="550759" y="1971451"/>
            <a:ext cx="9964841" cy="196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We have only </a:t>
            </a:r>
            <a:r>
              <a:rPr lang="en-US" sz="32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bottle of fish sauce.  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______________________________________________? 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80;g11125e11237_0_23">
            <a:extLst>
              <a:ext uri="{FF2B5EF4-FFF2-40B4-BE49-F238E27FC236}">
                <a16:creationId xmlns="" xmlns:a16="http://schemas.microsoft.com/office/drawing/2014/main" id="{193A156E-5E28-F04A-920C-F34E6A416145}"/>
              </a:ext>
            </a:extLst>
          </p:cNvPr>
          <p:cNvSpPr/>
          <p:nvPr/>
        </p:nvSpPr>
        <p:spPr>
          <a:xfrm>
            <a:off x="963366" y="244159"/>
            <a:ext cx="10022881" cy="979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questions with </a:t>
            </a:r>
            <a:r>
              <a:rPr lang="en-US" sz="24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many/ How much 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underlined words in the following sentences</a:t>
            </a:r>
            <a:r>
              <a:rPr lang="en-US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BA4A7698-B3A3-EA4C-A882-EF6EAC931378}"/>
              </a:ext>
            </a:extLst>
          </p:cNvPr>
          <p:cNvGrpSpPr/>
          <p:nvPr/>
        </p:nvGrpSpPr>
        <p:grpSpPr>
          <a:xfrm>
            <a:off x="268129" y="292790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12" name="Rounded Rectangle 11">
              <a:extLst>
                <a:ext uri="{FF2B5EF4-FFF2-40B4-BE49-F238E27FC236}">
                  <a16:creationId xmlns="" xmlns:a16="http://schemas.microsoft.com/office/drawing/2014/main" id="{58538A3A-83BD-2E43-8012-D17CCD457512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B1218327-453D-CD4A-BD1E-F73C49C0D14D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15" name="Google Shape;183;g11125e11237_0_23">
            <a:extLst>
              <a:ext uri="{FF2B5EF4-FFF2-40B4-BE49-F238E27FC236}">
                <a16:creationId xmlns="" xmlns:a16="http://schemas.microsoft.com/office/drawing/2014/main" id="{2F6E27B0-06A7-B742-98E3-BFF409E28E03}"/>
              </a:ext>
            </a:extLst>
          </p:cNvPr>
          <p:cNvSpPr txBox="1"/>
          <p:nvPr/>
        </p:nvSpPr>
        <p:spPr>
          <a:xfrm>
            <a:off x="706739" y="2747649"/>
            <a:ext cx="8687983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3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many bottles of fish sauce do </a:t>
            </a:r>
            <a:r>
              <a:rPr lang="en-US" sz="30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you/ we </a:t>
            </a:r>
            <a:r>
              <a:rPr lang="en-US" sz="3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have? </a:t>
            </a:r>
            <a:endParaRPr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3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8" y="17929"/>
            <a:ext cx="124506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Google Shape;180;g11125e11237_0_23"/>
          <p:cNvSpPr/>
          <p:nvPr/>
        </p:nvSpPr>
        <p:spPr>
          <a:xfrm>
            <a:off x="550759" y="1971451"/>
            <a:ext cx="9891099" cy="16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We need </a:t>
            </a:r>
            <a:r>
              <a:rPr lang="en-US" sz="32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chairs for the party. 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______________________________________________? 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80;g11125e11237_0_23">
            <a:extLst>
              <a:ext uri="{FF2B5EF4-FFF2-40B4-BE49-F238E27FC236}">
                <a16:creationId xmlns="" xmlns:a16="http://schemas.microsoft.com/office/drawing/2014/main" id="{193A156E-5E28-F04A-920C-F34E6A416145}"/>
              </a:ext>
            </a:extLst>
          </p:cNvPr>
          <p:cNvSpPr/>
          <p:nvPr/>
        </p:nvSpPr>
        <p:spPr>
          <a:xfrm>
            <a:off x="963366" y="244159"/>
            <a:ext cx="10022881" cy="979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questions with </a:t>
            </a:r>
            <a:r>
              <a:rPr lang="en-US" sz="24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many/ How much 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underlined words in the following sentences</a:t>
            </a:r>
            <a:r>
              <a:rPr lang="en-US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BA4A7698-B3A3-EA4C-A882-EF6EAC931378}"/>
              </a:ext>
            </a:extLst>
          </p:cNvPr>
          <p:cNvGrpSpPr/>
          <p:nvPr/>
        </p:nvGrpSpPr>
        <p:grpSpPr>
          <a:xfrm>
            <a:off x="268129" y="292790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12" name="Rounded Rectangle 11">
              <a:extLst>
                <a:ext uri="{FF2B5EF4-FFF2-40B4-BE49-F238E27FC236}">
                  <a16:creationId xmlns="" xmlns:a16="http://schemas.microsoft.com/office/drawing/2014/main" id="{58538A3A-83BD-2E43-8012-D17CCD457512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B1218327-453D-CD4A-BD1E-F73C49C0D14D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15" name="Google Shape;184;g11125e11237_0_23">
            <a:extLst>
              <a:ext uri="{FF2B5EF4-FFF2-40B4-BE49-F238E27FC236}">
                <a16:creationId xmlns="" xmlns:a16="http://schemas.microsoft.com/office/drawing/2014/main" id="{F043B1A0-8AC9-934B-85E0-9EFA8F4AE659}"/>
              </a:ext>
            </a:extLst>
          </p:cNvPr>
          <p:cNvSpPr txBox="1"/>
          <p:nvPr/>
        </p:nvSpPr>
        <p:spPr>
          <a:xfrm>
            <a:off x="787478" y="2746902"/>
            <a:ext cx="8887463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3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many chairs </a:t>
            </a:r>
            <a:r>
              <a:rPr lang="en-US" sz="30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 you/ </a:t>
            </a:r>
            <a:r>
              <a:rPr lang="en-US" sz="3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 need (for the party)? </a:t>
            </a:r>
            <a:endParaRPr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3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8" y="17929"/>
            <a:ext cx="124506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Google Shape;180;g11125e11237_0_23"/>
          <p:cNvSpPr/>
          <p:nvPr/>
        </p:nvSpPr>
        <p:spPr>
          <a:xfrm>
            <a:off x="550759" y="1823971"/>
            <a:ext cx="9566635" cy="196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She put </a:t>
            </a:r>
            <a:r>
              <a:rPr lang="en-US" sz="32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lot of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sugar in her lemonade.  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____________________________________________? 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80;g11125e11237_0_23">
            <a:extLst>
              <a:ext uri="{FF2B5EF4-FFF2-40B4-BE49-F238E27FC236}">
                <a16:creationId xmlns="" xmlns:a16="http://schemas.microsoft.com/office/drawing/2014/main" id="{193A156E-5E28-F04A-920C-F34E6A416145}"/>
              </a:ext>
            </a:extLst>
          </p:cNvPr>
          <p:cNvSpPr/>
          <p:nvPr/>
        </p:nvSpPr>
        <p:spPr>
          <a:xfrm>
            <a:off x="963366" y="244159"/>
            <a:ext cx="10022881" cy="979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questions with </a:t>
            </a:r>
            <a:r>
              <a:rPr lang="en-US" sz="24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many/ How much 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underlined words in the following sentences</a:t>
            </a:r>
            <a:r>
              <a:rPr lang="en-US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BA4A7698-B3A3-EA4C-A882-EF6EAC931378}"/>
              </a:ext>
            </a:extLst>
          </p:cNvPr>
          <p:cNvGrpSpPr/>
          <p:nvPr/>
        </p:nvGrpSpPr>
        <p:grpSpPr>
          <a:xfrm>
            <a:off x="268129" y="292790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12" name="Rounded Rectangle 11">
              <a:extLst>
                <a:ext uri="{FF2B5EF4-FFF2-40B4-BE49-F238E27FC236}">
                  <a16:creationId xmlns="" xmlns:a16="http://schemas.microsoft.com/office/drawing/2014/main" id="{58538A3A-83BD-2E43-8012-D17CCD457512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B1218327-453D-CD4A-BD1E-F73C49C0D14D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15" name="Google Shape;185;g11125e11237_0_23">
            <a:extLst>
              <a:ext uri="{FF2B5EF4-FFF2-40B4-BE49-F238E27FC236}">
                <a16:creationId xmlns="" xmlns:a16="http://schemas.microsoft.com/office/drawing/2014/main" id="{54421FAF-482E-4645-A799-B736789BA070}"/>
              </a:ext>
            </a:extLst>
          </p:cNvPr>
          <p:cNvSpPr txBox="1"/>
          <p:nvPr/>
        </p:nvSpPr>
        <p:spPr>
          <a:xfrm>
            <a:off x="869860" y="2689174"/>
            <a:ext cx="8318385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3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</a:t>
            </a:r>
            <a:r>
              <a:rPr lang="en-US" sz="30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much </a:t>
            </a:r>
            <a:r>
              <a:rPr lang="en-US" sz="3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sugar did she put in her </a:t>
            </a:r>
            <a:r>
              <a:rPr lang="en-US" sz="30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lemonade?</a:t>
            </a:r>
            <a:endParaRPr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3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8" y="17929"/>
            <a:ext cx="124506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Google Shape;180;g11125e11237_0_23"/>
          <p:cNvSpPr/>
          <p:nvPr/>
        </p:nvSpPr>
        <p:spPr>
          <a:xfrm>
            <a:off x="550759" y="1720735"/>
            <a:ext cx="9566635" cy="196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Nam eats </a:t>
            </a:r>
            <a:r>
              <a:rPr lang="en-US" sz="3200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banana every day.  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____________________________________________? 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80;g11125e11237_0_23">
            <a:extLst>
              <a:ext uri="{FF2B5EF4-FFF2-40B4-BE49-F238E27FC236}">
                <a16:creationId xmlns="" xmlns:a16="http://schemas.microsoft.com/office/drawing/2014/main" id="{193A156E-5E28-F04A-920C-F34E6A416145}"/>
              </a:ext>
            </a:extLst>
          </p:cNvPr>
          <p:cNvSpPr/>
          <p:nvPr/>
        </p:nvSpPr>
        <p:spPr>
          <a:xfrm>
            <a:off x="963366" y="244159"/>
            <a:ext cx="10022881" cy="979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questions with </a:t>
            </a:r>
            <a:r>
              <a:rPr lang="en-US" sz="24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many/ How much 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underlined words in the following sentences</a:t>
            </a:r>
            <a:r>
              <a:rPr lang="en-US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BA4A7698-B3A3-EA4C-A882-EF6EAC931378}"/>
              </a:ext>
            </a:extLst>
          </p:cNvPr>
          <p:cNvGrpSpPr/>
          <p:nvPr/>
        </p:nvGrpSpPr>
        <p:grpSpPr>
          <a:xfrm>
            <a:off x="268129" y="292790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12" name="Rounded Rectangle 11">
              <a:extLst>
                <a:ext uri="{FF2B5EF4-FFF2-40B4-BE49-F238E27FC236}">
                  <a16:creationId xmlns="" xmlns:a16="http://schemas.microsoft.com/office/drawing/2014/main" id="{58538A3A-83BD-2E43-8012-D17CCD457512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B1218327-453D-CD4A-BD1E-F73C49C0D14D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15" name="Google Shape;185;g11125e11237_0_23">
            <a:extLst>
              <a:ext uri="{FF2B5EF4-FFF2-40B4-BE49-F238E27FC236}">
                <a16:creationId xmlns="" xmlns:a16="http://schemas.microsoft.com/office/drawing/2014/main" id="{54421FAF-482E-4645-A799-B736789BA070}"/>
              </a:ext>
            </a:extLst>
          </p:cNvPr>
          <p:cNvSpPr txBox="1"/>
          <p:nvPr/>
        </p:nvSpPr>
        <p:spPr>
          <a:xfrm>
            <a:off x="869860" y="2571190"/>
            <a:ext cx="8318385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3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</a:t>
            </a:r>
            <a:r>
              <a:rPr lang="en-US" sz="30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many  bananas does Nam eat every day?</a:t>
            </a:r>
            <a:endParaRPr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88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1125e11237_0_23"/>
          <p:cNvSpPr/>
          <p:nvPr/>
        </p:nvSpPr>
        <p:spPr>
          <a:xfrm>
            <a:off x="771979" y="1352035"/>
            <a:ext cx="11148476" cy="44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There are </a:t>
            </a:r>
            <a:r>
              <a:rPr lang="en-US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six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bottles of juice in the fridge.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 ?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I need </a:t>
            </a:r>
            <a:r>
              <a:rPr lang="en-US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butter for my pancakes.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 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We have only </a:t>
            </a:r>
            <a:r>
              <a:rPr lang="en-US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bottle of fish sauce. 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 ?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We need </a:t>
            </a:r>
            <a:r>
              <a:rPr lang="en-US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chairs for the party.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 ?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She put </a:t>
            </a:r>
            <a:r>
              <a:rPr lang="en-US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lot of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sugar in her lemonade. 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 ?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80;g11125e11237_0_23">
            <a:extLst>
              <a:ext uri="{FF2B5EF4-FFF2-40B4-BE49-F238E27FC236}">
                <a16:creationId xmlns="" xmlns:a16="http://schemas.microsoft.com/office/drawing/2014/main" id="{193A156E-5E28-F04A-920C-F34E6A416145}"/>
              </a:ext>
            </a:extLst>
          </p:cNvPr>
          <p:cNvSpPr/>
          <p:nvPr/>
        </p:nvSpPr>
        <p:spPr>
          <a:xfrm>
            <a:off x="1169838" y="244159"/>
            <a:ext cx="10022881" cy="114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questions with </a:t>
            </a:r>
            <a:r>
              <a:rPr lang="en-US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many/ How much 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underlined words in the following </a:t>
            </a:r>
            <a:r>
              <a:rPr lang="en-US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sentences.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81;g11125e11237_0_23">
            <a:extLst>
              <a:ext uri="{FF2B5EF4-FFF2-40B4-BE49-F238E27FC236}">
                <a16:creationId xmlns="" xmlns:a16="http://schemas.microsoft.com/office/drawing/2014/main" id="{22A6EE9B-3AF1-1F4D-B529-E53F52B872F8}"/>
              </a:ext>
            </a:extLst>
          </p:cNvPr>
          <p:cNvSpPr txBox="1"/>
          <p:nvPr/>
        </p:nvSpPr>
        <p:spPr>
          <a:xfrm>
            <a:off x="1046836" y="1548932"/>
            <a:ext cx="7155000" cy="730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many bottles of juice are there in the fridge? </a:t>
            </a:r>
            <a:endParaRPr sz="2200" b="1" dirty="0">
              <a:solidFill>
                <a:srgbClr val="FF0000"/>
              </a:solidFill>
            </a:endParaRPr>
          </a:p>
        </p:txBody>
      </p:sp>
      <p:sp>
        <p:nvSpPr>
          <p:cNvPr id="12" name="Google Shape;182;g11125e11237_0_23">
            <a:extLst>
              <a:ext uri="{FF2B5EF4-FFF2-40B4-BE49-F238E27FC236}">
                <a16:creationId xmlns="" xmlns:a16="http://schemas.microsoft.com/office/drawing/2014/main" id="{4AA46B45-0835-3C43-B52C-7279D1708CC2}"/>
              </a:ext>
            </a:extLst>
          </p:cNvPr>
          <p:cNvSpPr txBox="1"/>
          <p:nvPr/>
        </p:nvSpPr>
        <p:spPr>
          <a:xfrm>
            <a:off x="1046836" y="2279485"/>
            <a:ext cx="7155000" cy="730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</a:t>
            </a:r>
            <a:r>
              <a:rPr lang="en-US" sz="2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much butter do </a:t>
            </a:r>
            <a:r>
              <a:rPr lang="en-US" sz="2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you </a:t>
            </a:r>
            <a:r>
              <a:rPr lang="en-US" sz="2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need for your pancakes? </a:t>
            </a:r>
            <a:endParaRPr sz="2200" b="1" dirty="0">
              <a:solidFill>
                <a:srgbClr val="FF0000"/>
              </a:solidFill>
            </a:endParaRPr>
          </a:p>
        </p:txBody>
      </p:sp>
      <p:sp>
        <p:nvSpPr>
          <p:cNvPr id="13" name="Google Shape;183;g11125e11237_0_23">
            <a:extLst>
              <a:ext uri="{FF2B5EF4-FFF2-40B4-BE49-F238E27FC236}">
                <a16:creationId xmlns="" xmlns:a16="http://schemas.microsoft.com/office/drawing/2014/main" id="{2F6E27B0-06A7-B742-98E3-BFF409E28E03}"/>
              </a:ext>
            </a:extLst>
          </p:cNvPr>
          <p:cNvSpPr txBox="1"/>
          <p:nvPr/>
        </p:nvSpPr>
        <p:spPr>
          <a:xfrm>
            <a:off x="1046836" y="2998365"/>
            <a:ext cx="7155000" cy="730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many bottles of fish sauce do </a:t>
            </a:r>
            <a:r>
              <a:rPr lang="en-US" sz="2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you/ we </a:t>
            </a:r>
            <a:r>
              <a:rPr lang="en-US" sz="2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have? </a:t>
            </a:r>
            <a:endParaRPr sz="2200" b="1" dirty="0">
              <a:solidFill>
                <a:srgbClr val="FF0000"/>
              </a:solidFill>
            </a:endParaRPr>
          </a:p>
        </p:txBody>
      </p:sp>
      <p:sp>
        <p:nvSpPr>
          <p:cNvPr id="14" name="Google Shape;184;g11125e11237_0_23">
            <a:extLst>
              <a:ext uri="{FF2B5EF4-FFF2-40B4-BE49-F238E27FC236}">
                <a16:creationId xmlns="" xmlns:a16="http://schemas.microsoft.com/office/drawing/2014/main" id="{F043B1A0-8AC9-934B-85E0-9EFA8F4AE659}"/>
              </a:ext>
            </a:extLst>
          </p:cNvPr>
          <p:cNvSpPr txBox="1"/>
          <p:nvPr/>
        </p:nvSpPr>
        <p:spPr>
          <a:xfrm>
            <a:off x="1046836" y="3743984"/>
            <a:ext cx="7155000" cy="730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many chairs </a:t>
            </a:r>
            <a:r>
              <a:rPr lang="en-US" sz="2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 you/ </a:t>
            </a:r>
            <a:r>
              <a:rPr lang="en-US" sz="2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 need (for the party)? </a:t>
            </a:r>
            <a:endParaRPr sz="2200" b="1" dirty="0">
              <a:solidFill>
                <a:srgbClr val="FF0000"/>
              </a:solidFill>
            </a:endParaRPr>
          </a:p>
        </p:txBody>
      </p:sp>
      <p:sp>
        <p:nvSpPr>
          <p:cNvPr id="15" name="Google Shape;185;g11125e11237_0_23">
            <a:extLst>
              <a:ext uri="{FF2B5EF4-FFF2-40B4-BE49-F238E27FC236}">
                <a16:creationId xmlns="" xmlns:a16="http://schemas.microsoft.com/office/drawing/2014/main" id="{54421FAF-482E-4645-A799-B736789BA070}"/>
              </a:ext>
            </a:extLst>
          </p:cNvPr>
          <p:cNvSpPr txBox="1"/>
          <p:nvPr/>
        </p:nvSpPr>
        <p:spPr>
          <a:xfrm>
            <a:off x="1046836" y="4507108"/>
            <a:ext cx="7298511" cy="730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</a:t>
            </a:r>
            <a:r>
              <a:rPr lang="en-US" sz="2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much </a:t>
            </a:r>
            <a:r>
              <a:rPr lang="en-US" sz="2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sugar did she put in her </a:t>
            </a:r>
            <a:r>
              <a:rPr lang="en-US" sz="2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lemonade?</a:t>
            </a:r>
            <a:endParaRPr sz="2200" b="1" dirty="0">
              <a:solidFill>
                <a:srgbClr val="FF00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BA4A7698-B3A3-EA4C-A882-EF6EAC931378}"/>
              </a:ext>
            </a:extLst>
          </p:cNvPr>
          <p:cNvGrpSpPr/>
          <p:nvPr/>
        </p:nvGrpSpPr>
        <p:grpSpPr>
          <a:xfrm>
            <a:off x="445105" y="292790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17" name="Rounded Rectangle 16">
              <a:extLst>
                <a:ext uri="{FF2B5EF4-FFF2-40B4-BE49-F238E27FC236}">
                  <a16:creationId xmlns="" xmlns:a16="http://schemas.microsoft.com/office/drawing/2014/main" id="{58538A3A-83BD-2E43-8012-D17CCD457512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B1218327-453D-CD4A-BD1E-F73C49C0D14D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216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g11125e11237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40;p6">
            <a:extLst>
              <a:ext uri="{FF2B5EF4-FFF2-40B4-BE49-F238E27FC236}">
                <a16:creationId xmlns="" xmlns:a16="http://schemas.microsoft.com/office/drawing/2014/main" id="{AF4122DB-DA28-4740-8D0F-25090E3A0B1A}"/>
              </a:ext>
            </a:extLst>
          </p:cNvPr>
          <p:cNvSpPr txBox="1"/>
          <p:nvPr/>
        </p:nvSpPr>
        <p:spPr>
          <a:xfrm>
            <a:off x="343823" y="255325"/>
            <a:ext cx="261812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PROJECT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13DA042-2BDE-8B4A-885E-DFEBFE198EFB}"/>
              </a:ext>
            </a:extLst>
          </p:cNvPr>
          <p:cNvSpPr/>
          <p:nvPr/>
        </p:nvSpPr>
        <p:spPr>
          <a:xfrm>
            <a:off x="1123249" y="1147247"/>
            <a:ext cx="105938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400" b="1" dirty="0">
                <a:latin typeface="Calibri" panose="020F0502020204030204" pitchFamily="34" charset="0"/>
                <a:cs typeface="Calibri" panose="020F0502020204030204" pitchFamily="34" charset="0"/>
              </a:rPr>
              <a:t>Work in groups. Design a poster about eating habits in an area or a foreign country you know, including:</a:t>
            </a:r>
            <a:endParaRPr lang="x-non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FB75D6B8-381E-4647-8308-86F1EA24E7AA}"/>
              </a:ext>
            </a:extLst>
          </p:cNvPr>
          <p:cNvGrpSpPr/>
          <p:nvPr/>
        </p:nvGrpSpPr>
        <p:grpSpPr>
          <a:xfrm>
            <a:off x="390846" y="1147247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12" name="Rounded Rectangle 11">
              <a:extLst>
                <a:ext uri="{FF2B5EF4-FFF2-40B4-BE49-F238E27FC236}">
                  <a16:creationId xmlns="" xmlns:a16="http://schemas.microsoft.com/office/drawing/2014/main" id="{B06F851D-7DD5-3441-BFE0-296BE6FFE2AF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3F65DBC-6470-DA40-80DD-0CF4C46DE4A0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97680F3-0242-D54F-BDC0-38058D5163D3}"/>
              </a:ext>
            </a:extLst>
          </p:cNvPr>
          <p:cNvSpPr/>
          <p:nvPr/>
        </p:nvSpPr>
        <p:spPr>
          <a:xfrm>
            <a:off x="343823" y="2076484"/>
            <a:ext cx="36245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x-none" sz="2400" dirty="0">
                <a:latin typeface="Calibri" panose="020F0502020204030204" pitchFamily="34" charset="0"/>
                <a:cs typeface="Calibri" panose="020F0502020204030204" pitchFamily="34" charset="0"/>
              </a:rPr>
              <a:t>names of main meals and mealtimes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x-none" sz="2400" dirty="0">
                <a:latin typeface="Calibri" panose="020F0502020204030204" pitchFamily="34" charset="0"/>
                <a:cs typeface="Calibri" panose="020F0502020204030204" pitchFamily="34" charset="0"/>
              </a:rPr>
              <a:t>names of common </a:t>
            </a:r>
            <a:r>
              <a:rPr lang="x-non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food/ </a:t>
            </a:r>
            <a:r>
              <a:rPr lang="x-none" sz="2400" dirty="0">
                <a:latin typeface="Calibri" panose="020F0502020204030204" pitchFamily="34" charset="0"/>
                <a:cs typeface="Calibri" panose="020F0502020204030204" pitchFamily="34" charset="0"/>
              </a:rPr>
              <a:t>drink for each meal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x-none" sz="2400" dirty="0">
                <a:latin typeface="Calibri" panose="020F0502020204030204" pitchFamily="34" charset="0"/>
                <a:cs typeface="Calibri" panose="020F0502020204030204" pitchFamily="34" charset="0"/>
              </a:rPr>
              <a:t>pictures or photos to illustrate the meals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A1B02C48-3D60-F148-9C51-C75C47A24C0D}"/>
              </a:ext>
            </a:extLst>
          </p:cNvPr>
          <p:cNvGrpSpPr/>
          <p:nvPr/>
        </p:nvGrpSpPr>
        <p:grpSpPr>
          <a:xfrm>
            <a:off x="4221031" y="1932017"/>
            <a:ext cx="7626719" cy="4798171"/>
            <a:chOff x="4174435" y="1811351"/>
            <a:chExt cx="7626719" cy="4798171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8744C381-93CB-2446-BD4A-C1884BCC8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74435" y="2042184"/>
              <a:ext cx="7626719" cy="456733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BFF3523B-6B7D-F040-91A7-4F31D835A802}"/>
                </a:ext>
              </a:extLst>
            </p:cNvPr>
            <p:cNvSpPr/>
            <p:nvPr/>
          </p:nvSpPr>
          <p:spPr>
            <a:xfrm>
              <a:off x="4586532" y="1811351"/>
              <a:ext cx="6793775" cy="446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300" b="1" kern="1200" dirty="0">
                  <a:ln w="19050">
                    <a:solidFill>
                      <a:srgbClr val="158180"/>
                    </a:solidFill>
                  </a:ln>
                  <a:solidFill>
                    <a:srgbClr val="D9821D"/>
                  </a:solidFill>
                  <a:effectLst>
                    <a:glow rad="889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lfa Slab One" pitchFamily="2" charset="77"/>
                </a:rPr>
                <a:t>EATING HABITS AROUND THE WORLD</a:t>
              </a:r>
              <a:endParaRPr lang="x-none" sz="2300" dirty="0">
                <a:ln w="19050">
                  <a:solidFill>
                    <a:srgbClr val="158180"/>
                  </a:solidFill>
                </a:ln>
                <a:solidFill>
                  <a:srgbClr val="D9821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fa Slab One" pitchFamily="2" charset="77"/>
              </a:endParaRPr>
            </a:p>
          </p:txBody>
        </p:sp>
      </p:grpSp>
      <p:sp>
        <p:nvSpPr>
          <p:cNvPr id="14" name="Google Shape;153;p6"/>
          <p:cNvSpPr txBox="1"/>
          <p:nvPr/>
        </p:nvSpPr>
        <p:spPr>
          <a:xfrm>
            <a:off x="3273981" y="209153"/>
            <a:ext cx="6292364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sz="3600" b="1" kern="1200" dirty="0" smtClean="0">
                <a:solidFill>
                  <a:srgbClr val="11B7BD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Eating habits around the world</a:t>
            </a:r>
            <a:endParaRPr lang="en-US" sz="3600" b="1" kern="1200" dirty="0">
              <a:solidFill>
                <a:srgbClr val="11B7BD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8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g11125e11237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FAF2D79-7D9C-3A4E-80CA-02F4DA0B701B}"/>
              </a:ext>
            </a:extLst>
          </p:cNvPr>
          <p:cNvGrpSpPr/>
          <p:nvPr/>
        </p:nvGrpSpPr>
        <p:grpSpPr>
          <a:xfrm>
            <a:off x="390846" y="1147247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6" name="Rounded Rectangle 5">
              <a:extLst>
                <a:ext uri="{FF2B5EF4-FFF2-40B4-BE49-F238E27FC236}">
                  <a16:creationId xmlns="" xmlns:a16="http://schemas.microsoft.com/office/drawing/2014/main" id="{B38E50D5-6099-4B47-A735-1D621175C7FF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1817D074-7F6D-C542-84E4-7BDAF9B760F7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57CF29C-BC2B-2D4E-9EDB-1397037AA62F}"/>
              </a:ext>
            </a:extLst>
          </p:cNvPr>
          <p:cNvSpPr/>
          <p:nvPr/>
        </p:nvSpPr>
        <p:spPr>
          <a:xfrm>
            <a:off x="1123250" y="1147247"/>
            <a:ext cx="10600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Then organise an exhibition of all the posters in your class. </a:t>
            </a:r>
          </a:p>
          <a:p>
            <a:r>
              <a:rPr lang="x-none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Present your poster to the class. </a:t>
            </a:r>
            <a:endParaRPr lang="x-non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phic 7" descr="Checkmark with solid fill">
            <a:extLst>
              <a:ext uri="{FF2B5EF4-FFF2-40B4-BE49-F238E27FC236}">
                <a16:creationId xmlns="" xmlns:a16="http://schemas.microsoft.com/office/drawing/2014/main" id="{3D38DC67-782C-0241-BBFB-9BF6190787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950766" y="2042184"/>
            <a:ext cx="255104" cy="412781"/>
          </a:xfrm>
          <a:prstGeom prst="rect">
            <a:avLst/>
          </a:prstGeom>
        </p:spPr>
      </p:pic>
      <p:pic>
        <p:nvPicPr>
          <p:cNvPr id="12" name="Graphic 11" descr="Checkmark with solid fill">
            <a:extLst>
              <a:ext uri="{FF2B5EF4-FFF2-40B4-BE49-F238E27FC236}">
                <a16:creationId xmlns="" xmlns:a16="http://schemas.microsoft.com/office/drawing/2014/main" id="{2DA8ABDC-9D81-FE41-907B-58CFBA3658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589066" y="2042184"/>
            <a:ext cx="255104" cy="412781"/>
          </a:xfrm>
          <a:prstGeom prst="rect">
            <a:avLst/>
          </a:prstGeom>
        </p:spPr>
      </p:pic>
      <p:pic>
        <p:nvPicPr>
          <p:cNvPr id="13" name="Graphic 12" descr="Checkmark with solid fill">
            <a:extLst>
              <a:ext uri="{FF2B5EF4-FFF2-40B4-BE49-F238E27FC236}">
                <a16:creationId xmlns="" xmlns:a16="http://schemas.microsoft.com/office/drawing/2014/main" id="{C2AC47BB-9C83-E549-9A52-A864453F79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997974" y="2062101"/>
            <a:ext cx="255104" cy="412781"/>
          </a:xfrm>
          <a:prstGeom prst="rect">
            <a:avLst/>
          </a:prstGeom>
        </p:spPr>
      </p:pic>
      <p:pic>
        <p:nvPicPr>
          <p:cNvPr id="14" name="Graphic 13" descr="Checkmark with solid fill">
            <a:extLst>
              <a:ext uri="{FF2B5EF4-FFF2-40B4-BE49-F238E27FC236}">
                <a16:creationId xmlns="" xmlns:a16="http://schemas.microsoft.com/office/drawing/2014/main" id="{15C50570-47E1-D842-8CB2-389B872DA7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439401" y="2074450"/>
            <a:ext cx="255104" cy="412781"/>
          </a:xfrm>
          <a:prstGeom prst="rect">
            <a:avLst/>
          </a:prstGeom>
        </p:spPr>
      </p:pic>
      <p:pic>
        <p:nvPicPr>
          <p:cNvPr id="15" name="Graphic 14" descr="Checkmark with solid fill">
            <a:extLst>
              <a:ext uri="{FF2B5EF4-FFF2-40B4-BE49-F238E27FC236}">
                <a16:creationId xmlns="" xmlns:a16="http://schemas.microsoft.com/office/drawing/2014/main" id="{362DFFD8-2434-724F-8719-F58587E97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770204" y="2084389"/>
            <a:ext cx="255104" cy="412781"/>
          </a:xfrm>
          <a:prstGeom prst="rect">
            <a:avLst/>
          </a:prstGeom>
        </p:spPr>
      </p:pic>
      <p:pic>
        <p:nvPicPr>
          <p:cNvPr id="16" name="Graphic 15" descr="Checkmark with solid fill">
            <a:extLst>
              <a:ext uri="{FF2B5EF4-FFF2-40B4-BE49-F238E27FC236}">
                <a16:creationId xmlns="" xmlns:a16="http://schemas.microsoft.com/office/drawing/2014/main" id="{5FA349BE-23C1-CD42-B229-709F999800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104820" y="2084389"/>
            <a:ext cx="255104" cy="412781"/>
          </a:xfrm>
          <a:prstGeom prst="rect">
            <a:avLst/>
          </a:prstGeom>
        </p:spPr>
      </p:pic>
      <p:sp>
        <p:nvSpPr>
          <p:cNvPr id="17" name="Google Shape;140;p6">
            <a:extLst>
              <a:ext uri="{FF2B5EF4-FFF2-40B4-BE49-F238E27FC236}">
                <a16:creationId xmlns="" xmlns:a16="http://schemas.microsoft.com/office/drawing/2014/main" id="{AF4122DB-DA28-4740-8D0F-25090E3A0B1A}"/>
              </a:ext>
            </a:extLst>
          </p:cNvPr>
          <p:cNvSpPr txBox="1"/>
          <p:nvPr/>
        </p:nvSpPr>
        <p:spPr>
          <a:xfrm>
            <a:off x="343823" y="255325"/>
            <a:ext cx="261812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PROJECT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8" name="Google Shape;153;p6"/>
          <p:cNvSpPr txBox="1"/>
          <p:nvPr/>
        </p:nvSpPr>
        <p:spPr>
          <a:xfrm>
            <a:off x="3273981" y="209153"/>
            <a:ext cx="6292364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sz="3600" b="1" kern="1200" dirty="0" smtClean="0">
                <a:solidFill>
                  <a:srgbClr val="11B7BD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Eating habits around the world</a:t>
            </a:r>
            <a:endParaRPr lang="en-US" sz="3600" b="1" kern="1200" dirty="0">
              <a:solidFill>
                <a:srgbClr val="11B7BD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8831" y="2084389"/>
            <a:ext cx="6704247" cy="446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5"/>
          <p:cNvSpPr txBox="1"/>
          <p:nvPr/>
        </p:nvSpPr>
        <p:spPr>
          <a:xfrm>
            <a:off x="521519" y="279168"/>
            <a:ext cx="413269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* CONSOLIDATION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4884AF9-CDB4-BB4E-8A7A-16879EB19243}"/>
              </a:ext>
            </a:extLst>
          </p:cNvPr>
          <p:cNvSpPr/>
          <p:nvPr/>
        </p:nvSpPr>
        <p:spPr>
          <a:xfrm>
            <a:off x="863105" y="1468514"/>
            <a:ext cx="1073545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>
              <a:lnSpc>
                <a:spcPct val="150000"/>
              </a:lnSpc>
              <a:buSzPts val="2400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In this lesson, we have learnt 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to: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/>
              <a:t>Review the vocabulary and grammar of </a:t>
            </a:r>
            <a:r>
              <a:rPr lang="en-US" sz="2400" i="1" dirty="0"/>
              <a:t>Unit 5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/>
              <a:t>Apply what </a:t>
            </a:r>
            <a:r>
              <a:rPr lang="en-US" sz="2400" dirty="0" smtClean="0"/>
              <a:t>you </a:t>
            </a:r>
            <a:r>
              <a:rPr lang="en-US" sz="2400" dirty="0"/>
              <a:t>have learnt </a:t>
            </a:r>
            <a:r>
              <a:rPr lang="en-US" sz="2400" dirty="0" smtClean="0"/>
              <a:t>into </a:t>
            </a:r>
            <a:r>
              <a:rPr lang="en-US" sz="2400" dirty="0"/>
              <a:t>practice through </a:t>
            </a:r>
            <a:r>
              <a:rPr lang="en-US" sz="2400" dirty="0" smtClean="0"/>
              <a:t>the </a:t>
            </a:r>
            <a:r>
              <a:rPr lang="en-US" sz="2400" dirty="0"/>
              <a:t>project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“</a:t>
            </a:r>
            <a:r>
              <a:rPr lang="en-US" sz="2400" dirty="0"/>
              <a:t>EATING HABITS AROUND THE WORLD”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124"/>
          <p:cNvSpPr>
            <a:spLocks noChangeArrowheads="1"/>
          </p:cNvSpPr>
          <p:nvPr/>
        </p:nvSpPr>
        <p:spPr bwMode="auto">
          <a:xfrm>
            <a:off x="2066787" y="1238663"/>
            <a:ext cx="739186" cy="533400"/>
          </a:xfrm>
          <a:prstGeom prst="ellipse">
            <a:avLst/>
          </a:prstGeom>
          <a:solidFill>
            <a:srgbClr val="EEB500"/>
          </a:solidFill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27" tIns="45714" rIns="91427" bIns="45714" anchor="ctr"/>
          <a:lstStyle/>
          <a:p>
            <a:pPr algn="ctr" eaLnBrk="1" hangingPunct="1"/>
            <a:r>
              <a:rPr lang="en-US" sz="3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AutoShape 11" descr="Kết quả hình ảnh cho a ball"/>
          <p:cNvSpPr>
            <a:spLocks noChangeAspect="1" noChangeArrowheads="1"/>
          </p:cNvSpPr>
          <p:nvPr/>
        </p:nvSpPr>
        <p:spPr bwMode="auto">
          <a:xfrm>
            <a:off x="2120900" y="-2752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eaLnBrk="1" hangingPunct="1"/>
            <a:endParaRPr lang="en-US"/>
          </a:p>
        </p:txBody>
      </p:sp>
      <p:sp>
        <p:nvSpPr>
          <p:cNvPr id="6" name="AutoShape 13" descr="Kết quả hình ảnh cho a ball"/>
          <p:cNvSpPr>
            <a:spLocks noChangeAspect="1" noChangeArrowheads="1"/>
          </p:cNvSpPr>
          <p:nvPr/>
        </p:nvSpPr>
        <p:spPr bwMode="auto">
          <a:xfrm>
            <a:off x="1810416" y="228041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eaLnBrk="1" hangingPunct="1"/>
            <a:endParaRPr lang="en-US"/>
          </a:p>
        </p:txBody>
      </p:sp>
      <p:sp>
        <p:nvSpPr>
          <p:cNvPr id="7" name="AutoShape 15" descr="Kết quả hình ảnh cho a ball"/>
          <p:cNvSpPr>
            <a:spLocks noChangeAspect="1" noChangeArrowheads="1"/>
          </p:cNvSpPr>
          <p:nvPr/>
        </p:nvSpPr>
        <p:spPr bwMode="auto">
          <a:xfrm>
            <a:off x="2008536" y="380441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eaLnBrk="1" hangingPunct="1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08536" y="4970496"/>
            <a:ext cx="6058412" cy="7150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i="1" dirty="0" smtClean="0">
                <a:solidFill>
                  <a:srgbClr val="002060"/>
                </a:solidFill>
              </a:rPr>
              <a:t>1. We often drink …………after meals.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9" name="Oval 124"/>
          <p:cNvSpPr>
            <a:spLocks noChangeArrowheads="1"/>
          </p:cNvSpPr>
          <p:nvPr/>
        </p:nvSpPr>
        <p:spPr bwMode="auto">
          <a:xfrm>
            <a:off x="2066787" y="1801371"/>
            <a:ext cx="739186" cy="533400"/>
          </a:xfrm>
          <a:prstGeom prst="ellipse">
            <a:avLst/>
          </a:prstGeom>
          <a:solidFill>
            <a:srgbClr val="EEB500"/>
          </a:solidFill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27" tIns="45714" rIns="91427" bIns="45714" anchor="ctr"/>
          <a:lstStyle/>
          <a:p>
            <a:pPr algn="ctr" eaLnBrk="1" hangingPunct="1"/>
            <a:r>
              <a:rPr lang="en-GB" sz="3000" b="1" dirty="0">
                <a:solidFill>
                  <a:srgbClr val="FF0000"/>
                </a:solidFill>
              </a:rPr>
              <a:t>2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08536" y="4970496"/>
            <a:ext cx="7135048" cy="7150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i="1" dirty="0" smtClean="0">
                <a:solidFill>
                  <a:srgbClr val="002060"/>
                </a:solidFill>
              </a:rPr>
              <a:t>2. To make omelette  you need  some ………..  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1" name="Oval 124"/>
          <p:cNvSpPr>
            <a:spLocks noChangeArrowheads="1"/>
          </p:cNvSpPr>
          <p:nvPr/>
        </p:nvSpPr>
        <p:spPr bwMode="auto">
          <a:xfrm>
            <a:off x="2047418" y="2364079"/>
            <a:ext cx="739186" cy="533400"/>
          </a:xfrm>
          <a:prstGeom prst="ellipse">
            <a:avLst/>
          </a:prstGeom>
          <a:solidFill>
            <a:srgbClr val="EEB500"/>
          </a:solidFill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27" tIns="45714" rIns="91427" bIns="45714" anchor="ctr"/>
          <a:lstStyle/>
          <a:p>
            <a:pPr algn="ctr" eaLnBrk="1" hangingPunct="1"/>
            <a:r>
              <a:rPr lang="en-GB" sz="3000" b="1" dirty="0">
                <a:solidFill>
                  <a:srgbClr val="FF0000"/>
                </a:solidFill>
              </a:rPr>
              <a:t>3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25700" y="4970496"/>
            <a:ext cx="6058412" cy="7150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i="1" dirty="0">
                <a:solidFill>
                  <a:srgbClr val="002060"/>
                </a:solidFill>
              </a:rPr>
              <a:t>3</a:t>
            </a:r>
            <a:r>
              <a:rPr lang="en-GB" sz="2400" b="1" i="1" dirty="0" smtClean="0">
                <a:solidFill>
                  <a:srgbClr val="002060"/>
                </a:solidFill>
              </a:rPr>
              <a:t>. ………is our main food  everyday.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3" name="Oval 124"/>
          <p:cNvSpPr>
            <a:spLocks noChangeArrowheads="1"/>
          </p:cNvSpPr>
          <p:nvPr/>
        </p:nvSpPr>
        <p:spPr bwMode="auto">
          <a:xfrm>
            <a:off x="2062658" y="2926787"/>
            <a:ext cx="739186" cy="533400"/>
          </a:xfrm>
          <a:prstGeom prst="ellipse">
            <a:avLst/>
          </a:prstGeom>
          <a:solidFill>
            <a:srgbClr val="EEB500"/>
          </a:solidFill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27" tIns="45714" rIns="91427" bIns="45714" anchor="ctr"/>
          <a:lstStyle/>
          <a:p>
            <a:pPr algn="ctr" eaLnBrk="1" hangingPunct="1"/>
            <a:r>
              <a:rPr lang="en-GB" sz="3000" b="1" dirty="0" smtClean="0">
                <a:solidFill>
                  <a:srgbClr val="FF0000"/>
                </a:solidFill>
              </a:rPr>
              <a:t>4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5" name="Oval 124"/>
          <p:cNvSpPr>
            <a:spLocks noChangeArrowheads="1"/>
          </p:cNvSpPr>
          <p:nvPr/>
        </p:nvSpPr>
        <p:spPr bwMode="auto">
          <a:xfrm>
            <a:off x="2067577" y="3489495"/>
            <a:ext cx="749966" cy="533400"/>
          </a:xfrm>
          <a:prstGeom prst="ellipse">
            <a:avLst/>
          </a:prstGeom>
          <a:solidFill>
            <a:srgbClr val="EEB500"/>
          </a:solidFill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27" tIns="45714" rIns="91427" bIns="45714" anchor="ctr"/>
          <a:lstStyle/>
          <a:p>
            <a:pPr algn="ctr" eaLnBrk="1" hangingPunct="1"/>
            <a:r>
              <a:rPr lang="en-GB" sz="3000" b="1" dirty="0">
                <a:solidFill>
                  <a:srgbClr val="FF0000"/>
                </a:solidFill>
              </a:rPr>
              <a:t>5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7" name="Oval 124"/>
          <p:cNvSpPr>
            <a:spLocks noChangeArrowheads="1"/>
          </p:cNvSpPr>
          <p:nvPr/>
        </p:nvSpPr>
        <p:spPr bwMode="auto">
          <a:xfrm>
            <a:off x="2053509" y="4052203"/>
            <a:ext cx="749966" cy="533400"/>
          </a:xfrm>
          <a:prstGeom prst="ellipse">
            <a:avLst/>
          </a:prstGeom>
          <a:solidFill>
            <a:srgbClr val="EEB500"/>
          </a:solidFill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27" tIns="45714" rIns="91427" bIns="45714" anchor="ctr"/>
          <a:lstStyle/>
          <a:p>
            <a:pPr algn="ctr" eaLnBrk="1" hangingPunct="1"/>
            <a:r>
              <a:rPr lang="en-GB" sz="3000" b="1" dirty="0" smtClean="0">
                <a:solidFill>
                  <a:srgbClr val="FF0000"/>
                </a:solidFill>
              </a:rPr>
              <a:t>6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21" name="Rectangle 177"/>
          <p:cNvSpPr>
            <a:spLocks noChangeArrowheads="1"/>
          </p:cNvSpPr>
          <p:nvPr/>
        </p:nvSpPr>
        <p:spPr bwMode="auto">
          <a:xfrm>
            <a:off x="1519904" y="224867"/>
            <a:ext cx="2284412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* Warm up:</a:t>
            </a:r>
            <a:endParaRPr lang="en-US" sz="2800" b="1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416"/>
          <p:cNvSpPr>
            <a:spLocks noChangeArrowheads="1"/>
          </p:cNvSpPr>
          <p:nvPr/>
        </p:nvSpPr>
        <p:spPr bwMode="auto">
          <a:xfrm>
            <a:off x="3765864" y="220309"/>
            <a:ext cx="3198789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Crossword puzzle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539204"/>
              </p:ext>
            </p:extLst>
          </p:nvPr>
        </p:nvGraphicFramePr>
        <p:xfrm>
          <a:off x="3053941" y="1292199"/>
          <a:ext cx="27432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/>
                <a:gridCol w="548640"/>
                <a:gridCol w="548640"/>
                <a:gridCol w="548640"/>
                <a:gridCol w="548640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W</a:t>
                      </a:r>
                      <a:endParaRPr lang="en-US" sz="2400" dirty="0"/>
                    </a:p>
                  </a:txBody>
                  <a:tcPr anchor="ctr"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US" sz="2400" dirty="0"/>
                    </a:p>
                  </a:txBody>
                  <a:tcPr anchor="ctr"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T</a:t>
                      </a:r>
                      <a:endParaRPr lang="en-US" sz="2400" dirty="0"/>
                    </a:p>
                  </a:txBody>
                  <a:tcPr anchor="ctr"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</a:t>
                      </a:r>
                      <a:endParaRPr lang="en-US" sz="2400" dirty="0"/>
                    </a:p>
                  </a:txBody>
                  <a:tcPr anchor="ctr"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R</a:t>
                      </a:r>
                      <a:endParaRPr lang="en-US" sz="2400" dirty="0"/>
                    </a:p>
                  </a:txBody>
                  <a:tcPr anchor="ctr"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271787"/>
              </p:ext>
            </p:extLst>
          </p:nvPr>
        </p:nvGraphicFramePr>
        <p:xfrm>
          <a:off x="5248501" y="1849357"/>
          <a:ext cx="219456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/>
                <a:gridCol w="548640"/>
                <a:gridCol w="548640"/>
                <a:gridCol w="548640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</a:t>
                      </a:r>
                      <a:endParaRPr lang="en-US" sz="2400" dirty="0"/>
                    </a:p>
                  </a:txBody>
                  <a:tcPr anchor="ctr"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G</a:t>
                      </a:r>
                      <a:endParaRPr lang="en-US" sz="2400" dirty="0"/>
                    </a:p>
                  </a:txBody>
                  <a:tcPr anchor="ctr"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G</a:t>
                      </a:r>
                      <a:endParaRPr lang="en-US" sz="2400" dirty="0"/>
                    </a:p>
                  </a:txBody>
                  <a:tcPr anchor="ctr"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/>
                        <a:t>S</a:t>
                      </a:r>
                      <a:endParaRPr lang="en-US" sz="2400" dirty="0"/>
                    </a:p>
                  </a:txBody>
                  <a:tcPr anchor="ctr"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362125"/>
              </p:ext>
            </p:extLst>
          </p:nvPr>
        </p:nvGraphicFramePr>
        <p:xfrm>
          <a:off x="4696345" y="2963673"/>
          <a:ext cx="219456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/>
                <a:gridCol w="548640"/>
                <a:gridCol w="548640"/>
                <a:gridCol w="548640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F</a:t>
                      </a:r>
                      <a:endParaRPr lang="en-US" sz="2400" dirty="0"/>
                    </a:p>
                  </a:txBody>
                  <a:tcPr anchor="ctr"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I</a:t>
                      </a:r>
                      <a:endParaRPr lang="en-US" sz="2400" dirty="0"/>
                    </a:p>
                  </a:txBody>
                  <a:tcPr anchor="ctr"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S</a:t>
                      </a:r>
                      <a:endParaRPr lang="en-US" sz="2400" dirty="0"/>
                    </a:p>
                  </a:txBody>
                  <a:tcPr anchor="ctr"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H</a:t>
                      </a:r>
                      <a:endParaRPr lang="en-US" sz="2400" dirty="0"/>
                    </a:p>
                  </a:txBody>
                  <a:tcPr anchor="ctr"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383977"/>
              </p:ext>
            </p:extLst>
          </p:nvPr>
        </p:nvGraphicFramePr>
        <p:xfrm>
          <a:off x="4154737" y="2406515"/>
          <a:ext cx="219456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/>
                <a:gridCol w="548640"/>
                <a:gridCol w="548640"/>
                <a:gridCol w="548640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R</a:t>
                      </a:r>
                      <a:endParaRPr lang="en-US" sz="2400" dirty="0"/>
                    </a:p>
                  </a:txBody>
                  <a:tcPr anchor="ctr"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I</a:t>
                      </a:r>
                      <a:endParaRPr lang="en-US" sz="2400" dirty="0"/>
                    </a:p>
                  </a:txBody>
                  <a:tcPr anchor="ctr"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C</a:t>
                      </a:r>
                      <a:endParaRPr lang="en-US" sz="2400" dirty="0"/>
                    </a:p>
                  </a:txBody>
                  <a:tcPr anchor="ctr"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</a:t>
                      </a:r>
                      <a:endParaRPr lang="en-US" sz="2400" dirty="0"/>
                    </a:p>
                  </a:txBody>
                  <a:tcPr anchor="ctr"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529995"/>
              </p:ext>
            </p:extLst>
          </p:nvPr>
        </p:nvGraphicFramePr>
        <p:xfrm>
          <a:off x="4152381" y="3520831"/>
          <a:ext cx="329184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/>
                <a:gridCol w="548640"/>
                <a:gridCol w="548640"/>
                <a:gridCol w="548640"/>
                <a:gridCol w="548640"/>
                <a:gridCol w="548640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P</a:t>
                      </a:r>
                      <a:endParaRPr lang="en-US" sz="2400" dirty="0"/>
                    </a:p>
                  </a:txBody>
                  <a:tcPr anchor="ctr"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</a:t>
                      </a:r>
                      <a:endParaRPr lang="en-US" sz="2400" dirty="0"/>
                    </a:p>
                  </a:txBody>
                  <a:tcPr anchor="ctr"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P</a:t>
                      </a:r>
                      <a:endParaRPr lang="en-US" sz="2400" dirty="0"/>
                    </a:p>
                  </a:txBody>
                  <a:tcPr anchor="ctr"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P</a:t>
                      </a:r>
                      <a:endParaRPr lang="en-US" sz="2400" dirty="0"/>
                    </a:p>
                  </a:txBody>
                  <a:tcPr anchor="ctr"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</a:t>
                      </a:r>
                      <a:endParaRPr lang="en-US" sz="2400" dirty="0"/>
                    </a:p>
                  </a:txBody>
                  <a:tcPr anchor="ctr"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R</a:t>
                      </a:r>
                      <a:endParaRPr lang="en-US" sz="2400" dirty="0"/>
                    </a:p>
                  </a:txBody>
                  <a:tcPr anchor="ctr"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733143"/>
              </p:ext>
            </p:extLst>
          </p:nvPr>
        </p:nvGraphicFramePr>
        <p:xfrm>
          <a:off x="4701033" y="4077991"/>
          <a:ext cx="219456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/>
                <a:gridCol w="548640"/>
                <a:gridCol w="548640"/>
                <a:gridCol w="548640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US" sz="2400" dirty="0"/>
                    </a:p>
                  </a:txBody>
                  <a:tcPr anchor="ctr"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</a:t>
                      </a:r>
                      <a:endParaRPr lang="en-US" sz="2400" dirty="0"/>
                    </a:p>
                  </a:txBody>
                  <a:tcPr anchor="ctr"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</a:t>
                      </a:r>
                      <a:endParaRPr lang="en-US" sz="2400" dirty="0"/>
                    </a:p>
                  </a:txBody>
                  <a:tcPr anchor="ctr"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F</a:t>
                      </a:r>
                      <a:endParaRPr lang="en-US" sz="2400" dirty="0"/>
                    </a:p>
                  </a:txBody>
                  <a:tcPr anchor="ctr"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409807"/>
              </p:ext>
            </p:extLst>
          </p:nvPr>
        </p:nvGraphicFramePr>
        <p:xfrm>
          <a:off x="3053941" y="1294935"/>
          <a:ext cx="27432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/>
                <a:gridCol w="548640"/>
                <a:gridCol w="548640"/>
                <a:gridCol w="548640"/>
                <a:gridCol w="548640"/>
              </a:tblGrid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182409"/>
              </p:ext>
            </p:extLst>
          </p:nvPr>
        </p:nvGraphicFramePr>
        <p:xfrm>
          <a:off x="5248501" y="1852093"/>
          <a:ext cx="219456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/>
                <a:gridCol w="548640"/>
                <a:gridCol w="548640"/>
                <a:gridCol w="548640"/>
              </a:tblGrid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132383"/>
              </p:ext>
            </p:extLst>
          </p:nvPr>
        </p:nvGraphicFramePr>
        <p:xfrm>
          <a:off x="4696345" y="2966409"/>
          <a:ext cx="219456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/>
                <a:gridCol w="548640"/>
                <a:gridCol w="548640"/>
                <a:gridCol w="548640"/>
              </a:tblGrid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340217"/>
              </p:ext>
            </p:extLst>
          </p:nvPr>
        </p:nvGraphicFramePr>
        <p:xfrm>
          <a:off x="4154737" y="2409251"/>
          <a:ext cx="219456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/>
                <a:gridCol w="548640"/>
                <a:gridCol w="548640"/>
                <a:gridCol w="548640"/>
              </a:tblGrid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929431"/>
              </p:ext>
            </p:extLst>
          </p:nvPr>
        </p:nvGraphicFramePr>
        <p:xfrm>
          <a:off x="4152381" y="3523567"/>
          <a:ext cx="329184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/>
                <a:gridCol w="548640"/>
                <a:gridCol w="548640"/>
                <a:gridCol w="548640"/>
                <a:gridCol w="548640"/>
                <a:gridCol w="548640"/>
              </a:tblGrid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848969"/>
              </p:ext>
            </p:extLst>
          </p:nvPr>
        </p:nvGraphicFramePr>
        <p:xfrm>
          <a:off x="4701033" y="4080727"/>
          <a:ext cx="219456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/>
                <a:gridCol w="548640"/>
                <a:gridCol w="548640"/>
                <a:gridCol w="548640"/>
              </a:tblGrid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" t="4692" b="25069"/>
          <a:stretch/>
        </p:blipFill>
        <p:spPr bwMode="auto">
          <a:xfrm>
            <a:off x="7842656" y="863231"/>
            <a:ext cx="3836306" cy="2169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656" y="871299"/>
            <a:ext cx="4044544" cy="232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1002890" y="4318903"/>
            <a:ext cx="560439" cy="619433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948" y="1078938"/>
            <a:ext cx="3644764" cy="211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468761" y="5810866"/>
            <a:ext cx="134210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800" b="1" dirty="0" smtClean="0">
                <a:solidFill>
                  <a:srgbClr val="FF0000"/>
                </a:solidFill>
              </a:rPr>
              <a:t>RECIPE:</a:t>
            </a:r>
            <a:endParaRPr lang="en-US" sz="1800" b="1" i="1" dirty="0">
              <a:solidFill>
                <a:schemeClr val="bg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98975" y="5826895"/>
            <a:ext cx="135005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i="1" dirty="0" err="1"/>
              <a:t>Công</a:t>
            </a:r>
            <a:r>
              <a:rPr lang="en-US" sz="1800" b="1" i="1" dirty="0"/>
              <a:t> </a:t>
            </a:r>
            <a:r>
              <a:rPr lang="en-US" sz="1800" b="1" i="1" dirty="0" err="1"/>
              <a:t>thức</a:t>
            </a:r>
            <a:endParaRPr lang="en-US" sz="1800" b="1" i="1" dirty="0"/>
          </a:p>
        </p:txBody>
      </p:sp>
    </p:spTree>
    <p:extLst>
      <p:ext uri="{BB962C8B-B14F-4D97-AF65-F5344CB8AC3E}">
        <p14:creationId xmlns:p14="http://schemas.microsoft.com/office/powerpoint/2010/main" val="59143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7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E4E6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  <p:bldP spid="14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TextBox 13"/>
          <p:cNvSpPr txBox="1">
            <a:spLocks noChangeArrowheads="1"/>
          </p:cNvSpPr>
          <p:nvPr/>
        </p:nvSpPr>
        <p:spPr bwMode="auto">
          <a:xfrm>
            <a:off x="914400" y="1676402"/>
            <a:ext cx="10456606" cy="3400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0" tIns="60950" rIns="121900" bIns="609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FF0000"/>
              </a:buClr>
              <a:buFontTx/>
              <a:buBlip>
                <a:blip r:embed="rId2"/>
              </a:buBlip>
            </a:pP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Practise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the exercises again</a:t>
            </a:r>
            <a:r>
              <a:rPr lang="en-US" sz="5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53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FontTx/>
              <a:buBlip>
                <a:blip r:embed="rId2"/>
              </a:buBlip>
            </a:pPr>
            <a:r>
              <a:rPr lang="en-US" sz="5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Complete the project perfectly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FontTx/>
              <a:buBlip>
                <a:blip r:embed="rId2"/>
              </a:buBlip>
            </a:pPr>
            <a:r>
              <a:rPr lang="en-US" sz="5300" dirty="0" smtClean="0">
                <a:latin typeface="Times New Roman" pitchFamily="18" charset="0"/>
                <a:cs typeface="Times New Roman" pitchFamily="18" charset="0"/>
              </a:rPr>
              <a:t> Prepare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5300" dirty="0" smtClean="0">
                <a:latin typeface="Times New Roman" pitchFamily="18" charset="0"/>
                <a:cs typeface="Times New Roman" pitchFamily="18" charset="0"/>
              </a:rPr>
              <a:t>Unit 6 (Getting started).</a:t>
            </a:r>
            <a:endParaRPr lang="en-US" sz="53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5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73740" y="152400"/>
            <a:ext cx="11988800" cy="6553200"/>
          </a:xfrm>
          <a:prstGeom prst="flowChartProcess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00" tIns="60950" rIns="121900" bIns="60950"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3740152" y="481012"/>
            <a:ext cx="6546849" cy="123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0" tIns="60950" rIns="121900" bIns="609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b="1" dirty="0">
                <a:solidFill>
                  <a:srgbClr val="C00000"/>
                </a:solidFill>
              </a:rPr>
              <a:t>* </a:t>
            </a:r>
            <a:r>
              <a:rPr lang="en-US" sz="7200" b="1" u="sng" dirty="0">
                <a:solidFill>
                  <a:srgbClr val="C00000"/>
                </a:solidFill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387467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117987"/>
            <a:ext cx="12324735" cy="6975987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2138517" y="1799306"/>
            <a:ext cx="9173496" cy="233910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GB" sz="7200" dirty="0">
                <a:solidFill>
                  <a:srgbClr val="FBB040"/>
                </a:solidFill>
                <a:latin typeface="UVN Bay Buom Nang" pitchFamily="2" charset="0"/>
              </a:rPr>
              <a:t>Goodbye.</a:t>
            </a:r>
          </a:p>
          <a:p>
            <a:r>
              <a:rPr lang="en-GB" sz="7200" dirty="0">
                <a:solidFill>
                  <a:srgbClr val="FBB040"/>
                </a:solidFill>
                <a:latin typeface="UVN Bay Buom Nang" pitchFamily="2" charset="0"/>
              </a:rPr>
              <a:t>See you again.</a:t>
            </a:r>
            <a:endParaRPr lang="en-US" sz="7200" dirty="0">
              <a:solidFill>
                <a:srgbClr val="FBB040"/>
              </a:solidFill>
              <a:latin typeface="UVN Bay Buom Na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77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DDC072A-AEC2-0B4D-8F8E-5B93EA8BA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541" y="3286812"/>
            <a:ext cx="3255934" cy="3051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425DB76-7A65-734B-A3A3-2821AB066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372" y="1061884"/>
            <a:ext cx="3763053" cy="1965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4969D1CF-CA40-A54C-A809-6B9E46D47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5273" y="1061884"/>
            <a:ext cx="4052404" cy="1917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87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 txBox="1"/>
          <p:nvPr/>
        </p:nvSpPr>
        <p:spPr>
          <a:xfrm>
            <a:off x="117881" y="98453"/>
            <a:ext cx="2359848" cy="5231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28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* Mini</a:t>
            </a:r>
            <a:r>
              <a:rPr lang="en-US" sz="2800" b="1" i="0" u="none" strike="noStrike" cap="none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en-US" sz="2800" b="1" kern="1200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game</a:t>
            </a:r>
            <a:endParaRPr sz="28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311B83B-14D6-6244-B0C6-B03E429B3945}"/>
              </a:ext>
            </a:extLst>
          </p:cNvPr>
          <p:cNvSpPr/>
          <p:nvPr/>
        </p:nvSpPr>
        <p:spPr>
          <a:xfrm>
            <a:off x="2895473" y="0"/>
            <a:ext cx="69116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kern="1200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Guess: What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1200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can you make?</a:t>
            </a:r>
            <a:endParaRPr lang="x-none" sz="3200" b="1" kern="1200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DD7CDC16-A523-C046-9C95-BE581E0041A2}"/>
              </a:ext>
            </a:extLst>
          </p:cNvPr>
          <p:cNvSpPr/>
          <p:nvPr/>
        </p:nvSpPr>
        <p:spPr>
          <a:xfrm>
            <a:off x="7336808" y="761689"/>
            <a:ext cx="46388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Look at the 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ingredients</a:t>
            </a:r>
            <a:r>
              <a:rPr lang="vi-VN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Write the food you can cook using the 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ingredients</a:t>
            </a:r>
            <a:r>
              <a:rPr lang="vi-VN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Show others your 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answers</a:t>
            </a:r>
            <a:r>
              <a:rPr lang="vi-VN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x-none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30"/>
          <a:stretch/>
        </p:blipFill>
        <p:spPr bwMode="auto">
          <a:xfrm>
            <a:off x="412956" y="1109509"/>
            <a:ext cx="6681018" cy="515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05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618950" y="237700"/>
            <a:ext cx="1344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C00000"/>
              </a:solidFill>
              <a:sym typeface="Arial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FOOD AND DRINK</a:t>
            </a:r>
            <a:endParaRPr sz="40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48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F0713AC-0561-5047-8178-2D7232C1358F}"/>
              </a:ext>
            </a:extLst>
          </p:cNvPr>
          <p:cNvGrpSpPr/>
          <p:nvPr/>
        </p:nvGrpSpPr>
        <p:grpSpPr>
          <a:xfrm>
            <a:off x="2215869" y="1357134"/>
            <a:ext cx="7448991" cy="1303957"/>
            <a:chOff x="2215870" y="1357134"/>
            <a:chExt cx="5425901" cy="1050441"/>
          </a:xfrm>
        </p:grpSpPr>
        <p:sp>
          <p:nvSpPr>
            <p:cNvPr id="100" name="Google Shape;100;p2"/>
            <p:cNvSpPr/>
            <p:nvPr/>
          </p:nvSpPr>
          <p:spPr>
            <a:xfrm>
              <a:off x="2957678" y="1574295"/>
              <a:ext cx="4684093" cy="525075"/>
            </a:xfrm>
            <a:prstGeom prst="roundRect">
              <a:avLst>
                <a:gd name="adj" fmla="val 42661"/>
              </a:avLst>
            </a:prstGeom>
            <a:solidFill>
              <a:srgbClr val="FF9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1" name="Google Shape;101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215870" y="1357134"/>
              <a:ext cx="1036538" cy="10504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" name="Google Shape;102;p2"/>
            <p:cNvSpPr txBox="1"/>
            <p:nvPr/>
          </p:nvSpPr>
          <p:spPr>
            <a:xfrm>
              <a:off x="3263872" y="1605982"/>
              <a:ext cx="4377899" cy="4214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Lesson 7: </a:t>
              </a:r>
              <a:r>
                <a:rPr 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LOOKING BACK &amp; PROJECT</a:t>
              </a:r>
              <a:endParaRPr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86C530FD-49CA-6244-BB47-9A4DF535C9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7864515"/>
              </p:ext>
            </p:extLst>
          </p:nvPr>
        </p:nvGraphicFramePr>
        <p:xfrm>
          <a:off x="3125971" y="2316531"/>
          <a:ext cx="7523126" cy="4007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/>
          <p:nvPr/>
        </p:nvSpPr>
        <p:spPr>
          <a:xfrm>
            <a:off x="1091719" y="816501"/>
            <a:ext cx="1096364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the words and phrases you have learnt in the correct columns. Compare with your partner's. Who has more words and phrases? Add any that you did not write.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1" name="Google Shape;151;p7"/>
          <p:cNvGraphicFramePr/>
          <p:nvPr>
            <p:extLst>
              <p:ext uri="{D42A27DB-BD31-4B8C-83A1-F6EECF244321}">
                <p14:modId xmlns:p14="http://schemas.microsoft.com/office/powerpoint/2010/main" val="1742283533"/>
              </p:ext>
            </p:extLst>
          </p:nvPr>
        </p:nvGraphicFramePr>
        <p:xfrm>
          <a:off x="517584" y="1970415"/>
          <a:ext cx="11190939" cy="4023300"/>
        </p:xfrm>
        <a:graphic>
          <a:graphicData uri="http://schemas.openxmlformats.org/drawingml/2006/table">
            <a:tbl>
              <a:tblPr>
                <a:noFill/>
                <a:tableStyleId>{A487784D-83BE-43D0-A4A6-D2E0C008B337}</a:tableStyleId>
              </a:tblPr>
              <a:tblGrid>
                <a:gridCol w="37303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303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303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kern="1200" cap="none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+mj-lt"/>
                          <a:ea typeface="+mj-ea"/>
                          <a:cs typeface="+mj-cs"/>
                          <a:sym typeface="Calibri"/>
                        </a:rPr>
                        <a:t>Dishes</a:t>
                      </a:r>
                      <a:endParaRPr sz="2400" b="1" i="0" u="none" strike="noStrike" kern="1200" cap="none" dirty="0">
                        <a:solidFill>
                          <a:schemeClr val="tx1"/>
                        </a:solidFill>
                        <a:effectLst>
                          <a:glow rad="88900">
                            <a:schemeClr val="bg1"/>
                          </a:glow>
                        </a:effectLst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7941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kern="1200" cap="none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+mj-lt"/>
                          <a:ea typeface="+mj-ea"/>
                          <a:cs typeface="+mj-cs"/>
                          <a:sym typeface="Calibri"/>
                        </a:rPr>
                        <a:t>Ingredients</a:t>
                      </a:r>
                      <a:endParaRPr sz="2400" b="1" i="0" u="none" strike="noStrike" kern="1200" cap="none" dirty="0">
                        <a:solidFill>
                          <a:schemeClr val="tx1"/>
                        </a:solidFill>
                        <a:effectLst>
                          <a:glow rad="88900">
                            <a:schemeClr val="bg1"/>
                          </a:glow>
                        </a:effectLst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7941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kern="1200" cap="none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+mj-lt"/>
                          <a:ea typeface="+mj-ea"/>
                          <a:cs typeface="+mj-cs"/>
                          <a:sym typeface="Calibri"/>
                        </a:rPr>
                        <a:t>Units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400" b="1" i="0" u="none" strike="noStrike" kern="1200" cap="none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+mj-lt"/>
                          <a:ea typeface="+mj-ea"/>
                          <a:cs typeface="+mj-cs"/>
                          <a:sym typeface="Calibri"/>
                        </a:rPr>
                        <a:t>of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400" b="1" i="0" u="none" strike="noStrike" kern="1200" cap="none" dirty="0" smtClean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+mj-lt"/>
                          <a:ea typeface="+mj-ea"/>
                          <a:cs typeface="+mj-cs"/>
                          <a:sym typeface="Calibri"/>
                        </a:rPr>
                        <a:t>measurement</a:t>
                      </a:r>
                      <a:endParaRPr sz="2400" b="1" i="0" u="none" strike="noStrike" kern="1200" cap="none" dirty="0">
                        <a:solidFill>
                          <a:schemeClr val="tx1"/>
                        </a:solidFill>
                        <a:effectLst>
                          <a:glow rad="88900">
                            <a:schemeClr val="bg1"/>
                          </a:glow>
                        </a:effectLst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7941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pancakes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b="1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b="1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b="1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b="1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b="1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b="1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b="1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flour</a:t>
                      </a:r>
                      <a:endParaRPr sz="2400" b="1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gram (g)</a:t>
                      </a:r>
                      <a:endParaRPr sz="2400" b="1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Google Shape;140;p6">
            <a:extLst>
              <a:ext uri="{FF2B5EF4-FFF2-40B4-BE49-F238E27FC236}">
                <a16:creationId xmlns="" xmlns:a16="http://schemas.microsoft.com/office/drawing/2014/main" id="{2C704E30-4B58-8A4B-90F5-227DD2D96818}"/>
              </a:ext>
            </a:extLst>
          </p:cNvPr>
          <p:cNvSpPr txBox="1"/>
          <p:nvPr/>
        </p:nvSpPr>
        <p:spPr>
          <a:xfrm>
            <a:off x="390846" y="120517"/>
            <a:ext cx="622336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200" b="1" kern="1200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* VOCABULARY REVIEW</a:t>
            </a:r>
            <a:endParaRPr sz="3200" b="1" kern="1200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FDB19BF8-D75B-A14A-BE66-3CCECA374E89}"/>
              </a:ext>
            </a:extLst>
          </p:cNvPr>
          <p:cNvGrpSpPr/>
          <p:nvPr/>
        </p:nvGrpSpPr>
        <p:grpSpPr>
          <a:xfrm>
            <a:off x="390846" y="818518"/>
            <a:ext cx="601731" cy="725664"/>
            <a:chOff x="487066" y="1323415"/>
            <a:chExt cx="582963" cy="694292"/>
          </a:xfrm>
          <a:solidFill>
            <a:srgbClr val="009FA5"/>
          </a:solidFill>
        </p:grpSpPr>
        <p:sp>
          <p:nvSpPr>
            <p:cNvPr id="8" name="Rounded Rectangle 7">
              <a:extLst>
                <a:ext uri="{FF2B5EF4-FFF2-40B4-BE49-F238E27FC236}">
                  <a16:creationId xmlns="" xmlns:a16="http://schemas.microsoft.com/office/drawing/2014/main" id="{805A9B20-F048-7941-8E84-B182A302FCB4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06F9D851-BC9E-D444-8940-D398C9B8B663}"/>
                </a:ext>
              </a:extLst>
            </p:cNvPr>
            <p:cNvSpPr txBox="1"/>
            <p:nvPr/>
          </p:nvSpPr>
          <p:spPr>
            <a:xfrm>
              <a:off x="609851" y="1323415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600089"/>
              </p:ext>
            </p:extLst>
          </p:nvPr>
        </p:nvGraphicFramePr>
        <p:xfrm>
          <a:off x="517584" y="2076571"/>
          <a:ext cx="11039153" cy="4235737"/>
        </p:xfrm>
        <a:graphic>
          <a:graphicData uri="http://schemas.openxmlformats.org/drawingml/2006/table">
            <a:tbl>
              <a:tblPr firstRow="1" firstCol="1" bandRow="1">
                <a:tableStyleId>{A487784D-83BE-43D0-A4A6-D2E0C008B337}</a:tableStyleId>
              </a:tblPr>
              <a:tblGrid>
                <a:gridCol w="4375562"/>
                <a:gridCol w="2929620"/>
                <a:gridCol w="3733971"/>
              </a:tblGrid>
              <a:tr h="5294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effectLst/>
                        </a:rPr>
                        <a:t>Dishes</a:t>
                      </a:r>
                      <a:endParaRPr lang="en-US" sz="2400" b="1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794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effectLst/>
                        </a:rPr>
                        <a:t>Ingredients</a:t>
                      </a:r>
                      <a:endParaRPr lang="en-US" sz="2400" b="1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794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effectLst/>
                        </a:rPr>
                        <a:t>Units of measurement</a:t>
                      </a:r>
                      <a:endParaRPr lang="en-US" sz="2400" b="1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7941C"/>
                    </a:solidFill>
                  </a:tcPr>
                </a:tc>
              </a:tr>
              <a:tr h="37062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pancakes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beef noodles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Rice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Beefsteak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Omelette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Roasted   </a:t>
                      </a:r>
                      <a:r>
                        <a:rPr lang="en-US" sz="2800" dirty="0" smtClean="0">
                          <a:effectLst/>
                        </a:rPr>
                        <a:t>chicken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flour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Rice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Rice noodle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Beef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Meat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salt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Gram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Litre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Tablespool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Teaspoon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kilo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158;g11125e11237_0_4">
            <a:extLst>
              <a:ext uri="{FF2B5EF4-FFF2-40B4-BE49-F238E27FC236}">
                <a16:creationId xmlns="" xmlns:a16="http://schemas.microsoft.com/office/drawing/2014/main" id="{244E8237-6B7E-514B-BE65-31A7B2848438}"/>
              </a:ext>
            </a:extLst>
          </p:cNvPr>
          <p:cNvSpPr/>
          <p:nvPr/>
        </p:nvSpPr>
        <p:spPr>
          <a:xfrm>
            <a:off x="4689388" y="842774"/>
            <a:ext cx="7001100" cy="3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159;g11125e11237_0_4">
            <a:extLst>
              <a:ext uri="{FF2B5EF4-FFF2-40B4-BE49-F238E27FC236}">
                <a16:creationId xmlns="" xmlns:a16="http://schemas.microsoft.com/office/drawing/2014/main" id="{092142DD-4CA6-0144-AC2A-61DC608396EE}"/>
              </a:ext>
            </a:extLst>
          </p:cNvPr>
          <p:cNvSpPr/>
          <p:nvPr/>
        </p:nvSpPr>
        <p:spPr>
          <a:xfrm>
            <a:off x="1123250" y="316295"/>
            <a:ext cx="95681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recipe and write sentences as in the example.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F473569D-0460-094F-8168-5CABD926CEDD}"/>
              </a:ext>
            </a:extLst>
          </p:cNvPr>
          <p:cNvGrpSpPr/>
          <p:nvPr/>
        </p:nvGrpSpPr>
        <p:grpSpPr>
          <a:xfrm>
            <a:off x="390846" y="262367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39" name="Rounded Rectangle 38">
              <a:extLst>
                <a:ext uri="{FF2B5EF4-FFF2-40B4-BE49-F238E27FC236}">
                  <a16:creationId xmlns="" xmlns:a16="http://schemas.microsoft.com/office/drawing/2014/main" id="{D7B2A45C-46D1-A340-BE3A-DF3A138AC21F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230F64AF-4748-AD46-B928-33FD5BAD5E4B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41" name="Google Shape;160;g11125e11237_0_4">
            <a:extLst>
              <a:ext uri="{FF2B5EF4-FFF2-40B4-BE49-F238E27FC236}">
                <a16:creationId xmlns="" xmlns:a16="http://schemas.microsoft.com/office/drawing/2014/main" id="{2E2FDCCD-0FAF-A948-B0AA-BED292ADAB12}"/>
              </a:ext>
            </a:extLst>
          </p:cNvPr>
          <p:cNvSpPr txBox="1"/>
          <p:nvPr/>
        </p:nvSpPr>
        <p:spPr>
          <a:xfrm>
            <a:off x="476391" y="1333242"/>
            <a:ext cx="5866140" cy="363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* Suggested </a:t>
            </a:r>
            <a:r>
              <a:rPr lang="en-US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answers:</a:t>
            </a:r>
            <a:r>
              <a:rPr lang="en-US" sz="28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 need 5 eggs. </a:t>
            </a:r>
            <a:endParaRPr lang="en-US" sz="2800" i="1" dirty="0" smtClea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 </a:t>
            </a:r>
            <a:r>
              <a:rPr lang="en-US" sz="2800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need 2 tomatoes. </a:t>
            </a:r>
            <a:endParaRPr sz="2800" i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 need 2 tablespoons of cold water. </a:t>
            </a:r>
            <a:endParaRPr sz="2800" i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 need 40 grams of butter. </a:t>
            </a:r>
            <a:endParaRPr sz="2800" i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 need 5 grams of onion. </a:t>
            </a:r>
            <a:endParaRPr sz="2800" i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 need 1 teaspoon of salt. </a:t>
            </a:r>
            <a:endParaRPr sz="2800" i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 need a teaspoon of pepper.</a:t>
            </a:r>
            <a:endParaRPr sz="2800" i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160;g11125e11237_0_4">
            <a:extLst>
              <a:ext uri="{FF2B5EF4-FFF2-40B4-BE49-F238E27FC236}">
                <a16:creationId xmlns="" xmlns:a16="http://schemas.microsoft.com/office/drawing/2014/main" id="{89ED0F14-5DCD-A946-B02B-EA325A10CAFC}"/>
              </a:ext>
            </a:extLst>
          </p:cNvPr>
          <p:cNvSpPr txBox="1"/>
          <p:nvPr/>
        </p:nvSpPr>
        <p:spPr>
          <a:xfrm>
            <a:off x="6647111" y="2050630"/>
            <a:ext cx="4478384" cy="2852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Ingredients</a:t>
            </a:r>
          </a:p>
          <a:p>
            <a:pPr marL="0" lvl="0" indent="0" algn="l" rtl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eggs: 5 </a:t>
            </a:r>
          </a:p>
          <a:p>
            <a:pPr marL="0" lvl="0" indent="0" algn="l" rtl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tomatoes: 2</a:t>
            </a:r>
          </a:p>
          <a:p>
            <a:pPr marL="0" lvl="0" indent="0" algn="l" rtl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cold water: 2 tbsp</a:t>
            </a:r>
          </a:p>
          <a:p>
            <a:pPr marL="0" lvl="0" indent="0" algn="l" rtl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butter: 40 g</a:t>
            </a:r>
          </a:p>
          <a:p>
            <a:pPr marL="0" lvl="0" indent="0" algn="l" rtl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onion: 5 g </a:t>
            </a:r>
          </a:p>
          <a:p>
            <a:pPr marL="0" lvl="0" indent="0" algn="l" rtl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salt: 1 tsp</a:t>
            </a:r>
          </a:p>
          <a:p>
            <a:pPr marL="0" lvl="0" indent="0" algn="l" rtl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pepper: 1 tsp</a:t>
            </a:r>
            <a:endParaRPr sz="28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3305" r="1487"/>
          <a:stretch/>
        </p:blipFill>
        <p:spPr>
          <a:xfrm>
            <a:off x="6794822" y="962510"/>
            <a:ext cx="5084660" cy="4239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1125e11237_0_13"/>
          <p:cNvSpPr/>
          <p:nvPr/>
        </p:nvSpPr>
        <p:spPr>
          <a:xfrm>
            <a:off x="187618" y="1807990"/>
            <a:ext cx="11434267" cy="3279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800" b="1" dirty="0">
                <a:solidFill>
                  <a:srgbClr val="F7941C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I have to go to the market now. There isn't food _________ for our dinner.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dirty="0">
                <a:solidFill>
                  <a:srgbClr val="F7941C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Would you like _________ sugar for your coffee?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dirty="0">
                <a:solidFill>
                  <a:srgbClr val="F7941C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There are 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trees in our village, so the air here is very fresh.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dirty="0">
                <a:solidFill>
                  <a:srgbClr val="F7941C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I'm very busy, I have 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things to do today.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dirty="0">
                <a:solidFill>
                  <a:srgbClr val="F7941C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We didn't have _________ beef left, so we had _________ fish for lunch.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11125e11237_0_13"/>
          <p:cNvSpPr txBox="1"/>
          <p:nvPr/>
        </p:nvSpPr>
        <p:spPr>
          <a:xfrm>
            <a:off x="7951675" y="1849274"/>
            <a:ext cx="841896" cy="65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any</a:t>
            </a:r>
            <a:endParaRPr sz="2000" dirty="0">
              <a:solidFill>
                <a:srgbClr val="FF0000"/>
              </a:solidFill>
            </a:endParaRPr>
          </a:p>
        </p:txBody>
      </p:sp>
      <p:sp>
        <p:nvSpPr>
          <p:cNvPr id="169" name="Google Shape;169;g11125e11237_0_13"/>
          <p:cNvSpPr txBox="1"/>
          <p:nvPr/>
        </p:nvSpPr>
        <p:spPr>
          <a:xfrm>
            <a:off x="3029389" y="2516940"/>
            <a:ext cx="1081426" cy="65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some</a:t>
            </a:r>
            <a:endParaRPr sz="2000" dirty="0">
              <a:solidFill>
                <a:srgbClr val="FF0000"/>
              </a:solidFill>
            </a:endParaRPr>
          </a:p>
        </p:txBody>
      </p:sp>
      <p:sp>
        <p:nvSpPr>
          <p:cNvPr id="170" name="Google Shape;170;g11125e11237_0_13"/>
          <p:cNvSpPr txBox="1"/>
          <p:nvPr/>
        </p:nvSpPr>
        <p:spPr>
          <a:xfrm>
            <a:off x="2162418" y="3126164"/>
            <a:ext cx="2502380" cy="65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lot 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of/ lots 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endParaRPr sz="2000" dirty="0">
              <a:solidFill>
                <a:srgbClr val="FF0000"/>
              </a:solidFill>
            </a:endParaRPr>
          </a:p>
        </p:txBody>
      </p:sp>
      <p:sp>
        <p:nvSpPr>
          <p:cNvPr id="171" name="Google Shape;171;g11125e11237_0_13"/>
          <p:cNvSpPr txBox="1"/>
          <p:nvPr/>
        </p:nvSpPr>
        <p:spPr>
          <a:xfrm>
            <a:off x="3257113" y="4435682"/>
            <a:ext cx="1283084" cy="65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any</a:t>
            </a:r>
            <a:endParaRPr sz="2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11125e11237_0_13"/>
          <p:cNvSpPr txBox="1"/>
          <p:nvPr/>
        </p:nvSpPr>
        <p:spPr>
          <a:xfrm>
            <a:off x="3570102" y="3781687"/>
            <a:ext cx="2482156" cy="65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lot 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of/ 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lots of</a:t>
            </a:r>
            <a:endParaRPr sz="2000" dirty="0">
              <a:solidFill>
                <a:srgbClr val="FF0000"/>
              </a:solidFill>
            </a:endParaRPr>
          </a:p>
        </p:txBody>
      </p:sp>
      <p:sp>
        <p:nvSpPr>
          <p:cNvPr id="173" name="Google Shape;173;g11125e11237_0_13"/>
          <p:cNvSpPr txBox="1"/>
          <p:nvPr/>
        </p:nvSpPr>
        <p:spPr>
          <a:xfrm>
            <a:off x="7689205" y="4433761"/>
            <a:ext cx="1255097" cy="65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some</a:t>
            </a:r>
            <a:endParaRPr sz="2000" dirty="0">
              <a:solidFill>
                <a:srgbClr val="FF0000"/>
              </a:solidFill>
            </a:endParaRPr>
          </a:p>
        </p:txBody>
      </p:sp>
      <p:sp>
        <p:nvSpPr>
          <p:cNvPr id="10" name="Google Shape;140;p6">
            <a:extLst>
              <a:ext uri="{FF2B5EF4-FFF2-40B4-BE49-F238E27FC236}">
                <a16:creationId xmlns="" xmlns:a16="http://schemas.microsoft.com/office/drawing/2014/main" id="{B86C82FA-CAE7-6B44-95C6-C51395E199F1}"/>
              </a:ext>
            </a:extLst>
          </p:cNvPr>
          <p:cNvSpPr txBox="1"/>
          <p:nvPr/>
        </p:nvSpPr>
        <p:spPr>
          <a:xfrm>
            <a:off x="125344" y="64791"/>
            <a:ext cx="4206691" cy="5231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2800" b="1" kern="1200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* GRAMMAR REVIEW</a:t>
            </a:r>
            <a:endParaRPr sz="2800" b="1" kern="1200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482543ED-2A50-DC48-84AC-5EC45F2963F2}"/>
              </a:ext>
            </a:extLst>
          </p:cNvPr>
          <p:cNvGrpSpPr/>
          <p:nvPr/>
        </p:nvGrpSpPr>
        <p:grpSpPr>
          <a:xfrm>
            <a:off x="169626" y="837539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12" name="Rounded Rectangle 11">
              <a:extLst>
                <a:ext uri="{FF2B5EF4-FFF2-40B4-BE49-F238E27FC236}">
                  <a16:creationId xmlns="" xmlns:a16="http://schemas.microsoft.com/office/drawing/2014/main" id="{4ED69C08-9B35-1646-9BD1-6705CB44708F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608244C3-EB61-F34B-9B84-44C7290C51FC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384C1B1-73A7-F246-BA9B-2947087190AA}"/>
              </a:ext>
            </a:extLst>
          </p:cNvPr>
          <p:cNvSpPr/>
          <p:nvPr/>
        </p:nvSpPr>
        <p:spPr>
          <a:xfrm>
            <a:off x="902030" y="960292"/>
            <a:ext cx="10289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400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sentences. Write s</a:t>
            </a:r>
            <a:r>
              <a:rPr lang="en-US" sz="2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ome, any, much,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2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lot of/ lots of.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8" y="17929"/>
            <a:ext cx="124506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Google Shape;180;g11125e11237_0_23"/>
          <p:cNvSpPr/>
          <p:nvPr/>
        </p:nvSpPr>
        <p:spPr>
          <a:xfrm>
            <a:off x="550759" y="2236915"/>
            <a:ext cx="9109435" cy="44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There are </a:t>
            </a:r>
            <a:r>
              <a:rPr lang="en-US" sz="26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six</a:t>
            </a: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bottles of juice in the fridge. 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 ? 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I need </a:t>
            </a:r>
            <a:r>
              <a:rPr lang="en-US" sz="26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butter for my pancakes. 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 ?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We have only </a:t>
            </a:r>
            <a:r>
              <a:rPr lang="en-US" sz="26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bottle of fish sauce.  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 ? 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We need </a:t>
            </a:r>
            <a:r>
              <a:rPr lang="en-US" sz="26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chairs for the party. 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 ? 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She put </a:t>
            </a:r>
            <a:r>
              <a:rPr lang="en-US" sz="26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lot of</a:t>
            </a: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sugar in her lemonade.  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 ? 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80;g11125e11237_0_23">
            <a:extLst>
              <a:ext uri="{FF2B5EF4-FFF2-40B4-BE49-F238E27FC236}">
                <a16:creationId xmlns="" xmlns:a16="http://schemas.microsoft.com/office/drawing/2014/main" id="{193A156E-5E28-F04A-920C-F34E6A416145}"/>
              </a:ext>
            </a:extLst>
          </p:cNvPr>
          <p:cNvSpPr/>
          <p:nvPr/>
        </p:nvSpPr>
        <p:spPr>
          <a:xfrm>
            <a:off x="963366" y="244159"/>
            <a:ext cx="10022881" cy="979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questions with </a:t>
            </a:r>
            <a:r>
              <a:rPr lang="en-US" sz="24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many/ How much 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underlined words in the following sentences</a:t>
            </a:r>
            <a:r>
              <a:rPr lang="en-US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BA4A7698-B3A3-EA4C-A882-EF6EAC931378}"/>
              </a:ext>
            </a:extLst>
          </p:cNvPr>
          <p:cNvGrpSpPr/>
          <p:nvPr/>
        </p:nvGrpSpPr>
        <p:grpSpPr>
          <a:xfrm>
            <a:off x="268129" y="292790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12" name="Rounded Rectangle 11">
              <a:extLst>
                <a:ext uri="{FF2B5EF4-FFF2-40B4-BE49-F238E27FC236}">
                  <a16:creationId xmlns="" xmlns:a16="http://schemas.microsoft.com/office/drawing/2014/main" id="{58538A3A-83BD-2E43-8012-D17CCD457512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B1218327-453D-CD4A-BD1E-F73C49C0D14D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145458" y="112507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SzPts val="1100"/>
            </a:pPr>
            <a:r>
              <a:rPr lang="en-GB" sz="2400" i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en-GB" sz="2400" b="1" i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r>
              <a:rPr lang="en-GB" sz="24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2400" b="1" i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1" i="1" dirty="0" smtClean="0">
                <a:latin typeface="Calibri"/>
                <a:ea typeface="Calibri"/>
                <a:cs typeface="Calibri"/>
                <a:sym typeface="Calibri"/>
              </a:rPr>
              <a:t>Minh </a:t>
            </a:r>
            <a:r>
              <a:rPr lang="en-GB" sz="2400" b="1" i="1" dirty="0">
                <a:latin typeface="Calibri"/>
                <a:ea typeface="Calibri"/>
                <a:cs typeface="Calibri"/>
                <a:sym typeface="Calibri"/>
              </a:rPr>
              <a:t>has </a:t>
            </a:r>
            <a:r>
              <a:rPr lang="en-GB" sz="2400" b="1" i="1" u="sng" dirty="0">
                <a:latin typeface="Calibri"/>
                <a:ea typeface="Calibri"/>
                <a:cs typeface="Calibri"/>
                <a:sym typeface="Calibri"/>
              </a:rPr>
              <a:t>three</a:t>
            </a:r>
            <a:r>
              <a:rPr lang="en-GB" sz="2400" b="1" i="1" dirty="0">
                <a:latin typeface="Calibri"/>
                <a:ea typeface="Calibri"/>
                <a:cs typeface="Calibri"/>
                <a:sym typeface="Calibri"/>
              </a:rPr>
              <a:t> apples.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14441" y="1630983"/>
            <a:ext cx="5101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Wingdings" pitchFamily="2" charset="2"/>
              </a:rPr>
              <a:t> </a:t>
            </a:r>
            <a:r>
              <a:rPr lang="en-GB" sz="2400" b="1" i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</a:t>
            </a:r>
            <a:r>
              <a:rPr lang="en-GB" sz="24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many apples does Minh have? </a:t>
            </a:r>
            <a:endParaRPr lang="en-US" dirty="0"/>
          </a:p>
        </p:txBody>
      </p:sp>
      <p:sp>
        <p:nvSpPr>
          <p:cNvPr id="17" name="Down Arrow Callout 16"/>
          <p:cNvSpPr/>
          <p:nvPr/>
        </p:nvSpPr>
        <p:spPr>
          <a:xfrm>
            <a:off x="6120581" y="6238569"/>
            <a:ext cx="1607574" cy="619432"/>
          </a:xfrm>
          <a:prstGeom prst="downArrow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GAME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96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4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4072195" y="3030660"/>
            <a:ext cx="1172311" cy="114919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0" tIns="60950" rIns="121900" bIns="60950" rtlCol="0" anchor="ctr"/>
          <a:lstStyle/>
          <a:p>
            <a:pPr algn="ctr"/>
            <a:endParaRPr lang="en-US" sz="37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8902" y="1351453"/>
            <a:ext cx="5162676" cy="4752399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0" tIns="60950" rIns="121900" bIns="60950" rtlCol="0" anchor="ctr"/>
          <a:lstStyle/>
          <a:p>
            <a:pPr algn="ctr"/>
            <a:endParaRPr lang="en-US" sz="37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835" y="241752"/>
            <a:ext cx="4538392" cy="55397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121900" tIns="60950" rIns="121900" bIns="60950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BIG WHEEL GAME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969009" y="1506828"/>
            <a:ext cx="4533868" cy="4422024"/>
            <a:chOff x="1664057" y="1470874"/>
            <a:chExt cx="4553755" cy="455375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057" y="1470874"/>
              <a:ext cx="4553755" cy="455375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 rot="8423036">
              <a:off x="5008963" y="2381069"/>
              <a:ext cx="659155" cy="8822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 rot="10800000">
              <a:off x="5522764" y="3348957"/>
              <a:ext cx="659155" cy="8822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3924436">
              <a:off x="4920365" y="4422177"/>
              <a:ext cx="1090471" cy="661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-20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15260811">
              <a:off x="4118660" y="5042882"/>
              <a:ext cx="878873" cy="661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60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7460542">
              <a:off x="3125045" y="5058193"/>
              <a:ext cx="878873" cy="661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05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19555165">
              <a:off x="2357996" y="4353529"/>
              <a:ext cx="817853" cy="8822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00">
                  <a:latin typeface="Times New Roman" pitchFamily="18" charset="0"/>
                  <a:cs typeface="Times New Roman" pitchFamily="18" charset="0"/>
                </a:rPr>
                <a:t>-15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01338" y="3468023"/>
              <a:ext cx="659155" cy="8822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2072863">
              <a:off x="2323252" y="2294625"/>
              <a:ext cx="659155" cy="8822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30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3722183">
              <a:off x="3121257" y="1748483"/>
              <a:ext cx="878873" cy="661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00"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6338192">
              <a:off x="4130304" y="1763207"/>
              <a:ext cx="878873" cy="661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</a:p>
          </p:txBody>
        </p:sp>
      </p:grpSp>
      <p:sp>
        <p:nvSpPr>
          <p:cNvPr id="16" name="Isosceles Triangle 15"/>
          <p:cNvSpPr/>
          <p:nvPr/>
        </p:nvSpPr>
        <p:spPr>
          <a:xfrm rot="5400000">
            <a:off x="358913" y="2955591"/>
            <a:ext cx="512761" cy="1261544"/>
          </a:xfrm>
          <a:prstGeom prst="triangl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1900" tIns="60950" rIns="121900" bIns="60950" rtlCol="0" anchor="ctr"/>
          <a:lstStyle/>
          <a:p>
            <a:pPr algn="ctr"/>
            <a:endParaRPr lang="en-US" sz="37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82121" y="1002648"/>
            <a:ext cx="3039687" cy="697611"/>
          </a:xfrm>
          <a:prstGeom prst="rect">
            <a:avLst/>
          </a:prstGeom>
          <a:noFill/>
        </p:spPr>
        <p:txBody>
          <a:bodyPr wrap="none" lIns="121900" tIns="60950" rIns="121900" bIns="60950" rtlCol="0">
            <a:spAutoFit/>
          </a:bodyPr>
          <a:lstStyle/>
          <a:p>
            <a:r>
              <a:rPr lang="en-US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</a:p>
        </p:txBody>
      </p:sp>
      <p:sp>
        <p:nvSpPr>
          <p:cNvPr id="18" name="Oval 17"/>
          <p:cNvSpPr/>
          <p:nvPr/>
        </p:nvSpPr>
        <p:spPr>
          <a:xfrm>
            <a:off x="2667902" y="3181981"/>
            <a:ext cx="1164604" cy="106548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0" tIns="60950" rIns="121900" bIns="6095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SPIN</a:t>
            </a:r>
          </a:p>
        </p:txBody>
      </p:sp>
      <p:sp>
        <p:nvSpPr>
          <p:cNvPr id="22" name="Heptagon 21">
            <a:hlinkClick r:id="rId4" action="ppaction://hlinksldjump"/>
          </p:cNvPr>
          <p:cNvSpPr/>
          <p:nvPr/>
        </p:nvSpPr>
        <p:spPr>
          <a:xfrm>
            <a:off x="7769370" y="3167856"/>
            <a:ext cx="1099068" cy="860122"/>
          </a:xfrm>
          <a:prstGeom prst="heptagon">
            <a:avLst/>
          </a:prstGeom>
          <a:solidFill>
            <a:schemeClr val="accent6"/>
          </a:solidFill>
          <a:ln w="57150">
            <a:solidFill>
              <a:srgbClr val="FFDBA9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0" tIns="60950" rIns="121900" bIns="60950" rtlCol="0" anchor="ctr"/>
          <a:lstStyle/>
          <a:p>
            <a:pPr algn="ctr"/>
            <a:r>
              <a:rPr lang="en-US" sz="5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3" name="Heptagon 22">
            <a:hlinkClick r:id="rId5" action="ppaction://hlinksldjump"/>
          </p:cNvPr>
          <p:cNvSpPr/>
          <p:nvPr/>
        </p:nvSpPr>
        <p:spPr>
          <a:xfrm>
            <a:off x="7769370" y="4127035"/>
            <a:ext cx="1099068" cy="902161"/>
          </a:xfrm>
          <a:prstGeom prst="heptagon">
            <a:avLst/>
          </a:prstGeom>
          <a:solidFill>
            <a:schemeClr val="accent6"/>
          </a:solidFill>
          <a:ln w="57150">
            <a:solidFill>
              <a:srgbClr val="FFDBA9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0" tIns="60950" rIns="121900" bIns="60950" rtlCol="0" anchor="ctr"/>
          <a:lstStyle/>
          <a:p>
            <a:pPr algn="ctr"/>
            <a:r>
              <a:rPr lang="en-US" sz="5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Heptagon 23">
            <a:hlinkClick r:id="rId6" action="ppaction://hlinksldjump"/>
          </p:cNvPr>
          <p:cNvSpPr/>
          <p:nvPr/>
        </p:nvSpPr>
        <p:spPr>
          <a:xfrm>
            <a:off x="9058925" y="4097539"/>
            <a:ext cx="1099068" cy="902161"/>
          </a:xfrm>
          <a:prstGeom prst="heptagon">
            <a:avLst/>
          </a:prstGeom>
          <a:solidFill>
            <a:schemeClr val="accent6"/>
          </a:solidFill>
          <a:ln w="57150">
            <a:solidFill>
              <a:srgbClr val="FFDBA9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0" tIns="60950" rIns="121900" bIns="60950" rtlCol="0" anchor="ctr"/>
          <a:lstStyle/>
          <a:p>
            <a:pPr algn="ctr"/>
            <a:r>
              <a:rPr lang="en-US" sz="5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8" name="Heptagon 27">
            <a:hlinkClick r:id="rId7" action="ppaction://hlinksldjump"/>
          </p:cNvPr>
          <p:cNvSpPr/>
          <p:nvPr/>
        </p:nvSpPr>
        <p:spPr>
          <a:xfrm>
            <a:off x="9058925" y="2146580"/>
            <a:ext cx="1099068" cy="882038"/>
          </a:xfrm>
          <a:prstGeom prst="heptagon">
            <a:avLst/>
          </a:prstGeom>
          <a:solidFill>
            <a:schemeClr val="accent6"/>
          </a:solidFill>
          <a:ln w="57150">
            <a:solidFill>
              <a:srgbClr val="FFDBA9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0" tIns="60950" rIns="121900" bIns="60950" rtlCol="0" anchor="ctr"/>
          <a:lstStyle/>
          <a:p>
            <a:pPr algn="ctr"/>
            <a:r>
              <a:rPr lang="en-US" sz="5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9" name="Heptagon 28">
            <a:hlinkClick r:id="rId8" action="ppaction://hlinksldjump"/>
          </p:cNvPr>
          <p:cNvSpPr/>
          <p:nvPr/>
        </p:nvSpPr>
        <p:spPr>
          <a:xfrm>
            <a:off x="7764370" y="2146579"/>
            <a:ext cx="1099068" cy="902161"/>
          </a:xfrm>
          <a:prstGeom prst="heptagon">
            <a:avLst/>
          </a:prstGeom>
          <a:solidFill>
            <a:schemeClr val="accent6"/>
          </a:solidFill>
          <a:ln w="57150">
            <a:solidFill>
              <a:srgbClr val="FFDBA9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0" tIns="60950" rIns="121900" bIns="60950" rtlCol="0" anchor="ctr"/>
          <a:lstStyle/>
          <a:p>
            <a:pPr algn="ctr"/>
            <a:r>
              <a:rPr lang="en-US" sz="5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53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Heptagon 29">
            <a:hlinkClick r:id="rId9" action="ppaction://hlinksldjump"/>
          </p:cNvPr>
          <p:cNvSpPr/>
          <p:nvPr/>
        </p:nvSpPr>
        <p:spPr>
          <a:xfrm>
            <a:off x="9058925" y="3192522"/>
            <a:ext cx="1099068" cy="819489"/>
          </a:xfrm>
          <a:prstGeom prst="heptagon">
            <a:avLst/>
          </a:prstGeom>
          <a:solidFill>
            <a:schemeClr val="accent6"/>
          </a:solidFill>
          <a:ln w="57150">
            <a:solidFill>
              <a:srgbClr val="FFDBA9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0" tIns="60950" rIns="121900" bIns="60950" rtlCol="0" anchor="ctr"/>
          <a:lstStyle/>
          <a:p>
            <a:pPr algn="ctr"/>
            <a:r>
              <a:rPr lang="en-US" sz="5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6" name="5-Point Star 25">
            <a:hlinkClick r:id="" action="ppaction://noaction"/>
          </p:cNvPr>
          <p:cNvSpPr/>
          <p:nvPr/>
        </p:nvSpPr>
        <p:spPr>
          <a:xfrm>
            <a:off x="11152750" y="6151306"/>
            <a:ext cx="914400" cy="680883"/>
          </a:xfrm>
          <a:prstGeom prst="star5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00" tIns="60950" rIns="121900" bIns="60950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673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bldLvl="0" animBg="1"/>
      <p:bldP spid="19" grpId="1" bldLvl="0" animBg="1"/>
      <p:bldP spid="22" grpId="0" animBg="1"/>
      <p:bldP spid="23" grpId="0" animBg="1"/>
      <p:bldP spid="24" grpId="0" animBg="1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1890</TotalTime>
  <Words>1071</Words>
  <Application>Microsoft Office PowerPoint</Application>
  <PresentationFormat>Custom</PresentationFormat>
  <Paragraphs>236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Times New Roman</vt:lpstr>
      <vt:lpstr>Alfa Slab One</vt:lpstr>
      <vt:lpstr>VNI-Ariston</vt:lpstr>
      <vt:lpstr>Calibri</vt:lpstr>
      <vt:lpstr>Wingdings</vt:lpstr>
      <vt:lpstr>Open Sans</vt:lpstr>
      <vt:lpstr>Myriad Pro</vt:lpstr>
      <vt:lpstr>UVN Bay Buom Nang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THU BA</cp:lastModifiedBy>
  <cp:revision>44</cp:revision>
  <dcterms:modified xsi:type="dcterms:W3CDTF">2022-10-11T08:22:55Z</dcterms:modified>
</cp:coreProperties>
</file>