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99" r:id="rId2"/>
    <p:sldId id="522" r:id="rId3"/>
    <p:sldId id="523" r:id="rId4"/>
    <p:sldId id="524" r:id="rId5"/>
    <p:sldId id="490" r:id="rId6"/>
    <p:sldId id="511" r:id="rId7"/>
    <p:sldId id="491" r:id="rId8"/>
    <p:sldId id="525" r:id="rId9"/>
    <p:sldId id="526" r:id="rId10"/>
    <p:sldId id="527" r:id="rId11"/>
    <p:sldId id="528" r:id="rId12"/>
    <p:sldId id="529" r:id="rId13"/>
    <p:sldId id="493" r:id="rId14"/>
    <p:sldId id="503" r:id="rId15"/>
    <p:sldId id="514" r:id="rId16"/>
    <p:sldId id="515" r:id="rId17"/>
    <p:sldId id="521" r:id="rId18"/>
    <p:sldId id="518" r:id="rId19"/>
    <p:sldId id="501" r:id="rId20"/>
    <p:sldId id="516" r:id="rId21"/>
    <p:sldId id="517" r:id="rId22"/>
    <p:sldId id="519" r:id="rId23"/>
    <p:sldId id="502" r:id="rId24"/>
    <p:sldId id="520" r:id="rId25"/>
    <p:sldId id="504" r:id="rId26"/>
    <p:sldId id="506" r:id="rId27"/>
    <p:sldId id="507" r:id="rId28"/>
    <p:sldId id="497" r:id="rId29"/>
    <p:sldId id="498" r:id="rId30"/>
    <p:sldId id="505" r:id="rId31"/>
    <p:sldId id="494" r:id="rId32"/>
    <p:sldId id="495" r:id="rId33"/>
    <p:sldId id="496" r:id="rId34"/>
    <p:sldId id="512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7745-EC79-4EF0-8E3C-FA73BB8780B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2AA-73D5-4128-9DD2-490327FB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2/12/2023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1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x-none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CHÍNH SÁCH CAI TRỊ CỦA CÁC TRIỀU ĐẠI PHONG KIÊN PHƯƠNG BẮC VÀ SỰ CHUYỂN </a:t>
            </a:r>
            <a:r>
              <a:rPr lang="vi-VN" sz="2400" b="1">
                <a:solidFill>
                  <a:srgbClr val="FF0000"/>
                </a:solidFill>
                <a:latin typeface="+mj-lt"/>
              </a:rPr>
              <a:t>BIẾN </a:t>
            </a:r>
            <a:r>
              <a:rPr lang="en-US" sz="2400" b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400" b="1">
                <a:solidFill>
                  <a:srgbClr val="FF0000"/>
                </a:solidFill>
                <a:latin typeface="+mj-lt"/>
              </a:rPr>
              <a:t> X</a:t>
            </a:r>
            <a:r>
              <a:rPr lang="en-US" sz="2400" b="1">
                <a:solidFill>
                  <a:srgbClr val="FF0000"/>
                </a:solidFill>
                <a:latin typeface="+mj-lt"/>
              </a:rPr>
              <a:t>Ã</a:t>
            </a:r>
            <a:r>
              <a:rPr lang="vi-VN" sz="2400" b="1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HỘI </a:t>
            </a:r>
            <a:r>
              <a:rPr lang="vi-VN" sz="2400" b="1">
                <a:solidFill>
                  <a:srgbClr val="FF0000"/>
                </a:solidFill>
                <a:latin typeface="+mj-lt"/>
              </a:rPr>
              <a:t>ÂU LẠC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 descr="Cổng vào khu di tích thành cổ Luy Lâ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" y="1911927"/>
            <a:ext cx="5829992" cy="464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tiasang.com.vn/Portals/0/Luy%20lau%20A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1911927"/>
            <a:ext cx="5962996" cy="4641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2" y="656594"/>
            <a:ext cx="11753578" cy="62014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4574" y="2828925"/>
            <a:ext cx="1385888" cy="280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3600449" y="2828926"/>
            <a:ext cx="200025" cy="280987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633764" y="3047999"/>
            <a:ext cx="3010174" cy="400050"/>
          </a:xfrm>
          <a:prstGeom prst="wedgeRoundRectCallout">
            <a:avLst>
              <a:gd name="adj1" fmla="val -112123"/>
              <a:gd name="adj2" fmla="val 16469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GIAO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8" y="0"/>
            <a:ext cx="116157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15563" y="0"/>
            <a:ext cx="1814513" cy="551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438" y="3500437"/>
            <a:ext cx="228600" cy="85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492" y="5712618"/>
            <a:ext cx="1113710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(SGK/67):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hình,người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gì?Thái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"/>
            <a:ext cx="10515600" cy="97155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4075"/>
            <a:ext cx="11749088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):”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”,”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):”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lam,làm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):”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Nam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):”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bạo,hà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khắc,mất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):”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hại.Nhân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en-US" sz="3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975" y="5343525"/>
            <a:ext cx="10834688" cy="135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cai trị của các viên quan đứng đầu chính quyền đô hộ trên có điểm nào giống nhau?</a:t>
            </a:r>
            <a:endParaRPr lang="en-US" sz="2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5076" y="1076328"/>
            <a:ext cx="6608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+ Chiếm ruộng đất của nhân dân Âu Lạc để lập thành ấp, trại và bắt dân ta cày cấy.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0055" y="2674065"/>
            <a:ext cx="731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+</a:t>
            </a:r>
            <a:r>
              <a:rPr lang="vi-VN" sz="3600" b="1" dirty="0">
                <a:latin typeface="+mj-lt"/>
              </a:rPr>
              <a:t>Áp đặt chính sách tô thuế nặng nề.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85" y="36602"/>
            <a:ext cx="1199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 Chính sách cai trị của các triều đại phong kiến phương Bắc.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85" y="605173"/>
            <a:ext cx="344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latin typeface="+mj-lt"/>
              </a:rPr>
              <a:t>b) Về kinh tế: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3857" y="3238378"/>
            <a:ext cx="686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+ Nắm độc quy</a:t>
            </a:r>
            <a:r>
              <a:rPr lang="en-US" sz="3600" b="1" dirty="0">
                <a:latin typeface="+mj-lt"/>
              </a:rPr>
              <a:t>ề</a:t>
            </a:r>
            <a:r>
              <a:rPr lang="vi-VN" sz="3600" b="1" dirty="0">
                <a:latin typeface="+mj-lt"/>
              </a:rPr>
              <a:t>n vế sắt và muối, bắt dân ta cống nạp nhiều vải vóc, hương liệu, sản vật quý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6788728" y="347451"/>
            <a:ext cx="5427084" cy="5128258"/>
          </a:xfrm>
          <a:prstGeom prst="cloudCallout">
            <a:avLst>
              <a:gd name="adj1" fmla="val -12448"/>
              <a:gd name="adj2" fmla="val 34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9097" y="1953491"/>
            <a:ext cx="4720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+mj-lt"/>
              </a:rPr>
              <a:t>1. </a:t>
            </a:r>
            <a:r>
              <a:rPr lang="vi-VN" sz="2400" b="1" i="1" dirty="0">
                <a:solidFill>
                  <a:schemeClr val="bg1"/>
                </a:solidFill>
                <a:latin typeface="+mj-lt"/>
              </a:rPr>
              <a:t>Em biết điều gì về chính sách bóc lột kinh tế của các triều đại phong kiến phương Bắc.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vi-VN" sz="2400" b="1" dirty="0">
                <a:solidFill>
                  <a:schemeClr val="bg1"/>
                </a:solidFill>
                <a:latin typeface="+mj-lt"/>
              </a:rPr>
              <a:t>2. Vì </a:t>
            </a:r>
            <a:r>
              <a:rPr lang="vi-VN" sz="2400" b="1" i="1" dirty="0">
                <a:solidFill>
                  <a:schemeClr val="bg1"/>
                </a:solidFill>
                <a:latin typeface="+mj-lt"/>
              </a:rPr>
              <a:t>sao các triều đại phong kiến phương Bắc lại nắm độc quyền về muối và sắt ?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857" y="5147418"/>
            <a:ext cx="11895580" cy="1139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3" grpId="0"/>
      <p:bldP spid="13" grpId="0" animBg="1"/>
      <p:bldP spid="1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3965" y="760550"/>
            <a:ext cx="361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dirty="0">
                <a:latin typeface="+mj-lt"/>
              </a:rPr>
              <a:t>Sản vật cống nạp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651162" y="1288474"/>
            <a:ext cx="3879273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"/>
          <a:stretch>
            <a:fillRect/>
          </a:stretch>
        </p:blipFill>
        <p:spPr bwMode="auto">
          <a:xfrm>
            <a:off x="6567920" y="1315710"/>
            <a:ext cx="4267200" cy="200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651162" y="4152900"/>
            <a:ext cx="3879273" cy="21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b="7143"/>
          <a:stretch>
            <a:fillRect/>
          </a:stretch>
        </p:blipFill>
        <p:spPr bwMode="auto">
          <a:xfrm>
            <a:off x="6536170" y="4152900"/>
            <a:ext cx="4298950" cy="21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163" y="202862"/>
            <a:ext cx="1154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1. Chính sách cai trị của các triều đại phong kiến phương Bắc.</a:t>
            </a:r>
            <a:endParaRPr lang="vi-VN" sz="32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0655" y="3512147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Ngọc trai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46909" y="6449250"/>
            <a:ext cx="252759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Con đồi mồi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56764" y="6445807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Ngà voi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356764" y="3477491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Sừng tê giác</a:t>
            </a:r>
          </a:p>
        </p:txBody>
      </p:sp>
    </p:spTree>
    <p:extLst>
      <p:ext uri="{BB962C8B-B14F-4D97-AF65-F5344CB8AC3E}">
        <p14:creationId xmlns:p14="http://schemas.microsoft.com/office/powerpoint/2010/main" val="14164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202862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1. Chính sách cai trị của các triều đại phong kiến phương Bắc.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90" y="1392116"/>
            <a:ext cx="689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latin typeface="+mj-lt"/>
              </a:rPr>
              <a:t>c) Về văn hóa – xã hội: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360218" y="2038447"/>
            <a:ext cx="11679383" cy="37202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dirty="0">
                <a:latin typeface="+mj-lt"/>
              </a:rPr>
              <a:t>1. Chỉ ra chính sách cai trị về văn hoá - xã hội của chính quyền phương Bắc đối với nước ta?</a:t>
            </a:r>
            <a:endParaRPr lang="vi-VN" sz="3600" b="1" dirty="0">
              <a:latin typeface="+mj-lt"/>
            </a:endParaRPr>
          </a:p>
          <a:p>
            <a:pPr algn="just"/>
            <a:r>
              <a:rPr lang="vi-VN" sz="3600" b="1" i="1" dirty="0">
                <a:latin typeface="+mj-lt"/>
              </a:rPr>
              <a:t>2. Mục đích của những chính sách đó?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381" y="2554594"/>
            <a:ext cx="10724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 </a:t>
            </a:r>
            <a:r>
              <a:rPr lang="en-US" sz="4000" b="1" dirty="0">
                <a:latin typeface="+mj-lt"/>
              </a:rPr>
              <a:t>Thực hiện chính sách đồng hoá dân </a:t>
            </a:r>
            <a:r>
              <a:rPr lang="en-US" sz="4000" b="1" dirty="0" err="1">
                <a:latin typeface="+mj-lt"/>
              </a:rPr>
              <a:t>tộc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Việt</a:t>
            </a:r>
            <a:r>
              <a:rPr lang="en-US" sz="4000" b="1" dirty="0">
                <a:latin typeface="+mj-lt"/>
              </a:rPr>
              <a:t>:</a:t>
            </a:r>
            <a:endParaRPr lang="en-US" sz="4000" b="1" dirty="0" smtClean="0">
              <a:latin typeface="+mj-lt"/>
            </a:endParaRPr>
          </a:p>
          <a:p>
            <a:r>
              <a:rPr lang="en-US" sz="4000" b="1" dirty="0" smtClean="0">
                <a:latin typeface="+mj-lt"/>
              </a:rPr>
              <a:t>+ </a:t>
            </a:r>
            <a:r>
              <a:rPr lang="en-US" sz="4000" b="1" dirty="0" err="1" smtClean="0">
                <a:latin typeface="+mj-lt"/>
              </a:rPr>
              <a:t>Đưa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Hán</a:t>
            </a:r>
            <a:r>
              <a:rPr lang="en-US" sz="4000" b="1" dirty="0" smtClean="0">
                <a:latin typeface="+mj-lt"/>
              </a:rPr>
              <a:t> sang ở </a:t>
            </a:r>
            <a:r>
              <a:rPr lang="en-US" sz="4000" b="1" dirty="0" err="1" smtClean="0">
                <a:latin typeface="+mj-lt"/>
              </a:rPr>
              <a:t>lẫn</a:t>
            </a:r>
            <a:r>
              <a:rPr lang="en-US" sz="4000" b="1" smtClean="0">
                <a:latin typeface="+mj-lt"/>
              </a:rPr>
              <a:t> với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Việt</a:t>
            </a:r>
            <a:endParaRPr lang="en-US" sz="4000" b="1" dirty="0" smtClean="0">
              <a:latin typeface="+mj-lt"/>
            </a:endParaRPr>
          </a:p>
          <a:p>
            <a:r>
              <a:rPr lang="en-US" sz="4000" b="1" dirty="0" smtClean="0">
                <a:latin typeface="+mj-lt"/>
              </a:rPr>
              <a:t>+ </a:t>
            </a:r>
            <a:r>
              <a:rPr lang="en-US" sz="4000" b="1" dirty="0" err="1" smtClean="0">
                <a:latin typeface="+mj-lt"/>
              </a:rPr>
              <a:t>Bắt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Việt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phải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thay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đổi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theo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phong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tục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của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Hán</a:t>
            </a:r>
            <a:r>
              <a:rPr lang="en-US" sz="4000" b="1" dirty="0" smtClean="0">
                <a:latin typeface="+mj-lt"/>
              </a:rPr>
              <a:t>.</a:t>
            </a:r>
            <a:endParaRPr lang="vi-VN" sz="4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202862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1. Chính sách cai trị của các triều đại phong kiến phương Bắc.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90" y="1733800"/>
            <a:ext cx="689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latin typeface="+mj-lt"/>
              </a:rPr>
              <a:t>c) Về văn hóa – xã hội:</a:t>
            </a:r>
          </a:p>
        </p:txBody>
      </p:sp>
    </p:spTree>
    <p:extLst>
      <p:ext uri="{BB962C8B-B14F-4D97-AF65-F5344CB8AC3E}">
        <p14:creationId xmlns:p14="http://schemas.microsoft.com/office/powerpoint/2010/main" val="19599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553454" y="694459"/>
            <a:ext cx="10479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anose="020B7200000000000000" pitchFamily="34" charset="0"/>
              </a:rPr>
              <a:t>CHÀO MỪNG CÁC EM ĐẾN VỚI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anose="020B7200000000000000" pitchFamily="34" charset="0"/>
              </a:rPr>
              <a:t>BÀI HỌC LỊCH 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anose="020B7200000000000000" pitchFamily="34" charset="0"/>
              </a:rPr>
              <a:t>SỬ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anose="020B7200000000000000" pitchFamily="34" charset="0"/>
              </a:rPr>
              <a:t>Tiết 2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abiaH" panose="020B72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162" y="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581" y="-154472"/>
            <a:ext cx="1366837" cy="1366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133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CHÍNH SÁCH CAI TRỊ CỦA CÁC TRIỀU ĐẠI PHONG KIÊN PHƯƠNG BẮC VÀ SỰ CHUYỂN BIẾN CỦẨ XĂ HỘI ÂU LẠC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5491" y="2365560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tx1"/>
                </a:solidFill>
              </a:rPr>
              <a:t>Về bộ máy cai trị: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5491" y="3038999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tx1"/>
                </a:solidFill>
              </a:rPr>
              <a:t>Về kinh tế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491" y="3742744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tx1"/>
                </a:solidFill>
              </a:rPr>
              <a:t>Về văn hóa – xã hội</a:t>
            </a:r>
            <a:r>
              <a:rPr lang="vi-VN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5491" y="1517481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002060"/>
                </a:solidFill>
              </a:rPr>
              <a:t>1. Chính sách cai trị của các triều đại phong kiến phương Bắc.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5491" y="4581443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002060"/>
                </a:solidFill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 (Body)"/>
              </a:rPr>
              <a:t>. </a:t>
            </a:r>
            <a:r>
              <a:rPr lang="en-US" sz="2400" b="1" dirty="0">
                <a:solidFill>
                  <a:srgbClr val="002060"/>
                </a:solidFill>
                <a:latin typeface="Arial (Body)"/>
                <a:cs typeface="Times New Roman" panose="02020603050405020304" pitchFamily="18" charset="0"/>
              </a:rPr>
              <a:t>Những chuyển biến về kinh tế - xã hội trong thời kì Bắc thuộc.</a:t>
            </a:r>
            <a:endParaRPr lang="vi-VN" sz="2400" dirty="0">
              <a:solidFill>
                <a:srgbClr val="002060"/>
              </a:solidFill>
              <a:latin typeface="Arial (Body)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5490" y="5316399"/>
            <a:ext cx="4035783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tx1"/>
                </a:solidFill>
              </a:rPr>
              <a:t>Chuyển biến về kinh tế: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491" y="6051355"/>
            <a:ext cx="4035782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tx1"/>
                </a:solidFill>
              </a:rPr>
              <a:t>Chuyển biến về xã hội:</a:t>
            </a:r>
          </a:p>
        </p:txBody>
      </p:sp>
    </p:spTree>
    <p:extLst>
      <p:ext uri="{BB962C8B-B14F-4D97-AF65-F5344CB8AC3E}">
        <p14:creationId xmlns:p14="http://schemas.microsoft.com/office/powerpoint/2010/main" val="3145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62" y="202862"/>
            <a:ext cx="11249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chuyển biến về kinh tế - xã hội trong thời kì Bắc thuộc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565" y="1775535"/>
            <a:ext cx="694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FF0000"/>
                </a:solidFill>
                <a:latin typeface="+mj-lt"/>
              </a:rPr>
              <a:t>a) Chuyển biến về kinh tế: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458" y="2848836"/>
            <a:ext cx="11352935" cy="182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latin typeface="+mj-lt"/>
              </a:rPr>
              <a:t>Dựa </a:t>
            </a:r>
            <a:r>
              <a:rPr lang="vi-VN" sz="4000" b="1">
                <a:latin typeface="+mj-lt"/>
              </a:rPr>
              <a:t>vào </a:t>
            </a:r>
            <a:r>
              <a:rPr lang="en-US" sz="4000" b="1">
                <a:latin typeface="+mj-lt"/>
              </a:rPr>
              <a:t>thông tin</a:t>
            </a:r>
            <a:r>
              <a:rPr lang="vi-VN" sz="4000" b="1">
                <a:latin typeface="+mj-lt"/>
              </a:rPr>
              <a:t> </a:t>
            </a:r>
            <a:r>
              <a:rPr lang="en-US" sz="4000" b="1">
                <a:latin typeface="+mj-lt"/>
              </a:rPr>
              <a:t>SGK</a:t>
            </a:r>
            <a:r>
              <a:rPr lang="vi-VN" sz="4000" b="1">
                <a:latin typeface="+mj-lt"/>
              </a:rPr>
              <a:t>, </a:t>
            </a:r>
            <a:r>
              <a:rPr lang="en-US" sz="4000" b="1" dirty="0">
                <a:latin typeface="+mj-lt"/>
              </a:rPr>
              <a:t>E</a:t>
            </a:r>
            <a:r>
              <a:rPr lang="vi-VN" sz="4000" b="1">
                <a:latin typeface="+mj-lt"/>
              </a:rPr>
              <a:t>m hãy  </a:t>
            </a:r>
            <a:r>
              <a:rPr lang="en-US" sz="4000" b="1">
                <a:latin typeface="+mj-lt"/>
              </a:rPr>
              <a:t>cho biết những</a:t>
            </a:r>
            <a:r>
              <a:rPr lang="vi-VN" sz="4000" b="1">
                <a:latin typeface="+mj-lt"/>
              </a:rPr>
              <a:t> </a:t>
            </a:r>
            <a:r>
              <a:rPr lang="vi-VN" sz="4000" b="1" dirty="0">
                <a:latin typeface="+mj-lt"/>
              </a:rPr>
              <a:t>về sự chuyển biến của nền kinh </a:t>
            </a:r>
            <a:r>
              <a:rPr lang="vi-VN" sz="4000" b="1">
                <a:latin typeface="+mj-lt"/>
              </a:rPr>
              <a:t>tế </a:t>
            </a:r>
            <a:r>
              <a:rPr lang="en-US" sz="4000" b="1">
                <a:latin typeface="+mj-lt"/>
              </a:rPr>
              <a:t>Âu Lạc</a:t>
            </a:r>
            <a:r>
              <a:rPr lang="vi-VN" sz="4000" b="1">
                <a:latin typeface="+mj-lt"/>
              </a:rPr>
              <a:t> </a:t>
            </a:r>
            <a:r>
              <a:rPr lang="vi-VN" sz="4000" b="1" dirty="0">
                <a:latin typeface="+mj-lt"/>
              </a:rPr>
              <a:t>thời Bắc thuộc.</a:t>
            </a:r>
          </a:p>
        </p:txBody>
      </p:sp>
    </p:spTree>
    <p:extLst>
      <p:ext uri="{BB962C8B-B14F-4D97-AF65-F5344CB8AC3E}">
        <p14:creationId xmlns:p14="http://schemas.microsoft.com/office/powerpoint/2010/main" val="26964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128587"/>
            <a:ext cx="11887200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25278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62" y="202862"/>
            <a:ext cx="1000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2.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chuyển biến về kinh tế - xã hội trong thời kì Bắc thuộc.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70428"/>
            <a:ext cx="709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chemeClr val="bg1"/>
                </a:solidFill>
                <a:latin typeface="+mj-lt"/>
              </a:rPr>
              <a:t>a) Chuyển biến về </a:t>
            </a:r>
            <a:r>
              <a:rPr lang="vi-VN" sz="3600" b="1">
                <a:solidFill>
                  <a:schemeClr val="bg1"/>
                </a:solidFill>
                <a:latin typeface="+mj-lt"/>
              </a:rPr>
              <a:t>kinh tế: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947" y="1850805"/>
            <a:ext cx="11069780" cy="1524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3200" b="1" dirty="0">
                <a:latin typeface="+mj-lt"/>
              </a:rPr>
              <a:t>Nông </a:t>
            </a:r>
            <a:r>
              <a:rPr lang="vi-VN" sz="3200" b="1">
                <a:latin typeface="+mj-lt"/>
              </a:rPr>
              <a:t>nghiệp:</a:t>
            </a:r>
            <a:r>
              <a:rPr lang="en-US" sz="3200" b="1">
                <a:latin typeface="+mj-lt"/>
              </a:rPr>
              <a:t>………….</a:t>
            </a:r>
            <a:r>
              <a:rPr lang="vi-VN" sz="3200" b="1">
                <a:latin typeface="+mj-lt"/>
              </a:rPr>
              <a:t> </a:t>
            </a:r>
            <a:endParaRPr lang="vi-VN" sz="3200" b="1" dirty="0">
              <a:latin typeface="+mj-lt"/>
            </a:endParaRPr>
          </a:p>
          <a:p>
            <a:endParaRPr lang="vi-VN" sz="32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948" y="3471871"/>
            <a:ext cx="11069779" cy="1522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Thủ công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nghiệp:</a:t>
            </a:r>
            <a:r>
              <a:rPr lang="en-US" sz="3200" b="1">
                <a:solidFill>
                  <a:schemeClr val="tx1"/>
                </a:solidFill>
                <a:latin typeface="+mj-lt"/>
              </a:rPr>
              <a:t>………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>
                <a:solidFill>
                  <a:schemeClr val="tx1"/>
                </a:solidFill>
                <a:latin typeface="+mj-lt"/>
              </a:rPr>
              <a:t>-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 Nghề mới: </a:t>
            </a:r>
            <a:r>
              <a:rPr lang="en-US" sz="3200" b="1">
                <a:solidFill>
                  <a:schemeClr val="tx1"/>
                </a:solidFill>
                <a:latin typeface="+mj-lt"/>
              </a:rPr>
              <a:t>………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07" y="5070028"/>
            <a:ext cx="11069777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-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3200" b="1">
                <a:latin typeface="+mj-lt"/>
              </a:rPr>
              <a:t>:………</a:t>
            </a:r>
            <a:endParaRPr lang="vi-VN" sz="32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307" y="5878455"/>
            <a:ext cx="11075835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- </a:t>
            </a:r>
            <a:r>
              <a:rPr lang="vi-VN" sz="3200" b="1" dirty="0">
                <a:latin typeface="+mj-lt"/>
              </a:rPr>
              <a:t>Buôn bán</a:t>
            </a:r>
            <a:r>
              <a:rPr lang="vi-VN" sz="3200" b="1">
                <a:latin typeface="+mj-lt"/>
              </a:rPr>
              <a:t>: </a:t>
            </a:r>
            <a:r>
              <a:rPr lang="en-US" sz="3200" b="1">
                <a:latin typeface="+mj-lt"/>
              </a:rPr>
              <a:t>…….</a:t>
            </a:r>
            <a:endParaRPr lang="vi-VN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326" y="1302325"/>
            <a:ext cx="717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Điền vào phiếu học tập nội dung sau:</a:t>
            </a:r>
          </a:p>
        </p:txBody>
      </p:sp>
    </p:spTree>
    <p:extLst>
      <p:ext uri="{BB962C8B-B14F-4D97-AF65-F5344CB8AC3E}">
        <p14:creationId xmlns:p14="http://schemas.microsoft.com/office/powerpoint/2010/main" val="28692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25278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62" y="202862"/>
            <a:ext cx="1000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2.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chuyển biến về kinh tế - xã hội trong thời kì Bắc thuộc.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70428"/>
            <a:ext cx="361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a) Chuyển biến về kinh tế: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64" y="1232092"/>
            <a:ext cx="10723417" cy="1524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800" dirty="0">
                <a:latin typeface="+mj-lt"/>
              </a:rPr>
              <a:t>Nông nghiệp</a:t>
            </a:r>
            <a:r>
              <a:rPr lang="vi-VN" sz="2800">
                <a:latin typeface="+mj-lt"/>
              </a:rPr>
              <a:t>: Trồng lúa nước</a:t>
            </a:r>
            <a:r>
              <a:rPr lang="en-US" sz="2800">
                <a:latin typeface="+mj-lt"/>
              </a:rPr>
              <a:t> vẫn là nghề chính</a:t>
            </a:r>
            <a:r>
              <a:rPr lang="vi-VN" sz="2800">
                <a:latin typeface="+mj-lt"/>
              </a:rPr>
              <a:t> </a:t>
            </a:r>
            <a:r>
              <a:rPr lang="vi-VN" sz="2800" dirty="0">
                <a:latin typeface="+mj-lt"/>
              </a:rPr>
              <a:t>ngoài ra còn trồng cây ăn quả</a:t>
            </a:r>
            <a:r>
              <a:rPr lang="vi-VN" sz="2800">
                <a:latin typeface="+mj-lt"/>
              </a:rPr>
              <a:t>, </a:t>
            </a:r>
            <a:r>
              <a:rPr lang="en-US" sz="2800">
                <a:latin typeface="+mj-lt"/>
              </a:rPr>
              <a:t>hoa màu và </a:t>
            </a:r>
            <a:r>
              <a:rPr lang="vi-VN" sz="2800">
                <a:latin typeface="+mj-lt"/>
              </a:rPr>
              <a:t>chăn nuôi. </a:t>
            </a:r>
            <a:r>
              <a:rPr lang="vi-VN" sz="2800" dirty="0">
                <a:latin typeface="+mj-lt"/>
              </a:rPr>
              <a:t>Biết đắp đê, làm </a:t>
            </a:r>
            <a:r>
              <a:rPr lang="vi-VN" sz="2800">
                <a:latin typeface="+mj-lt"/>
              </a:rPr>
              <a:t>thủy lợ</a:t>
            </a:r>
            <a:r>
              <a:rPr lang="en-US" sz="2800">
                <a:latin typeface="+mj-lt"/>
              </a:rPr>
              <a:t>i tạo nên những vùng trồng lúa rộng lớn.</a:t>
            </a:r>
            <a:endParaRPr lang="vi-VN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65" y="2924916"/>
            <a:ext cx="10723415" cy="1522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Thủ công nghiệp: Rèn sắt, đúc đồng, làm gốm, làm mộc, làm đồ trang sức, … được duy trì và </a:t>
            </a:r>
            <a:r>
              <a:rPr lang="vi-VN" sz="2800">
                <a:solidFill>
                  <a:schemeClr val="tx1"/>
                </a:solidFill>
                <a:latin typeface="+mj-lt"/>
              </a:rPr>
              <a:t>phát triển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kĩ thuật tinh xảo hơn.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  <a:p>
            <a:r>
              <a:rPr lang="en-US" sz="2800">
                <a:solidFill>
                  <a:schemeClr val="tx1"/>
                </a:solidFill>
                <a:latin typeface="+mj-lt"/>
              </a:rPr>
              <a:t>-    </a:t>
            </a:r>
            <a:r>
              <a:rPr lang="vi-VN" sz="280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Nghề mới: làm giấy, thủy tinh.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367" y="4652696"/>
            <a:ext cx="10723414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>
                <a:latin typeface="+mj-lt"/>
              </a:rPr>
              <a:t>- </a:t>
            </a:r>
            <a:r>
              <a:rPr lang="en-US" sz="2400">
                <a:latin typeface="+mj-lt"/>
              </a:rPr>
              <a:t>   </a:t>
            </a:r>
            <a:r>
              <a:rPr lang="en-US" sz="2800">
                <a:latin typeface="+mj-lt"/>
              </a:rPr>
              <a:t>Một số đ</a:t>
            </a:r>
            <a:r>
              <a:rPr lang="vi-VN" sz="2800">
                <a:latin typeface="+mj-lt"/>
              </a:rPr>
              <a:t>ường </a:t>
            </a:r>
            <a:r>
              <a:rPr lang="vi-VN" sz="2800" dirty="0">
                <a:latin typeface="+mj-lt"/>
              </a:rPr>
              <a:t>giao thông </a:t>
            </a:r>
            <a:r>
              <a:rPr lang="vi-VN" sz="2800">
                <a:latin typeface="+mj-lt"/>
              </a:rPr>
              <a:t>thủy </a:t>
            </a:r>
            <a:r>
              <a:rPr lang="en-US" sz="2800">
                <a:latin typeface="+mj-lt"/>
              </a:rPr>
              <a:t>,</a:t>
            </a:r>
            <a:r>
              <a:rPr lang="vi-VN" sz="2800">
                <a:latin typeface="+mj-lt"/>
              </a:rPr>
              <a:t>bộ</a:t>
            </a:r>
            <a:r>
              <a:rPr lang="en-US" sz="2800">
                <a:latin typeface="+mj-lt"/>
              </a:rPr>
              <a:t> được </a:t>
            </a:r>
            <a:r>
              <a:rPr lang="vi-VN" sz="2800">
                <a:latin typeface="+mj-lt"/>
              </a:rPr>
              <a:t> </a:t>
            </a:r>
            <a:r>
              <a:rPr lang="vi-VN" sz="2800" dirty="0">
                <a:latin typeface="+mj-lt"/>
              </a:rPr>
              <a:t>hình thành.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308" y="5509246"/>
            <a:ext cx="10729472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+mj-lt"/>
              </a:rPr>
              <a:t>   </a:t>
            </a:r>
            <a:r>
              <a:rPr lang="vi-VN" sz="2800">
                <a:latin typeface="+mj-lt"/>
              </a:rPr>
              <a:t>Buôn </a:t>
            </a:r>
            <a:r>
              <a:rPr lang="vi-VN" sz="2800" dirty="0">
                <a:latin typeface="+mj-lt"/>
              </a:rPr>
              <a:t>bán: trong nước và </a:t>
            </a:r>
            <a:r>
              <a:rPr lang="vi-VN" sz="2800">
                <a:latin typeface="+mj-lt"/>
              </a:rPr>
              <a:t>nước ngoài</a:t>
            </a:r>
            <a:r>
              <a:rPr lang="en-US" sz="2800">
                <a:latin typeface="+mj-lt"/>
              </a:rPr>
              <a:t> được đẩy mạnh hơn trước.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0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62" y="202862"/>
            <a:ext cx="1000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chuyển biến về kinh tế - xã hội trong thời kì Bắc thuộc.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396" y="1699342"/>
            <a:ext cx="726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+mj-lt"/>
              </a:rPr>
              <a:t>b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)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Chuyển biến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về </a:t>
            </a:r>
            <a:r>
              <a:rPr lang="en-US" sz="3600" b="1">
                <a:solidFill>
                  <a:srgbClr val="FF0000"/>
                </a:solidFill>
                <a:latin typeface="+mj-lt"/>
              </a:rPr>
              <a:t>xã hội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: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4601" y="3385743"/>
            <a:ext cx="11352935" cy="182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latin typeface="+mj-lt"/>
              </a:rPr>
              <a:t>Dựa </a:t>
            </a:r>
            <a:r>
              <a:rPr lang="vi-VN" sz="4000" b="1">
                <a:latin typeface="+mj-lt"/>
              </a:rPr>
              <a:t>vào </a:t>
            </a:r>
            <a:r>
              <a:rPr lang="en-US" sz="4000" b="1">
                <a:latin typeface="+mj-lt"/>
              </a:rPr>
              <a:t>thông tin</a:t>
            </a:r>
            <a:r>
              <a:rPr lang="vi-VN" sz="4000" b="1">
                <a:latin typeface="+mj-lt"/>
              </a:rPr>
              <a:t> </a:t>
            </a:r>
            <a:r>
              <a:rPr lang="en-US" sz="4000" b="1">
                <a:latin typeface="+mj-lt"/>
              </a:rPr>
              <a:t>SGK</a:t>
            </a:r>
            <a:r>
              <a:rPr lang="vi-VN" sz="4000" b="1">
                <a:latin typeface="+mj-lt"/>
              </a:rPr>
              <a:t>, </a:t>
            </a:r>
            <a:r>
              <a:rPr lang="en-US" sz="4000" b="1" dirty="0">
                <a:latin typeface="+mj-lt"/>
              </a:rPr>
              <a:t>E</a:t>
            </a:r>
            <a:r>
              <a:rPr lang="vi-VN" sz="4000" b="1">
                <a:latin typeface="+mj-lt"/>
              </a:rPr>
              <a:t>m hãy  </a:t>
            </a:r>
            <a:r>
              <a:rPr lang="en-US" sz="4000" b="1">
                <a:latin typeface="+mj-lt"/>
              </a:rPr>
              <a:t>cho biết những</a:t>
            </a:r>
            <a:r>
              <a:rPr lang="vi-VN" sz="4000" b="1">
                <a:latin typeface="+mj-lt"/>
              </a:rPr>
              <a:t> </a:t>
            </a:r>
            <a:r>
              <a:rPr lang="vi-VN" sz="4000" b="1" dirty="0">
                <a:latin typeface="+mj-lt"/>
              </a:rPr>
              <a:t>về sự chuyển </a:t>
            </a:r>
            <a:r>
              <a:rPr lang="vi-VN" sz="4000" b="1">
                <a:latin typeface="+mj-lt"/>
              </a:rPr>
              <a:t>biến </a:t>
            </a:r>
            <a:r>
              <a:rPr lang="en-US" sz="4000" b="1">
                <a:latin typeface="+mj-lt"/>
              </a:rPr>
              <a:t>về xã hội</a:t>
            </a:r>
            <a:r>
              <a:rPr lang="vi-VN" sz="4000" b="1">
                <a:latin typeface="+mj-lt"/>
              </a:rPr>
              <a:t> </a:t>
            </a:r>
            <a:r>
              <a:rPr lang="en-US" sz="4000" b="1">
                <a:latin typeface="+mj-lt"/>
              </a:rPr>
              <a:t>Âu lạc</a:t>
            </a:r>
            <a:r>
              <a:rPr lang="vi-VN" sz="4000" b="1">
                <a:latin typeface="+mj-lt"/>
              </a:rPr>
              <a:t> </a:t>
            </a:r>
            <a:r>
              <a:rPr lang="vi-VN" sz="4000" b="1" dirty="0">
                <a:latin typeface="+mj-lt"/>
              </a:rPr>
              <a:t>thời Bắc thuộc.</a:t>
            </a:r>
          </a:p>
        </p:txBody>
      </p:sp>
    </p:spTree>
    <p:extLst>
      <p:ext uri="{BB962C8B-B14F-4D97-AF65-F5344CB8AC3E}">
        <p14:creationId xmlns:p14="http://schemas.microsoft.com/office/powerpoint/2010/main" val="22395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0307" y="13398"/>
            <a:ext cx="1171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2. </a:t>
            </a:r>
            <a:r>
              <a:rPr lang="en-US" sz="3600" b="1" dirty="0">
                <a:latin typeface="+mj-lt"/>
              </a:rPr>
              <a:t>Những chuyển biến về kinh tế - xã hội trong thời kì Bắc thuộc</a:t>
            </a:r>
            <a:r>
              <a:rPr lang="en-US" sz="3600" b="1" dirty="0">
                <a:solidFill>
                  <a:srgbClr val="FFFF00"/>
                </a:solidFill>
                <a:latin typeface="+mj-lt"/>
              </a:rPr>
              <a:t>.</a:t>
            </a:r>
            <a:endParaRPr lang="vi-VN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482" y="571267"/>
            <a:ext cx="548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latin typeface="+mj-lt"/>
              </a:rPr>
              <a:t>b</a:t>
            </a:r>
            <a:r>
              <a:rPr lang="vi-VN" sz="3600" b="1" dirty="0">
                <a:latin typeface="+mj-lt"/>
              </a:rPr>
              <a:t>) Chuyển biến về xã hội: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252" y="2014943"/>
            <a:ext cx="11186027" cy="956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>
                <a:latin typeface="+mj-lt"/>
              </a:rPr>
              <a:t>- Xã hội </a:t>
            </a:r>
            <a:r>
              <a:rPr lang="vi-VN" sz="3600" b="1">
                <a:latin typeface="+mj-lt"/>
              </a:rPr>
              <a:t>bị …</a:t>
            </a:r>
            <a:r>
              <a:rPr lang="en-US" sz="3600" b="1"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66" y="3121697"/>
            <a:ext cx="11175201" cy="1122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+ Một số quan lại, địa chủ người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Hán </a:t>
            </a:r>
            <a:r>
              <a:rPr lang="en-US" sz="3600" b="1">
                <a:solidFill>
                  <a:schemeClr val="tx1"/>
                </a:solidFill>
                <a:latin typeface="+mj-lt"/>
              </a:rPr>
              <a:t>bị…..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703" y="4354756"/>
            <a:ext cx="11186024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>
                <a:latin typeface="+mj-lt"/>
              </a:rPr>
              <a:t>+ Tầng lớp hào </a:t>
            </a:r>
            <a:r>
              <a:rPr lang="vi-VN" sz="3600" b="1">
                <a:latin typeface="+mj-lt"/>
              </a:rPr>
              <a:t>trưởng </a:t>
            </a:r>
            <a:r>
              <a:rPr lang="en-US" sz="3600" b="1">
                <a:latin typeface="+mj-lt"/>
              </a:rPr>
              <a:t>…..</a:t>
            </a:r>
            <a:endParaRPr lang="vi-VN" sz="36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642" y="5137266"/>
            <a:ext cx="11192085" cy="172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>
                <a:latin typeface="+mj-lt"/>
              </a:rPr>
              <a:t>- Mâu thuẫn </a:t>
            </a:r>
            <a:r>
              <a:rPr lang="en-US" sz="3600" b="1">
                <a:latin typeface="+mj-lt"/>
              </a:rPr>
              <a:t>…..</a:t>
            </a:r>
            <a:endParaRPr lang="vi-VN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491" y="1217598"/>
            <a:ext cx="778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Điền nội dung thích hợp vào chỗ : …….</a:t>
            </a:r>
          </a:p>
        </p:txBody>
      </p:sp>
    </p:spTree>
    <p:extLst>
      <p:ext uri="{BB962C8B-B14F-4D97-AF65-F5344CB8AC3E}">
        <p14:creationId xmlns:p14="http://schemas.microsoft.com/office/powerpoint/2010/main" val="27502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63" y="202862"/>
            <a:ext cx="1116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Những chuyển biến về kinh tế - xã hội trong thời kì Bắc thuộc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.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70428"/>
            <a:ext cx="587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+mj-lt"/>
              </a:rPr>
              <a:t>b) Chuyển biến về xã hội: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64" y="1509193"/>
            <a:ext cx="11186027" cy="956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>
                <a:latin typeface="+mj-lt"/>
              </a:rPr>
              <a:t>- Xã hội bị phân hoá, hình thành một số tầng lớp mới.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91" y="2630136"/>
            <a:ext cx="11175201" cy="1122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+ Một số quan lại, địa chủ người Hán bị Việt hoá.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367" y="4077671"/>
            <a:ext cx="11186024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>
                <a:latin typeface="+mj-lt"/>
              </a:rPr>
              <a:t>+ Tầng lớp hào trưởng bản địa hình thành.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307" y="4957166"/>
            <a:ext cx="11192085" cy="172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>
                <a:latin typeface="+mj-lt"/>
              </a:rPr>
              <a:t>- Mâu </a:t>
            </a:r>
            <a:r>
              <a:rPr lang="vi-VN" sz="3600" b="1" dirty="0">
                <a:latin typeface="+mj-lt"/>
              </a:rPr>
              <a:t>thuẫn giữa nhân dân Âu Lạc với chính quyền đô hộ phương Bắc ngày càng sâu </a:t>
            </a:r>
            <a:r>
              <a:rPr lang="vi-VN" sz="3600" b="1">
                <a:latin typeface="+mj-lt"/>
              </a:rPr>
              <a:t>sắc.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90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3" y="571500"/>
            <a:ext cx="9919854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7637" y="6314723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70C0"/>
                </a:solidFill>
              </a:rPr>
              <a:t>Đê Bấn dọc sông Lam – Hồng Lĩnh – Hà Tĩnh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34146" y="69273"/>
            <a:ext cx="6386946" cy="466498"/>
          </a:xfrm>
          <a:prstGeom prst="roundRect">
            <a:avLst>
              <a:gd name="adj" fmla="val 203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Hình ảnh minh họa</a:t>
            </a:r>
          </a:p>
        </p:txBody>
      </p:sp>
    </p:spTree>
    <p:extLst>
      <p:ext uri="{BB962C8B-B14F-4D97-AF65-F5344CB8AC3E}">
        <p14:creationId xmlns:p14="http://schemas.microsoft.com/office/powerpoint/2010/main" val="6676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34146" y="69273"/>
            <a:ext cx="6386946" cy="466498"/>
          </a:xfrm>
          <a:prstGeom prst="roundRect">
            <a:avLst>
              <a:gd name="adj" fmla="val 203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Hình ảnh minh họa</a:t>
            </a:r>
          </a:p>
        </p:txBody>
      </p:sp>
      <p:pic>
        <p:nvPicPr>
          <p:cNvPr id="3" name="Picture 7" descr="Sa-Huynh-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039091"/>
            <a:ext cx="5070764" cy="43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77" y="1039091"/>
            <a:ext cx="5976505" cy="4352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5278" y="5523406"/>
            <a:ext cx="597650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Thợ mộc đang xẻ gỗ ở một xưởng mộc.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375413" y="5523406"/>
            <a:ext cx="508327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i="1" dirty="0">
                <a:solidFill>
                  <a:srgbClr val="000000"/>
                </a:solidFill>
                <a:latin typeface="arial" panose="020B0604020202020204" pitchFamily="34" charset="0"/>
              </a:rPr>
              <a:t>Sản phẩm đồ gốm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7683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hề xưa,nghề nghiệp ngày xưa của ông 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789709"/>
            <a:ext cx="5569527" cy="4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673" y="5657671"/>
            <a:ext cx="5569527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</a:rPr>
              <a:t>Ảnh chụp những người thợ trong một xưởng làm giấy. Thời xưa, giấy được làm từ vỏ cây,</a:t>
            </a:r>
            <a:r>
              <a:rPr lang="vi-VN" sz="2000" dirty="0"/>
              <a:t> 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ngâm, giã, ép,... qua nhiều công đoạn.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1" y="789709"/>
            <a:ext cx="5888182" cy="47824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34146" y="69273"/>
            <a:ext cx="6386946" cy="466498"/>
          </a:xfrm>
          <a:prstGeom prst="roundRect">
            <a:avLst>
              <a:gd name="adj" fmla="val 203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Hình ảnh minh họa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6892" y="5669387"/>
            <a:ext cx="534468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Nghề chế tạo đồ thủy tinh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08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1220312" y="776427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1366837"/>
            <a:ext cx="10172700" cy="31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1: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Địa danh nào dưới đây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không phải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là trị sở của các triều đại phong kiến phương Bắc trong thời kỳ Bắc thuộc?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A. Thành Cổ Loa.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B. Thành Luy Lâu.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C. Thành Tống Bình.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D. Thành Đại La</a:t>
            </a:r>
          </a:p>
        </p:txBody>
      </p:sp>
      <p:sp>
        <p:nvSpPr>
          <p:cNvPr id="13" name="Oval 12"/>
          <p:cNvSpPr/>
          <p:nvPr/>
        </p:nvSpPr>
        <p:spPr>
          <a:xfrm>
            <a:off x="1220312" y="2411706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0037" y="152400"/>
            <a:ext cx="1981200" cy="5264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Đứng đầu chính quyền đô hộ của nhà Hán ở các quận Giao Chỉ, Cửu Chân, Nhật Nam là </a:t>
            </a:r>
            <a:endParaRPr lang="vi-VN" sz="24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Thứ sử.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Thái thú.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Huyện lệnh.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Tiết độ sứ.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8265" y="1953129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Chính quyền đô hộ của người Hán được thiết lập tới tận cấp huyện từ thời kì nào?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Triệu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Hán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Ngô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Đường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35988" y="5093624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57161" y="0"/>
            <a:ext cx="12115799" cy="6858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57162" y="0"/>
            <a:ext cx="5472112" cy="59578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57163" y="-27782"/>
            <a:ext cx="5472113" cy="570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6881" y="0"/>
            <a:ext cx="6129338" cy="615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293893" y="2055813"/>
            <a:ext cx="1685925" cy="471488"/>
          </a:xfrm>
          <a:prstGeom prst="wedgeRectCallout">
            <a:avLst>
              <a:gd name="adj1" fmla="val -69985"/>
              <a:gd name="adj2" fmla="val 14734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VIỆT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314950" y="2681287"/>
            <a:ext cx="1628775" cy="300038"/>
          </a:xfrm>
          <a:prstGeom prst="wedgeRoundRectCallout">
            <a:avLst>
              <a:gd name="adj1" fmla="val 50384"/>
              <a:gd name="adj2" fmla="val 1209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LẠC CŨ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5957888"/>
            <a:ext cx="11672887" cy="885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hình,em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Ý nào dưới đây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thể hiện đúng chính sách cai trị kinh tế của các triều đại phong kiến ​​phương Bắc?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Chiếm ruộng của Âu Lạc lập thành ấp, trại. 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B. </a:t>
            </a:r>
            <a:r>
              <a:rPr lang="vi-VN" sz="2400" dirty="0">
                <a:latin typeface="+mj-lt"/>
              </a:rPr>
              <a:t>Áp đặt chính sách, tô thuế nặng nề. 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dirty="0">
                <a:latin typeface="+mj-lt"/>
              </a:rPr>
              <a:t>C. Cho phép nhân dân bản địa sản xuất muối và sắt.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D. </a:t>
            </a:r>
            <a:r>
              <a:rPr lang="vi-VN" sz="2400" dirty="0">
                <a:latin typeface="+mj-lt"/>
              </a:rPr>
              <a:t>Bắt nhân dân ta cống nạp các sản vật quý trên rừng dưới biển.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7036" y="2330654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Câu 5: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Tầng lớp nào trong xã hội sẽ đóng vai trò lãnh đạo người Việt đấu tranh giành lại quyền độc lập, tự chủ trong thời kì Bắc thuộc?</a:t>
            </a:r>
          </a:p>
          <a:p>
            <a:r>
              <a:rPr lang="vi-VN" sz="2400" dirty="0">
                <a:latin typeface="+mj-lt"/>
              </a:rPr>
              <a:t>A. Quan lại, địa chủ người Hán đã Việt hóa.</a:t>
            </a:r>
          </a:p>
          <a:p>
            <a:r>
              <a:rPr lang="vi-VN" sz="2400" dirty="0">
                <a:latin typeface="+mj-lt"/>
              </a:rPr>
              <a:t>B. Địa chủ người Việt. </a:t>
            </a:r>
          </a:p>
          <a:p>
            <a:r>
              <a:rPr lang="vi-VN" sz="2400" dirty="0">
                <a:latin typeface="+mj-lt"/>
              </a:rPr>
              <a:t>C. Nông dân làng xã.</a:t>
            </a:r>
          </a:p>
          <a:p>
            <a:r>
              <a:rPr lang="vi-VN" sz="2400" dirty="0">
                <a:latin typeface="+mj-lt"/>
              </a:rPr>
              <a:t>D. Hào trưởng bản địa.</a:t>
            </a:r>
          </a:p>
          <a:p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49359" y="5693557"/>
            <a:ext cx="476597" cy="374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7166" y="201876"/>
            <a:ext cx="2189019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luận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Bài 1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Tại sao chính quyền phong kiến phương Bắc thực hiện chính sách đồng hóa dân tộc Việt?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605" y="2571202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quyền phong kiến phương Bắc thực hiện chính sách đồng hóa dân tộc Việt nhằm mục đích: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Khiến người Việt lãng quên nguồn gốc tổ tiên; lãng quên bản sắc văn hóa dân tộc của mình mà học theo các phong tục – tập quán của người Hán; từ đó làm thui chột ý chí đấu tranh của người Việt.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Gợi ý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037" y="152400"/>
            <a:ext cx="1981200" cy="5264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277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944" y="541654"/>
            <a:ext cx="1084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Bài 2: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Em hãy cho biết hậu quả chính sách bóc lột kinh tế của các triều đại phong kiến phương Bắc đối với nước ta (theo bảng dưới đây)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41824"/>
              </p:ext>
            </p:extLst>
          </p:nvPr>
        </p:nvGraphicFramePr>
        <p:xfrm>
          <a:off x="443345" y="1495761"/>
          <a:ext cx="11374581" cy="4936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5526">
                  <a:extLst>
                    <a:ext uri="{9D8B030D-6E8A-4147-A177-3AD203B41FA5}">
                      <a16:colId xmlns="" xmlns:a16="http://schemas.microsoft.com/office/drawing/2014/main" val="2232523855"/>
                    </a:ext>
                  </a:extLst>
                </a:gridCol>
                <a:gridCol w="5327527">
                  <a:extLst>
                    <a:ext uri="{9D8B030D-6E8A-4147-A177-3AD203B41FA5}">
                      <a16:colId xmlns="" xmlns:a16="http://schemas.microsoft.com/office/drawing/2014/main" val="1766603497"/>
                    </a:ext>
                  </a:extLst>
                </a:gridCol>
                <a:gridCol w="3791528">
                  <a:extLst>
                    <a:ext uri="{9D8B030D-6E8A-4147-A177-3AD203B41FA5}">
                      <a16:colId xmlns="" xmlns:a16="http://schemas.microsoft.com/office/drawing/2014/main" val="2625041315"/>
                    </a:ext>
                  </a:extLst>
                </a:gridCol>
              </a:tblGrid>
              <a:tr h="637839">
                <a:tc>
                  <a:txBody>
                    <a:bodyPr/>
                    <a:lstStyle/>
                    <a:p>
                      <a:pPr indent="355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phản ánh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 quả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763070"/>
                  </a:ext>
                </a:extLst>
              </a:tr>
              <a:tr h="1312916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 đai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 ruộng đất, lập thành ấp, trại để bắt dân ta cày cấy.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Việt mất ruộng, bị biến thành nông nô của chính quyền đô hộ.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1304540"/>
                  </a:ext>
                </a:extLst>
              </a:tr>
              <a:tr h="1901339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Thuế khoá – Cống nạp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Thực thi chính sách tô thuế nặng nề như tô, dung, điệu, lưỡng thuế.</a:t>
                      </a:r>
                    </a:p>
                    <a:p>
                      <a:pPr marL="0" marR="0" indent="2540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Bắt cống nạp nhiều vải vóc, hương liệu và sản vật quý để đưa vế Trung Quốc.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4599173"/>
                  </a:ext>
                </a:extLst>
              </a:tr>
              <a:tr h="1084732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vi-VN" sz="24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công nghiệp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693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Đọc và trả lời các câu hỏi bài 16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khởi nghĩa tiêu biểu giành độc lập trước TK X.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93818" y="2426999"/>
            <a:ext cx="6844146" cy="745692"/>
          </a:xfrm>
          <a:prstGeom prst="roundRect">
            <a:avLst>
              <a:gd name="adj" fmla="val 261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162" y="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57775" y="-1"/>
            <a:ext cx="6686550" cy="6483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09071"/>
            <a:ext cx="5076554" cy="5773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76850" y="5926467"/>
            <a:ext cx="6915150" cy="55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8" y="5854702"/>
            <a:ext cx="4872037" cy="62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581" y="-154472"/>
            <a:ext cx="1366837" cy="1366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133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CHÍNH SÁCH CAI TRỊ CỦA CÁC TRIỀU ĐẠI PHONG KIÊN PHƯƠNG BẮC VÀ SỰ CHUYỂN BIẾN CỦẨ XĂ HỘI ÂU LẠC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5491" y="2365560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tx1"/>
                </a:solidFill>
              </a:rPr>
              <a:t>Về bộ máy cai trị: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5491" y="3038999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tx1"/>
                </a:solidFill>
              </a:rPr>
              <a:t>Về kinh tế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491" y="3742744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tx1"/>
                </a:solidFill>
              </a:rPr>
              <a:t>Về văn hóa – xã hội</a:t>
            </a:r>
            <a:r>
              <a:rPr lang="vi-VN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5491" y="1517481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</a:rPr>
              <a:t>1. Chính sách cai trị của các triều đại phong kiến phương Bắc.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5491" y="4581443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Arial (Body)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Arial (Body)"/>
                <a:cs typeface="Times New Roman" panose="02020603050405020304" pitchFamily="18" charset="0"/>
              </a:rPr>
              <a:t>Những chuyển biến về kinh tế - xã hội trong thời kì Bắc thuộc.</a:t>
            </a:r>
            <a:endParaRPr lang="vi-VN" sz="2400" dirty="0">
              <a:solidFill>
                <a:srgbClr val="FF0000"/>
              </a:solidFill>
              <a:latin typeface="Arial (Body)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5490" y="5316399"/>
            <a:ext cx="4035783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tx1"/>
                </a:solidFill>
              </a:rPr>
              <a:t>Chuyển biến về kinh tế: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491" y="6051355"/>
            <a:ext cx="4035782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tx1"/>
                </a:solidFill>
              </a:rPr>
              <a:t>Chuyển biến về xã hội:</a:t>
            </a:r>
          </a:p>
        </p:txBody>
      </p:sp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1273" y="2252017"/>
            <a:ext cx="11012977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+mj-lt"/>
              </a:rPr>
              <a:t>1. </a:t>
            </a:r>
            <a:r>
              <a:rPr lang="vi-VN" sz="3600" i="1" dirty="0">
                <a:solidFill>
                  <a:schemeClr val="bg1"/>
                </a:solidFill>
                <a:latin typeface="+mj-lt"/>
              </a:rPr>
              <a:t>Hãy cho biết một số chính sách để áp đặt bộ máy cai trị của phong kiến phương Bắc ở nước ta?</a:t>
            </a:r>
            <a:endParaRPr lang="vi-VN" sz="36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600" i="1" dirty="0">
                <a:solidFill>
                  <a:schemeClr val="bg1"/>
                </a:solidFill>
                <a:latin typeface="+mj-lt"/>
              </a:rPr>
              <a:t>2. Em có nhận xét gì về sự tự chủ, tự do của nhân dân Âu Lạc dưới ách cai trị của các triều đại phong kiến phương Bắc?</a:t>
            </a:r>
            <a:endParaRPr lang="vi-VN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6986" y="1715171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theo bàn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" y="1177549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1. Chính sách cai trị của các triều đại phong kiến phương Bắc</a:t>
            </a:r>
            <a:r>
              <a:rPr lang="vi-VN" sz="2400" b="1" dirty="0">
                <a:solidFill>
                  <a:srgbClr val="FFFF00"/>
                </a:solidFill>
                <a:latin typeface="+mj-lt"/>
              </a:rPr>
              <a:t>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4510" y="1718239"/>
            <a:ext cx="344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+mj-lt"/>
              </a:rPr>
              <a:t>a) Về bộ máy cai trị: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CHÍNH SÁCH CAI TRỊ CỦA CÁC TRIỀU ĐẠI PHONG KIÊN PHƯƠNG BẮC VÀ SỰ CHUYỂN BIẾN CỦẨ XĂ HỘI ÂU LẠC</a:t>
            </a:r>
          </a:p>
        </p:txBody>
      </p:sp>
    </p:spTree>
    <p:extLst>
      <p:ext uri="{BB962C8B-B14F-4D97-AF65-F5344CB8AC3E}">
        <p14:creationId xmlns:p14="http://schemas.microsoft.com/office/powerpoint/2010/main" val="21066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510" y="722418"/>
            <a:ext cx="344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latin typeface="+mj-lt"/>
              </a:rPr>
              <a:t>a) Về bộ máy cai trị: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81" y="1308932"/>
            <a:ext cx="5957454" cy="2528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>
                <a:solidFill>
                  <a:schemeClr val="tx1"/>
                </a:solidFill>
                <a:latin typeface="+mj-lt"/>
              </a:rPr>
              <a:t>- Sáp </a:t>
            </a:r>
            <a:r>
              <a:rPr lang="vi-VN" sz="4000" b="1" dirty="0">
                <a:solidFill>
                  <a:schemeClr val="tx1"/>
                </a:solidFill>
                <a:latin typeface="+mj-lt"/>
              </a:rPr>
              <a:t>nhập nước ta vào lãnh thổ Trung Quốc, chia thành các đơn vị </a:t>
            </a:r>
            <a:r>
              <a:rPr lang="vi-VN" sz="4000" b="1">
                <a:solidFill>
                  <a:schemeClr val="tx1"/>
                </a:solidFill>
                <a:latin typeface="+mj-lt"/>
              </a:rPr>
              <a:t>hành chính</a:t>
            </a:r>
            <a:r>
              <a:rPr lang="en-US" sz="40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 Châu-Quận…</a:t>
            </a:r>
            <a:endParaRPr lang="en-US" sz="4000" b="1">
              <a:solidFill>
                <a:schemeClr val="tx1"/>
              </a:solidFill>
              <a:latin typeface="+mj-lt"/>
            </a:endParaRPr>
          </a:p>
          <a:p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5463" y="914077"/>
            <a:ext cx="44149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Sơ đồ tổ chức chính quyền đô hộ của nhà Hán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48105" y="2191571"/>
            <a:ext cx="2662842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Châu </a:t>
            </a:r>
          </a:p>
          <a:p>
            <a:pPr algn="ctr"/>
            <a:r>
              <a:rPr lang="vi-VN" dirty="0"/>
              <a:t>(Thứ sử – người Hán)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06542" y="3411355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Quận</a:t>
            </a:r>
          </a:p>
          <a:p>
            <a:pPr algn="ctr"/>
            <a:r>
              <a:rPr lang="vi-VN" dirty="0"/>
              <a:t>(Thái thú – người Hán)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6542" y="4645166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Huyện. </a:t>
            </a:r>
          </a:p>
          <a:p>
            <a:pPr algn="ctr"/>
            <a:r>
              <a:rPr lang="vi-VN" sz="1600" dirty="0"/>
              <a:t>(Huyện lệnh – người Hán)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48105" y="5846446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Làng, xã.</a:t>
            </a:r>
          </a:p>
          <a:p>
            <a:pPr algn="ctr"/>
            <a:r>
              <a:rPr lang="vi-VN" sz="1600" dirty="0"/>
              <a:t>(Hào trưởng – người Việt)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230806" y="3043784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9230805" y="5496306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230806" y="4277595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01780" y="4277594"/>
            <a:ext cx="5957455" cy="2580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dirty="0">
                <a:latin typeface="+mj-lt"/>
              </a:rPr>
              <a:t>- </a:t>
            </a:r>
            <a:r>
              <a:rPr lang="vi-VN" sz="4000" b="1" dirty="0">
                <a:latin typeface="+mj-lt"/>
              </a:rPr>
              <a:t>Pháp luật hà khắc, thẳng tay đàn áp các cuộc đấu tranh của nhân dân ta.</a:t>
            </a: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6" grpId="0" animBg="1"/>
      <p:bldP spid="17" grpId="0" animBg="1"/>
      <p:bldP spid="11" grpId="0" animBg="1"/>
      <p:bldP spid="18" grpId="0" animBg="1"/>
      <p:bldP spid="1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9" y="142876"/>
            <a:ext cx="11501436" cy="332898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2889" y="3602038"/>
            <a:ext cx="11672886" cy="165576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1(SGK/66)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9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9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Hán,lãnh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:..… 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 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..do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…………..………..........</a:t>
            </a:r>
            <a:r>
              <a:rPr lang="en-US" sz="8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…………….… 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..do 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…………………...........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…………………………………..…..</a:t>
            </a:r>
            <a:r>
              <a:rPr lang="en-US" sz="8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……………..…..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8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…………………………………..…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8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4864" y="4500562"/>
            <a:ext cx="16430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376" y="4481513"/>
            <a:ext cx="2386013" cy="414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8863" y="5057776"/>
            <a:ext cx="1628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113" y="5029201"/>
            <a:ext cx="22145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1645" y="5560218"/>
            <a:ext cx="1428749" cy="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7638" y="5501479"/>
            <a:ext cx="2643187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8763" y="6090439"/>
            <a:ext cx="2128837" cy="40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Làng,xã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7638" y="6059484"/>
            <a:ext cx="2571750" cy="513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339" y="1535506"/>
            <a:ext cx="3014661" cy="197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36482" y="471486"/>
            <a:ext cx="3014662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CHÂU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7638" y="1371599"/>
            <a:ext cx="2300287" cy="4897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87703" y="1318412"/>
            <a:ext cx="2238375" cy="528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05888" y="1354337"/>
            <a:ext cx="2243138" cy="452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71875" y="2050649"/>
            <a:ext cx="2564607" cy="587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257926" y="2050649"/>
            <a:ext cx="2497931" cy="4929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05888" y="2022468"/>
            <a:ext cx="2557462" cy="615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07582" y="2773846"/>
            <a:ext cx="2571750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Làng,xã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048750" y="2768592"/>
            <a:ext cx="2514600" cy="6143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Làng,xã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84131" y="2736841"/>
            <a:ext cx="2519364" cy="629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Làng,xã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112" y="0"/>
            <a:ext cx="7205663" cy="93345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8" y="885826"/>
            <a:ext cx="11315699" cy="577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268" y="2929084"/>
            <a:ext cx="493818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2242</Words>
  <Application>Microsoft Office PowerPoint</Application>
  <PresentationFormat>Widescreen</PresentationFormat>
  <Paragraphs>219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.VnArabiaH</vt:lpstr>
      <vt:lpstr>Arial</vt:lpstr>
      <vt:lpstr>Arial</vt:lpstr>
      <vt:lpstr>Arial (Body)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Lược đồ Âu Lạc dưới thời Hán đô hộ</vt:lpstr>
      <vt:lpstr>PowerPoint Presentation</vt:lpstr>
      <vt:lpstr>PowerPoint Presentation</vt:lpstr>
      <vt:lpstr>Đọc tư liệu: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TDC</cp:lastModifiedBy>
  <cp:revision>97</cp:revision>
  <dcterms:created xsi:type="dcterms:W3CDTF">2021-07-16T02:46:11Z</dcterms:created>
  <dcterms:modified xsi:type="dcterms:W3CDTF">2023-02-12T13:39:00Z</dcterms:modified>
</cp:coreProperties>
</file>