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3" r:id="rId2"/>
    <p:sldId id="441" r:id="rId3"/>
    <p:sldId id="281" r:id="rId4"/>
    <p:sldId id="364" r:id="rId5"/>
    <p:sldId id="442" r:id="rId6"/>
    <p:sldId id="448" r:id="rId7"/>
    <p:sldId id="435" r:id="rId8"/>
    <p:sldId id="444" r:id="rId9"/>
    <p:sldId id="436" r:id="rId10"/>
    <p:sldId id="445" r:id="rId11"/>
    <p:sldId id="437" r:id="rId12"/>
    <p:sldId id="447" r:id="rId13"/>
    <p:sldId id="446" r:id="rId14"/>
    <p:sldId id="264" r:id="rId15"/>
    <p:sldId id="319" r:id="rId16"/>
    <p:sldId id="439" r:id="rId17"/>
    <p:sldId id="449" r:id="rId18"/>
    <p:sldId id="450" r:id="rId19"/>
    <p:sldId id="440" r:id="rId20"/>
    <p:sldId id="451" r:id="rId21"/>
    <p:sldId id="269" r:id="rId22"/>
    <p:sldId id="452" r:id="rId23"/>
    <p:sldId id="419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68" d="100"/>
          <a:sy n="68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932B6-4CF7-4111-AD4A-46A63131B365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709FA-A089-4BA6-A815-B3522696D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709FA-A089-4BA6-A815-B3522696DF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15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709FA-A089-4BA6-A815-B3522696D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1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709FA-A089-4BA6-A815-B3522696DF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57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709FA-A089-4BA6-A815-B3522696DF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61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709FA-A089-4BA6-A815-B3522696DF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0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7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24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A172F-34B6-44B7-8F5D-E0FAFC2D2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20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171F7-D6C8-46B0-A231-BB7ED52F8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2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5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1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6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8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7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9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1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7B5D1-7846-490F-822F-E12C2A7E493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D958-855D-447B-94B9-1AEC959F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77213" y="3861048"/>
            <a:ext cx="87906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tivi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..)?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64E467-5EE1-429E-B6D8-E40768A0D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206054" y="-293411"/>
            <a:ext cx="2508621" cy="42542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E61A15-5D6D-4B4C-AB9E-3E4A88076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619542" y="-129727"/>
            <a:ext cx="2502380" cy="40276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65793C-38CC-4D03-906E-568ECB79AE64}"/>
              </a:ext>
            </a:extLst>
          </p:cNvPr>
          <p:cNvSpPr txBox="1"/>
          <p:nvPr/>
        </p:nvSpPr>
        <p:spPr>
          <a:xfrm>
            <a:off x="5405230" y="3293307"/>
            <a:ext cx="34573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-co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Vát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Cam-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3B5453-A5C3-4C2A-9A23-EA5F4B886EBF}"/>
              </a:ext>
            </a:extLst>
          </p:cNvPr>
          <p:cNvSpPr txBox="1"/>
          <p:nvPr/>
        </p:nvSpPr>
        <p:spPr>
          <a:xfrm>
            <a:off x="731678" y="3213556"/>
            <a:ext cx="34573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-co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Vát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11482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341061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 SẢN PHẨM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8DA1BB7A-6B10-4849-85E6-411E3C10661D}"/>
              </a:ext>
            </a:extLst>
          </p:cNvPr>
          <p:cNvSpPr/>
          <p:nvPr/>
        </p:nvSpPr>
        <p:spPr>
          <a:xfrm>
            <a:off x="323528" y="615811"/>
            <a:ext cx="8640960" cy="5621501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0000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309455-9FDD-4105-AB4D-8694399B660C}"/>
              </a:ext>
            </a:extLst>
          </p:cNvPr>
          <p:cNvSpPr/>
          <p:nvPr/>
        </p:nvSpPr>
        <p:spPr>
          <a:xfrm>
            <a:off x="1310401" y="1656846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trị-xã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l-NL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 nước thống nhất, ổn định, các vương triều ra sức củng cố quyền lực, đồng thời quan tâm đến đời sống nhân dân.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63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854682-B28F-4041-9976-2107F189DBF8}"/>
              </a:ext>
            </a:extLst>
          </p:cNvPr>
          <p:cNvSpPr txBox="1"/>
          <p:nvPr/>
        </p:nvSpPr>
        <p:spPr>
          <a:xfrm>
            <a:off x="179512" y="888252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Trình bày một số nét tiêu biểu về văn hóa của Vương quốc Cam-pu-chia.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84E17C-A292-41FE-809E-7EF3FF7B5A2D}"/>
              </a:ext>
            </a:extLst>
          </p:cNvPr>
          <p:cNvSpPr txBox="1"/>
          <p:nvPr/>
        </p:nvSpPr>
        <p:spPr>
          <a:xfrm>
            <a:off x="395536" y="220023"/>
            <a:ext cx="6074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61B70E-7591-498A-92CF-7A22AE772A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02" y="1965470"/>
            <a:ext cx="8798086" cy="48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31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091D4DB-EFF7-4574-BF12-C7B075125753}"/>
              </a:ext>
            </a:extLst>
          </p:cNvPr>
          <p:cNvSpPr txBox="1"/>
          <p:nvPr/>
        </p:nvSpPr>
        <p:spPr>
          <a:xfrm>
            <a:off x="2627784" y="62068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4F3944-2446-4046-9B55-50BAB6523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280378"/>
              </p:ext>
            </p:extLst>
          </p:nvPr>
        </p:nvGraphicFramePr>
        <p:xfrm>
          <a:off x="467544" y="1700808"/>
          <a:ext cx="8496944" cy="3108960"/>
        </p:xfrm>
        <a:graphic>
          <a:graphicData uri="http://schemas.openxmlformats.org/drawingml/2006/table">
            <a:tbl>
              <a:tblPr firstRow="1" bandRow="1"/>
              <a:tblGrid>
                <a:gridCol w="3168352">
                  <a:extLst>
                    <a:ext uri="{9D8B030D-6E8A-4147-A177-3AD203B41FA5}">
                      <a16:colId xmlns:a16="http://schemas.microsoft.com/office/drawing/2014/main" val="1995624714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41966636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nl-NL" sz="2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 số nét tiêu biểu về văn hóa</a:t>
                      </a:r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4443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 ngưỡng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3969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Tôn giáo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908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7839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 học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4649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điêu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khắc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389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174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4F3944-2446-4046-9B55-50BAB6523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78922"/>
              </p:ext>
            </p:extLst>
          </p:nvPr>
        </p:nvGraphicFramePr>
        <p:xfrm>
          <a:off x="323528" y="1268760"/>
          <a:ext cx="8496944" cy="3476470"/>
        </p:xfrm>
        <a:graphic>
          <a:graphicData uri="http://schemas.openxmlformats.org/drawingml/2006/table">
            <a:tbl>
              <a:tblPr firstRow="1" bandRow="1"/>
              <a:tblGrid>
                <a:gridCol w="2304256">
                  <a:extLst>
                    <a:ext uri="{9D8B030D-6E8A-4147-A177-3AD203B41FA5}">
                      <a16:colId xmlns:a16="http://schemas.microsoft.com/office/drawing/2014/main" val="1995624714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41966636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nl-NL" sz="2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 số nét tiêu biểu về văn hóa</a:t>
                      </a:r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4443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 ngưỡng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Phồn thực, cầu mưa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13969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Tôn giáo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Hin-đu giáo, Phật giáo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0908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Chữ Khơ-me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847839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 học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Thần thoại, truyện cười, thơ..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594649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điêu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khắc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Rất phát triển, tiêu biểu: Ăng-co Vát, Ăng-co-Thom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468717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EA88FF9-A0ED-4D08-80BF-2A338B006D9F}"/>
              </a:ext>
            </a:extLst>
          </p:cNvPr>
          <p:cNvSpPr txBox="1"/>
          <p:nvPr/>
        </p:nvSpPr>
        <p:spPr>
          <a:xfrm>
            <a:off x="1331640" y="341061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 SẢN PHẨM</a:t>
            </a:r>
          </a:p>
        </p:txBody>
      </p:sp>
    </p:spTree>
    <p:extLst>
      <p:ext uri="{BB962C8B-B14F-4D97-AF65-F5344CB8AC3E}">
        <p14:creationId xmlns:p14="http://schemas.microsoft.com/office/powerpoint/2010/main" val="1883891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79712" y="1260103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85" y="620688"/>
            <a:ext cx="1654274" cy="1697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419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9613" y="1909420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772" y="-243408"/>
            <a:ext cx="8785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228" y="1052736"/>
            <a:ext cx="80918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IX.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XIII.</a:t>
            </a:r>
          </a:p>
        </p:txBody>
      </p:sp>
    </p:spTree>
    <p:extLst>
      <p:ext uri="{BB962C8B-B14F-4D97-AF65-F5344CB8AC3E}">
        <p14:creationId xmlns:p14="http://schemas.microsoft.com/office/powerpoint/2010/main" val="7307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39105" y="1556792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805" y="117901"/>
            <a:ext cx="8785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105" y="1123026"/>
            <a:ext cx="90048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-co (802-1432).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-a-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-man II.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XIII.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4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05803" y="4005064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805" y="117901"/>
            <a:ext cx="8785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5804" y="947762"/>
            <a:ext cx="87851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3. Ý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-co?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-me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XV.</a:t>
            </a:r>
          </a:p>
        </p:txBody>
      </p:sp>
    </p:spTree>
    <p:extLst>
      <p:ext uri="{BB962C8B-B14F-4D97-AF65-F5344CB8AC3E}">
        <p14:creationId xmlns:p14="http://schemas.microsoft.com/office/powerpoint/2010/main" val="103604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82248" y="32447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805" y="117901"/>
            <a:ext cx="8785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28" y="1100457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-co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thổ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Phray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-a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Lan)</a:t>
            </a:r>
          </a:p>
          <a:p>
            <a:pPr marL="514350" indent="-514350" algn="just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 algn="just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-pa.</a:t>
            </a:r>
          </a:p>
          <a:p>
            <a:pPr marL="514350" indent="-514350" algn="just">
              <a:buAutoNum type="alphaU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522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51520" y="191447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31ABA3-AD37-41EC-8497-8E0C711BC9E2}"/>
              </a:ext>
            </a:extLst>
          </p:cNvPr>
          <p:cNvSpPr txBox="1"/>
          <p:nvPr/>
        </p:nvSpPr>
        <p:spPr>
          <a:xfrm>
            <a:off x="872197" y="1329923"/>
            <a:ext cx="8020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vi-VN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-me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Phồn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897761-B985-43F7-9111-FCBF2FFCC4E1}"/>
              </a:ext>
            </a:extLst>
          </p:cNvPr>
          <p:cNvSpPr txBox="1"/>
          <p:nvPr/>
        </p:nvSpPr>
        <p:spPr>
          <a:xfrm>
            <a:off x="826380" y="2508333"/>
            <a:ext cx="79803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điêu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Chùa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Thạt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Luổng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EB2B3A-FEA0-4C06-B034-B9473354A95C}"/>
              </a:ext>
            </a:extLst>
          </p:cNvPr>
          <p:cNvSpPr txBox="1"/>
          <p:nvPr/>
        </p:nvSpPr>
        <p:spPr>
          <a:xfrm>
            <a:off x="952892" y="3573998"/>
            <a:ext cx="7848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Hin-đu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Cam-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-chia.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491042-60D7-43EB-875D-6294736633A6}"/>
              </a:ext>
            </a:extLst>
          </p:cNvPr>
          <p:cNvSpPr txBox="1"/>
          <p:nvPr/>
        </p:nvSpPr>
        <p:spPr>
          <a:xfrm>
            <a:off x="1024900" y="4776862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31D97F-6494-4799-B508-FD0A4D0F5F60}"/>
              </a:ext>
            </a:extLst>
          </p:cNvPr>
          <p:cNvSpPr/>
          <p:nvPr/>
        </p:nvSpPr>
        <p:spPr>
          <a:xfrm>
            <a:off x="272237" y="1544411"/>
            <a:ext cx="448606" cy="448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24CC4C-7887-4073-8407-D2010FD548C6}"/>
              </a:ext>
            </a:extLst>
          </p:cNvPr>
          <p:cNvSpPr/>
          <p:nvPr/>
        </p:nvSpPr>
        <p:spPr>
          <a:xfrm>
            <a:off x="272237" y="3753452"/>
            <a:ext cx="448606" cy="448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24A263-CFDE-40E5-85E2-E8C4090F3333}"/>
              </a:ext>
            </a:extLst>
          </p:cNvPr>
          <p:cNvSpPr/>
          <p:nvPr/>
        </p:nvSpPr>
        <p:spPr>
          <a:xfrm>
            <a:off x="272237" y="2681686"/>
            <a:ext cx="448606" cy="448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376A54-8825-418A-9520-3157870DE0B1}"/>
              </a:ext>
            </a:extLst>
          </p:cNvPr>
          <p:cNvSpPr/>
          <p:nvPr/>
        </p:nvSpPr>
        <p:spPr>
          <a:xfrm>
            <a:off x="272237" y="4907847"/>
            <a:ext cx="448606" cy="448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184C97-6F62-4C93-9DEB-DEEC9F4FB1AC}"/>
              </a:ext>
            </a:extLst>
          </p:cNvPr>
          <p:cNvSpPr txBox="1"/>
          <p:nvPr/>
        </p:nvSpPr>
        <p:spPr>
          <a:xfrm>
            <a:off x="310769" y="1564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8FBFB2-D393-41B4-A18C-776C03C24CFD}"/>
              </a:ext>
            </a:extLst>
          </p:cNvPr>
          <p:cNvSpPr txBox="1"/>
          <p:nvPr/>
        </p:nvSpPr>
        <p:spPr>
          <a:xfrm>
            <a:off x="318397" y="378586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40FA30-F03A-4976-974C-851ACAFC5168}"/>
              </a:ext>
            </a:extLst>
          </p:cNvPr>
          <p:cNvSpPr txBox="1"/>
          <p:nvPr/>
        </p:nvSpPr>
        <p:spPr>
          <a:xfrm>
            <a:off x="250316" y="268685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B3E16E-A6BB-4F69-BF7B-03ACB273DEC3}"/>
              </a:ext>
            </a:extLst>
          </p:cNvPr>
          <p:cNvSpPr txBox="1"/>
          <p:nvPr/>
        </p:nvSpPr>
        <p:spPr>
          <a:xfrm>
            <a:off x="318397" y="490880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1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5" y="714851"/>
            <a:ext cx="4320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 SẢN PHẨM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8DA1BB7A-6B10-4849-85E6-411E3C10661D}"/>
              </a:ext>
            </a:extLst>
          </p:cNvPr>
          <p:cNvSpPr/>
          <p:nvPr/>
        </p:nvSpPr>
        <p:spPr>
          <a:xfrm>
            <a:off x="179512" y="615812"/>
            <a:ext cx="8640960" cy="6211151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309455-9FDD-4105-AB4D-8694399B660C}"/>
              </a:ext>
            </a:extLst>
          </p:cNvPr>
          <p:cNvSpPr/>
          <p:nvPr/>
        </p:nvSpPr>
        <p:spPr>
          <a:xfrm>
            <a:off x="1331640" y="1643576"/>
            <a:ext cx="7344816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vi-VN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AA943-D6AC-4C60-A1BB-801FE42EF360}"/>
              </a:ext>
            </a:extLst>
          </p:cNvPr>
          <p:cNvSpPr/>
          <p:nvPr/>
        </p:nvSpPr>
        <p:spPr>
          <a:xfrm>
            <a:off x="1043608" y="1568586"/>
            <a:ext cx="7632848" cy="430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kỉ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XIX,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-co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Hen-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Mu-ô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Ăng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-co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sờ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thốt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“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Hy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ta”.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Hen-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lịch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hé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Vương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Cam-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-chia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hôm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nay.</a:t>
            </a:r>
            <a:endParaRPr lang="vi-VN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10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854682-B28F-4041-9976-2107F189DBF8}"/>
              </a:ext>
            </a:extLst>
          </p:cNvPr>
          <p:cNvSpPr txBox="1"/>
          <p:nvPr/>
        </p:nvSpPr>
        <p:spPr>
          <a:xfrm>
            <a:off x="251520" y="69269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Vẽ s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-co.</a:t>
            </a:r>
          </a:p>
        </p:txBody>
      </p:sp>
    </p:spTree>
    <p:extLst>
      <p:ext uri="{BB962C8B-B14F-4D97-AF65-F5344CB8AC3E}">
        <p14:creationId xmlns:p14="http://schemas.microsoft.com/office/powerpoint/2010/main" val="2008874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772" y="1453467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62" y="1287227"/>
            <a:ext cx="1163475" cy="116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052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6672"/>
            <a:ext cx="86483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 Quan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-co?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D4EA38-CEED-4EEF-BB85-2FDFC9CC9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093311" y="1811345"/>
            <a:ext cx="3317417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5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48680"/>
            <a:ext cx="86483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78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</p:spTree>
    <p:extLst>
      <p:ext uri="{BB962C8B-B14F-4D97-AF65-F5344CB8AC3E}">
        <p14:creationId xmlns:p14="http://schemas.microsoft.com/office/powerpoint/2010/main" val="94658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93274" y="328118"/>
            <a:ext cx="7357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8: V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ƠNG QUỐC CAM-PU-CHIA</a:t>
            </a:r>
          </a:p>
        </p:txBody>
      </p:sp>
      <p:sp>
        <p:nvSpPr>
          <p:cNvPr id="2" name="Oval 1"/>
          <p:cNvSpPr/>
          <p:nvPr/>
        </p:nvSpPr>
        <p:spPr>
          <a:xfrm>
            <a:off x="179512" y="2538892"/>
            <a:ext cx="2648419" cy="167757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 QUỐC CAM-PU-CHIA</a:t>
            </a: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2483768" y="1175772"/>
            <a:ext cx="6120680" cy="11911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-chia.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>
            <a:hlinkClick r:id="rId3" action="ppaction://hlinksldjump"/>
          </p:cNvPr>
          <p:cNvSpPr/>
          <p:nvPr/>
        </p:nvSpPr>
        <p:spPr>
          <a:xfrm>
            <a:off x="3255731" y="2838509"/>
            <a:ext cx="5348717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-chia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</a:t>
            </a:r>
            <a:endParaRPr lang="vi-V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>
            <a:hlinkClick r:id="rId4" action="ppaction://hlinksldjump"/>
          </p:cNvPr>
          <p:cNvSpPr/>
          <p:nvPr/>
        </p:nvSpPr>
        <p:spPr>
          <a:xfrm>
            <a:off x="2673852" y="4310743"/>
            <a:ext cx="6120680" cy="11065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vi-VN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>
            <a:cxnSpLocks/>
            <a:stCxn id="2" idx="0"/>
            <a:endCxn id="3" idx="1"/>
          </p:cNvCxnSpPr>
          <p:nvPr/>
        </p:nvCxnSpPr>
        <p:spPr>
          <a:xfrm flipV="1">
            <a:off x="1503722" y="1771341"/>
            <a:ext cx="980046" cy="767551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2673852" y="3418122"/>
            <a:ext cx="581879" cy="13391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stCxn id="2" idx="4"/>
            <a:endCxn id="23" idx="1"/>
          </p:cNvCxnSpPr>
          <p:nvPr/>
        </p:nvCxnSpPr>
        <p:spPr>
          <a:xfrm>
            <a:off x="1503722" y="4216462"/>
            <a:ext cx="1170130" cy="647551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293222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1412776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chia lớp thành 6 nhóm, yêu cầu các nhóm đọc thông tin mục 1 SGK để :</a:t>
            </a:r>
          </a:p>
          <a:p>
            <a:pPr algn="just"/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Vẽ trục thời gian về quá trình hình thành, phát triển của Vương quốc Cam-pu-chia. </a:t>
            </a:r>
          </a:p>
          <a:p>
            <a:pPr algn="just"/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Dựa vào trục thời gian để mô tả sự hình thành, phát triển của Vương quốc Cam-pu-chia.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123" y="188640"/>
            <a:ext cx="7887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-chia.</a:t>
            </a:r>
          </a:p>
        </p:txBody>
      </p:sp>
    </p:spTree>
    <p:extLst>
      <p:ext uri="{BB962C8B-B14F-4D97-AF65-F5344CB8AC3E}">
        <p14:creationId xmlns:p14="http://schemas.microsoft.com/office/powerpoint/2010/main" val="301811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Right 1">
            <a:extLst>
              <a:ext uri="{FF2B5EF4-FFF2-40B4-BE49-F238E27FC236}">
                <a16:creationId xmlns:a16="http://schemas.microsoft.com/office/drawing/2014/main" id="{5A7A8E82-42EC-4AC7-AE1E-A18EAC166341}"/>
              </a:ext>
            </a:extLst>
          </p:cNvPr>
          <p:cNvSpPr/>
          <p:nvPr/>
        </p:nvSpPr>
        <p:spPr>
          <a:xfrm>
            <a:off x="89632" y="2310552"/>
            <a:ext cx="8820720" cy="199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Minus Sign 9">
            <a:extLst>
              <a:ext uri="{FF2B5EF4-FFF2-40B4-BE49-F238E27FC236}">
                <a16:creationId xmlns:a16="http://schemas.microsoft.com/office/drawing/2014/main" id="{7CB5E4CF-252D-443A-9F32-39264B1ECF54}"/>
              </a:ext>
            </a:extLst>
          </p:cNvPr>
          <p:cNvSpPr/>
          <p:nvPr/>
        </p:nvSpPr>
        <p:spPr>
          <a:xfrm>
            <a:off x="1259632" y="1123095"/>
            <a:ext cx="72008" cy="28083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Minus Sign 10">
            <a:extLst>
              <a:ext uri="{FF2B5EF4-FFF2-40B4-BE49-F238E27FC236}">
                <a16:creationId xmlns:a16="http://schemas.microsoft.com/office/drawing/2014/main" id="{1181C511-DDB2-4162-B899-032BD0C1B7B9}"/>
              </a:ext>
            </a:extLst>
          </p:cNvPr>
          <p:cNvSpPr/>
          <p:nvPr/>
        </p:nvSpPr>
        <p:spPr>
          <a:xfrm>
            <a:off x="3995936" y="1123095"/>
            <a:ext cx="72008" cy="28083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92726463-8A33-4813-B6F8-C59F21B7C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690" y="2961117"/>
            <a:ext cx="77616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86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86025" algn="l"/>
              </a:tabLst>
            </a:pP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IX	       IX  -   XV                      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endParaRPr kumimoji="0" lang="vi-VN" alt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Minus Sign 17">
            <a:extLst>
              <a:ext uri="{FF2B5EF4-FFF2-40B4-BE49-F238E27FC236}">
                <a16:creationId xmlns:a16="http://schemas.microsoft.com/office/drawing/2014/main" id="{B51CF471-26D4-4751-93B1-CC5AB1FBE7DF}"/>
              </a:ext>
            </a:extLst>
          </p:cNvPr>
          <p:cNvSpPr/>
          <p:nvPr/>
        </p:nvSpPr>
        <p:spPr>
          <a:xfrm>
            <a:off x="6660232" y="1099435"/>
            <a:ext cx="72008" cy="28083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AutoShape 10">
            <a:extLst>
              <a:ext uri="{FF2B5EF4-FFF2-40B4-BE49-F238E27FC236}">
                <a16:creationId xmlns:a16="http://schemas.microsoft.com/office/drawing/2014/main" id="{674194F6-00CA-4611-B9FB-B8264BEB58CF}"/>
              </a:ext>
            </a:extLst>
          </p:cNvPr>
          <p:cNvSpPr>
            <a:spLocks/>
          </p:cNvSpPr>
          <p:nvPr/>
        </p:nvSpPr>
        <p:spPr bwMode="auto">
          <a:xfrm rot="5400000">
            <a:off x="1172025" y="965128"/>
            <a:ext cx="199186" cy="1992252"/>
          </a:xfrm>
          <a:prstGeom prst="leftBrace">
            <a:avLst>
              <a:gd name="adj1" fmla="val 9391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8BF09463-8B76-4B57-BB93-4618507D9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32" y="1244254"/>
            <a:ext cx="75394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Ăng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</a:t>
            </a:r>
            <a:r>
              <a:rPr kumimoji="0" lang="en-US" altLang="vi-V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kumimoji="0" lang="en-US" altLang="vi-V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ời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altLang="vi-V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endParaRPr kumimoji="0" lang="vi-VN" altLang="vi-V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AutoShape 10">
            <a:extLst>
              <a:ext uri="{FF2B5EF4-FFF2-40B4-BE49-F238E27FC236}">
                <a16:creationId xmlns:a16="http://schemas.microsoft.com/office/drawing/2014/main" id="{1762DBE4-5D08-441F-9142-E87F16382F4F}"/>
              </a:ext>
            </a:extLst>
          </p:cNvPr>
          <p:cNvSpPr>
            <a:spLocks/>
          </p:cNvSpPr>
          <p:nvPr/>
        </p:nvSpPr>
        <p:spPr bwMode="auto">
          <a:xfrm rot="5400000">
            <a:off x="6602107" y="1018585"/>
            <a:ext cx="164287" cy="1920244"/>
          </a:xfrm>
          <a:prstGeom prst="leftBrace">
            <a:avLst>
              <a:gd name="adj1" fmla="val 9391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24EDEB-8EF2-4AB4-A1A4-7B46C64556AA}"/>
              </a:ext>
            </a:extLst>
          </p:cNvPr>
          <p:cNvSpPr txBox="1"/>
          <p:nvPr/>
        </p:nvSpPr>
        <p:spPr>
          <a:xfrm>
            <a:off x="282416" y="90162"/>
            <a:ext cx="8590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-chia</a:t>
            </a:r>
          </a:p>
        </p:txBody>
      </p:sp>
      <p:sp>
        <p:nvSpPr>
          <p:cNvPr id="26" name="AutoShape 10">
            <a:extLst>
              <a:ext uri="{FF2B5EF4-FFF2-40B4-BE49-F238E27FC236}">
                <a16:creationId xmlns:a16="http://schemas.microsoft.com/office/drawing/2014/main" id="{9133DD7E-0595-4946-87D3-1177A109749E}"/>
              </a:ext>
            </a:extLst>
          </p:cNvPr>
          <p:cNvSpPr>
            <a:spLocks/>
          </p:cNvSpPr>
          <p:nvPr/>
        </p:nvSpPr>
        <p:spPr bwMode="auto">
          <a:xfrm rot="5400000">
            <a:off x="3888213" y="779617"/>
            <a:ext cx="282174" cy="2280285"/>
          </a:xfrm>
          <a:prstGeom prst="leftBrace">
            <a:avLst>
              <a:gd name="adj1" fmla="val 9391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2765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7" grpId="0"/>
      <p:bldP spid="18" grpId="0" animBg="1"/>
      <p:bldP spid="20" grpId="0" animBg="1"/>
      <p:bldP spid="21" grpId="0"/>
      <p:bldP spid="22" grpId="0" animBg="1"/>
      <p:bldP spid="25" grpId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4CF1093D-DEA3-40E1-BE11-1659395E3986}"/>
              </a:ext>
            </a:extLst>
          </p:cNvPr>
          <p:cNvSpPr txBox="1"/>
          <p:nvPr/>
        </p:nvSpPr>
        <p:spPr>
          <a:xfrm>
            <a:off x="251520" y="692696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802,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-a-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-man II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-chia.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IX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-co-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-chia.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XV, do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Cam-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-chia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-me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Phnôm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Pênh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nay)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72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2831" y="162385"/>
            <a:ext cx="8457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Cam-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-chia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-co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E2BA4E-39C3-411C-864E-ACEE22388443}"/>
              </a:ext>
            </a:extLst>
          </p:cNvPr>
          <p:cNvSpPr txBox="1"/>
          <p:nvPr/>
        </p:nvSpPr>
        <p:spPr>
          <a:xfrm>
            <a:off x="271171" y="1556792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Tại sao gọi là thời kì phát triển của Vương quốc Cam-pu-chia là thời kì Ăng-co?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2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5318" y="94621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CÓ BIẾT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8DA1BB7A-6B10-4849-85E6-411E3C10661D}"/>
              </a:ext>
            </a:extLst>
          </p:cNvPr>
          <p:cNvSpPr/>
          <p:nvPr/>
        </p:nvSpPr>
        <p:spPr>
          <a:xfrm>
            <a:off x="341784" y="306057"/>
            <a:ext cx="8460432" cy="3915031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176A0-8FE1-43AF-ABA5-603673A51CB7}"/>
              </a:ext>
            </a:extLst>
          </p:cNvPr>
          <p:cNvSpPr/>
          <p:nvPr/>
        </p:nvSpPr>
        <p:spPr>
          <a:xfrm>
            <a:off x="971600" y="1082424"/>
            <a:ext cx="7200800" cy="2530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Ăng-co là tên kinh đô được xây dựng ở vùng Tây Bắc Biển Hồ. Ở đây, người Khơ-me đã xây dựng nhiều công trình kiến trúc lớn, nổi tiếng điển hình là khu tháp Ăng-co Vát và Ăng-co Thom.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45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620688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TRAO ĐỔI, THẢO LUẬN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9FC8E0-E89B-4A41-B2E1-4557719BAF95}"/>
              </a:ext>
            </a:extLst>
          </p:cNvPr>
          <p:cNvSpPr/>
          <p:nvPr/>
        </p:nvSpPr>
        <p:spPr>
          <a:xfrm>
            <a:off x="179512" y="1628800"/>
            <a:ext cx="8532440" cy="1745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và đánh giá về sự phát triển của Vương quốc Cam-pu-chia thời kì Ăng-co.</a:t>
            </a:r>
            <a:endParaRPr lang="vi-VN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vi-VN" sz="32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8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1142</Words>
  <Application>Microsoft Office PowerPoint</Application>
  <PresentationFormat>On-screen Show (4:3)</PresentationFormat>
  <Paragraphs>94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886</cp:revision>
  <dcterms:created xsi:type="dcterms:W3CDTF">2021-05-14T14:51:36Z</dcterms:created>
  <dcterms:modified xsi:type="dcterms:W3CDTF">2022-11-22T02:51:59Z</dcterms:modified>
</cp:coreProperties>
</file>