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5"/>
  </p:notesMasterIdLst>
  <p:sldIdLst>
    <p:sldId id="271" r:id="rId2"/>
    <p:sldId id="288" r:id="rId3"/>
    <p:sldId id="289" r:id="rId4"/>
    <p:sldId id="291" r:id="rId5"/>
    <p:sldId id="290" r:id="rId6"/>
    <p:sldId id="292" r:id="rId7"/>
    <p:sldId id="293" r:id="rId8"/>
    <p:sldId id="294" r:id="rId9"/>
    <p:sldId id="295" r:id="rId10"/>
    <p:sldId id="296" r:id="rId11"/>
    <p:sldId id="297" r:id="rId12"/>
    <p:sldId id="302" r:id="rId13"/>
    <p:sldId id="299" r:id="rId14"/>
    <p:sldId id="301" r:id="rId15"/>
    <p:sldId id="303" r:id="rId16"/>
    <p:sldId id="305" r:id="rId17"/>
    <p:sldId id="304" r:id="rId18"/>
    <p:sldId id="306" r:id="rId19"/>
    <p:sldId id="307" r:id="rId20"/>
    <p:sldId id="308" r:id="rId21"/>
    <p:sldId id="309" r:id="rId22"/>
    <p:sldId id="310" r:id="rId23"/>
    <p:sldId id="31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4850EC-756B-4722-B3FE-79F884148530}" type="slidenum">
              <a:rPr lang="en-US" altLang="en-US" u="none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05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0635B-0348-4522-AE82-4BD8754F5292}" type="slidenum">
              <a:rPr lang="en-US" altLang="en-US" u="none"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0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F8325-EBA0-4961-B9EE-ABD192B07A13}" type="slidenum">
              <a:rPr lang="en-US" altLang="en-US" u="none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6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045EB5-9FD3-464D-879E-79542C9C091B}" type="slidenum">
              <a:rPr lang="en-US" altLang="en-US" u="none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8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AC4805-8F12-42EC-BF31-E59232648E85}" type="slidenum">
              <a:rPr lang="en-US" altLang="en-US" u="none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8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DD8ACF-CF73-45F1-8CCE-5CD968803F02}" type="slidenum">
              <a:rPr lang="en-US" altLang="en-US" u="none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028B24-ABB7-4CAF-AAAF-B6A19CA245B5}" type="slidenum">
              <a:rPr lang="en-US" altLang="en-US" u="none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AF3DA5-08F7-49D0-95A5-8A87B622FA5B}" type="slidenum">
              <a:rPr lang="en-US" altLang="en-US" u="none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49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8BFED8-10D1-415F-82A0-7C51F46CF8FC}" type="slidenum">
              <a:rPr lang="en-US" altLang="en-US" u="none"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0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DF3C09-2B44-4A4C-96A8-5AA8142FB5C7}" type="slidenum">
              <a:rPr lang="en-US" altLang="en-US" u="none"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CDB41E-30A6-4675-B6A1-E7D68FF8F1FB}" type="slidenum">
              <a:rPr lang="en-US" altLang="en-US" u="none"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8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81143-1988-4F78-9889-CFF16F9BD158}" type="slidenum">
              <a:rPr lang="en-US" altLang="en-US" u="none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D9108-C132-458D-AAC0-3287B11FDA39}" type="slidenum">
              <a:rPr lang="en-US" altLang="en-US" u="none"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D74A1F-3B55-4F23-B9BA-515DEED8FD72}" type="slidenum">
              <a:rPr lang="en-US" altLang="en-US" u="none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7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1E307F-D98F-452B-9D90-01A53DCD7967}" type="slidenum">
              <a:rPr lang="en-US" altLang="en-US" u="none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B0D1CF-63D3-44DE-AFC8-E371A720E04C}" type="slidenum">
              <a:rPr lang="en-US" altLang="en-US" u="none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FBF4B-B0C6-4E0B-9D0A-BF45EC8A8DE4}" type="slidenum">
              <a:rPr lang="en-US" altLang="en-US" u="none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308FAE-C6CB-4EC4-B297-17CBF76E0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63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Thư viện stem-steam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0400" y="64578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cap="none" spc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Thư</a:t>
            </a:r>
            <a:r>
              <a:rPr lang="en-US" sz="2000" b="0" cap="none" spc="0" baseline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viện stem-steam</a:t>
            </a:r>
            <a:endParaRPr lang="en-US" sz="2000" b="0" cap="none" spc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304800" y="1905000"/>
            <a:ext cx="8001000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hape 93"/>
          <p:cNvSpPr txBox="1"/>
          <p:nvPr/>
        </p:nvSpPr>
        <p:spPr>
          <a:xfrm>
            <a:off x="562610" y="748030"/>
            <a:ext cx="290195" cy="6330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101600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600" algn="just">
              <a:lnSpc>
                <a:spcPct val="75000"/>
              </a:lnSpc>
              <a:spcAft>
                <a:spcPts val="0"/>
              </a:spcAft>
            </a:pPr>
            <a:r>
              <a:rPr lang="vi-VN" sz="3500">
                <a:solidFill>
                  <a:srgbClr val="FFFFFF"/>
                </a:solidFill>
                <a:effectLst/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3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17"/>
          <p:cNvPicPr/>
          <p:nvPr/>
        </p:nvPicPr>
        <p:blipFill>
          <a:blip r:embed="rId3"/>
          <a:stretch/>
        </p:blipFill>
        <p:spPr>
          <a:xfrm>
            <a:off x="5029200" y="2986742"/>
            <a:ext cx="3757613" cy="2481745"/>
          </a:xfrm>
          <a:prstGeom prst="rect">
            <a:avLst/>
          </a:prstGeom>
        </p:spPr>
      </p:pic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524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4114800" y="5548313"/>
            <a:ext cx="472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400" b="1" u="none" dirty="0">
                <a:latin typeface="Arial" panose="020B0604020202020204" pitchFamily="34" charset="0"/>
              </a:rPr>
              <a:t>Cho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biết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hình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(</a:t>
            </a:r>
            <a:r>
              <a:rPr lang="en-US" altLang="en-US" sz="2400" b="1" u="none" dirty="0">
                <a:latin typeface="Arial" panose="020B0604020202020204" pitchFamily="34" charset="0"/>
              </a:rPr>
              <a:t>a)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(b)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người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dân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đang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191000" y="5640973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latin typeface="Arial" panose="020B0604020202020204" pitchFamily="34" charset="0"/>
              </a:rPr>
              <a:t>Vậy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cỏ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00369" name="Picture 17" descr="Vun x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6658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0" y="1981200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-Diệt hết cỏ mọc xen vào cây trồng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Loại bỏ cây dại vào tranh chất dinh dưỡng và ánh sáng của cây trồng.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64063" y="5859116"/>
            <a:ext cx="427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 dirty="0" err="1">
                <a:cs typeface="Times New Roman" panose="02020603050405020304" pitchFamily="18" charset="0"/>
              </a:rPr>
              <a:t>Mục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đích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việc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làm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cỏ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gì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?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30432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5" grpId="0"/>
      <p:bldP spid="100365" grpId="1"/>
      <p:bldP spid="100368" grpId="0"/>
      <p:bldP spid="100368" grpId="1"/>
      <p:bldP spid="14" grpId="0"/>
      <p:bldP spid="14" grpId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87313" y="546894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</a:t>
            </a:r>
            <a:r>
              <a:rPr lang="en-US" altLang="en-US" sz="2400" b="1" u="none" dirty="0" smtClean="0">
                <a:solidFill>
                  <a:srgbClr val="0000FF"/>
                </a:solidFill>
              </a:rPr>
              <a:t>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419600" y="5867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Vậy vun xới là gì?</a:t>
            </a:r>
          </a:p>
        </p:txBody>
      </p:sp>
      <p:pic>
        <p:nvPicPr>
          <p:cNvPr id="12295" name="Picture 17" descr="Vun x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 descr="Lam 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382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 Box 24"/>
          <p:cNvSpPr txBox="1">
            <a:spLocks noChangeArrowheads="1"/>
          </p:cNvSpPr>
          <p:nvPr/>
        </p:nvSpPr>
        <p:spPr bwMode="auto">
          <a:xfrm>
            <a:off x="62845" y="1223962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Làm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cỏ</a:t>
            </a:r>
            <a:r>
              <a:rPr lang="en-US" altLang="en-US" sz="2400" u="none" dirty="0" smtClean="0"/>
              <a:t> : </a:t>
            </a:r>
            <a:r>
              <a:rPr lang="en-US" altLang="en-US" sz="2400" u="none" dirty="0" err="1" smtClean="0"/>
              <a:t>Diệt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hết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mọc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xen</a:t>
            </a:r>
            <a:r>
              <a:rPr lang="en-US" altLang="en-US" sz="2400" u="none" dirty="0"/>
              <a:t> 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tranh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ánh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sáng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của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trồng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48213" y="5943600"/>
            <a:ext cx="4395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cs typeface="Times New Roman" panose="02020603050405020304" pitchFamily="18" charset="0"/>
              </a:rPr>
              <a:t>Mục đích của việc vun xới là gì?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6443" y="3576638"/>
            <a:ext cx="419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</a:t>
            </a:r>
            <a:r>
              <a:rPr lang="en-US" altLang="en-US" sz="2400" u="none" dirty="0" err="1" smtClean="0"/>
              <a:t>Vun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xới</a:t>
            </a:r>
            <a:r>
              <a:rPr lang="en-US" altLang="en-US" sz="2400" u="none" dirty="0" smtClean="0"/>
              <a:t>: </a:t>
            </a:r>
            <a:r>
              <a:rPr lang="en-US" altLang="en-US" sz="2400" u="none" dirty="0" err="1" smtClean="0"/>
              <a:t>Thêm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màu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gốc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làm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tăng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thêm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độ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thoáng</a:t>
            </a:r>
            <a:r>
              <a:rPr lang="en-US" altLang="en-US" sz="2400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Giữ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đứng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vững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oxy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hạn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chế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bốc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nước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8" grpId="0"/>
      <p:bldP spid="100368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3907" y="2606378"/>
            <a:ext cx="696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800" b="1" u="none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057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cỏ,vun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2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609600" y="3799268"/>
            <a:ext cx="5780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 smtClean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 smtClean="0">
                <a:solidFill>
                  <a:srgbClr val="0000FF"/>
                </a:solidFill>
              </a:rPr>
              <a:t>xới</a:t>
            </a:r>
            <a:endParaRPr lang="en-US" altLang="en-US" sz="2800" b="1" u="none" dirty="0">
              <a:solidFill>
                <a:srgbClr val="0000FF"/>
              </a:solidFill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28600" y="3810000"/>
            <a:ext cx="8763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800" b="1" u="none" dirty="0">
              <a:latin typeface="VNI-Times" pitchFamily="2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coû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vun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xôùi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phaûi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kòp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thôøi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Khoâng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toån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thöông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cho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caây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vaø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boä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reã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Caàn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keát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hôïp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caùc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bieän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phaùp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boùn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phaân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baám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ngoïn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tæa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caønh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tröø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saâu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beänh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78665" y="914400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0000FF"/>
                </a:solidFill>
              </a:rPr>
              <a:t>Vậy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mục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đích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chung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việc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cỏ,vun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 smtClean="0">
                <a:solidFill>
                  <a:srgbClr val="0000FF"/>
                </a:solidFill>
              </a:rPr>
              <a:t>là</a:t>
            </a:r>
            <a:endParaRPr lang="en-US" altLang="en-US" sz="2400" b="1" u="none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cỏ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dại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Làm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cho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đất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tơi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xốp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Diệt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sâu</a:t>
            </a:r>
            <a:r>
              <a:rPr lang="en-US" altLang="en-US" sz="2400" b="1" u="none" dirty="0"/>
              <a:t>, </a:t>
            </a:r>
            <a:r>
              <a:rPr lang="en-US" altLang="en-US" sz="2400" b="1" u="none" dirty="0" err="1"/>
              <a:t>bệnh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hại</a:t>
            </a:r>
            <a:r>
              <a:rPr lang="en-US" altLang="en-US" sz="2400" b="1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/>
              <a:t>- </a:t>
            </a:r>
            <a:r>
              <a:rPr lang="en-US" altLang="en-US" sz="2400" b="1" u="none" dirty="0" err="1" smtClean="0"/>
              <a:t>Chống</a:t>
            </a:r>
            <a:r>
              <a:rPr lang="en-US" altLang="en-US" sz="2400" b="1" u="none" dirty="0" smtClean="0"/>
              <a:t> </a:t>
            </a:r>
            <a:r>
              <a:rPr lang="en-US" altLang="en-US" sz="2400" b="1" u="none" dirty="0" err="1"/>
              <a:t>đổ</a:t>
            </a:r>
            <a:endParaRPr lang="en-US" altLang="en-US" sz="2400" b="1" u="none" dirty="0"/>
          </a:p>
        </p:txBody>
      </p:sp>
    </p:spTree>
    <p:extLst>
      <p:ext uri="{BB962C8B-B14F-4D97-AF65-F5344CB8AC3E}">
        <p14:creationId xmlns:p14="http://schemas.microsoft.com/office/powerpoint/2010/main" val="32180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9" grpId="0"/>
      <p:bldP spid="11572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066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</a:rPr>
              <a:t>. TỈA, DẶM CÂY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4267200" y="609600"/>
            <a:ext cx="0" cy="62484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0" y="1524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</a:rPr>
              <a:t>LÀM CỎ, VUN XỚI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0" y="4038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3.TƯỚI NƯỚC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“Nhất nước, nhì phân, tam cần, tứ giống”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Nghĩa của câu nói đó là gì?</a:t>
            </a:r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0" y="0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 dirty="0" smtClean="0">
                <a:solidFill>
                  <a:srgbClr val="FF0000"/>
                </a:solidFill>
              </a:rPr>
              <a:t>II. CHĂM </a:t>
            </a:r>
            <a:r>
              <a:rPr lang="en-US" altLang="en-US" sz="2800" b="1" u="none" dirty="0">
                <a:solidFill>
                  <a:srgbClr val="FF0000"/>
                </a:solidFill>
              </a:rPr>
              <a:t>SÓCCÂYTRỒNG</a:t>
            </a:r>
          </a:p>
        </p:txBody>
      </p:sp>
    </p:spTree>
    <p:extLst>
      <p:ext uri="{BB962C8B-B14F-4D97-AF65-F5344CB8AC3E}">
        <p14:creationId xmlns:p14="http://schemas.microsoft.com/office/powerpoint/2010/main" val="3393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24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3 . TƯỚI </a:t>
            </a:r>
            <a:r>
              <a:rPr lang="en-US" altLang="en-US" sz="2400" b="1" u="none" dirty="0">
                <a:solidFill>
                  <a:srgbClr val="0000FF"/>
                </a:solidFill>
              </a:rPr>
              <a:t>NƯỚC</a:t>
            </a:r>
          </a:p>
        </p:txBody>
      </p:sp>
      <p:pic>
        <p:nvPicPr>
          <p:cNvPr id="232476" name="Picture 28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45" y="3760630"/>
            <a:ext cx="577027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77" name="Text Box 29"/>
          <p:cNvSpPr txBox="1">
            <a:spLocks noChangeArrowheads="1"/>
          </p:cNvSpPr>
          <p:nvPr/>
        </p:nvSpPr>
        <p:spPr bwMode="auto">
          <a:xfrm>
            <a:off x="2990045" y="3045767"/>
            <a:ext cx="5753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err="1"/>
              <a:t>Dưa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hấu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lúa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cần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nhiều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hơn</a:t>
            </a:r>
            <a:r>
              <a:rPr lang="en-US" altLang="en-US" sz="2400" u="none" dirty="0"/>
              <a:t>?</a:t>
            </a:r>
          </a:p>
        </p:txBody>
      </p:sp>
      <p:pic>
        <p:nvPicPr>
          <p:cNvPr id="232482" name="Picture 34" descr="12311043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77" grpId="0"/>
      <p:bldP spid="2324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21"/>
          <p:cNvPicPr/>
          <p:nvPr/>
        </p:nvPicPr>
        <p:blipFill rotWithShape="1">
          <a:blip r:embed="rId2"/>
          <a:srcRect r="-4688" b="47719"/>
          <a:stretch/>
        </p:blipFill>
        <p:spPr>
          <a:xfrm>
            <a:off x="914400" y="762000"/>
            <a:ext cx="7391400" cy="49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200" y="700087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smtClean="0">
                <a:solidFill>
                  <a:schemeClr val="accent2"/>
                </a:solidFill>
              </a:rPr>
              <a:t>3.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Tưới</a:t>
            </a:r>
            <a:r>
              <a:rPr lang="en-US" altLang="en-US" sz="2800" b="1" u="none" dirty="0">
                <a:solidFill>
                  <a:schemeClr val="accent2"/>
                </a:solidFill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nước</a:t>
            </a:r>
            <a:endParaRPr lang="en-US" altLang="en-US" sz="2800" b="1" u="none" dirty="0">
              <a:solidFill>
                <a:schemeClr val="accent2"/>
              </a:solidFill>
            </a:endParaRPr>
          </a:p>
        </p:txBody>
      </p:sp>
      <p:pic>
        <p:nvPicPr>
          <p:cNvPr id="236559" name="Picture 15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khao_sa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4419600" y="28956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Vậy vai trò của việc tưới nước cho cây trồng là gì?</a:t>
            </a: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152400" y="1534805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smtClean="0"/>
              <a:t>- </a:t>
            </a:r>
            <a:r>
              <a:rPr lang="en-US" altLang="en-US" sz="2400" u="none" dirty="0" err="1" smtClean="0"/>
              <a:t>Đảm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bảo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đủ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sinh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trưởng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phát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triển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tốt</a:t>
            </a:r>
            <a:endParaRPr lang="en-US" altLang="en-US" sz="2400" u="none" dirty="0"/>
          </a:p>
        </p:txBody>
      </p:sp>
      <p:sp>
        <p:nvSpPr>
          <p:cNvPr id="236569" name="Oval 25"/>
          <p:cNvSpPr>
            <a:spLocks noChangeArrowheads="1"/>
          </p:cNvSpPr>
          <p:nvPr/>
        </p:nvSpPr>
        <p:spPr bwMode="auto">
          <a:xfrm>
            <a:off x="4191000" y="4267200"/>
            <a:ext cx="609600" cy="6096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36568" name="Text Box 24"/>
          <p:cNvSpPr txBox="1">
            <a:spLocks noChangeArrowheads="1"/>
          </p:cNvSpPr>
          <p:nvPr/>
        </p:nvSpPr>
        <p:spPr bwMode="auto">
          <a:xfrm>
            <a:off x="4343400" y="1143000"/>
            <a:ext cx="48006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u="none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i="1" u="none"/>
              <a:t>Em hãy khoanh tròn chữ cái đúng nhất</a:t>
            </a:r>
            <a:r>
              <a:rPr lang="en-US" altLang="en-US" sz="2400" u="none"/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+ Nhóm cây nào cần nhiều nước: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A.Lạc, khoai, cà, ớt, chè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B.Sắn ,cà phê, cao su, ngô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C. Rau muống, cải,  lúa, xà lách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D.Tràm,nhãn, khoai, sắn, lạc</a:t>
            </a:r>
          </a:p>
          <a:p>
            <a:pPr>
              <a:spcBef>
                <a:spcPct val="50000"/>
              </a:spcBef>
            </a:pPr>
            <a:endParaRPr lang="en-US" altLang="en-US" sz="2400" u="none"/>
          </a:p>
        </p:txBody>
      </p:sp>
    </p:spTree>
    <p:extLst>
      <p:ext uri="{BB962C8B-B14F-4D97-AF65-F5344CB8AC3E}">
        <p14:creationId xmlns:p14="http://schemas.microsoft.com/office/powerpoint/2010/main" val="25612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66" grpId="0" build="allAtOnce"/>
      <p:bldP spid="236567" grpId="0"/>
      <p:bldP spid="236569" grpId="0" animBg="1"/>
      <p:bldP spid="2365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6" descr="Kết quả hình ảnh cho tát nư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4403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16"/>
          <p:cNvSpPr>
            <a:spLocks noChangeArrowheads="1"/>
          </p:cNvSpPr>
          <p:nvPr/>
        </p:nvSpPr>
        <p:spPr bwMode="auto">
          <a:xfrm>
            <a:off x="0" y="25908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590800" y="26622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ngập</a:t>
            </a:r>
          </a:p>
        </p:txBody>
      </p:sp>
      <p:pic>
        <p:nvPicPr>
          <p:cNvPr id="20485" name="Picture 34" descr="rainbird4_4tj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19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209800" y="6373813"/>
            <a:ext cx="23256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</a:rPr>
              <a:t>Tưới phun mưa</a:t>
            </a:r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                   </a:t>
            </a: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52400" y="63246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20488" name="Picture 7" descr="lin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Oval 19"/>
          <p:cNvSpPr>
            <a:spLocks noChangeArrowheads="1"/>
          </p:cNvSpPr>
          <p:nvPr/>
        </p:nvSpPr>
        <p:spPr bwMode="auto">
          <a:xfrm>
            <a:off x="4724400" y="60960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162800" y="3505200"/>
            <a:ext cx="2057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</a:rPr>
              <a:t>Tưới vào gốc</a:t>
            </a:r>
          </a:p>
        </p:txBody>
      </p:sp>
      <p:pic>
        <p:nvPicPr>
          <p:cNvPr id="20491" name="Picture 5" descr="Cac phuong phap tuoi nuoc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467600" y="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thấm</a:t>
            </a:r>
          </a:p>
        </p:txBody>
      </p:sp>
      <p:sp>
        <p:nvSpPr>
          <p:cNvPr id="20493" name="Oval 17"/>
          <p:cNvSpPr>
            <a:spLocks noChangeArrowheads="1"/>
          </p:cNvSpPr>
          <p:nvPr/>
        </p:nvSpPr>
        <p:spPr bwMode="auto">
          <a:xfrm>
            <a:off x="8382000" y="28194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76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9" grpId="0"/>
      <p:bldP spid="10252" grpId="0" animBg="1"/>
      <p:bldP spid="102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311284" y="312738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4.Tiêu </a:t>
            </a:r>
            <a:r>
              <a:rPr lang="en-US" altLang="en-US" sz="2400" b="1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endParaRPr lang="en-US" altLang="en-US" sz="2400" b="1" u="none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/>
        </p:nvSpPr>
        <p:spPr bwMode="auto">
          <a:xfrm>
            <a:off x="4191000" y="51816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Cho biết vai trò của việc tiêu nước?</a:t>
            </a:r>
          </a:p>
        </p:txBody>
      </p:sp>
      <p:sp>
        <p:nvSpPr>
          <p:cNvPr id="149532" name="Text Box 28"/>
          <p:cNvSpPr txBox="1">
            <a:spLocks noChangeArrowheads="1"/>
          </p:cNvSpPr>
          <p:nvPr/>
        </p:nvSpPr>
        <p:spPr bwMode="auto">
          <a:xfrm>
            <a:off x="265135" y="993451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Giúp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không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bị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thiếu</a:t>
            </a:r>
            <a:r>
              <a:rPr lang="en-US" altLang="en-US" sz="2400" b="1" u="none" dirty="0">
                <a:latin typeface="Arial" panose="020B0604020202020204" pitchFamily="34" charset="0"/>
              </a:rPr>
              <a:t> oxy</a:t>
            </a:r>
          </a:p>
        </p:txBody>
      </p:sp>
      <p:sp>
        <p:nvSpPr>
          <p:cNvPr id="24592" name="AutoShape 20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3" name="AutoShape 22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94" name="Picture 24" descr="Kết quả hình ảnh cho ruong lua bi n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1816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9" name="AutoShape 25"/>
          <p:cNvSpPr>
            <a:spLocks noChangeArrowheads="1"/>
          </p:cNvSpPr>
          <p:nvPr/>
        </p:nvSpPr>
        <p:spPr bwMode="auto">
          <a:xfrm>
            <a:off x="5638800" y="0"/>
            <a:ext cx="3505200" cy="1295400"/>
          </a:xfrm>
          <a:prstGeom prst="wedgeEllipseCallout">
            <a:avLst>
              <a:gd name="adj1" fmla="val -33833"/>
              <a:gd name="adj2" fmla="val 85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latin typeface="Arial" panose="020B0604020202020204" pitchFamily="34" charset="0"/>
              </a:rPr>
              <a:t>Cây bị ngập ta phải làm gì đây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1031" y="2077244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 smtClean="0">
                <a:latin typeface="Arial" panose="020B0604020202020204" pitchFamily="34" charset="0"/>
              </a:rPr>
              <a:t>Tiến</a:t>
            </a:r>
            <a:r>
              <a:rPr lang="en-US" altLang="en-US" sz="2400" b="1" u="none" dirty="0" smtClean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hành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kịp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nhanh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chóng</a:t>
            </a:r>
            <a:endParaRPr lang="en-US" altLang="en-US" sz="2400" b="1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1" grpId="0" autoUpdateAnimBg="0"/>
      <p:bldP spid="149530" grpId="0" autoUpdateAnimBg="0"/>
      <p:bldP spid="149532" grpId="0" autoUpdateAnimBg="0"/>
      <p:bldP spid="149529" grpId="0" animBg="1" autoUpdateAnimBg="0"/>
      <p:bldP spid="2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3567" name="Picture 21" descr="tat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0" descr="Kết quả hình ảnh cho mương thoat nước cây lú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"/>
            <a:ext cx="4495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Oval 20"/>
          <p:cNvSpPr>
            <a:spLocks noChangeArrowheads="1"/>
          </p:cNvSpPr>
          <p:nvPr/>
        </p:nvSpPr>
        <p:spPr bwMode="auto">
          <a:xfrm>
            <a:off x="4495800" y="3200400"/>
            <a:ext cx="4495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Em hãy cho ví dụ hệ </a:t>
            </a:r>
          </a:p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thống tiêu nước?</a:t>
            </a:r>
          </a:p>
        </p:txBody>
      </p:sp>
      <p:pic>
        <p:nvPicPr>
          <p:cNvPr id="23574" name="Picture 2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581"/>
            <a:ext cx="40386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318000"/>
            <a:ext cx="3962400" cy="24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 animBg="1"/>
      <p:bldP spid="2356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7662" name="Picture 19" descr="New_Picture_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76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0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7438"/>
            <a:ext cx="47244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2" descr="11829996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27438"/>
            <a:ext cx="37338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 Box 23"/>
          <p:cNvSpPr txBox="1">
            <a:spLocks noChangeArrowheads="1"/>
          </p:cNvSpPr>
          <p:nvPr/>
        </p:nvSpPr>
        <p:spPr bwMode="auto">
          <a:xfrm>
            <a:off x="1143000" y="2743200"/>
            <a:ext cx="800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lợi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kiên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cố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hoá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trị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3961327" y="-4293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25462" y="3225109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bằng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164094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5.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BÓN PHÂN THÚC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04800" y="728797"/>
            <a:ext cx="358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u="none" dirty="0" smtClean="0"/>
              <a:t> </a:t>
            </a:r>
            <a:r>
              <a:rPr lang="en-US" altLang="en-US" sz="2400" u="none" dirty="0" err="1" smtClean="0"/>
              <a:t>Bón</a:t>
            </a:r>
            <a:r>
              <a:rPr lang="en-US" altLang="en-US" sz="2400" u="none" dirty="0" smtClean="0"/>
              <a:t> </a:t>
            </a:r>
            <a:r>
              <a:rPr lang="en-US" altLang="en-US" sz="2400" u="none" dirty="0" err="1"/>
              <a:t>bằng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hữu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cơ</a:t>
            </a:r>
            <a:r>
              <a:rPr lang="en-US" altLang="en-US" sz="2400" u="none" dirty="0"/>
              <a:t> (</a:t>
            </a:r>
            <a:r>
              <a:rPr lang="en-US" altLang="en-US" sz="2400" u="none" dirty="0" err="1"/>
              <a:t>hoai</a:t>
            </a:r>
            <a:r>
              <a:rPr lang="en-US" altLang="en-US" sz="2400" u="none" dirty="0"/>
              <a:t> , </a:t>
            </a:r>
            <a:r>
              <a:rPr lang="en-US" altLang="en-US" sz="2400" u="none" dirty="0" err="1"/>
              <a:t>mục</a:t>
            </a:r>
            <a:r>
              <a:rPr lang="en-US" altLang="en-US" sz="2400" u="none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400" u="none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454" y="16002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Bón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hoá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học</a:t>
            </a:r>
            <a:endParaRPr lang="en-US" altLang="en-US" sz="2400" u="none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150754" y="3690449"/>
            <a:ext cx="510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Vì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sao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phải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hữu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cơ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 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226454" y="2143148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ingdings" panose="05000000000000000000" pitchFamily="2" charset="2"/>
              </a:rPr>
              <a:t></a:t>
            </a:r>
            <a:r>
              <a:rPr lang="en-US" altLang="en-US" sz="2400" u="none" dirty="0" err="1"/>
              <a:t>Bổ</a:t>
            </a:r>
            <a:r>
              <a:rPr lang="en-US" altLang="en-US" sz="2400" u="none" dirty="0"/>
              <a:t> sung </a:t>
            </a:r>
            <a:r>
              <a:rPr lang="en-US" altLang="en-US" sz="2400" u="none" dirty="0" err="1"/>
              <a:t>kịp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thời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dưỡng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endParaRPr lang="en-US" altLang="en-US" sz="2400" u="none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112654" y="4762841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nhằm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đích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pic>
        <p:nvPicPr>
          <p:cNvPr id="18" name="Shape 125"/>
          <p:cNvPicPr/>
          <p:nvPr/>
        </p:nvPicPr>
        <p:blipFill>
          <a:blip r:embed="rId3"/>
          <a:stretch/>
        </p:blipFill>
        <p:spPr>
          <a:xfrm>
            <a:off x="4343400" y="573403"/>
            <a:ext cx="4114800" cy="25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6" grpId="0"/>
      <p:bldP spid="26" grpId="1"/>
      <p:bldP spid="27" grpId="0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am b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ham 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ac kieu bon phan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87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ac kieu bon phan (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hốc</a:t>
            </a: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2819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phun trên lá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1752600" y="6400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gốc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4343400" y="63246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  <a:latin typeface="Arial" panose="020B0604020202020204" pitchFamily="34" charset="0"/>
              </a:rPr>
              <a:t>Bón vãi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0" y="34290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4343400" y="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8305800" y="3352800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38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/>
      <p:bldP spid="165896" grpId="0" animBg="1"/>
      <p:bldP spid="165897" grpId="0"/>
      <p:bldP spid="1658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562600"/>
            <a:ext cx="8001000" cy="1020763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b="1" smtClean="0">
                <a:solidFill>
                  <a:srgbClr val="FF0000"/>
                </a:solidFill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sát và cho biết người trong hình là ai ? Đang làm gì?</a:t>
            </a:r>
            <a:endParaRPr lang="en-US" altLang="en-US" b="1" smtClean="0">
              <a:solidFill>
                <a:srgbClr val="FF0000"/>
              </a:solidFill>
            </a:endParaRPr>
          </a:p>
        </p:txBody>
      </p:sp>
      <p:pic>
        <p:nvPicPr>
          <p:cNvPr id="3075" name="Picture 5" descr="Kết quả hình ảnh cho hinh anh bac ho cham soc 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5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3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371600"/>
            <a:ext cx="4187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sóc cây trồng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pic>
        <p:nvPicPr>
          <p:cNvPr id="175107" name="Picture 3" descr="gao%20dien%20bi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4572000" cy="2971800"/>
          </a:xfrm>
          <a:noFill/>
        </p:spPr>
      </p:pic>
      <p:pic>
        <p:nvPicPr>
          <p:cNvPr id="175110" name="Picture 6" descr="scan01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10000"/>
            <a:ext cx="4495800" cy="2919413"/>
          </a:xfrm>
          <a:noFill/>
        </p:spPr>
      </p:pic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0" y="3810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5112" name="Oval 8"/>
          <p:cNvSpPr>
            <a:spLocks noChangeArrowheads="1"/>
          </p:cNvSpPr>
          <p:nvPr/>
        </p:nvSpPr>
        <p:spPr bwMode="auto">
          <a:xfrm>
            <a:off x="4648200" y="3886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Dặm cây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464820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Tưới</a:t>
            </a:r>
          </a:p>
        </p:txBody>
      </p:sp>
      <p:pic>
        <p:nvPicPr>
          <p:cNvPr id="175122" name="Picture 18" descr="tat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8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810000" y="2895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Tiêu nước</a:t>
            </a:r>
          </a:p>
        </p:txBody>
      </p:sp>
      <p:sp>
        <p:nvSpPr>
          <p:cNvPr id="5132" name="Content Placeholder 27"/>
          <p:cNvSpPr>
            <a:spLocks noGrp="1"/>
          </p:cNvSpPr>
          <p:nvPr>
            <p:ph sz="quarter" idx="2"/>
          </p:nvPr>
        </p:nvSpPr>
        <p:spPr>
          <a:xfrm>
            <a:off x="9144000" y="2209800"/>
            <a:ext cx="4038600" cy="2185988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149" name="Picture 29" descr="Kết quả hình ảnh cho LAM CO VUN G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Oval 14"/>
          <p:cNvSpPr>
            <a:spLocks noChangeArrowheads="1"/>
          </p:cNvSpPr>
          <p:nvPr/>
        </p:nvSpPr>
        <p:spPr bwMode="auto">
          <a:xfrm>
            <a:off x="0" y="5334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5119" name="Oval 15"/>
          <p:cNvSpPr>
            <a:spLocks noChangeArrowheads="1"/>
          </p:cNvSpPr>
          <p:nvPr/>
        </p:nvSpPr>
        <p:spPr bwMode="auto">
          <a:xfrm>
            <a:off x="4800600" y="4572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85800" y="3048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Làm cỏ</a:t>
            </a:r>
          </a:p>
        </p:txBody>
      </p:sp>
    </p:spTree>
    <p:extLst>
      <p:ext uri="{BB962C8B-B14F-4D97-AF65-F5344CB8AC3E}">
        <p14:creationId xmlns:p14="http://schemas.microsoft.com/office/powerpoint/2010/main" val="4733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nimBg="1" autoUpdateAnimBg="0"/>
      <p:bldP spid="175112" grpId="0" animBg="1" autoUpdateAnimBg="0"/>
      <p:bldP spid="175116" grpId="0"/>
      <p:bldP spid="175117" grpId="0"/>
      <p:bldP spid="175129" grpId="0"/>
      <p:bldP spid="175118" grpId="0" animBg="1" autoUpdateAnimBg="0"/>
      <p:bldP spid="175119" grpId="0" animBg="1" autoUpdateAnimBg="0"/>
      <p:bldP spid="1751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pic>
        <p:nvPicPr>
          <p:cNvPr id="6174" name="Picture 30" descr="Kết quả hình ảnh cho tỉa và dặm c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3962400"/>
            <a:ext cx="4652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5" name="Oval 21"/>
          <p:cNvSpPr>
            <a:spLocks noChangeArrowheads="1"/>
          </p:cNvSpPr>
          <p:nvPr/>
        </p:nvSpPr>
        <p:spPr bwMode="auto">
          <a:xfrm>
            <a:off x="2438400" y="38862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5562600" y="38862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Tỉa cây</a:t>
            </a:r>
          </a:p>
        </p:txBody>
      </p:sp>
      <p:pic>
        <p:nvPicPr>
          <p:cNvPr id="175120" name="Picture 16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1" name="Oval 17"/>
          <p:cNvSpPr>
            <a:spLocks noChangeArrowheads="1"/>
          </p:cNvSpPr>
          <p:nvPr/>
        </p:nvSpPr>
        <p:spPr bwMode="auto">
          <a:xfrm>
            <a:off x="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5151" name="Picture 31" descr="Kết quả hình ảnh cho LAM CO VUN G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Oval 20"/>
          <p:cNvSpPr>
            <a:spLocks noChangeArrowheads="1"/>
          </p:cNvSpPr>
          <p:nvPr/>
        </p:nvSpPr>
        <p:spPr bwMode="auto">
          <a:xfrm>
            <a:off x="487680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7239000" y="6858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Vun xới</a:t>
            </a: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457200" y="2514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1992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5" grpId="0" animBg="1" autoUpdateAnimBg="0"/>
      <p:bldP spid="175130" grpId="0"/>
      <p:bldP spid="175121" grpId="0" animBg="1" autoUpdateAnimBg="0"/>
      <p:bldP spid="175124" grpId="0" animBg="1" autoUpdateAnimBg="0"/>
      <p:bldP spid="175115" grpId="0"/>
      <p:bldP spid="17512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1. TỈA </a:t>
            </a:r>
            <a:r>
              <a:rPr lang="en-US" altLang="en-US" sz="2400" b="1" u="none" dirty="0">
                <a:solidFill>
                  <a:srgbClr val="0000FF"/>
                </a:solidFill>
              </a:rPr>
              <a:t>,DẶM CÂY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</a:rPr>
              <a:t>a.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Tỉa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cây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4114800" y="2209800"/>
            <a:ext cx="35306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u="none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019800" y="3416300"/>
            <a:ext cx="304800" cy="381000"/>
            <a:chOff x="4080" y="1728"/>
            <a:chExt cx="192" cy="288"/>
          </a:xfrm>
        </p:grpSpPr>
        <p:sp>
          <p:nvSpPr>
            <p:cNvPr id="7302" name="Line 10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" name="Line 11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" name="Line 12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" name="Line 13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" name="Line 14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62800" y="2819400"/>
            <a:ext cx="228600" cy="381000"/>
            <a:chOff x="4080" y="1728"/>
            <a:chExt cx="192" cy="288"/>
          </a:xfrm>
        </p:grpSpPr>
        <p:sp>
          <p:nvSpPr>
            <p:cNvPr id="7297" name="Line 1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8" name="Line 1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9" name="Line 1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0" name="Line 2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1" name="Line 2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724400" y="3352800"/>
            <a:ext cx="228600" cy="304800"/>
            <a:chOff x="4080" y="1728"/>
            <a:chExt cx="192" cy="288"/>
          </a:xfrm>
        </p:grpSpPr>
        <p:sp>
          <p:nvSpPr>
            <p:cNvPr id="7292" name="Line 2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" name="Line 2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" name="Line 2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" name="Line 2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" name="Line 2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105400" y="3505200"/>
            <a:ext cx="381000" cy="304800"/>
            <a:chOff x="4080" y="1728"/>
            <a:chExt cx="192" cy="288"/>
          </a:xfrm>
        </p:grpSpPr>
        <p:sp>
          <p:nvSpPr>
            <p:cNvPr id="7287" name="Line 2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" name="Line 3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9" name="Line 3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" name="Line 3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" name="Line 3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96000" y="2286000"/>
            <a:ext cx="228600" cy="381000"/>
            <a:chOff x="4080" y="1728"/>
            <a:chExt cx="192" cy="288"/>
          </a:xfrm>
        </p:grpSpPr>
        <p:sp>
          <p:nvSpPr>
            <p:cNvPr id="7282" name="Line 3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" name="Line 3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" name="Line 3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" name="Line 3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" name="Line 3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477000" y="2362200"/>
            <a:ext cx="228600" cy="304800"/>
            <a:chOff x="4080" y="1728"/>
            <a:chExt cx="192" cy="288"/>
          </a:xfrm>
        </p:grpSpPr>
        <p:sp>
          <p:nvSpPr>
            <p:cNvPr id="7277" name="Line 4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" name="Line 4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" name="Line 4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" name="Line 4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" name="Line 4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562600" y="2362200"/>
            <a:ext cx="304800" cy="304800"/>
            <a:chOff x="4080" y="1728"/>
            <a:chExt cx="192" cy="288"/>
          </a:xfrm>
        </p:grpSpPr>
        <p:sp>
          <p:nvSpPr>
            <p:cNvPr id="7272" name="Line 4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" name="Line 4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" name="Line 4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" name="Line 5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" name="Line 5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257800" y="2895600"/>
            <a:ext cx="304800" cy="381000"/>
            <a:chOff x="4080" y="1728"/>
            <a:chExt cx="192" cy="288"/>
          </a:xfrm>
        </p:grpSpPr>
        <p:sp>
          <p:nvSpPr>
            <p:cNvPr id="7267" name="Line 5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8" name="Line 5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9" name="Line 5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" name="Line 5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" name="Line 5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715000" y="3200400"/>
            <a:ext cx="228600" cy="381000"/>
            <a:chOff x="4080" y="1728"/>
            <a:chExt cx="192" cy="288"/>
          </a:xfrm>
        </p:grpSpPr>
        <p:sp>
          <p:nvSpPr>
            <p:cNvPr id="7262" name="Line 5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3" name="Line 6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4" name="Line 6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5" name="Line 6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6" name="Line 6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054600" y="2286000"/>
            <a:ext cx="228600" cy="381000"/>
            <a:chOff x="4080" y="1728"/>
            <a:chExt cx="192" cy="288"/>
          </a:xfrm>
        </p:grpSpPr>
        <p:sp>
          <p:nvSpPr>
            <p:cNvPr id="7257" name="Line 6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Line 6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9" name="Line 6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Line 6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1" name="Line 6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267200" y="2971800"/>
            <a:ext cx="228600" cy="304800"/>
            <a:chOff x="4080" y="1728"/>
            <a:chExt cx="192" cy="288"/>
          </a:xfrm>
        </p:grpSpPr>
        <p:sp>
          <p:nvSpPr>
            <p:cNvPr id="7252" name="Line 7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3" name="Line 7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4" name="Line 7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5" name="Line 7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6" name="Line 7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4724400" y="2667000"/>
            <a:ext cx="304800" cy="381000"/>
            <a:chOff x="4080" y="1728"/>
            <a:chExt cx="192" cy="288"/>
          </a:xfrm>
        </p:grpSpPr>
        <p:sp>
          <p:nvSpPr>
            <p:cNvPr id="7247" name="Line 7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8" name="Line 7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9" name="Line 7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0" name="Line 8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1" name="Line 8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6553200" y="2819400"/>
            <a:ext cx="228600" cy="304800"/>
            <a:chOff x="4080" y="1728"/>
            <a:chExt cx="192" cy="288"/>
          </a:xfrm>
        </p:grpSpPr>
        <p:sp>
          <p:nvSpPr>
            <p:cNvPr id="7242" name="Line 8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3" name="Line 8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Line 8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5" name="Line 8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6" name="Line 8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4343400" y="3352800"/>
            <a:ext cx="304800" cy="457200"/>
            <a:chOff x="4080" y="1728"/>
            <a:chExt cx="192" cy="288"/>
          </a:xfrm>
        </p:grpSpPr>
        <p:sp>
          <p:nvSpPr>
            <p:cNvPr id="7237" name="Line 8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Line 9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Line 9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0" name="Line 9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1" name="Line 9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5715000" y="2743200"/>
            <a:ext cx="228600" cy="304800"/>
            <a:chOff x="4080" y="1728"/>
            <a:chExt cx="192" cy="288"/>
          </a:xfrm>
        </p:grpSpPr>
        <p:sp>
          <p:nvSpPr>
            <p:cNvPr id="7232" name="Line 9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9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Line 9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Line 9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Line 9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00"/>
          <p:cNvGrpSpPr>
            <a:grpSpLocks/>
          </p:cNvGrpSpPr>
          <p:nvPr/>
        </p:nvGrpSpPr>
        <p:grpSpPr bwMode="auto">
          <a:xfrm>
            <a:off x="4267200" y="2438400"/>
            <a:ext cx="304800" cy="304800"/>
            <a:chOff x="4080" y="1728"/>
            <a:chExt cx="192" cy="288"/>
          </a:xfrm>
        </p:grpSpPr>
        <p:sp>
          <p:nvSpPr>
            <p:cNvPr id="7227" name="Line 10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Line 10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Line 10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Line 10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Line 10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7162800" y="2362200"/>
            <a:ext cx="228600" cy="304800"/>
            <a:chOff x="4080" y="1728"/>
            <a:chExt cx="192" cy="288"/>
          </a:xfrm>
        </p:grpSpPr>
        <p:sp>
          <p:nvSpPr>
            <p:cNvPr id="7222" name="Line 10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10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Line 10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Line 11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Line 11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12"/>
          <p:cNvGrpSpPr>
            <a:grpSpLocks/>
          </p:cNvGrpSpPr>
          <p:nvPr/>
        </p:nvGrpSpPr>
        <p:grpSpPr bwMode="auto">
          <a:xfrm>
            <a:off x="6172200" y="2895600"/>
            <a:ext cx="228600" cy="381000"/>
            <a:chOff x="4080" y="1728"/>
            <a:chExt cx="192" cy="288"/>
          </a:xfrm>
        </p:grpSpPr>
        <p:sp>
          <p:nvSpPr>
            <p:cNvPr id="7217" name="Line 11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11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11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11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11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18"/>
          <p:cNvGrpSpPr>
            <a:grpSpLocks/>
          </p:cNvGrpSpPr>
          <p:nvPr/>
        </p:nvGrpSpPr>
        <p:grpSpPr bwMode="auto">
          <a:xfrm>
            <a:off x="6629400" y="3429000"/>
            <a:ext cx="228600" cy="381000"/>
            <a:chOff x="4080" y="1728"/>
            <a:chExt cx="192" cy="288"/>
          </a:xfrm>
        </p:grpSpPr>
        <p:sp>
          <p:nvSpPr>
            <p:cNvPr id="7212" name="Line 11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12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Line 12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Line 12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Line 12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24"/>
          <p:cNvGrpSpPr>
            <a:grpSpLocks/>
          </p:cNvGrpSpPr>
          <p:nvPr/>
        </p:nvGrpSpPr>
        <p:grpSpPr bwMode="auto">
          <a:xfrm>
            <a:off x="7239000" y="3429000"/>
            <a:ext cx="228600" cy="381000"/>
            <a:chOff x="4080" y="1728"/>
            <a:chExt cx="192" cy="288"/>
          </a:xfrm>
        </p:grpSpPr>
        <p:sp>
          <p:nvSpPr>
            <p:cNvPr id="7207" name="Line 12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12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12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12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12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6858000" y="2362200"/>
            <a:ext cx="228600" cy="381000"/>
            <a:chOff x="4080" y="1728"/>
            <a:chExt cx="192" cy="288"/>
          </a:xfrm>
        </p:grpSpPr>
        <p:sp>
          <p:nvSpPr>
            <p:cNvPr id="7202" name="Line 13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Line 13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Line 13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Line 13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13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4" name="Line 138"/>
          <p:cNvSpPr>
            <a:spLocks noChangeShapeType="1"/>
          </p:cNvSpPr>
          <p:nvPr/>
        </p:nvSpPr>
        <p:spPr bwMode="auto">
          <a:xfrm flipH="1">
            <a:off x="7391400" y="2590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5" name="Text Box 139"/>
          <p:cNvSpPr txBox="1">
            <a:spLocks noChangeArrowheads="1"/>
          </p:cNvSpPr>
          <p:nvPr/>
        </p:nvSpPr>
        <p:spPr bwMode="auto">
          <a:xfrm>
            <a:off x="7772400" y="2311400"/>
            <a:ext cx="1524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Cây yếu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và bị sâu</a:t>
            </a: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>
            <a:off x="4038600" y="0"/>
            <a:ext cx="0" cy="6858000"/>
          </a:xfrm>
          <a:prstGeom prst="line">
            <a:avLst/>
          </a:prstGeom>
          <a:noFill/>
          <a:ln w="38100" cmpd="dbl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Text Box 143"/>
          <p:cNvSpPr txBox="1">
            <a:spLocks noChangeArrowheads="1"/>
          </p:cNvSpPr>
          <p:nvPr/>
        </p:nvSpPr>
        <p:spPr bwMode="auto">
          <a:xfrm>
            <a:off x="-28989" y="192385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7198" name="Text Box 144"/>
          <p:cNvSpPr txBox="1">
            <a:spLocks noChangeArrowheads="1"/>
          </p:cNvSpPr>
          <p:nvPr/>
        </p:nvSpPr>
        <p:spPr bwMode="auto">
          <a:xfrm>
            <a:off x="51816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Tỉa cây</a:t>
            </a:r>
          </a:p>
        </p:txBody>
      </p:sp>
      <p:sp>
        <p:nvSpPr>
          <p:cNvPr id="4241" name="Text Box 145"/>
          <p:cNvSpPr txBox="1">
            <a:spLocks noChangeArrowheads="1"/>
          </p:cNvSpPr>
          <p:nvPr/>
        </p:nvSpPr>
        <p:spPr bwMode="auto">
          <a:xfrm>
            <a:off x="4114800" y="5181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none"/>
              <a:t>Thế nào là tỉa cây? </a:t>
            </a:r>
          </a:p>
        </p:txBody>
      </p:sp>
      <p:sp>
        <p:nvSpPr>
          <p:cNvPr id="139" name="Text Box 290"/>
          <p:cNvSpPr txBox="1">
            <a:spLocks noChangeArrowheads="1"/>
          </p:cNvSpPr>
          <p:nvPr/>
        </p:nvSpPr>
        <p:spPr bwMode="auto">
          <a:xfrm>
            <a:off x="76200" y="219710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</a:t>
            </a:r>
            <a:r>
              <a:rPr lang="en-US" altLang="en-US" sz="2400" u="none" dirty="0" err="1"/>
              <a:t>Bỏ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các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yếu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sâu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bệnh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bệnh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đảm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bảo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mật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độ</a:t>
            </a:r>
            <a:endParaRPr lang="en-US" altLang="en-US" sz="2400" u="none" dirty="0">
              <a:sym typeface="Webdings" panose="05030102010509060703" pitchFamily="18" charset="2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191000" y="5257800"/>
            <a:ext cx="485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none"/>
              <a:t>Mục đích của tỉa cây là gì?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9534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6" dur="2000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234" grpId="0" animBg="1"/>
      <p:bldP spid="4234" grpId="1" animBg="1"/>
      <p:bldP spid="4234" grpId="2" animBg="1"/>
      <p:bldP spid="4235" grpId="0"/>
      <p:bldP spid="4235" grpId="1"/>
      <p:bldP spid="4235" grpId="2"/>
      <p:bldP spid="4241" grpId="0"/>
      <p:bldP spid="4241" grpId="1"/>
      <p:bldP spid="140" grpId="0"/>
      <p:bldP spid="1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066800"/>
            <a:ext cx="3962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1 </a:t>
            </a: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. TỈA, DẶM 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CÂY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a.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Tỉa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 smtClean="0">
              <a:solidFill>
                <a:srgbClr val="0000FF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b. </a:t>
            </a:r>
            <a:r>
              <a:rPr lang="en-US" sz="2400" b="1" u="none" dirty="0" err="1" smtClean="0">
                <a:solidFill>
                  <a:srgbClr val="0000FF"/>
                </a:solidFill>
                <a:cs typeface="Arial" charset="0"/>
              </a:rPr>
              <a:t>Dặm</a:t>
            </a:r>
            <a:r>
              <a:rPr lang="en-US" sz="2400" b="1" u="none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4483100" y="1371600"/>
            <a:ext cx="45085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340600" y="2298700"/>
            <a:ext cx="304800" cy="457200"/>
            <a:chOff x="4080" y="1728"/>
            <a:chExt cx="192" cy="288"/>
          </a:xfrm>
        </p:grpSpPr>
        <p:sp>
          <p:nvSpPr>
            <p:cNvPr id="8298" name="Line 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Line 1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Line 1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Line 1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366000" y="1676400"/>
            <a:ext cx="304800" cy="457200"/>
            <a:chOff x="4080" y="1728"/>
            <a:chExt cx="192" cy="288"/>
          </a:xfrm>
        </p:grpSpPr>
        <p:sp>
          <p:nvSpPr>
            <p:cNvPr id="8293" name="Line 1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ine 1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ine 1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ine 1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680200" y="2286000"/>
            <a:ext cx="304800" cy="457200"/>
            <a:chOff x="4080" y="1728"/>
            <a:chExt cx="192" cy="288"/>
          </a:xfrm>
        </p:grpSpPr>
        <p:sp>
          <p:nvSpPr>
            <p:cNvPr id="8288" name="Line 2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ine 2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ne 2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ne 2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ne 2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731000" y="1651000"/>
            <a:ext cx="304800" cy="457200"/>
            <a:chOff x="4080" y="1728"/>
            <a:chExt cx="192" cy="288"/>
          </a:xfrm>
        </p:grpSpPr>
        <p:sp>
          <p:nvSpPr>
            <p:cNvPr id="8283" name="Line 2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Line 2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Line 2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Line 3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Line 3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930900" y="1625600"/>
            <a:ext cx="304800" cy="457200"/>
            <a:chOff x="4080" y="1728"/>
            <a:chExt cx="192" cy="288"/>
          </a:xfrm>
        </p:grpSpPr>
        <p:sp>
          <p:nvSpPr>
            <p:cNvPr id="8278" name="Line 3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3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3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3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Line 3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5969000" y="2286000"/>
            <a:ext cx="304800" cy="457200"/>
            <a:chOff x="4080" y="1728"/>
            <a:chExt cx="192" cy="288"/>
          </a:xfrm>
        </p:grpSpPr>
        <p:sp>
          <p:nvSpPr>
            <p:cNvPr id="8273" name="Line 3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4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4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4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4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321300" y="1676400"/>
            <a:ext cx="304800" cy="457200"/>
            <a:chOff x="4080" y="1728"/>
            <a:chExt cx="192" cy="288"/>
          </a:xfrm>
        </p:grpSpPr>
        <p:sp>
          <p:nvSpPr>
            <p:cNvPr id="8268" name="Line 4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4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Line 4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4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4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321300" y="2286000"/>
            <a:ext cx="304800" cy="457200"/>
            <a:chOff x="4080" y="1728"/>
            <a:chExt cx="192" cy="288"/>
          </a:xfrm>
        </p:grpSpPr>
        <p:sp>
          <p:nvSpPr>
            <p:cNvPr id="8263" name="Line 5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Line 5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Line 5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Line 5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Line 5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4737100" y="2286000"/>
            <a:ext cx="304800" cy="457200"/>
            <a:chOff x="4080" y="1728"/>
            <a:chExt cx="192" cy="288"/>
          </a:xfrm>
        </p:grpSpPr>
        <p:sp>
          <p:nvSpPr>
            <p:cNvPr id="8258" name="Line 5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Line 5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Line 5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Line 6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Line 6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4749800" y="1612900"/>
            <a:ext cx="304800" cy="457200"/>
            <a:chOff x="4080" y="1728"/>
            <a:chExt cx="192" cy="288"/>
          </a:xfrm>
        </p:grpSpPr>
        <p:sp>
          <p:nvSpPr>
            <p:cNvPr id="8253" name="Line 6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6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6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Line 6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6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7874000" y="2286000"/>
            <a:ext cx="304800" cy="457200"/>
            <a:chOff x="4080" y="1728"/>
            <a:chExt cx="192" cy="288"/>
          </a:xfrm>
        </p:grpSpPr>
        <p:sp>
          <p:nvSpPr>
            <p:cNvPr id="8248" name="Line 6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7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7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7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7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8420100" y="2286000"/>
            <a:ext cx="304800" cy="457200"/>
            <a:chOff x="4080" y="1728"/>
            <a:chExt cx="192" cy="288"/>
          </a:xfrm>
        </p:grpSpPr>
        <p:sp>
          <p:nvSpPr>
            <p:cNvPr id="8243" name="Line 7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7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7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7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7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8356600" y="1676400"/>
            <a:ext cx="304800" cy="457200"/>
            <a:chOff x="4080" y="1728"/>
            <a:chExt cx="192" cy="288"/>
          </a:xfrm>
        </p:grpSpPr>
        <p:sp>
          <p:nvSpPr>
            <p:cNvPr id="8238" name="Line 8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8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8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8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7924800" y="1676400"/>
            <a:ext cx="304800" cy="457200"/>
            <a:chOff x="4080" y="1728"/>
            <a:chExt cx="192" cy="288"/>
          </a:xfrm>
        </p:grpSpPr>
        <p:sp>
          <p:nvSpPr>
            <p:cNvPr id="8233" name="Line 8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8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8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9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9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6146800" y="1625600"/>
            <a:ext cx="304800" cy="457200"/>
            <a:chOff x="4080" y="1728"/>
            <a:chExt cx="192" cy="288"/>
          </a:xfrm>
        </p:grpSpPr>
        <p:sp>
          <p:nvSpPr>
            <p:cNvPr id="8228" name="Line 9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9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9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9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9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8"/>
          <p:cNvGrpSpPr>
            <a:grpSpLocks/>
          </p:cNvGrpSpPr>
          <p:nvPr/>
        </p:nvGrpSpPr>
        <p:grpSpPr bwMode="auto">
          <a:xfrm>
            <a:off x="8547100" y="1676400"/>
            <a:ext cx="304800" cy="457200"/>
            <a:chOff x="4080" y="1728"/>
            <a:chExt cx="192" cy="288"/>
          </a:xfrm>
        </p:grpSpPr>
        <p:sp>
          <p:nvSpPr>
            <p:cNvPr id="8223" name="Line 9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10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10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10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10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2" name="Text Box 104"/>
          <p:cNvSpPr txBox="1">
            <a:spLocks noChangeArrowheads="1"/>
          </p:cNvSpPr>
          <p:nvPr/>
        </p:nvSpPr>
        <p:spPr bwMode="auto">
          <a:xfrm>
            <a:off x="6019800" y="3581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  <a:latin typeface="Arial" panose="020B0604020202020204" pitchFamily="34" charset="0"/>
              </a:rPr>
              <a:t>Dặm cây</a:t>
            </a:r>
          </a:p>
        </p:txBody>
      </p: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4470400" y="6070321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Thế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nào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là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 ?</a:t>
            </a: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6934200" y="228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Cây chết</a:t>
            </a: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4191000" y="35814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/>
              <a:t>Dặm</a:t>
            </a:r>
            <a:endParaRPr lang="en-US" altLang="en-US" sz="2400" b="1" u="none" dirty="0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V="1">
            <a:off x="4572000" y="2819400"/>
            <a:ext cx="228600" cy="812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114"/>
          <p:cNvSpPr>
            <a:spLocks noChangeShapeType="1"/>
          </p:cNvSpPr>
          <p:nvPr/>
        </p:nvSpPr>
        <p:spPr bwMode="auto">
          <a:xfrm>
            <a:off x="4196522" y="5522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01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4737928" y="5450713"/>
            <a:ext cx="404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Mục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đích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?</a:t>
            </a:r>
          </a:p>
        </p:txBody>
      </p:sp>
      <p:sp>
        <p:nvSpPr>
          <p:cNvPr id="112" name="Text Box 291"/>
          <p:cNvSpPr txBox="1">
            <a:spLocks noChangeArrowheads="1"/>
          </p:cNvSpPr>
          <p:nvPr/>
        </p:nvSpPr>
        <p:spPr bwMode="auto">
          <a:xfrm>
            <a:off x="152400" y="28194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-Trồng vào chỗ cây chết, mọc thưa</a:t>
            </a:r>
          </a:p>
        </p:txBody>
      </p:sp>
      <p:sp>
        <p:nvSpPr>
          <p:cNvPr id="113" name="Text Box 291"/>
          <p:cNvSpPr txBox="1">
            <a:spLocks noChangeArrowheads="1"/>
          </p:cNvSpPr>
          <p:nvPr/>
        </p:nvSpPr>
        <p:spPr bwMode="auto">
          <a:xfrm>
            <a:off x="152400" y="37290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Đảm bảo mật độ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630" y="4648200"/>
            <a:ext cx="3977309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Tỉa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dặm cây nhằm đảm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 cách, mật độ cây trên ruộng giúp cây sinh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tốt, đảm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 nang suất.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Shape 113"/>
          <p:cNvPicPr/>
          <p:nvPr/>
        </p:nvPicPr>
        <p:blipFill>
          <a:blip r:embed="rId3"/>
          <a:stretch/>
        </p:blipFill>
        <p:spPr>
          <a:xfrm>
            <a:off x="4914900" y="3267974"/>
            <a:ext cx="3784600" cy="2026340"/>
          </a:xfrm>
          <a:prstGeom prst="rect">
            <a:avLst/>
          </a:prstGeom>
        </p:spPr>
      </p:pic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4728817" y="4009654"/>
            <a:ext cx="1447800" cy="1437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 L 3.33333E-6 -0.166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66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" grpId="0"/>
      <p:bldP spid="5225" grpId="1"/>
      <p:bldP spid="5230" grpId="0"/>
      <p:bldP spid="5231" grpId="0"/>
      <p:bldP spid="5232" grpId="0" animBg="1"/>
      <p:bldP spid="111" grpId="0"/>
      <p:bldP spid="112" grpId="0" build="allAtOnce"/>
      <p:bldP spid="113" grpId="0"/>
      <p:bldP spid="1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106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1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. TỈA, DẶM CÂY</a:t>
            </a:r>
          </a:p>
        </p:txBody>
      </p:sp>
      <p:sp>
        <p:nvSpPr>
          <p:cNvPr id="10244" name="Line 9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5" name="Text Box 97"/>
          <p:cNvSpPr txBox="1">
            <a:spLocks noChangeArrowheads="1"/>
          </p:cNvSpPr>
          <p:nvPr/>
        </p:nvSpPr>
        <p:spPr bwMode="auto">
          <a:xfrm>
            <a:off x="0" y="1524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0000FF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LÀM CỎ, VUN XỚI</a:t>
            </a:r>
          </a:p>
        </p:txBody>
      </p:sp>
      <p:sp>
        <p:nvSpPr>
          <p:cNvPr id="94306" name="Text Box 98"/>
          <p:cNvSpPr txBox="1">
            <a:spLocks noChangeArrowheads="1"/>
          </p:cNvSpPr>
          <p:nvPr/>
        </p:nvSpPr>
        <p:spPr bwMode="auto">
          <a:xfrm>
            <a:off x="4267200" y="609600"/>
            <a:ext cx="4419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Nhân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dân</a:t>
            </a:r>
            <a:r>
              <a:rPr lang="en-US" altLang="en-US" sz="2800" b="1" u="none" dirty="0"/>
              <a:t> ta </a:t>
            </a:r>
            <a:r>
              <a:rPr lang="en-US" altLang="en-US" sz="2800" b="1" u="none" dirty="0" err="1"/>
              <a:t>có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: “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cấy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bỏ</a:t>
            </a:r>
            <a:r>
              <a:rPr lang="en-US" altLang="en-US" sz="2800" b="1" u="none" dirty="0"/>
              <a:t>,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cỏ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ăn</a:t>
            </a:r>
            <a:r>
              <a:rPr lang="en-US" altLang="en-US" sz="2800" b="1" u="none" dirty="0"/>
              <a:t>”</a:t>
            </a:r>
          </a:p>
        </p:txBody>
      </p:sp>
      <p:sp>
        <p:nvSpPr>
          <p:cNvPr id="94307" name="Text Box 99"/>
          <p:cNvSpPr txBox="1">
            <a:spLocks noChangeArrowheads="1"/>
          </p:cNvSpPr>
          <p:nvPr/>
        </p:nvSpPr>
        <p:spPr bwMode="auto">
          <a:xfrm>
            <a:off x="4267200" y="23622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Em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hiểu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nói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đó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như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thế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nào</a:t>
            </a:r>
            <a:r>
              <a:rPr lang="en-US" altLang="en-US" sz="2800" b="1" u="none" dirty="0"/>
              <a:t>?</a:t>
            </a:r>
          </a:p>
        </p:txBody>
      </p:sp>
      <p:sp>
        <p:nvSpPr>
          <p:cNvPr id="10248" name="Text Box 100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smtClean="0">
                <a:solidFill>
                  <a:srgbClr val="FF3300"/>
                </a:solidFill>
                <a:latin typeface="Arial" panose="020B0604020202020204" pitchFamily="34" charset="0"/>
              </a:rPr>
              <a:t>II. CHĂM 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SÓC CÂY TRỒNG</a:t>
            </a:r>
          </a:p>
        </p:txBody>
      </p:sp>
    </p:spTree>
    <p:extLst>
      <p:ext uri="{BB962C8B-B14F-4D97-AF65-F5344CB8AC3E}">
        <p14:creationId xmlns:p14="http://schemas.microsoft.com/office/powerpoint/2010/main" val="33352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05" grpId="0"/>
      <p:bldP spid="94306" grpId="0"/>
      <p:bldP spid="9430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801</Words>
  <Application>Microsoft Office PowerPoint</Application>
  <PresentationFormat>On-screen Show (4:3)</PresentationFormat>
  <Paragraphs>151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Palatino Linotype</vt:lpstr>
      <vt:lpstr>Tahoma</vt:lpstr>
      <vt:lpstr>Times New Roman</vt:lpstr>
      <vt:lpstr>VNI-Times</vt:lpstr>
      <vt:lpstr>Webdings</vt:lpstr>
      <vt:lpstr>Wingdings</vt:lpstr>
      <vt:lpstr>Office Theme</vt:lpstr>
      <vt:lpstr>PowerPoint Presentation</vt:lpstr>
      <vt:lpstr>TIẾT 2</vt:lpstr>
      <vt:lpstr>Quan sát và cho biết người trong hình là ai ? Đang làm gì?</vt:lpstr>
      <vt:lpstr>PowerPoint Presentation</vt:lpstr>
      <vt:lpstr>Quan sát và cho biết nội dung tranh?</vt:lpstr>
      <vt:lpstr>Quan sát và cho biết nội dung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54</cp:revision>
  <dcterms:created xsi:type="dcterms:W3CDTF">2020-08-11T17:24:50Z</dcterms:created>
  <dcterms:modified xsi:type="dcterms:W3CDTF">2022-12-13T07:49:29Z</dcterms:modified>
</cp:coreProperties>
</file>