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3" r:id="rId7"/>
    <p:sldId id="264" r:id="rId8"/>
    <p:sldId id="265" r:id="rId9"/>
    <p:sldId id="266" r:id="rId10"/>
    <p:sldId id="268" r:id="rId11"/>
    <p:sldId id="270" r:id="rId12"/>
    <p:sldId id="271" r:id="rId13"/>
    <p:sldId id="272" r:id="rId14"/>
    <p:sldId id="273" r:id="rId15"/>
    <p:sldId id="274" r:id="rId16"/>
    <p:sldId id="275" r:id="rId17"/>
    <p:sldId id="276" r:id="rId18"/>
    <p:sldId id="277"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2" autoAdjust="0"/>
    <p:restoredTop sz="94660"/>
  </p:normalViewPr>
  <p:slideViewPr>
    <p:cSldViewPr snapToGrid="0">
      <p:cViewPr varScale="1">
        <p:scale>
          <a:sx n="73" d="100"/>
          <a:sy n="7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67D647-159B-41D3-8F2A-1C909AA11F64}" type="datetimeFigureOut">
              <a:rPr lang="en-US"/>
              <a:pPr>
                <a:defRPr/>
              </a:pPr>
              <a:t>10/13/2021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B0DD22-EA0A-44A8-AB9F-D41716B7B75C}" type="slidenum">
              <a:rPr lang="en-US"/>
              <a:pPr>
                <a:defRPr/>
              </a:pPr>
              <a:t>‹#›</a:t>
            </a:fld>
            <a:endParaRPr lang="en-US"/>
          </a:p>
        </p:txBody>
      </p:sp>
    </p:spTree>
    <p:extLst>
      <p:ext uri="{BB962C8B-B14F-4D97-AF65-F5344CB8AC3E}">
        <p14:creationId xmlns:p14="http://schemas.microsoft.com/office/powerpoint/2010/main" val="214189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2DA198-449C-4749-851F-9E58F414FC29}" type="datetimeFigureOut">
              <a:rPr lang="en-US"/>
              <a:pPr>
                <a:defRPr/>
              </a:pPr>
              <a:t>10/13/2021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F2FD21-C6E5-4F5D-A354-CF262281555C}" type="slidenum">
              <a:rPr lang="en-US"/>
              <a:pPr>
                <a:defRPr/>
              </a:pPr>
              <a:t>‹#›</a:t>
            </a:fld>
            <a:endParaRPr lang="en-US"/>
          </a:p>
        </p:txBody>
      </p:sp>
    </p:spTree>
    <p:extLst>
      <p:ext uri="{BB962C8B-B14F-4D97-AF65-F5344CB8AC3E}">
        <p14:creationId xmlns:p14="http://schemas.microsoft.com/office/powerpoint/2010/main" val="157462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5DC9B7-3744-4B93-A68D-F8013C887A94}" type="datetimeFigureOut">
              <a:rPr lang="en-US"/>
              <a:pPr>
                <a:defRPr/>
              </a:pPr>
              <a:t>10/13/2021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579069-05B5-4A16-B074-48894417F2E3}" type="slidenum">
              <a:rPr lang="en-US"/>
              <a:pPr>
                <a:defRPr/>
              </a:pPr>
              <a:t>‹#›</a:t>
            </a:fld>
            <a:endParaRPr lang="en-US"/>
          </a:p>
        </p:txBody>
      </p:sp>
    </p:spTree>
    <p:extLst>
      <p:ext uri="{BB962C8B-B14F-4D97-AF65-F5344CB8AC3E}">
        <p14:creationId xmlns:p14="http://schemas.microsoft.com/office/powerpoint/2010/main" val="156628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EEDC5A-EC69-41C5-815E-023E58D89148}" type="datetimeFigureOut">
              <a:rPr lang="en-US"/>
              <a:pPr>
                <a:defRPr/>
              </a:pPr>
              <a:t>10/13/2021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672A68-FC26-4507-8325-BB69AA083C19}" type="slidenum">
              <a:rPr lang="en-US"/>
              <a:pPr>
                <a:defRPr/>
              </a:pPr>
              <a:t>‹#›</a:t>
            </a:fld>
            <a:endParaRPr lang="en-US"/>
          </a:p>
        </p:txBody>
      </p:sp>
    </p:spTree>
    <p:extLst>
      <p:ext uri="{BB962C8B-B14F-4D97-AF65-F5344CB8AC3E}">
        <p14:creationId xmlns:p14="http://schemas.microsoft.com/office/powerpoint/2010/main" val="283387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3F7DC25B-3113-4EDB-AC1A-66FB70E3DF2A}" type="datetimeFigureOut">
              <a:rPr lang="en-US"/>
              <a:pPr>
                <a:defRPr/>
              </a:pPr>
              <a:t>10/13/2021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E2AD61-EEDD-4CE5-89CD-2ED4C46055CB}" type="slidenum">
              <a:rPr lang="en-US"/>
              <a:pPr>
                <a:defRPr/>
              </a:pPr>
              <a:t>‹#›</a:t>
            </a:fld>
            <a:endParaRPr lang="en-US"/>
          </a:p>
        </p:txBody>
      </p:sp>
    </p:spTree>
    <p:extLst>
      <p:ext uri="{BB962C8B-B14F-4D97-AF65-F5344CB8AC3E}">
        <p14:creationId xmlns:p14="http://schemas.microsoft.com/office/powerpoint/2010/main" val="381730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51C489F-5EE7-4C30-8D22-D2F5F1088F63}" type="datetimeFigureOut">
              <a:rPr lang="en-US"/>
              <a:pPr>
                <a:defRPr/>
              </a:pPr>
              <a:t>10/13/2021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78913B-C5BE-4D91-825F-B8E0BDBD3330}" type="slidenum">
              <a:rPr lang="en-US"/>
              <a:pPr>
                <a:defRPr/>
              </a:pPr>
              <a:t>‹#›</a:t>
            </a:fld>
            <a:endParaRPr lang="en-US"/>
          </a:p>
        </p:txBody>
      </p:sp>
    </p:spTree>
    <p:extLst>
      <p:ext uri="{BB962C8B-B14F-4D97-AF65-F5344CB8AC3E}">
        <p14:creationId xmlns:p14="http://schemas.microsoft.com/office/powerpoint/2010/main" val="132422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190F70-C316-402B-A7AC-74A5ADEB615B}" type="datetimeFigureOut">
              <a:rPr lang="en-US"/>
              <a:pPr>
                <a:defRPr/>
              </a:pPr>
              <a:t>10/13/2021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46E406-8629-4C42-BBEB-7D1A10F55E9F}" type="slidenum">
              <a:rPr lang="en-US"/>
              <a:pPr>
                <a:defRPr/>
              </a:pPr>
              <a:t>‹#›</a:t>
            </a:fld>
            <a:endParaRPr lang="en-US"/>
          </a:p>
        </p:txBody>
      </p:sp>
    </p:spTree>
    <p:extLst>
      <p:ext uri="{BB962C8B-B14F-4D97-AF65-F5344CB8AC3E}">
        <p14:creationId xmlns:p14="http://schemas.microsoft.com/office/powerpoint/2010/main" val="253389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3F84AD-1011-411A-8F6F-4AD0216ECB79}" type="datetimeFigureOut">
              <a:rPr lang="en-US"/>
              <a:pPr>
                <a:defRPr/>
              </a:pPr>
              <a:t>10/13/2021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470755-56D6-4A07-AB0A-526DBD404827}" type="slidenum">
              <a:rPr lang="en-US"/>
              <a:pPr>
                <a:defRPr/>
              </a:pPr>
              <a:t>‹#›</a:t>
            </a:fld>
            <a:endParaRPr lang="en-US"/>
          </a:p>
        </p:txBody>
      </p:sp>
    </p:spTree>
    <p:extLst>
      <p:ext uri="{BB962C8B-B14F-4D97-AF65-F5344CB8AC3E}">
        <p14:creationId xmlns:p14="http://schemas.microsoft.com/office/powerpoint/2010/main" val="104778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6F8CD6-3000-466A-B1C5-42E41960CAEE}" type="datetimeFigureOut">
              <a:rPr lang="en-US"/>
              <a:pPr>
                <a:defRPr/>
              </a:pPr>
              <a:t>10/13/2021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A2D813-C4FC-4D03-A85A-FF487446041E}" type="slidenum">
              <a:rPr lang="en-US"/>
              <a:pPr>
                <a:defRPr/>
              </a:pPr>
              <a:t>‹#›</a:t>
            </a:fld>
            <a:endParaRPr lang="en-US"/>
          </a:p>
        </p:txBody>
      </p:sp>
    </p:spTree>
    <p:extLst>
      <p:ext uri="{BB962C8B-B14F-4D97-AF65-F5344CB8AC3E}">
        <p14:creationId xmlns:p14="http://schemas.microsoft.com/office/powerpoint/2010/main" val="374952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3F3F06D3-0E6A-490C-87B2-DB733C679BB3}" type="datetimeFigureOut">
              <a:rPr lang="en-US"/>
              <a:pPr>
                <a:defRPr/>
              </a:pPr>
              <a:t>10/13/2021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0A19B6-1675-4E81-B87A-C42156BB88B6}" type="slidenum">
              <a:rPr lang="en-US"/>
              <a:pPr>
                <a:defRPr/>
              </a:pPr>
              <a:t>‹#›</a:t>
            </a:fld>
            <a:endParaRPr lang="en-US"/>
          </a:p>
        </p:txBody>
      </p:sp>
    </p:spTree>
    <p:extLst>
      <p:ext uri="{BB962C8B-B14F-4D97-AF65-F5344CB8AC3E}">
        <p14:creationId xmlns:p14="http://schemas.microsoft.com/office/powerpoint/2010/main" val="286572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D8C41B4-E016-4193-BFFA-5055E6FD7B62}" type="datetimeFigureOut">
              <a:rPr lang="en-US"/>
              <a:pPr>
                <a:defRPr/>
              </a:pPr>
              <a:t>10/13/2021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BF74C0-2A0B-4FBA-8B9D-FD465DE3D930}" type="slidenum">
              <a:rPr lang="en-US"/>
              <a:pPr>
                <a:defRPr/>
              </a:pPr>
              <a:t>‹#›</a:t>
            </a:fld>
            <a:endParaRPr lang="en-US"/>
          </a:p>
        </p:txBody>
      </p:sp>
    </p:spTree>
    <p:extLst>
      <p:ext uri="{BB962C8B-B14F-4D97-AF65-F5344CB8AC3E}">
        <p14:creationId xmlns:p14="http://schemas.microsoft.com/office/powerpoint/2010/main" val="27828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18DDB53-A392-41F2-967B-5D8030402670}" type="datetimeFigureOut">
              <a:rPr lang="en-US"/>
              <a:pPr>
                <a:defRPr/>
              </a:pPr>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28148A5-22A2-480A-9A3B-745E28426E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28057" y="808037"/>
            <a:ext cx="9144000" cy="2954065"/>
          </a:xfrm>
        </p:spPr>
        <p:txBody>
          <a:bodyPr rtlCol="0">
            <a:normAutofit/>
          </a:bodyPr>
          <a:lstStyle/>
          <a:p>
            <a:pPr fontAlgn="auto">
              <a:spcAft>
                <a:spcPts val="0"/>
              </a:spcAft>
              <a:defRPr/>
            </a:pPr>
            <a:r>
              <a:rPr lang="en-US" b="1" dirty="0" err="1" smtClean="0">
                <a:solidFill>
                  <a:srgbClr val="FF0000"/>
                </a:solidFill>
                <a:latin typeface="Times New Roman" panose="02020603050405020304" pitchFamily="18" charset="0"/>
                <a:cs typeface="Times New Roman" panose="02020603050405020304" pitchFamily="18" charset="0"/>
              </a:rPr>
              <a:t>Bài</a:t>
            </a:r>
            <a:r>
              <a:rPr lang="en-US" b="1" dirty="0" smtClean="0">
                <a:solidFill>
                  <a:srgbClr val="FF0000"/>
                </a:solidFill>
                <a:latin typeface="Times New Roman" panose="02020603050405020304" pitchFamily="18" charset="0"/>
                <a:cs typeface="Times New Roman" panose="02020603050405020304" pitchFamily="18" charset="0"/>
              </a:rPr>
              <a:t> 3: </a:t>
            </a:r>
            <a:r>
              <a:rPr lang="en-US" b="1" dirty="0" err="1" smtClean="0">
                <a:solidFill>
                  <a:srgbClr val="FF0000"/>
                </a:solidFill>
                <a:latin typeface="Times New Roman" panose="02020603050405020304" pitchFamily="18" charset="0"/>
                <a:cs typeface="Times New Roman" panose="02020603050405020304" pitchFamily="18" charset="0"/>
              </a:rPr>
              <a:t>Các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Phương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Pháp</a:t>
            </a:r>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Nhân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Gi</a:t>
            </a:r>
            <a:r>
              <a:rPr lang="vi-VN" b="1" dirty="0" smtClean="0">
                <a:solidFill>
                  <a:srgbClr val="FF0000"/>
                </a:solidFill>
                <a:cs typeface="Times New Roman" panose="02020603050405020304" pitchFamily="18" charset="0"/>
              </a:rPr>
              <a:t>ống Cây Ăn Qủa</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052" name="Subtitle 2"/>
          <p:cNvSpPr>
            <a:spLocks noGrp="1"/>
          </p:cNvSpPr>
          <p:nvPr>
            <p:ph type="subTitle" idx="1"/>
          </p:nvPr>
        </p:nvSpPr>
        <p:spPr>
          <a:xfrm>
            <a:off x="1328057" y="4673192"/>
            <a:ext cx="9144000" cy="1655762"/>
          </a:xfrm>
        </p:spPr>
        <p:txBody>
          <a:bodyPr/>
          <a:lstStyle/>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rtlCol="0">
            <a:normAutofit/>
          </a:bodyPr>
          <a:lstStyle/>
          <a:p>
            <a:pPr fontAlgn="auto">
              <a:spcAft>
                <a:spcPts val="0"/>
              </a:spcAft>
              <a:defRPr/>
            </a:pPr>
            <a:r>
              <a:rPr lang="en-US" b="1" u="sng" dirty="0" err="1" smtClean="0">
                <a:latin typeface="Times New Roman" panose="02020603050405020304" pitchFamily="18" charset="0"/>
                <a:cs typeface="Times New Roman" panose="02020603050405020304" pitchFamily="18" charset="0"/>
              </a:rPr>
              <a:t>Ghép</a:t>
            </a:r>
            <a:r>
              <a:rPr lang="en-US" dirty="0" smtClean="0">
                <a:latin typeface="Times New Roman" panose="02020603050405020304" pitchFamily="18" charset="0"/>
                <a:cs typeface="Times New Roman" panose="02020603050405020304" pitchFamily="18" charset="0"/>
              </a:rPr>
              <a:t>:</a:t>
            </a:r>
          </a:p>
          <a:p>
            <a:pPr marL="0" indent="0" fontAlgn="auto">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cành</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ghép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áp</a:t>
            </a:r>
            <a:endParaRPr lang="en-US"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ghép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bên</a:t>
            </a:r>
            <a:endParaRPr lang="en-US"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ghép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nêm</a:t>
            </a:r>
            <a:endParaRPr lang="en-US"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endParaRPr lang="en-US"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Ghép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mắt</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ghép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cửa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sổ</a:t>
            </a:r>
            <a:endParaRPr lang="en-US"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ghép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chữ</a:t>
            </a:r>
            <a:r>
              <a:rPr lang="en-US" dirty="0" smtClean="0">
                <a:latin typeface="Times New Roman" panose="02020603050405020304" pitchFamily="18" charset="0"/>
                <a:cs typeface="Times New Roman" panose="02020603050405020304" pitchFamily="18" charset="0"/>
              </a:rPr>
              <a:t> T</a:t>
            </a:r>
          </a:p>
          <a:p>
            <a:pPr marL="0" indent="0" fontAlgn="auto">
              <a:spcAft>
                <a:spcPts val="0"/>
              </a:spcAft>
              <a:buFont typeface="Arial" panose="020B0604020202020204" pitchFamily="34"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ghép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mắt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gỗ</a:t>
            </a:r>
            <a:endParaRPr lang="en-US"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838200" y="115888"/>
            <a:ext cx="10515600" cy="890587"/>
          </a:xfrm>
        </p:spPr>
        <p:txBody>
          <a:bodyPr/>
          <a:lstStyle/>
          <a:p>
            <a:r>
              <a:rPr lang="en-US" altLang="en-US" b="1" smtClean="0">
                <a:solidFill>
                  <a:srgbClr val="FF0000"/>
                </a:solidFill>
                <a:latin typeface="Times New Roman" panose="02020603050405020304" pitchFamily="18" charset="0"/>
                <a:cs typeface="Times New Roman" panose="02020603050405020304" pitchFamily="18" charset="0"/>
              </a:rPr>
              <a:t>2)Phương pháp nhân giống vô tính</a:t>
            </a:r>
          </a:p>
        </p:txBody>
      </p:sp>
      <p:sp>
        <p:nvSpPr>
          <p:cNvPr id="6" name="Content Placeholder 2"/>
          <p:cNvSpPr>
            <a:spLocks noGrp="1"/>
          </p:cNvSpPr>
          <p:nvPr>
            <p:ph sz="half" idx="1"/>
          </p:nvPr>
        </p:nvSpPr>
        <p:spPr>
          <a:xfrm>
            <a:off x="838200" y="1006475"/>
            <a:ext cx="5181600" cy="5851525"/>
          </a:xfrm>
        </p:spPr>
        <p:txBody>
          <a:bodyPr rtlCol="0">
            <a:normAutofit/>
          </a:bodyPr>
          <a:lstStyle/>
          <a:p>
            <a:pPr fontAlgn="auto">
              <a:spcAft>
                <a:spcPts val="0"/>
              </a:spcAft>
              <a:buFontTx/>
              <a:buChar char="-"/>
              <a:defRPr/>
            </a:pPr>
            <a:r>
              <a:rPr lang="en-US" b="1" u="sng" dirty="0" err="1" smtClean="0">
                <a:latin typeface="Times New Roman" panose="02020603050405020304" pitchFamily="18" charset="0"/>
                <a:cs typeface="Times New Roman" panose="02020603050405020304" pitchFamily="18" charset="0"/>
              </a:rPr>
              <a:t>Chiết</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cành</a:t>
            </a:r>
            <a:r>
              <a:rPr lang="en-US" b="1" u="sng" dirty="0" smtClean="0">
                <a:latin typeface="Times New Roman" panose="02020603050405020304" pitchFamily="18" charset="0"/>
                <a:cs typeface="Times New Roman" panose="02020603050405020304" pitchFamily="18" charset="0"/>
              </a:rPr>
              <a:t>     </a:t>
            </a:r>
          </a:p>
          <a:p>
            <a:pPr fontAlgn="auto">
              <a:spcAft>
                <a:spcPts val="0"/>
              </a:spcAft>
              <a:buFontTx/>
              <a:buChar char="-"/>
              <a:defRPr/>
            </a:pPr>
            <a:endParaRPr lang="en-US" dirty="0"/>
          </a:p>
          <a:p>
            <a:pPr fontAlgn="auto">
              <a:spcAft>
                <a:spcPts val="0"/>
              </a:spcAft>
              <a:buFontTx/>
              <a:buChar char="-"/>
              <a:defRPr/>
            </a:pPr>
            <a:endParaRPr lang="en-US" dirty="0" smtClean="0"/>
          </a:p>
          <a:p>
            <a:pPr fontAlgn="auto">
              <a:spcAft>
                <a:spcPts val="0"/>
              </a:spcAft>
              <a:buFontTx/>
              <a:buChar char="-"/>
              <a:defRPr/>
            </a:pPr>
            <a:endParaRPr lang="en-US" dirty="0"/>
          </a:p>
          <a:p>
            <a:pPr fontAlgn="auto">
              <a:spcAft>
                <a:spcPts val="0"/>
              </a:spcAft>
              <a:buFontTx/>
              <a:buChar char="-"/>
              <a:defRPr/>
            </a:pPr>
            <a:endParaRPr lang="en-US" dirty="0" smtClean="0"/>
          </a:p>
          <a:p>
            <a:pPr marL="0" indent="0" fontAlgn="auto">
              <a:spcAft>
                <a:spcPts val="0"/>
              </a:spcAft>
              <a:buFont typeface="Arial" panose="020B0604020202020204" pitchFamily="34" charset="0"/>
              <a:buNone/>
              <a:defRPr/>
            </a:pPr>
            <a:endParaRPr lang="en-US" dirty="0" smtClean="0"/>
          </a:p>
          <a:p>
            <a:pPr marL="0" indent="0" fontAlgn="auto">
              <a:spcAft>
                <a:spcPts val="0"/>
              </a:spcAft>
              <a:buFont typeface="Arial" panose="020B0604020202020204" pitchFamily="34" charset="0"/>
              <a:buNone/>
              <a:defRPr/>
            </a:pPr>
            <a:r>
              <a:rPr lang="en-US" dirty="0" smtClean="0"/>
              <a:t>- </a:t>
            </a:r>
            <a:r>
              <a:rPr lang="en-US" b="1" u="sng" dirty="0" err="1" smtClean="0">
                <a:latin typeface="Times New Roman" panose="02020603050405020304" pitchFamily="18" charset="0"/>
                <a:cs typeface="Times New Roman" panose="02020603050405020304" pitchFamily="18" charset="0"/>
              </a:rPr>
              <a:t>Giâm</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cành</a:t>
            </a:r>
            <a:r>
              <a:rPr lang="en-US" dirty="0" smtClean="0"/>
              <a:t>                                                                                                                                                           </a:t>
            </a:r>
            <a:endParaRPr lang="en-US"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1585913"/>
            <a:ext cx="4503738"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4630738"/>
            <a:ext cx="4503738"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6019800" y="1476375"/>
            <a:ext cx="0" cy="519112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barn(inVertical)">
                                      <p:cBhvr>
                                        <p:cTn id="28" dur="500"/>
                                        <p:tgtEl>
                                          <p:spTgt spid="6">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barn(inVertical)">
                                      <p:cBhvr>
                                        <p:cTn id="38" dur="500"/>
                                        <p:tgtEl>
                                          <p:spTgt spid="4">
                                            <p:txEl>
                                              <p:pRg st="0" end="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down)">
                                      <p:cBhvr>
                                        <p:cTn id="41" dur="500"/>
                                        <p:tgtEl>
                                          <p:spTgt spid="4">
                                            <p:txEl>
                                              <p:pRg st="1" end="1"/>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down)">
                                      <p:cBhvr>
                                        <p:cTn id="44" dur="500"/>
                                        <p:tgtEl>
                                          <p:spTgt spid="4">
                                            <p:txEl>
                                              <p:pRg st="2" end="2"/>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wipe(down)">
                                      <p:cBhvr>
                                        <p:cTn id="47" dur="500"/>
                                        <p:tgtEl>
                                          <p:spTgt spid="4">
                                            <p:txEl>
                                              <p:pRg st="3" end="3"/>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barn(inVertical)">
                                      <p:cBhvr>
                                        <p:cTn id="50" dur="500"/>
                                        <p:tgtEl>
                                          <p:spTgt spid="4">
                                            <p:txEl>
                                              <p:pRg st="5" end="5"/>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barn(inVertical)">
                                      <p:cBhvr>
                                        <p:cTn id="53" dur="500"/>
                                        <p:tgtEl>
                                          <p:spTgt spid="4">
                                            <p:txEl>
                                              <p:pRg st="6" end="6"/>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barn(inVertical)">
                                      <p:cBhvr>
                                        <p:cTn id="5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92075"/>
            <a:ext cx="10515600" cy="717550"/>
          </a:xfrm>
        </p:spPr>
        <p:txBody>
          <a:bodyPr/>
          <a:lstStyle/>
          <a:p>
            <a:r>
              <a:rPr lang="en-US" altLang="en-US" smtClean="0">
                <a:latin typeface="Times New Roman" panose="02020603050405020304" pitchFamily="18" charset="0"/>
                <a:cs typeface="Times New Roman" panose="02020603050405020304" pitchFamily="18" charset="0"/>
              </a:rPr>
              <a:t>a</a:t>
            </a:r>
            <a:r>
              <a:rPr lang="en-US" altLang="en-US" u="sng" smtClean="0">
                <a:latin typeface="Times New Roman" panose="02020603050405020304" pitchFamily="18" charset="0"/>
                <a:cs typeface="Times New Roman" panose="02020603050405020304" pitchFamily="18" charset="0"/>
              </a:rPr>
              <a:t>) </a:t>
            </a:r>
            <a:r>
              <a:rPr lang="en-US" altLang="en-US" b="1" u="sng" smtClean="0">
                <a:latin typeface="Times New Roman" panose="02020603050405020304" pitchFamily="18" charset="0"/>
                <a:cs typeface="Times New Roman" panose="02020603050405020304" pitchFamily="18" charset="0"/>
              </a:rPr>
              <a:t>Chiết cành</a:t>
            </a:r>
          </a:p>
        </p:txBody>
      </p:sp>
      <p:sp>
        <p:nvSpPr>
          <p:cNvPr id="3" name="Content Placeholder 2"/>
          <p:cNvSpPr>
            <a:spLocks noGrp="1"/>
          </p:cNvSpPr>
          <p:nvPr>
            <p:ph sz="half" idx="1"/>
          </p:nvPr>
        </p:nvSpPr>
        <p:spPr>
          <a:xfrm>
            <a:off x="838200" y="809625"/>
            <a:ext cx="5181600" cy="5773738"/>
          </a:xfrm>
        </p:spPr>
        <p:txBody>
          <a:bodyPr rtlCol="0">
            <a:normAutofit/>
          </a:bodyPr>
          <a:lstStyle/>
          <a:p>
            <a:pPr fontAlgn="auto">
              <a:spcAft>
                <a:spcPts val="0"/>
              </a:spcAft>
              <a:defRPr/>
            </a:pPr>
            <a:r>
              <a:rPr lang="en-US" sz="3200" dirty="0">
                <a:solidFill>
                  <a:srgbClr val="002060"/>
                </a:solidFill>
                <a:latin typeface="Times New Roman" panose="02020603050405020304" pitchFamily="18" charset="0"/>
                <a:cs typeface="Times New Roman" panose="02020603050405020304" pitchFamily="18" charset="0"/>
              </a:rPr>
              <a:t>L</a:t>
            </a:r>
            <a:r>
              <a:rPr lang="vi-VN" sz="3200" dirty="0">
                <a:solidFill>
                  <a:srgbClr val="002060"/>
                </a:solidFill>
                <a:latin typeface="Times New Roman" panose="02020603050405020304" pitchFamily="18" charset="0"/>
                <a:cs typeface="Times New Roman" panose="02020603050405020304" pitchFamily="18" charset="0"/>
              </a:rPr>
              <a:t>à phương pháp nhân giống bằng cách tách cành từ cây mẹ tạo thành cây con</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sz="3200" dirty="0" err="1" smtClean="0">
                <a:latin typeface="Times New Roman" panose="02020603050405020304" pitchFamily="18" charset="0"/>
                <a:cs typeface="Times New Roman" panose="02020603050405020304" pitchFamily="18" charset="0"/>
              </a:rPr>
              <a:t>Cành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a:t>
            </a:r>
          </a:p>
          <a:p>
            <a:pPr marL="0" indent="0" fontAlgn="auto">
              <a:spcAft>
                <a:spcPts val="0"/>
              </a:spcAft>
              <a:buFont typeface="Arial" panose="020B0604020202020204" pitchFamily="34" charset="0"/>
              <a:buNone/>
              <a:defRPr/>
            </a:pP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Cành </a:t>
            </a:r>
            <a:r>
              <a:rPr lang="vi-VN" sz="3200" dirty="0">
                <a:latin typeface="Times New Roman" panose="02020603050405020304" pitchFamily="18" charset="0"/>
                <a:cs typeface="Times New Roman" panose="02020603050405020304" pitchFamily="18" charset="0"/>
              </a:rPr>
              <a:t>khoẻ, có 1- 2 năm tuổi, không bị </a:t>
            </a:r>
            <a:r>
              <a:rPr lang="vi-VN" sz="3200" dirty="0" smtClean="0">
                <a:latin typeface="Times New Roman" panose="02020603050405020304" pitchFamily="18" charset="0"/>
                <a:cs typeface="Times New Roman" panose="02020603050405020304" pitchFamily="18" charset="0"/>
              </a:rPr>
              <a:t>sâu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bệnh</a:t>
            </a:r>
            <a:r>
              <a:rPr lang="en-US" sz="3200" dirty="0" smtClean="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ở giữa tầng </a:t>
            </a:r>
            <a:r>
              <a:rPr lang="vi-VN" sz="3200" dirty="0" smtClean="0">
                <a:latin typeface="Times New Roman" panose="02020603050405020304" pitchFamily="18" charset="0"/>
                <a:cs typeface="Times New Roman" panose="02020603050405020304" pitchFamily="18" charset="0"/>
              </a:rPr>
              <a:t>t</a:t>
            </a:r>
            <a:r>
              <a:rPr lang="en-US" sz="3200" dirty="0" err="1" smtClean="0">
                <a:latin typeface="Times New Roman" panose="02020603050405020304" pitchFamily="18" charset="0"/>
                <a:cs typeface="Times New Roman" panose="02020603050405020304" pitchFamily="18" charset="0"/>
              </a:rPr>
              <a:t>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cây</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vươn ra ánh sáng, </a:t>
            </a:r>
            <a:r>
              <a:rPr lang="en-US" sz="3200" dirty="0">
                <a:latin typeface="Times New Roman" panose="02020603050405020304" pitchFamily="18" charset="0"/>
                <a:cs typeface="Times New Roman" panose="02020603050405020304" pitchFamily="18" charset="0"/>
              </a:rPr>
              <a:t>đ</a:t>
            </a:r>
            <a:r>
              <a:rPr lang="vi-VN" sz="3200" dirty="0" smtClean="0">
                <a:latin typeface="Times New Roman" panose="02020603050405020304" pitchFamily="18" charset="0"/>
                <a:cs typeface="Times New Roman" panose="02020603050405020304" pitchFamily="18" charset="0"/>
              </a:rPr>
              <a:t>ường </a:t>
            </a:r>
            <a:r>
              <a:rPr lang="vi-VN" sz="3200" dirty="0">
                <a:latin typeface="Times New Roman" panose="02020603050405020304" pitchFamily="18" charset="0"/>
                <a:cs typeface="Times New Roman" panose="02020603050405020304" pitchFamily="18" charset="0"/>
              </a:rPr>
              <a:t>kính 1-1,5 cm</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thích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hợp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tháng</a:t>
            </a:r>
            <a:r>
              <a:rPr lang="en-US" sz="3200" dirty="0" smtClean="0">
                <a:latin typeface="Times New Roman" panose="02020603050405020304" pitchFamily="18" charset="0"/>
                <a:cs typeface="Times New Roman" panose="02020603050405020304" pitchFamily="18" charset="0"/>
              </a:rPr>
              <a:t> (2-4) </a:t>
            </a:r>
            <a:r>
              <a:rPr lang="en-US" sz="3200" dirty="0" err="1" smtClean="0">
                <a:latin typeface="Times New Roman" panose="02020603050405020304" pitchFamily="18" charset="0"/>
                <a:cs typeface="Times New Roman" panose="02020603050405020304" pitchFamily="18" charset="0"/>
              </a:rPr>
              <a:t>hoặc</a:t>
            </a:r>
            <a:r>
              <a:rPr lang="en-US" sz="3200" dirty="0" smtClean="0">
                <a:latin typeface="Times New Roman" panose="02020603050405020304" pitchFamily="18" charset="0"/>
                <a:cs typeface="Times New Roman" panose="02020603050405020304" pitchFamily="18" charset="0"/>
              </a:rPr>
              <a:t> (8-9) ở </a:t>
            </a:r>
            <a:r>
              <a:rPr lang="en-US" sz="3200" dirty="0" err="1" smtClean="0">
                <a:latin typeface="Times New Roman" panose="02020603050405020304" pitchFamily="18" charset="0"/>
                <a:cs typeface="Times New Roman" panose="02020603050405020304" pitchFamily="18" charset="0"/>
              </a:rPr>
              <a:t>miền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tháng</a:t>
            </a:r>
            <a:r>
              <a:rPr lang="en-US" sz="3200" dirty="0" smtClean="0">
                <a:latin typeface="Times New Roman" panose="02020603050405020304" pitchFamily="18" charset="0"/>
                <a:cs typeface="Times New Roman" panose="02020603050405020304" pitchFamily="18" charset="0"/>
              </a:rPr>
              <a:t> 4-5 ở </a:t>
            </a:r>
            <a:r>
              <a:rPr lang="en-US" sz="3200" dirty="0" err="1" smtClean="0">
                <a:latin typeface="Times New Roman" panose="02020603050405020304" pitchFamily="18" charset="0"/>
                <a:cs typeface="Times New Roman" panose="02020603050405020304" pitchFamily="18" charset="0"/>
              </a:rPr>
              <a:t>niềm</a:t>
            </a:r>
            <a:r>
              <a:rPr lang="en-US" sz="3200" dirty="0" smtClean="0">
                <a:latin typeface="Times New Roman" panose="02020603050405020304" pitchFamily="18" charset="0"/>
                <a:cs typeface="Times New Roman" panose="02020603050405020304" pitchFamily="18" charset="0"/>
              </a:rPr>
              <a:t> Nam</a:t>
            </a:r>
            <a:endParaRPr lang="en-US" sz="3200" dirty="0">
              <a:latin typeface="Times New Roman" panose="02020603050405020304" pitchFamily="18" charset="0"/>
              <a:cs typeface="Times New Roman" panose="02020603050405020304" pitchFamily="18" charset="0"/>
            </a:endParaRPr>
          </a:p>
          <a:p>
            <a:pPr fontAlgn="auto">
              <a:spcAft>
                <a:spcPts val="0"/>
              </a:spcAft>
              <a:defRPr/>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40563" y="809625"/>
            <a:ext cx="4676775" cy="5538788"/>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838200" y="0"/>
            <a:ext cx="10515600" cy="836613"/>
          </a:xfrm>
        </p:spPr>
        <p:txBody>
          <a:bodyPr/>
          <a:lstStyle/>
          <a:p>
            <a:r>
              <a:rPr lang="en-US" altLang="en-US" b="1" smtClean="0">
                <a:latin typeface="Times New Roman" panose="02020603050405020304" pitchFamily="18" charset="0"/>
                <a:cs typeface="Times New Roman" panose="02020603050405020304" pitchFamily="18" charset="0"/>
              </a:rPr>
              <a:t>b</a:t>
            </a:r>
            <a:r>
              <a:rPr lang="en-US" altLang="en-US" b="1" u="sng" smtClean="0">
                <a:latin typeface="Times New Roman" panose="02020603050405020304" pitchFamily="18" charset="0"/>
                <a:cs typeface="Times New Roman" panose="02020603050405020304" pitchFamily="18" charset="0"/>
              </a:rPr>
              <a:t>) Giâm cành</a:t>
            </a:r>
          </a:p>
        </p:txBody>
      </p:sp>
      <p:sp>
        <p:nvSpPr>
          <p:cNvPr id="3" name="Content Placeholder 2"/>
          <p:cNvSpPr>
            <a:spLocks noGrp="1"/>
          </p:cNvSpPr>
          <p:nvPr>
            <p:ph sz="half" idx="1"/>
          </p:nvPr>
        </p:nvSpPr>
        <p:spPr>
          <a:xfrm>
            <a:off x="92075" y="992188"/>
            <a:ext cx="5746750" cy="5865812"/>
          </a:xfrm>
        </p:spPr>
        <p:txBody>
          <a:bodyPr rtlCol="0">
            <a:normAutofit lnSpcReduction="10000"/>
          </a:bodyPr>
          <a:lstStyle/>
          <a:p>
            <a:pPr fontAlgn="auto">
              <a:spcAft>
                <a:spcPts val="0"/>
              </a:spcAft>
              <a:defRPr/>
            </a:pPr>
            <a:r>
              <a:rPr lang="en-US" dirty="0" err="1" smtClean="0">
                <a:solidFill>
                  <a:srgbClr val="00B0F0"/>
                </a:solidFill>
                <a:latin typeface="Times New Roman" panose="02020603050405020304" pitchFamily="18" charset="0"/>
                <a:cs typeface="Times New Roman" panose="02020603050405020304" pitchFamily="18" charset="0"/>
              </a:rPr>
              <a:t>Là</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Phương</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pháp</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nhân</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giống</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d</a:t>
            </a:r>
            <a:r>
              <a:rPr lang="en-US" dirty="0" err="1" smtClean="0">
                <a:solidFill>
                  <a:srgbClr val="00B0F0"/>
                </a:solidFill>
                <a:latin typeface="Times New Roman" panose="02020603050405020304" pitchFamily="18" charset="0"/>
                <a:cs typeface="Times New Roman" panose="02020603050405020304" pitchFamily="18" charset="0"/>
              </a:rPr>
              <a:t>ựa</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trên</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khả</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năng</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hình</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thành</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rễ</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phụ</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của</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đoạn</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cành</a:t>
            </a:r>
            <a:r>
              <a:rPr lang="en-US" dirty="0">
                <a:solidFill>
                  <a:srgbClr val="00B0F0"/>
                </a:solidFill>
                <a:latin typeface="Times New Roman" panose="02020603050405020304" pitchFamily="18" charset="0"/>
                <a:cs typeface="Times New Roman" panose="02020603050405020304" pitchFamily="18" charset="0"/>
              </a:rPr>
              <a:t> </a:t>
            </a:r>
            <a:r>
              <a:rPr lang="en-US" dirty="0" smtClean="0">
                <a:solidFill>
                  <a:srgbClr val="00B0F0"/>
                </a:solidFill>
                <a:latin typeface="Times New Roman" panose="02020603050405020304" pitchFamily="18" charset="0"/>
                <a:cs typeface="Times New Roman" panose="02020603050405020304" pitchFamily="18" charset="0"/>
              </a:rPr>
              <a:t>(</a:t>
            </a:r>
            <a:r>
              <a:rPr lang="en-US" dirty="0" err="1" smtClean="0">
                <a:solidFill>
                  <a:srgbClr val="00B0F0"/>
                </a:solidFill>
                <a:latin typeface="Times New Roman" panose="02020603050405020304" pitchFamily="18" charset="0"/>
                <a:cs typeface="Times New Roman" panose="02020603050405020304" pitchFamily="18" charset="0"/>
              </a:rPr>
              <a:t>hoặc</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các</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đoạn</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rễ</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đã</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cắt</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rời</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khỏi</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cây</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mẹ</a:t>
            </a:r>
            <a:r>
              <a:rPr lang="en-US" dirty="0" smtClean="0">
                <a:solidFill>
                  <a:srgbClr val="00B0F0"/>
                </a:solidFill>
                <a:latin typeface="Times New Roman" panose="02020603050405020304" pitchFamily="18" charset="0"/>
                <a:cs typeface="Times New Roman" panose="02020603050405020304" pitchFamily="18" charset="0"/>
              </a:rPr>
              <a:t>.</a:t>
            </a:r>
          </a:p>
          <a:p>
            <a:pPr marL="0" indent="0" fontAlgn="auto">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Làm </a:t>
            </a:r>
            <a:r>
              <a:rPr lang="vi-VN" dirty="0">
                <a:latin typeface="Times New Roman" panose="02020603050405020304" pitchFamily="18" charset="0"/>
                <a:cs typeface="Times New Roman" panose="02020603050405020304" pitchFamily="18" charset="0"/>
              </a:rPr>
              <a:t>nhà </a:t>
            </a:r>
            <a:r>
              <a:rPr lang="vi-VN" dirty="0" smtClean="0">
                <a:latin typeface="Times New Roman" panose="02020603050405020304" pitchFamily="18" charset="0"/>
                <a:cs typeface="Times New Roman" panose="02020603050405020304" pitchFamily="18" charset="0"/>
              </a:rPr>
              <a:t>gi</a:t>
            </a:r>
            <a:r>
              <a:rPr lang="en-US" dirty="0">
                <a:latin typeface="Times New Roman" panose="02020603050405020304" pitchFamily="18" charset="0"/>
                <a:cs typeface="Times New Roman" panose="02020603050405020304" pitchFamily="18" charset="0"/>
              </a:rPr>
              <a:t>â</a:t>
            </a:r>
            <a:r>
              <a:rPr lang="vi-VN" dirty="0" smtClean="0">
                <a:latin typeface="Times New Roman" panose="02020603050405020304" pitchFamily="18" charset="0"/>
                <a:cs typeface="Times New Roman" panose="02020603050405020304" pitchFamily="18" charset="0"/>
              </a:rPr>
              <a:t>m </a:t>
            </a:r>
            <a:r>
              <a:rPr lang="vi-VN" dirty="0">
                <a:latin typeface="Times New Roman" panose="02020603050405020304" pitchFamily="18" charset="0"/>
                <a:cs typeface="Times New Roman" panose="02020603050405020304" pitchFamily="18" charset="0"/>
              </a:rPr>
              <a:t>cành nơi thoáng mát, gần nơi ra ngôi cây con tơi xốp, </a:t>
            </a:r>
            <a:r>
              <a:rPr lang="en-US" dirty="0" err="1" smtClean="0">
                <a:latin typeface="Times New Roman" panose="02020603050405020304" pitchFamily="18" charset="0"/>
                <a:cs typeface="Times New Roman" panose="02020603050405020304" pitchFamily="18" charset="0"/>
              </a:rPr>
              <a:t>ẩm</a:t>
            </a:r>
            <a:r>
              <a:rPr lang="vi-V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Chọn </a:t>
            </a:r>
            <a:r>
              <a:rPr lang="vi-VN" dirty="0">
                <a:latin typeface="Times New Roman" panose="02020603050405020304" pitchFamily="18" charset="0"/>
                <a:cs typeface="Times New Roman" panose="02020603050405020304" pitchFamily="18" charset="0"/>
              </a:rPr>
              <a:t>cành non 1- 2 năm tuổi, chưa ra </a:t>
            </a:r>
            <a:r>
              <a:rPr lang="vi-VN" dirty="0" smtClean="0">
                <a:latin typeface="Times New Roman" panose="02020603050405020304" pitchFamily="18" charset="0"/>
                <a:cs typeface="Times New Roman" panose="02020603050405020304" pitchFamily="18" charset="0"/>
              </a:rPr>
              <a:t>hoa.</a:t>
            </a:r>
            <a:endParaRPr lang="en-US"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Chọn </a:t>
            </a:r>
            <a:r>
              <a:rPr lang="vi-VN" dirty="0">
                <a:latin typeface="Times New Roman" panose="02020603050405020304" pitchFamily="18" charset="0"/>
                <a:cs typeface="Times New Roman" panose="02020603050405020304" pitchFamily="18" charset="0"/>
              </a:rPr>
              <a:t>thời vụ thích hợp</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Trước khi </a:t>
            </a:r>
            <a:r>
              <a:rPr lang="vi-VN" dirty="0" smtClean="0">
                <a:latin typeface="Times New Roman" panose="02020603050405020304" pitchFamily="18" charset="0"/>
                <a:cs typeface="Times New Roman" panose="02020603050405020304" pitchFamily="18" charset="0"/>
              </a:rPr>
              <a:t>gi</a:t>
            </a:r>
            <a:r>
              <a:rPr lang="en-US" dirty="0">
                <a:latin typeface="Times New Roman" panose="02020603050405020304" pitchFamily="18" charset="0"/>
                <a:cs typeface="Times New Roman" panose="02020603050405020304" pitchFamily="18" charset="0"/>
              </a:rPr>
              <a:t>â</a:t>
            </a:r>
            <a:r>
              <a:rPr lang="vi-VN" dirty="0" smtClean="0">
                <a:latin typeface="Times New Roman" panose="02020603050405020304" pitchFamily="18" charset="0"/>
                <a:cs typeface="Times New Roman" panose="02020603050405020304" pitchFamily="18" charset="0"/>
              </a:rPr>
              <a:t>m</a:t>
            </a:r>
            <a:r>
              <a:rPr lang="vi-VN"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nh</a:t>
            </a:r>
            <a:r>
              <a:rPr lang="en-US" dirty="0" err="1" smtClean="0">
                <a:latin typeface="Times New Roman" panose="02020603050405020304" pitchFamily="18" charset="0"/>
                <a:cs typeface="Times New Roman" panose="02020603050405020304" pitchFamily="18" charset="0"/>
              </a:rPr>
              <a:t>úng</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gốc gi</a:t>
            </a:r>
            <a:r>
              <a:rPr lang="en-US" dirty="0">
                <a:latin typeface="Times New Roman" panose="02020603050405020304" pitchFamily="18" charset="0"/>
                <a:cs typeface="Times New Roman" panose="02020603050405020304" pitchFamily="18" charset="0"/>
              </a:rPr>
              <a:t>â</a:t>
            </a:r>
            <a:r>
              <a:rPr lang="vi-VN" dirty="0" smtClean="0">
                <a:latin typeface="Times New Roman" panose="02020603050405020304" pitchFamily="18" charset="0"/>
                <a:cs typeface="Times New Roman" panose="02020603050405020304" pitchFamily="18" charset="0"/>
              </a:rPr>
              <a:t>m </a:t>
            </a:r>
            <a:r>
              <a:rPr lang="vi-VN" dirty="0">
                <a:latin typeface="Times New Roman" panose="02020603050405020304" pitchFamily="18" charset="0"/>
                <a:cs typeface="Times New Roman" panose="02020603050405020304" pitchFamily="18" charset="0"/>
              </a:rPr>
              <a:t>vào dung dịch chất kích thích ra rễ với nồng độ và thời gian thích </a:t>
            </a:r>
            <a:r>
              <a:rPr lang="vi-VN" dirty="0" smtClean="0">
                <a:latin typeface="Times New Roman" panose="02020603050405020304" pitchFamily="18" charset="0"/>
                <a:cs typeface="Times New Roman" panose="02020603050405020304" pitchFamily="18" charset="0"/>
              </a:rPr>
              <a:t>hợp.</a:t>
            </a:r>
            <a:endParaRPr lang="en-US"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Mật </a:t>
            </a:r>
            <a:r>
              <a:rPr lang="vi-VN" dirty="0">
                <a:latin typeface="Times New Roman" panose="02020603050405020304" pitchFamily="18" charset="0"/>
                <a:cs typeface="Times New Roman" panose="02020603050405020304" pitchFamily="18" charset="0"/>
              </a:rPr>
              <a:t>độ </a:t>
            </a:r>
            <a:r>
              <a:rPr lang="vi-VN" dirty="0" smtClean="0">
                <a:latin typeface="Times New Roman" panose="02020603050405020304" pitchFamily="18" charset="0"/>
                <a:cs typeface="Times New Roman" panose="02020603050405020304" pitchFamily="18" charset="0"/>
              </a:rPr>
              <a:t>gi</a:t>
            </a:r>
            <a:r>
              <a:rPr lang="en-US" dirty="0">
                <a:latin typeface="Times New Roman" panose="02020603050405020304" pitchFamily="18" charset="0"/>
                <a:cs typeface="Times New Roman" panose="02020603050405020304" pitchFamily="18" charset="0"/>
              </a:rPr>
              <a:t>â</a:t>
            </a:r>
            <a:r>
              <a:rPr lang="vi-VN" dirty="0" smtClean="0">
                <a:latin typeface="Times New Roman" panose="02020603050405020304" pitchFamily="18" charset="0"/>
                <a:cs typeface="Times New Roman" panose="02020603050405020304" pitchFamily="18" charset="0"/>
              </a:rPr>
              <a:t>m </a:t>
            </a:r>
            <a:r>
              <a:rPr lang="vi-VN" dirty="0">
                <a:latin typeface="Times New Roman" panose="02020603050405020304" pitchFamily="18" charset="0"/>
                <a:cs typeface="Times New Roman" panose="02020603050405020304" pitchFamily="18" charset="0"/>
              </a:rPr>
              <a:t>đảm bảo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tắc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các l</a:t>
            </a:r>
            <a:r>
              <a:rPr lang="en-US" dirty="0" smtClean="0">
                <a:latin typeface="Times New Roman" panose="02020603050405020304" pitchFamily="18" charset="0"/>
                <a:cs typeface="Times New Roman" panose="02020603050405020304" pitchFamily="18" charset="0"/>
              </a:rPr>
              <a:t>á </a:t>
            </a:r>
            <a:r>
              <a:rPr lang="vi-VN" dirty="0" smtClean="0">
                <a:latin typeface="Times New Roman" panose="02020603050405020304" pitchFamily="18" charset="0"/>
                <a:cs typeface="Times New Roman" panose="02020603050405020304" pitchFamily="18" charset="0"/>
              </a:rPr>
              <a:t>không </a:t>
            </a:r>
            <a:r>
              <a:rPr lang="vi-VN" dirty="0">
                <a:latin typeface="Times New Roman" panose="02020603050405020304" pitchFamily="18" charset="0"/>
                <a:cs typeface="Times New Roman" panose="02020603050405020304" pitchFamily="18" charset="0"/>
              </a:rPr>
              <a:t>che </a:t>
            </a:r>
            <a:r>
              <a:rPr lang="vi-VN" dirty="0" smtClean="0">
                <a:latin typeface="Times New Roman" panose="02020603050405020304" pitchFamily="18" charset="0"/>
                <a:cs typeface="Times New Roman" panose="02020603050405020304" pitchFamily="18" charset="0"/>
              </a:rPr>
              <a:t>khuấ</a:t>
            </a:r>
            <a:r>
              <a:rPr lang="en-US" dirty="0" smtClean="0">
                <a:latin typeface="Times New Roman" panose="02020603050405020304" pitchFamily="18" charset="0"/>
                <a:cs typeface="Times New Roman" panose="02020603050405020304" pitchFamily="18" charset="0"/>
              </a:rPr>
              <a:t>t </a:t>
            </a:r>
            <a:r>
              <a:rPr lang="en-US" dirty="0" err="1" smtClean="0">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Duy trì độ ẩm trên mặt </a:t>
            </a:r>
            <a:r>
              <a:rPr lang="vi-VN" dirty="0" smtClean="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á</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và đất.</a:t>
            </a:r>
            <a:endParaRPr lang="en-US"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70663" y="379413"/>
            <a:ext cx="5186362" cy="61658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0"/>
            <a:ext cx="10515600" cy="1136650"/>
          </a:xfrm>
        </p:spPr>
        <p:txBody>
          <a:bodyPr/>
          <a:lstStyle/>
          <a:p>
            <a:r>
              <a:rPr lang="en-US" altLang="en-US" b="1" smtClean="0">
                <a:latin typeface="Times New Roman" panose="02020603050405020304" pitchFamily="18" charset="0"/>
                <a:cs typeface="Times New Roman" panose="02020603050405020304" pitchFamily="18" charset="0"/>
              </a:rPr>
              <a:t>c) Ghép</a:t>
            </a:r>
          </a:p>
        </p:txBody>
      </p:sp>
      <p:sp>
        <p:nvSpPr>
          <p:cNvPr id="3" name="Content Placeholder 2"/>
          <p:cNvSpPr>
            <a:spLocks noGrp="1"/>
          </p:cNvSpPr>
          <p:nvPr>
            <p:ph sz="half" idx="1"/>
          </p:nvPr>
        </p:nvSpPr>
        <p:spPr>
          <a:xfrm>
            <a:off x="0" y="1136650"/>
            <a:ext cx="6019800" cy="5891213"/>
          </a:xfrm>
        </p:spPr>
        <p:txBody>
          <a:bodyPr rtlCol="0">
            <a:normAutofit fontScale="92500" lnSpcReduction="10000"/>
          </a:bodyPr>
          <a:lstStyle/>
          <a:p>
            <a:pPr fontAlgn="auto">
              <a:spcAft>
                <a:spcPts val="0"/>
              </a:spcAft>
              <a:defRPr/>
            </a:pPr>
            <a:r>
              <a:rPr lang="en-US" dirty="0" err="1" smtClean="0">
                <a:solidFill>
                  <a:srgbClr val="00B0F0"/>
                </a:solidFill>
                <a:latin typeface="Times New Roman" panose="02020603050405020304" pitchFamily="18" charset="0"/>
                <a:cs typeface="Times New Roman" panose="02020603050405020304" pitchFamily="18" charset="0"/>
              </a:rPr>
              <a:t>Gắn</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một</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đoạn</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cành</a:t>
            </a:r>
            <a:r>
              <a:rPr lang="en-US" dirty="0">
                <a:solidFill>
                  <a:srgbClr val="00B0F0"/>
                </a:solidFill>
                <a:latin typeface="Times New Roman" panose="02020603050405020304" pitchFamily="18" charset="0"/>
                <a:cs typeface="Times New Roman" panose="02020603050405020304" pitchFamily="18" charset="0"/>
              </a:rPr>
              <a:t> </a:t>
            </a:r>
            <a:r>
              <a:rPr lang="en-US" dirty="0" smtClean="0">
                <a:solidFill>
                  <a:srgbClr val="00B0F0"/>
                </a:solidFill>
                <a:latin typeface="Times New Roman" panose="02020603050405020304" pitchFamily="18" charset="0"/>
                <a:cs typeface="Times New Roman" panose="02020603050405020304" pitchFamily="18" charset="0"/>
              </a:rPr>
              <a:t>(</a:t>
            </a:r>
            <a:r>
              <a:rPr lang="en-US" dirty="0" err="1" smtClean="0">
                <a:solidFill>
                  <a:srgbClr val="00B0F0"/>
                </a:solidFill>
                <a:latin typeface="Times New Roman" panose="02020603050405020304" pitchFamily="18" charset="0"/>
                <a:cs typeface="Times New Roman" panose="02020603050405020304" pitchFamily="18" charset="0"/>
              </a:rPr>
              <a:t>hoặc</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cành</a:t>
            </a:r>
            <a:r>
              <a:rPr lang="en-US" dirty="0">
                <a:solidFill>
                  <a:srgbClr val="00B0F0"/>
                </a:solidFill>
                <a:latin typeface="Times New Roman" panose="02020603050405020304" pitchFamily="18" charset="0"/>
                <a:cs typeface="Times New Roman" panose="02020603050405020304" pitchFamily="18" charset="0"/>
              </a:rPr>
              <a:t>) hay </a:t>
            </a:r>
            <a:r>
              <a:rPr lang="en-US" dirty="0" err="1" smtClean="0">
                <a:solidFill>
                  <a:srgbClr val="00B0F0"/>
                </a:solidFill>
                <a:latin typeface="Times New Roman" panose="02020603050405020304" pitchFamily="18" charset="0"/>
                <a:cs typeface="Times New Roman" panose="02020603050405020304" pitchFamily="18" charset="0"/>
              </a:rPr>
              <a:t>mắt</a:t>
            </a:r>
            <a:r>
              <a:rPr lang="en-US" dirty="0" smtClean="0">
                <a:solidFill>
                  <a:srgbClr val="00B0F0"/>
                </a:solidFill>
                <a:latin typeface="Times New Roman" panose="02020603050405020304" pitchFamily="18" charset="0"/>
                <a:cs typeface="Times New Roman" panose="02020603050405020304" pitchFamily="18" charset="0"/>
              </a:rPr>
              <a:t> </a:t>
            </a:r>
            <a:r>
              <a:rPr lang="en-US" dirty="0">
                <a:solidFill>
                  <a:srgbClr val="00B0F0"/>
                </a:solidFill>
                <a:latin typeface="Times New Roman" panose="02020603050405020304" pitchFamily="18" charset="0"/>
                <a:cs typeface="Times New Roman" panose="02020603050405020304" pitchFamily="18" charset="0"/>
              </a:rPr>
              <a:t>(</a:t>
            </a:r>
            <a:r>
              <a:rPr lang="en-US" dirty="0" err="1" smtClean="0">
                <a:solidFill>
                  <a:srgbClr val="00B0F0"/>
                </a:solidFill>
                <a:latin typeface="Times New Roman" panose="02020603050405020304" pitchFamily="18" charset="0"/>
                <a:cs typeface="Times New Roman" panose="02020603050405020304" pitchFamily="18" charset="0"/>
              </a:rPr>
              <a:t>chồi</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lên</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gốc</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của</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cây</a:t>
            </a:r>
            <a:r>
              <a:rPr lang="en-US" dirty="0">
                <a:solidFill>
                  <a:srgbClr val="00B0F0"/>
                </a:solidFill>
                <a:latin typeface="Times New Roman" panose="02020603050405020304" pitchFamily="18" charset="0"/>
                <a:cs typeface="Times New Roman" panose="02020603050405020304" pitchFamily="18" charset="0"/>
              </a:rPr>
              <a:t> </a:t>
            </a:r>
            <a:r>
              <a:rPr lang="en-US" dirty="0" err="1">
                <a:solidFill>
                  <a:srgbClr val="00B0F0"/>
                </a:solidFill>
                <a:latin typeface="Times New Roman" panose="02020603050405020304" pitchFamily="18" charset="0"/>
                <a:cs typeface="Times New Roman" panose="02020603050405020304" pitchFamily="18" charset="0"/>
              </a:rPr>
              <a:t>cùng</a:t>
            </a:r>
            <a:r>
              <a:rPr lang="en-US" dirty="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họ</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để</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tạo</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cây</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mới</a:t>
            </a:r>
            <a:r>
              <a:rPr lang="en-US" dirty="0" smtClean="0">
                <a:solidFill>
                  <a:srgbClr val="00B0F0"/>
                </a:solidFill>
                <a:latin typeface="Times New Roman" panose="02020603050405020304" pitchFamily="18" charset="0"/>
                <a:cs typeface="Times New Roman" panose="02020603050405020304" pitchFamily="18" charset="0"/>
              </a:rPr>
              <a:t>.</a:t>
            </a:r>
          </a:p>
          <a:p>
            <a:pPr fontAlgn="auto">
              <a:spcAft>
                <a:spcPts val="0"/>
              </a:spcAft>
              <a:defRPr/>
            </a:pPr>
            <a:r>
              <a:rPr lang="en-US" dirty="0" err="1" smtClean="0">
                <a:solidFill>
                  <a:srgbClr val="00B0F0"/>
                </a:solidFill>
                <a:latin typeface="Times New Roman" panose="02020603050405020304" pitchFamily="18" charset="0"/>
                <a:cs typeface="Times New Roman" panose="02020603050405020304" pitchFamily="18" charset="0"/>
              </a:rPr>
              <a:t>Có</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hai</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cách</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ghép</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ghép</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cành</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và</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ghép</a:t>
            </a:r>
            <a:r>
              <a:rPr lang="en-US" dirty="0" smtClean="0">
                <a:solidFill>
                  <a:srgbClr val="00B0F0"/>
                </a:solidFill>
                <a:latin typeface="Times New Roman" panose="02020603050405020304" pitchFamily="18" charset="0"/>
                <a:cs typeface="Times New Roman" panose="02020603050405020304" pitchFamily="18" charset="0"/>
              </a:rPr>
              <a:t> </a:t>
            </a:r>
            <a:r>
              <a:rPr lang="en-US" dirty="0" err="1" smtClean="0">
                <a:solidFill>
                  <a:srgbClr val="00B0F0"/>
                </a:solidFill>
                <a:latin typeface="Times New Roman" panose="02020603050405020304" pitchFamily="18" charset="0"/>
                <a:cs typeface="Times New Roman" panose="02020603050405020304" pitchFamily="18" charset="0"/>
              </a:rPr>
              <a:t>mắt</a:t>
            </a:r>
            <a:r>
              <a:rPr lang="en-US" dirty="0" smtClean="0">
                <a:solidFill>
                  <a:srgbClr val="00B0F0"/>
                </a:solidFill>
                <a:latin typeface="Times New Roman" panose="02020603050405020304" pitchFamily="18" charset="0"/>
                <a:cs typeface="Times New Roman" panose="02020603050405020304" pitchFamily="18" charset="0"/>
              </a:rPr>
              <a:t>.</a:t>
            </a:r>
          </a:p>
          <a:p>
            <a:pPr marL="0" indent="0" fontAlgn="auto">
              <a:spcAft>
                <a:spcPts val="0"/>
              </a:spcAft>
              <a:buFont typeface="Arial" panose="020B0604020202020204" pitchFamily="34" charset="0"/>
              <a:buNone/>
              <a:defRPr/>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cành</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ghép,mắt</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ghép</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trên</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cây</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mẹ</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có</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năng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suất</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cao</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ổn</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chất</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lượng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tốt.Mắt</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ghép</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lấy</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trên</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cành</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cao</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kính</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4-10mm,ở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tầng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tán</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cây</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vươn</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ra</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ánh</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sáng,từ</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4-6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tháng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tuổi</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fontAlgn="auto">
              <a:spcAft>
                <a:spcPts val="0"/>
              </a:spcAft>
              <a:buFont typeface="Arial" panose="020B0604020202020204" pitchFamily="34" charset="0"/>
              <a:buNone/>
              <a:defRPr/>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cây</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gốc</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ghép</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cùng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họ</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với</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cành</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ghép,là</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giống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cây</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có</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ưu</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khả</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năng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thích</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ứng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cao</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bộ</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rễ</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khỏe</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chống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sâu</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bệnh</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tốt</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fontAlgn="auto">
              <a:spcAft>
                <a:spcPts val="0"/>
              </a:spcAft>
              <a:buFont typeface="Arial" panose="020B0604020202020204" pitchFamily="34" charset="0"/>
              <a:buNone/>
              <a:defRPr/>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vụ</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(2-4)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và</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(8-10) ở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miền</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Bắc</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(4-5) ở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miền</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Nam</a:t>
            </a:r>
          </a:p>
          <a:p>
            <a:pPr marL="0" indent="0" fontAlgn="auto">
              <a:spcAft>
                <a:spcPts val="0"/>
              </a:spcAft>
              <a:buFont typeface="Arial" panose="020B0604020202020204" pitchFamily="34" charset="0"/>
              <a:buNone/>
              <a:defRPr/>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giữ</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sạch</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ghép</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dao</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ghép</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anose="02020603050405020304" pitchFamily="18" charset="0"/>
                <a:cs typeface="Times New Roman" panose="02020603050405020304" pitchFamily="18" charset="0"/>
              </a:rPr>
              <a:t>sắc</a:t>
            </a:r>
            <a:endParaRPr lang="en-US"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endParaRPr lang="en-US" dirty="0" smtClean="0">
              <a:solidFill>
                <a:srgbClr val="00B0F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172200" y="1254125"/>
            <a:ext cx="5181600" cy="5486400"/>
          </a:xfrm>
        </p:spPr>
        <p:txBody>
          <a:bodyPr rtlCol="0">
            <a:normAutofit fontScale="92500" lnSpcReduction="10000"/>
          </a:bodyPr>
          <a:lstStyle/>
          <a:p>
            <a:pPr fontAlgn="auto">
              <a:spcAft>
                <a:spcPts val="0"/>
              </a:spcAft>
              <a:defRPr/>
            </a:pPr>
            <a:r>
              <a:rPr lang="en-US" sz="3000" dirty="0" err="1" smtClean="0">
                <a:solidFill>
                  <a:srgbClr val="00B0F0"/>
                </a:solidFill>
                <a:latin typeface="Times New Roman" panose="02020603050405020304" pitchFamily="18" charset="0"/>
                <a:cs typeface="Times New Roman" panose="02020603050405020304" pitchFamily="18" charset="0"/>
              </a:rPr>
              <a:t>Ghép</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cành</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là</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cách</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ghép</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được</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áp</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dụng</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cho</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các</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loại</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cây</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ăn</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quả</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khó</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lấy</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mắt</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gỗ</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cứng</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vỏ</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mỏng</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giòn</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và</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khó</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bóc</a:t>
            </a:r>
            <a:r>
              <a:rPr lang="en-US" sz="3000" dirty="0" smtClean="0">
                <a:solidFill>
                  <a:srgbClr val="00B0F0"/>
                </a:solidFill>
                <a:latin typeface="Times New Roman" panose="02020603050405020304" pitchFamily="18" charset="0"/>
                <a:cs typeface="Times New Roman" panose="02020603050405020304" pitchFamily="18" charset="0"/>
              </a:rPr>
              <a:t>…)</a:t>
            </a:r>
            <a:r>
              <a:rPr lang="en-US" sz="3000" dirty="0" err="1" smtClean="0">
                <a:solidFill>
                  <a:srgbClr val="00B0F0"/>
                </a:solidFill>
                <a:latin typeface="Times New Roman" panose="02020603050405020304" pitchFamily="18" charset="0"/>
                <a:cs typeface="Times New Roman" panose="02020603050405020304" pitchFamily="18" charset="0"/>
              </a:rPr>
              <a:t>có</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nhiều</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kiểu</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ghép</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cành</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khác</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nhau</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ghép</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áp,ghép</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nêm</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ghép</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chẻ</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bên</a:t>
            </a:r>
            <a:r>
              <a:rPr lang="en-US" sz="3000" dirty="0" smtClean="0">
                <a:solidFill>
                  <a:srgbClr val="00B0F0"/>
                </a:solidFill>
                <a:latin typeface="Times New Roman" panose="02020603050405020304" pitchFamily="18" charset="0"/>
                <a:cs typeface="Times New Roman" panose="02020603050405020304" pitchFamily="18" charset="0"/>
              </a:rPr>
              <a:t>…</a:t>
            </a:r>
          </a:p>
          <a:p>
            <a:pPr marL="0" indent="0" fontAlgn="auto">
              <a:spcAft>
                <a:spcPts val="0"/>
              </a:spcAft>
              <a:buFont typeface="Arial" panose="020B0604020202020204" pitchFamily="34" charset="0"/>
              <a:buNone/>
              <a:defRPr/>
            </a:pPr>
            <a:endParaRPr lang="en-US" dirty="0" smtClean="0">
              <a:solidFill>
                <a:srgbClr val="00B0F0"/>
              </a:solidFill>
              <a:latin typeface="Times New Roman" panose="02020603050405020304" pitchFamily="18" charset="0"/>
              <a:cs typeface="Times New Roman" panose="02020603050405020304" pitchFamily="18" charset="0"/>
            </a:endParaRPr>
          </a:p>
          <a:p>
            <a:pPr fontAlgn="auto">
              <a:spcAft>
                <a:spcPts val="0"/>
              </a:spcAft>
              <a:defRPr/>
            </a:pPr>
            <a:endParaRPr lang="en-US" dirty="0"/>
          </a:p>
          <a:p>
            <a:pPr fontAlgn="auto">
              <a:spcAft>
                <a:spcPts val="0"/>
              </a:spcAft>
              <a:defRPr/>
            </a:pPr>
            <a:r>
              <a:rPr lang="en-US" sz="3000" dirty="0" err="1" smtClean="0">
                <a:solidFill>
                  <a:srgbClr val="00B0F0"/>
                </a:solidFill>
                <a:latin typeface="Times New Roman" panose="02020603050405020304" pitchFamily="18" charset="0"/>
                <a:cs typeface="Times New Roman" panose="02020603050405020304" pitchFamily="18" charset="0"/>
              </a:rPr>
              <a:t>Ghép</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mắt</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là</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cách</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ghép</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phổ</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biến</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cho</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nhiều</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loại</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cây</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ăn</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quả</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Có</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nhiều</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cách</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ghép</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khác</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nhau</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như</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ghép</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cửa</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sổ,chữ</a:t>
            </a:r>
            <a:r>
              <a:rPr lang="en-US" sz="3000" dirty="0" smtClean="0">
                <a:solidFill>
                  <a:srgbClr val="00B0F0"/>
                </a:solidFill>
                <a:latin typeface="Times New Roman" panose="02020603050405020304" pitchFamily="18" charset="0"/>
                <a:cs typeface="Times New Roman" panose="02020603050405020304" pitchFamily="18" charset="0"/>
              </a:rPr>
              <a:t> T , </a:t>
            </a:r>
            <a:r>
              <a:rPr lang="en-US" sz="3000" dirty="0" err="1" smtClean="0">
                <a:solidFill>
                  <a:srgbClr val="00B0F0"/>
                </a:solidFill>
                <a:latin typeface="Times New Roman" panose="02020603050405020304" pitchFamily="18" charset="0"/>
                <a:cs typeface="Times New Roman" panose="02020603050405020304" pitchFamily="18" charset="0"/>
              </a:rPr>
              <a:t>mắt</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nhỏ</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có</a:t>
            </a:r>
            <a:r>
              <a:rPr lang="en-US" sz="3000" dirty="0" smtClean="0">
                <a:solidFill>
                  <a:srgbClr val="00B0F0"/>
                </a:solidFill>
                <a:latin typeface="Times New Roman" panose="02020603050405020304" pitchFamily="18" charset="0"/>
                <a:cs typeface="Times New Roman" panose="02020603050405020304" pitchFamily="18" charset="0"/>
              </a:rPr>
              <a:t> </a:t>
            </a:r>
            <a:r>
              <a:rPr lang="en-US" sz="3000" dirty="0" err="1" smtClean="0">
                <a:solidFill>
                  <a:srgbClr val="00B0F0"/>
                </a:solidFill>
                <a:latin typeface="Times New Roman" panose="02020603050405020304" pitchFamily="18" charset="0"/>
                <a:cs typeface="Times New Roman" panose="02020603050405020304" pitchFamily="18" charset="0"/>
              </a:rPr>
              <a:t>gỗ</a:t>
            </a:r>
            <a:r>
              <a:rPr lang="en-US" sz="3000" dirty="0" smtClean="0">
                <a:solidFill>
                  <a:srgbClr val="00B0F0"/>
                </a:solidFill>
                <a:latin typeface="Times New Roman" panose="02020603050405020304" pitchFamily="18" charset="0"/>
                <a:cs typeface="Times New Roman" panose="02020603050405020304" pitchFamily="18" charset="0"/>
              </a:rPr>
              <a:t>…</a:t>
            </a:r>
            <a:endParaRPr lang="en-US" sz="3000" dirty="0">
              <a:solidFill>
                <a:srgbClr val="00B0F0"/>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019800" y="1136650"/>
            <a:ext cx="0" cy="572135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barn(inVertical)">
                                      <p:cBhvr>
                                        <p:cTn id="31" dur="500"/>
                                        <p:tgtEl>
                                          <p:spTgt spid="4">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barn(inVertical)">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24589" y="0"/>
            <a:ext cx="11129211" cy="863097"/>
          </a:xfrm>
        </p:spPr>
        <p:txBody>
          <a:bodyPr/>
          <a:lstStyle/>
          <a:p>
            <a:r>
              <a:rPr lang="en-US" dirty="0" err="1" smtClean="0">
                <a:latin typeface="Times New Roman" panose="02020603050405020304" pitchFamily="18" charset="0"/>
                <a:cs typeface="Times New Roman" panose="02020603050405020304" pitchFamily="18" charset="0"/>
              </a:rPr>
              <a:t>Ghép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áp</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0" y="863098"/>
            <a:ext cx="6019800" cy="5994901"/>
          </a:xfrm>
        </p:spPr>
        <p:txBody>
          <a:bodyPr/>
          <a:lstStyle/>
          <a:p>
            <a:r>
              <a:rPr lang="vi-VN" sz="3000" dirty="0">
                <a:latin typeface="+mj-lt"/>
              </a:rPr>
              <a:t>Ghép áp là cách ghép có tỉ lệ sống cao nhưng công phu và tỉ lệ nhân giống thấp. Cách ghép này được áp dụng cho các cây ăn quả khó ghép bằng các phương pháp khác và cần số lượng ít như mít, điều, khế, nhãn...</a:t>
            </a:r>
          </a:p>
          <a:p>
            <a:r>
              <a:rPr lang="vi-VN" sz="3000" dirty="0" smtClean="0">
                <a:latin typeface="+mj-lt"/>
              </a:rPr>
              <a:t>Dùng </a:t>
            </a:r>
            <a:r>
              <a:rPr lang="vi-VN" sz="3000" dirty="0">
                <a:latin typeface="+mj-lt"/>
              </a:rPr>
              <a:t>dao sắc cắt vật một miếng vỏ nhỏ, vừa chớm vào thân gỗ của cành ghép và gốc ghép. Vết cắt dài 1 - 2cm, rộng 0,4 - 0,5cm </a:t>
            </a:r>
            <a:r>
              <a:rPr lang="vi-VN" sz="3000" dirty="0" smtClean="0">
                <a:latin typeface="+mj-lt"/>
              </a:rPr>
              <a:t>Áp </a:t>
            </a:r>
            <a:r>
              <a:rPr lang="vi-VN" sz="3000" dirty="0">
                <a:latin typeface="+mj-lt"/>
              </a:rPr>
              <a:t>gốc ghép vào cành ghép ở vị trí vết cắt, dùng dạy ni lỏng buộc chặt </a:t>
            </a:r>
            <a:r>
              <a:rPr lang="en-US" sz="3000" dirty="0" smtClean="0">
                <a:latin typeface="+mj-lt"/>
              </a:rPr>
              <a:t>.</a:t>
            </a:r>
            <a:r>
              <a:rPr lang="vi-VN" sz="3000" dirty="0" smtClean="0">
                <a:latin typeface="+mj-lt"/>
              </a:rPr>
              <a:t>Tưới </a:t>
            </a:r>
            <a:r>
              <a:rPr lang="vi-VN" sz="3000" dirty="0">
                <a:latin typeface="+mj-lt"/>
              </a:rPr>
              <a:t>nước thường xuyên để giữ ẩm cho cây.</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1" y="978568"/>
            <a:ext cx="6172200" cy="5879431"/>
          </a:xfrm>
        </p:spPr>
      </p:pic>
    </p:spTree>
    <p:extLst>
      <p:ext uri="{BB962C8B-B14F-4D97-AF65-F5344CB8AC3E}">
        <p14:creationId xmlns:p14="http://schemas.microsoft.com/office/powerpoint/2010/main" val="62072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1"/>
            <a:ext cx="12192000" cy="796834"/>
          </a:xfrm>
        </p:spPr>
        <p:txBody>
          <a:bodyPr/>
          <a:lstStyle/>
          <a:p>
            <a:r>
              <a:rPr lang="en-US" dirty="0" err="1" smtClean="0"/>
              <a:t>Ghép</a:t>
            </a:r>
            <a:r>
              <a:rPr lang="en-US" dirty="0" smtClean="0"/>
              <a:t> </a:t>
            </a:r>
            <a:r>
              <a:rPr lang="en-US" dirty="0" err="1" smtClean="0"/>
              <a:t>chẻ</a:t>
            </a:r>
            <a:r>
              <a:rPr lang="en-US" dirty="0" smtClean="0"/>
              <a:t> </a:t>
            </a:r>
            <a:r>
              <a:rPr lang="en-US" dirty="0" err="1" smtClean="0"/>
              <a:t>bên</a:t>
            </a:r>
            <a:endParaRPr lang="en-US" dirty="0"/>
          </a:p>
        </p:txBody>
      </p:sp>
      <p:sp>
        <p:nvSpPr>
          <p:cNvPr id="3" name="Content Placeholder 2"/>
          <p:cNvSpPr>
            <a:spLocks noGrp="1"/>
          </p:cNvSpPr>
          <p:nvPr>
            <p:ph sz="half" idx="1"/>
          </p:nvPr>
        </p:nvSpPr>
        <p:spPr>
          <a:xfrm>
            <a:off x="0" y="832848"/>
            <a:ext cx="5181600" cy="6025151"/>
          </a:xfrm>
        </p:spPr>
        <p:txBody>
          <a:bodyPr/>
          <a:lstStyle/>
          <a:p>
            <a:r>
              <a:rPr lang="vi-VN" dirty="0">
                <a:latin typeface="+mj-lt"/>
              </a:rPr>
              <a:t>Cưa gốc ghép cách mặt đất 10 – 20 cm, daungf dao sắc chẻ một đường theo mặt phẳng vuông góc với mặt cắt gốc ghép.</a:t>
            </a:r>
          </a:p>
          <a:p>
            <a:r>
              <a:rPr lang="vi-VN" dirty="0">
                <a:latin typeface="+mj-lt"/>
              </a:rPr>
              <a:t>Cành ghép dài 10 – 20cm, 3 – 4 mắt. Trước khi ghép, cắt phần gốc cành ghép một góc 450, xoay cành </a:t>
            </a:r>
            <a:r>
              <a:rPr lang="vi-VN" dirty="0" smtClean="0">
                <a:latin typeface="+mj-lt"/>
              </a:rPr>
              <a:t>180</a:t>
            </a:r>
            <a:r>
              <a:rPr lang="en-US" dirty="0" smtClean="0">
                <a:latin typeface="+mj-lt"/>
              </a:rPr>
              <a:t> </a:t>
            </a:r>
            <a:r>
              <a:rPr lang="en-US" dirty="0" err="1" smtClean="0">
                <a:latin typeface="+mj-lt"/>
              </a:rPr>
              <a:t>độ</a:t>
            </a:r>
            <a:r>
              <a:rPr lang="vi-VN" dirty="0" smtClean="0">
                <a:latin typeface="+mj-lt"/>
              </a:rPr>
              <a:t>, </a:t>
            </a:r>
            <a:r>
              <a:rPr lang="vi-VN" dirty="0">
                <a:latin typeface="+mj-lt"/>
              </a:rPr>
              <a:t>dùng dao sắc cắt vát một nhát sâu đến tượng tầng hoặc đến lớp gỗ.</a:t>
            </a:r>
          </a:p>
          <a:p>
            <a:r>
              <a:rPr lang="vi-VN" dirty="0">
                <a:latin typeface="+mj-lt"/>
              </a:rPr>
              <a:t>Đặt cành ghép vào gốc ghép sao cho tượng tầng hai bên khít vào nhau. Lấy dây ni lông buộc chặt và phủ túi PE trong bọc toàn bộ gốc ghép vào cành ghép.</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0903" y="496389"/>
            <a:ext cx="6505303" cy="6361611"/>
          </a:xfrm>
        </p:spPr>
      </p:pic>
    </p:spTree>
    <p:extLst>
      <p:ext uri="{BB962C8B-B14F-4D97-AF65-F5344CB8AC3E}">
        <p14:creationId xmlns:p14="http://schemas.microsoft.com/office/powerpoint/2010/main" val="1929076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0"/>
            <a:ext cx="12192000" cy="1325563"/>
          </a:xfrm>
        </p:spPr>
        <p:txBody>
          <a:bodyPr/>
          <a:lstStyle/>
          <a:p>
            <a:r>
              <a:rPr lang="en-US" dirty="0" err="1" smtClean="0">
                <a:latin typeface="Times New Roman" panose="02020603050405020304" pitchFamily="18" charset="0"/>
                <a:cs typeface="Times New Roman" panose="02020603050405020304" pitchFamily="18" charset="0"/>
              </a:rPr>
              <a:t>Ghép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nêm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0" y="1325562"/>
            <a:ext cx="5181600" cy="5532437"/>
          </a:xfrm>
        </p:spPr>
        <p:txBody>
          <a:bodyPr/>
          <a:lstStyle/>
          <a:p>
            <a:r>
              <a:rPr lang="en-US" sz="3200" dirty="0" err="1" smtClean="0">
                <a:latin typeface="Times New Roman" panose="02020603050405020304" pitchFamily="18" charset="0"/>
                <a:cs typeface="Times New Roman" panose="02020603050405020304" pitchFamily="18" charset="0"/>
              </a:rPr>
              <a:t>Áp</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dụng cho cây ăn quả như nhãn, vải, xoài, mít, ổi…</a:t>
            </a:r>
          </a:p>
          <a:p>
            <a:r>
              <a:rPr lang="vi-VN" sz="3200" dirty="0" smtClean="0">
                <a:latin typeface="Times New Roman" panose="02020603050405020304" pitchFamily="18" charset="0"/>
                <a:cs typeface="Times New Roman" panose="02020603050405020304" pitchFamily="18" charset="0"/>
              </a:rPr>
              <a:t>Cưa gốc ghép cách mặt đất 40 – 50cm</a:t>
            </a:r>
          </a:p>
          <a:p>
            <a:r>
              <a:rPr lang="vi-VN" sz="3200" dirty="0" smtClean="0">
                <a:latin typeface="Times New Roman" panose="02020603050405020304" pitchFamily="18" charset="0"/>
                <a:cs typeface="Times New Roman" panose="02020603050405020304" pitchFamily="18" charset="0"/>
              </a:rPr>
              <a:t>Cắt vát gốc cành ghép 45</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a:t>
            </a:r>
            <a:r>
              <a:rPr lang="vi-VN" sz="3200" dirty="0" smtClean="0">
                <a:latin typeface="Times New Roman" panose="02020603050405020304" pitchFamily="18" charset="0"/>
                <a:cs typeface="Times New Roman" panose="02020603050405020304" pitchFamily="18" charset="0"/>
              </a:rPr>
              <a:t>, cành ghép là cành đã hoá gỗ, dài 15 – 20cm, 3 – 4 mầm ngủ.</a:t>
            </a:r>
          </a:p>
          <a:p>
            <a:r>
              <a:rPr lang="vi-VN" sz="3200" dirty="0" smtClean="0">
                <a:latin typeface="Times New Roman" panose="02020603050405020304" pitchFamily="18" charset="0"/>
                <a:cs typeface="Times New Roman" panose="02020603050405020304" pitchFamily="18" charset="0"/>
              </a:rPr>
              <a:t>Ghép cành lên gốc ghép, đảm bảo khít hai tượng tầng</a:t>
            </a:r>
            <a:r>
              <a:rPr lang="vi-VN" sz="3200" dirty="0" smtClean="0">
                <a:latin typeface="+mj-lt"/>
              </a:rPr>
              <a:t>.</a:t>
            </a:r>
          </a:p>
          <a:p>
            <a:pPr marL="0" indent="0">
              <a:buNone/>
            </a:pPr>
            <a:r>
              <a:rPr lang="vi-VN" sz="3200" dirty="0" smtClean="0">
                <a:latin typeface="+mj-lt"/>
              </a:rPr>
              <a:t/>
            </a:r>
            <a:br>
              <a:rPr lang="vi-VN" sz="3200" dirty="0" smtClean="0">
                <a:latin typeface="+mj-lt"/>
              </a:rPr>
            </a:br>
            <a:endParaRPr lang="en-US" sz="3200" dirty="0">
              <a:latin typeface="+mj-lt"/>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25589" y="-1"/>
            <a:ext cx="6492239" cy="6857999"/>
          </a:xfrm>
        </p:spPr>
      </p:pic>
    </p:spTree>
    <p:extLst>
      <p:ext uri="{BB962C8B-B14F-4D97-AF65-F5344CB8AC3E}">
        <p14:creationId xmlns:p14="http://schemas.microsoft.com/office/powerpoint/2010/main" val="2280236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1"/>
            <a:ext cx="11118668" cy="822959"/>
          </a:xfrm>
        </p:spPr>
        <p:txBody>
          <a:bodyPr/>
          <a:lstStyle/>
          <a:p>
            <a:r>
              <a:rPr lang="en-US" dirty="0" err="1" smtClean="0"/>
              <a:t>Ghép</a:t>
            </a:r>
            <a:r>
              <a:rPr lang="en-US" dirty="0" smtClean="0"/>
              <a:t> </a:t>
            </a:r>
            <a:r>
              <a:rPr lang="en-US" dirty="0" err="1" smtClean="0"/>
              <a:t>cửa</a:t>
            </a:r>
            <a:r>
              <a:rPr lang="en-US" dirty="0" smtClean="0"/>
              <a:t> </a:t>
            </a:r>
            <a:r>
              <a:rPr lang="en-US" dirty="0" err="1" smtClean="0"/>
              <a:t>sổ</a:t>
            </a:r>
            <a:endParaRPr lang="en-US" dirty="0"/>
          </a:p>
        </p:txBody>
      </p:sp>
      <p:sp>
        <p:nvSpPr>
          <p:cNvPr id="3" name="Content Placeholder 2"/>
          <p:cNvSpPr>
            <a:spLocks noGrp="1"/>
          </p:cNvSpPr>
          <p:nvPr>
            <p:ph sz="half" idx="1"/>
          </p:nvPr>
        </p:nvSpPr>
        <p:spPr>
          <a:xfrm>
            <a:off x="0" y="819784"/>
            <a:ext cx="5275217" cy="6038215"/>
          </a:xfrm>
        </p:spPr>
        <p:txBody>
          <a:bodyPr/>
          <a:lstStyle/>
          <a:p>
            <a:r>
              <a:rPr lang="vi-VN" dirty="0">
                <a:latin typeface="+mj-lt"/>
              </a:rPr>
              <a:t>cho tỉ lệ mắt ghép sống cao, áp dụng cho cây to như nhãn, vải, xoài, sầu riêng… và một số </a:t>
            </a:r>
            <a:r>
              <a:rPr lang="vi-VN" dirty="0" smtClean="0">
                <a:latin typeface="+mj-lt"/>
              </a:rPr>
              <a:t>cây</a:t>
            </a:r>
            <a:r>
              <a:rPr lang="en-US" dirty="0" smtClean="0">
                <a:latin typeface="+mj-lt"/>
              </a:rPr>
              <a:t> </a:t>
            </a:r>
            <a:r>
              <a:rPr lang="vi-VN" dirty="0"/>
              <a:t> dễ bóc vỏ</a:t>
            </a:r>
            <a:r>
              <a:rPr lang="vi-VN" dirty="0" smtClean="0"/>
              <a:t>.</a:t>
            </a:r>
            <a:endParaRPr lang="en-US" dirty="0" smtClean="0">
              <a:latin typeface="+mj-lt"/>
            </a:endParaRPr>
          </a:p>
          <a:p>
            <a:pPr marL="0" indent="0">
              <a:buNone/>
            </a:pPr>
            <a:r>
              <a:rPr lang="vi-VN" dirty="0" smtClean="0">
                <a:latin typeface="+mj-lt"/>
              </a:rPr>
              <a:t>- </a:t>
            </a:r>
            <a:r>
              <a:rPr lang="vi-VN" dirty="0">
                <a:latin typeface="+mj-lt"/>
              </a:rPr>
              <a:t>Dùng dao ghép vạch trên vỏ thân gốc ghép hai đường dọc song song. Rạch ngay phía dưới một đường vuông góc 2 đường trên, bóc vỏ thành mảnh dài, phía trên miếng vỏ còn dính vào gốc ghép.</a:t>
            </a:r>
          </a:p>
          <a:p>
            <a:pPr marL="0" indent="0">
              <a:buNone/>
            </a:pPr>
            <a:r>
              <a:rPr lang="vi-VN" dirty="0">
                <a:latin typeface="+mj-lt"/>
              </a:rPr>
              <a:t>- Bóc một miếng vỏ trên cành ghép có mầm ngủ ở giữa rồi cắt mắt ghép theo kích thước miệng ghép đã mở</a:t>
            </a:r>
            <a:r>
              <a:rPr lang="vi-VN" dirty="0" smtClean="0">
                <a:latin typeface="+mj-lt"/>
              </a:rPr>
              <a:t>.</a:t>
            </a:r>
            <a:endParaRPr lang="vi-VN" dirty="0">
              <a:latin typeface="+mj-lt"/>
            </a:endParaRPr>
          </a:p>
        </p:txBody>
      </p:sp>
      <p:sp>
        <p:nvSpPr>
          <p:cNvPr id="4" name="Content Placeholder 3"/>
          <p:cNvSpPr>
            <a:spLocks noGrp="1"/>
          </p:cNvSpPr>
          <p:nvPr>
            <p:ph sz="half" idx="2"/>
          </p:nvPr>
        </p:nvSpPr>
        <p:spPr>
          <a:xfrm>
            <a:off x="5460274" y="819784"/>
            <a:ext cx="6627223" cy="6038216"/>
          </a:xfrm>
        </p:spPr>
        <p:txBody>
          <a:bodyPr/>
          <a:lstStyle/>
          <a:p>
            <a:r>
              <a:rPr lang="vi-VN" dirty="0">
                <a:latin typeface="+mj-lt"/>
              </a:rPr>
              <a:t>Đặt mắt ghép vào vị trí bóc vỏ ở gốc ghép. Cắt cạnh dưới của mảnh vỏ còn để thừa một chút cho phủ kín mép trên của mắt ghép. Buộc dây ni lông cho chặt.</a:t>
            </a:r>
          </a:p>
          <a:p>
            <a:r>
              <a:rPr lang="vi-VN" dirty="0">
                <a:latin typeface="+mj-lt"/>
              </a:rPr>
              <a:t>Sau 10 – 15 ngày, mở dây buộc. Sau khi mở dây buộc 7 ngày, tiến hành cắt ngọn cây gốc ghép cách mắt ghép 2 cm, nghiêng góc 450 về phía ngược chiều mắt ghép.</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909" y="4193178"/>
            <a:ext cx="6392091" cy="2560320"/>
          </a:xfrm>
          <a:prstGeom prst="rect">
            <a:avLst/>
          </a:prstGeom>
        </p:spPr>
      </p:pic>
    </p:spTree>
    <p:extLst>
      <p:ext uri="{BB962C8B-B14F-4D97-AF65-F5344CB8AC3E}">
        <p14:creationId xmlns:p14="http://schemas.microsoft.com/office/powerpoint/2010/main" val="1771091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9789" y="1993901"/>
            <a:ext cx="2282825" cy="7143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2" name="Title 1"/>
          <p:cNvSpPr>
            <a:spLocks noGrp="1"/>
          </p:cNvSpPr>
          <p:nvPr>
            <p:ph type="title"/>
          </p:nvPr>
        </p:nvSpPr>
        <p:spPr>
          <a:xfrm>
            <a:off x="2141538" y="180975"/>
            <a:ext cx="7886700" cy="412750"/>
          </a:xfrm>
        </p:spPr>
        <p:txBody>
          <a:bodyPr>
            <a:normAutofit fontScale="90000"/>
          </a:bodyPr>
          <a:lstStyle/>
          <a:p>
            <a:pPr>
              <a:defRPr/>
            </a:pPr>
            <a:r>
              <a:rPr lang="en-US" b="1" dirty="0" err="1" smtClean="0">
                <a:latin typeface="Times New Roman" panose="02020603050405020304" pitchFamily="18" charset="0"/>
                <a:ea typeface="Segoe UI Symbol" panose="020B0502040204020203" pitchFamily="34" charset="0"/>
                <a:cs typeface="Times New Roman" panose="02020603050405020304" pitchFamily="18" charset="0"/>
              </a:rPr>
              <a:t>Hoàn</a:t>
            </a:r>
            <a:r>
              <a:rPr lang="en-US" b="1" dirty="0" smtClean="0">
                <a:latin typeface="Times New Roman" panose="02020603050405020304" pitchFamily="18" charset="0"/>
                <a:ea typeface="Segoe UI Symbol" panose="020B0502040204020203" pitchFamily="34" charset="0"/>
                <a:cs typeface="Times New Roman" panose="02020603050405020304" pitchFamily="18" charset="0"/>
              </a:rPr>
              <a:t> </a:t>
            </a:r>
            <a:r>
              <a:rPr lang="en-US" b="1" dirty="0" err="1" smtClean="0">
                <a:latin typeface="Times New Roman" panose="02020603050405020304" pitchFamily="18" charset="0"/>
                <a:ea typeface="Segoe UI Symbol" panose="020B0502040204020203" pitchFamily="34" charset="0"/>
                <a:cs typeface="Times New Roman" panose="02020603050405020304" pitchFamily="18" charset="0"/>
              </a:rPr>
              <a:t>thành</a:t>
            </a:r>
            <a:r>
              <a:rPr lang="en-US" b="1" dirty="0" smtClean="0">
                <a:latin typeface="Times New Roman" panose="02020603050405020304" pitchFamily="18" charset="0"/>
                <a:ea typeface="Segoe UI Symbol" panose="020B0502040204020203" pitchFamily="34" charset="0"/>
                <a:cs typeface="Times New Roman" panose="02020603050405020304" pitchFamily="18" charset="0"/>
              </a:rPr>
              <a:t> </a:t>
            </a:r>
            <a:r>
              <a:rPr lang="en-US" b="1" dirty="0" err="1" smtClean="0">
                <a:latin typeface="Times New Roman" panose="02020603050405020304" pitchFamily="18" charset="0"/>
                <a:ea typeface="Segoe UI Symbol" panose="020B0502040204020203" pitchFamily="34" charset="0"/>
                <a:cs typeface="Times New Roman" panose="02020603050405020304" pitchFamily="18" charset="0"/>
              </a:rPr>
              <a:t>bảng</a:t>
            </a:r>
            <a:r>
              <a:rPr lang="en-US" b="1" dirty="0" smtClean="0">
                <a:latin typeface="Times New Roman" panose="02020603050405020304" pitchFamily="18" charset="0"/>
                <a:ea typeface="Segoe UI Symbol" panose="020B0502040204020203" pitchFamily="34" charset="0"/>
                <a:cs typeface="Times New Roman" panose="02020603050405020304" pitchFamily="18" charset="0"/>
              </a:rPr>
              <a:t> </a:t>
            </a:r>
            <a:r>
              <a:rPr lang="en-US" b="1" dirty="0" err="1" smtClean="0">
                <a:latin typeface="Times New Roman" panose="02020603050405020304" pitchFamily="18" charset="0"/>
                <a:ea typeface="Segoe UI Symbol" panose="020B0502040204020203" pitchFamily="34" charset="0"/>
                <a:cs typeface="Times New Roman" panose="02020603050405020304" pitchFamily="18" charset="0"/>
              </a:rPr>
              <a:t>sau</a:t>
            </a:r>
            <a:r>
              <a:rPr lang="en-US" b="1" dirty="0">
                <a:latin typeface="Times New Roman" panose="02020603050405020304" pitchFamily="18" charset="0"/>
                <a:ea typeface="Segoe UI Symbol" panose="020B0502040204020203" pitchFamily="34" charset="0"/>
                <a:cs typeface="Times New Roman" panose="02020603050405020304" pitchFamily="18" charset="0"/>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8813568"/>
              </p:ext>
            </p:extLst>
          </p:nvPr>
        </p:nvGraphicFramePr>
        <p:xfrm>
          <a:off x="77788" y="804862"/>
          <a:ext cx="12114211" cy="6253164"/>
        </p:xfrm>
        <a:graphic>
          <a:graphicData uri="http://schemas.openxmlformats.org/drawingml/2006/table">
            <a:tbl>
              <a:tblPr firstRow="1" bandRow="1">
                <a:tableStyleId>{5C22544A-7EE6-4342-B048-85BDC9FD1C3A}</a:tableStyleId>
              </a:tblPr>
              <a:tblGrid>
                <a:gridCol w="3331407">
                  <a:extLst>
                    <a:ext uri="{9D8B030D-6E8A-4147-A177-3AD203B41FA5}">
                      <a16:colId xmlns:a16="http://schemas.microsoft.com/office/drawing/2014/main" val="3097684263"/>
                    </a:ext>
                  </a:extLst>
                </a:gridCol>
                <a:gridCol w="4744734">
                  <a:extLst>
                    <a:ext uri="{9D8B030D-6E8A-4147-A177-3AD203B41FA5}">
                      <a16:colId xmlns:a16="http://schemas.microsoft.com/office/drawing/2014/main" val="559045186"/>
                    </a:ext>
                  </a:extLst>
                </a:gridCol>
                <a:gridCol w="4038070">
                  <a:extLst>
                    <a:ext uri="{9D8B030D-6E8A-4147-A177-3AD203B41FA5}">
                      <a16:colId xmlns:a16="http://schemas.microsoft.com/office/drawing/2014/main" val="402471653"/>
                    </a:ext>
                  </a:extLst>
                </a:gridCol>
              </a:tblGrid>
              <a:tr h="750264">
                <a:tc>
                  <a:txBody>
                    <a:bodyPr/>
                    <a:lstStyle/>
                    <a:p>
                      <a:pPr algn="ctr"/>
                      <a:r>
                        <a:rPr lang="en-US" sz="1800" dirty="0" err="1" smtClean="0">
                          <a:solidFill>
                            <a:srgbClr val="C00000"/>
                          </a:solidFill>
                          <a:latin typeface="Times New Roman" panose="02020603050405020304" pitchFamily="18" charset="0"/>
                          <a:cs typeface="Times New Roman" panose="02020603050405020304" pitchFamily="18" charset="0"/>
                        </a:rPr>
                        <a:t>Phương</a:t>
                      </a:r>
                      <a:r>
                        <a:rPr lang="en-US" sz="1800" baseline="0" dirty="0" smtClean="0">
                          <a:solidFill>
                            <a:srgbClr val="C00000"/>
                          </a:solidFill>
                          <a:latin typeface="Times New Roman" panose="02020603050405020304" pitchFamily="18" charset="0"/>
                          <a:cs typeface="Times New Roman" panose="02020603050405020304" pitchFamily="18" charset="0"/>
                        </a:rPr>
                        <a:t> </a:t>
                      </a:r>
                      <a:r>
                        <a:rPr lang="en-US" sz="1800" baseline="0" dirty="0" err="1" smtClean="0">
                          <a:solidFill>
                            <a:srgbClr val="C00000"/>
                          </a:solidFill>
                          <a:latin typeface="Times New Roman" panose="02020603050405020304" pitchFamily="18" charset="0"/>
                          <a:cs typeface="Times New Roman" panose="02020603050405020304" pitchFamily="18" charset="0"/>
                        </a:rPr>
                        <a:t>pháp</a:t>
                      </a:r>
                      <a:r>
                        <a:rPr lang="en-US" sz="1800" baseline="0" dirty="0" smtClean="0">
                          <a:solidFill>
                            <a:srgbClr val="C00000"/>
                          </a:solidFill>
                          <a:latin typeface="Times New Roman" panose="02020603050405020304" pitchFamily="18" charset="0"/>
                          <a:cs typeface="Times New Roman" panose="02020603050405020304" pitchFamily="18" charset="0"/>
                        </a:rPr>
                        <a:t> </a:t>
                      </a:r>
                      <a:r>
                        <a:rPr lang="en-US" sz="1800" baseline="0" dirty="0" err="1" smtClean="0">
                          <a:solidFill>
                            <a:srgbClr val="C00000"/>
                          </a:solidFill>
                          <a:latin typeface="Times New Roman" panose="02020603050405020304" pitchFamily="18" charset="0"/>
                          <a:cs typeface="Times New Roman" panose="02020603050405020304" pitchFamily="18" charset="0"/>
                        </a:rPr>
                        <a:t>nhân</a:t>
                      </a:r>
                      <a:r>
                        <a:rPr lang="en-US" sz="1800" baseline="0" dirty="0" smtClean="0">
                          <a:solidFill>
                            <a:srgbClr val="C00000"/>
                          </a:solidFill>
                          <a:latin typeface="Times New Roman" panose="02020603050405020304" pitchFamily="18" charset="0"/>
                          <a:cs typeface="Times New Roman" panose="02020603050405020304" pitchFamily="18" charset="0"/>
                        </a:rPr>
                        <a:t> </a:t>
                      </a:r>
                      <a:r>
                        <a:rPr lang="en-US" sz="1800" baseline="0" dirty="0" err="1" smtClean="0">
                          <a:solidFill>
                            <a:srgbClr val="C00000"/>
                          </a:solidFill>
                          <a:latin typeface="Times New Roman" panose="02020603050405020304" pitchFamily="18" charset="0"/>
                          <a:cs typeface="Times New Roman" panose="02020603050405020304" pitchFamily="18" charset="0"/>
                        </a:rPr>
                        <a:t>giống</a:t>
                      </a:r>
                      <a:endParaRPr lang="en-US" sz="1800" dirty="0">
                        <a:solidFill>
                          <a:srgbClr val="C00000"/>
                        </a:solidFill>
                        <a:latin typeface="Times New Roman" panose="02020603050405020304" pitchFamily="18" charset="0"/>
                        <a:cs typeface="Times New Roman" panose="02020603050405020304" pitchFamily="18" charset="0"/>
                      </a:endParaRPr>
                    </a:p>
                  </a:txBody>
                  <a:tcPr marL="68580" marR="68580" marT="34294" marB="34294"/>
                </a:tc>
                <a:tc>
                  <a:txBody>
                    <a:bodyPr/>
                    <a:lstStyle/>
                    <a:p>
                      <a:pPr algn="ctr"/>
                      <a:r>
                        <a:rPr lang="vi-VN" sz="1800" dirty="0" smtClean="0">
                          <a:solidFill>
                            <a:srgbClr val="C00000"/>
                          </a:solidFill>
                          <a:latin typeface="Times New Roman" panose="02020603050405020304" pitchFamily="18" charset="0"/>
                          <a:cs typeface="Times New Roman" panose="02020603050405020304" pitchFamily="18" charset="0"/>
                        </a:rPr>
                        <a:t>Ư</a:t>
                      </a:r>
                      <a:r>
                        <a:rPr lang="en-US" sz="1800" dirty="0" smtClean="0">
                          <a:solidFill>
                            <a:srgbClr val="C00000"/>
                          </a:solidFill>
                          <a:latin typeface="Times New Roman" panose="02020603050405020304" pitchFamily="18" charset="0"/>
                          <a:cs typeface="Times New Roman" panose="02020603050405020304" pitchFamily="18" charset="0"/>
                        </a:rPr>
                        <a:t>u</a:t>
                      </a:r>
                      <a:r>
                        <a:rPr lang="en-US" sz="1800" baseline="0" dirty="0" smtClean="0">
                          <a:solidFill>
                            <a:srgbClr val="C00000"/>
                          </a:solidFill>
                          <a:latin typeface="Times New Roman" panose="02020603050405020304" pitchFamily="18" charset="0"/>
                          <a:cs typeface="Times New Roman" panose="02020603050405020304" pitchFamily="18" charset="0"/>
                        </a:rPr>
                        <a:t> </a:t>
                      </a:r>
                      <a:r>
                        <a:rPr lang="en-US" sz="1800" baseline="0" dirty="0" err="1" smtClean="0">
                          <a:solidFill>
                            <a:srgbClr val="C00000"/>
                          </a:solidFill>
                          <a:latin typeface="Times New Roman" panose="02020603050405020304" pitchFamily="18" charset="0"/>
                          <a:cs typeface="Times New Roman" panose="02020603050405020304" pitchFamily="18" charset="0"/>
                        </a:rPr>
                        <a:t>điểm</a:t>
                      </a:r>
                      <a:endParaRPr lang="en-US" sz="1800" dirty="0">
                        <a:solidFill>
                          <a:srgbClr val="C00000"/>
                        </a:solidFill>
                        <a:latin typeface="Times New Roman" panose="02020603050405020304" pitchFamily="18" charset="0"/>
                        <a:cs typeface="Times New Roman" panose="02020603050405020304" pitchFamily="18" charset="0"/>
                      </a:endParaRPr>
                    </a:p>
                  </a:txBody>
                  <a:tcPr marL="68580" marR="68580" marT="34294" marB="34294"/>
                </a:tc>
                <a:tc>
                  <a:txBody>
                    <a:bodyPr/>
                    <a:lstStyle/>
                    <a:p>
                      <a:pPr algn="ctr"/>
                      <a:r>
                        <a:rPr lang="en-US" sz="1800" dirty="0" err="1" smtClean="0">
                          <a:solidFill>
                            <a:srgbClr val="C00000"/>
                          </a:solidFill>
                          <a:latin typeface="Times New Roman" panose="02020603050405020304" pitchFamily="18" charset="0"/>
                          <a:cs typeface="Times New Roman" panose="02020603050405020304" pitchFamily="18" charset="0"/>
                        </a:rPr>
                        <a:t>Nhược</a:t>
                      </a:r>
                      <a:r>
                        <a:rPr lang="en-US" sz="1800" dirty="0" smtClean="0">
                          <a:solidFill>
                            <a:srgbClr val="C00000"/>
                          </a:solidFill>
                          <a:latin typeface="Times New Roman" panose="02020603050405020304" pitchFamily="18" charset="0"/>
                          <a:cs typeface="Times New Roman" panose="02020603050405020304" pitchFamily="18" charset="0"/>
                        </a:rPr>
                        <a:t> </a:t>
                      </a:r>
                      <a:r>
                        <a:rPr lang="en-US" sz="1800" dirty="0" err="1" smtClean="0">
                          <a:solidFill>
                            <a:srgbClr val="C00000"/>
                          </a:solidFill>
                          <a:latin typeface="Times New Roman" panose="02020603050405020304" pitchFamily="18" charset="0"/>
                          <a:cs typeface="Times New Roman" panose="02020603050405020304" pitchFamily="18" charset="0"/>
                        </a:rPr>
                        <a:t>điểm</a:t>
                      </a:r>
                      <a:endParaRPr lang="en-US" sz="1800" dirty="0">
                        <a:solidFill>
                          <a:srgbClr val="C00000"/>
                        </a:solidFill>
                        <a:latin typeface="Times New Roman" panose="02020603050405020304" pitchFamily="18" charset="0"/>
                        <a:cs typeface="Times New Roman" panose="02020603050405020304" pitchFamily="18" charset="0"/>
                      </a:endParaRPr>
                    </a:p>
                  </a:txBody>
                  <a:tcPr marL="68580" marR="68580" marT="34294" marB="34294"/>
                </a:tc>
                <a:extLst>
                  <a:ext uri="{0D108BD9-81ED-4DB2-BD59-A6C34878D82A}">
                    <a16:rowId xmlns:a16="http://schemas.microsoft.com/office/drawing/2014/main" val="4003620211"/>
                  </a:ext>
                </a:extLst>
              </a:tr>
              <a:tr h="1383597">
                <a:tc>
                  <a:txBody>
                    <a:bodyPr/>
                    <a:lstStyle/>
                    <a:p>
                      <a:pPr algn="l"/>
                      <a:r>
                        <a:rPr lang="en-US" sz="2100" dirty="0" err="1" smtClean="0">
                          <a:solidFill>
                            <a:srgbClr val="C00000"/>
                          </a:solidFill>
                          <a:latin typeface="Times New Roman" panose="02020603050405020304" pitchFamily="18" charset="0"/>
                          <a:cs typeface="Times New Roman" panose="02020603050405020304" pitchFamily="18" charset="0"/>
                        </a:rPr>
                        <a:t>Gieo</a:t>
                      </a:r>
                      <a:r>
                        <a:rPr lang="en-US" sz="2100" baseline="0" dirty="0" smtClean="0">
                          <a:solidFill>
                            <a:srgbClr val="C00000"/>
                          </a:solidFill>
                          <a:latin typeface="Times New Roman" panose="02020603050405020304" pitchFamily="18" charset="0"/>
                          <a:cs typeface="Times New Roman" panose="02020603050405020304" pitchFamily="18" charset="0"/>
                        </a:rPr>
                        <a:t> </a:t>
                      </a:r>
                      <a:r>
                        <a:rPr lang="en-US" sz="2100" baseline="0" dirty="0" err="1" smtClean="0">
                          <a:solidFill>
                            <a:srgbClr val="C00000"/>
                          </a:solidFill>
                          <a:latin typeface="Times New Roman" panose="02020603050405020304" pitchFamily="18" charset="0"/>
                          <a:cs typeface="Times New Roman" panose="02020603050405020304" pitchFamily="18" charset="0"/>
                        </a:rPr>
                        <a:t>hạt</a:t>
                      </a:r>
                      <a:endParaRPr lang="en-US" sz="2100" dirty="0">
                        <a:solidFill>
                          <a:srgbClr val="C00000"/>
                        </a:solidFill>
                        <a:latin typeface="Times New Roman" panose="02020603050405020304" pitchFamily="18" charset="0"/>
                        <a:cs typeface="Times New Roman" panose="02020603050405020304" pitchFamily="18" charset="0"/>
                      </a:endParaRPr>
                    </a:p>
                  </a:txBody>
                  <a:tcPr marL="68580" marR="68580" marT="34294" marB="34294"/>
                </a:tc>
                <a:tc>
                  <a:txBody>
                    <a:bodyPr/>
                    <a:lstStyle/>
                    <a:p>
                      <a:pPr marL="285750" indent="-285750">
                        <a:buFontTx/>
                        <a:buChar char="-"/>
                      </a:pPr>
                      <a:endParaRPr lang="en-US" sz="1400" dirty="0"/>
                    </a:p>
                  </a:txBody>
                  <a:tcPr marL="68580" marR="68580" marT="34294" marB="34294"/>
                </a:tc>
                <a:tc>
                  <a:txBody>
                    <a:bodyPr/>
                    <a:lstStyle/>
                    <a:p>
                      <a:pPr marL="0" indent="0">
                        <a:buFontTx/>
                        <a:buNone/>
                      </a:pPr>
                      <a:endParaRPr lang="en-US" sz="1400" dirty="0"/>
                    </a:p>
                  </a:txBody>
                  <a:tcPr marL="68580" marR="68580" marT="34294" marB="34294"/>
                </a:tc>
                <a:extLst>
                  <a:ext uri="{0D108BD9-81ED-4DB2-BD59-A6C34878D82A}">
                    <a16:rowId xmlns:a16="http://schemas.microsoft.com/office/drawing/2014/main" val="570118354"/>
                  </a:ext>
                </a:extLst>
              </a:tr>
              <a:tr h="1219174">
                <a:tc>
                  <a:txBody>
                    <a:bodyPr/>
                    <a:lstStyle/>
                    <a:p>
                      <a:pPr algn="l"/>
                      <a:r>
                        <a:rPr lang="en-US" sz="2100" dirty="0" err="1" smtClean="0">
                          <a:solidFill>
                            <a:srgbClr val="C00000"/>
                          </a:solidFill>
                          <a:latin typeface="Times New Roman" panose="02020603050405020304" pitchFamily="18" charset="0"/>
                          <a:cs typeface="Times New Roman" panose="02020603050405020304" pitchFamily="18" charset="0"/>
                        </a:rPr>
                        <a:t>Chiết</a:t>
                      </a:r>
                      <a:r>
                        <a:rPr lang="en-US" sz="2100" dirty="0" smtClean="0">
                          <a:solidFill>
                            <a:srgbClr val="C00000"/>
                          </a:solidFill>
                          <a:latin typeface="Times New Roman" panose="02020603050405020304" pitchFamily="18" charset="0"/>
                          <a:cs typeface="Times New Roman" panose="02020603050405020304" pitchFamily="18" charset="0"/>
                        </a:rPr>
                        <a:t> </a:t>
                      </a:r>
                      <a:r>
                        <a:rPr lang="en-US" sz="2100" dirty="0" err="1" smtClean="0">
                          <a:solidFill>
                            <a:srgbClr val="C00000"/>
                          </a:solidFill>
                          <a:latin typeface="Times New Roman" panose="02020603050405020304" pitchFamily="18" charset="0"/>
                          <a:cs typeface="Times New Roman" panose="02020603050405020304" pitchFamily="18" charset="0"/>
                        </a:rPr>
                        <a:t>cành</a:t>
                      </a:r>
                      <a:endParaRPr lang="en-US" sz="2100" dirty="0">
                        <a:solidFill>
                          <a:srgbClr val="C00000"/>
                        </a:solidFill>
                        <a:latin typeface="Times New Roman" panose="02020603050405020304" pitchFamily="18" charset="0"/>
                        <a:cs typeface="Times New Roman" panose="02020603050405020304" pitchFamily="18" charset="0"/>
                      </a:endParaRPr>
                    </a:p>
                  </a:txBody>
                  <a:tcPr marL="68580" marR="68580" marT="34294" marB="34294"/>
                </a:tc>
                <a:tc>
                  <a:txBody>
                    <a:bodyPr/>
                    <a:lstStyle/>
                    <a:p>
                      <a:pPr marL="285750" indent="-285750">
                        <a:buFontTx/>
                        <a:buChar char="-"/>
                      </a:pPr>
                      <a:endParaRPr lang="en-US" sz="1400" dirty="0"/>
                    </a:p>
                  </a:txBody>
                  <a:tcPr marL="68580" marR="68580" marT="34294" marB="34294"/>
                </a:tc>
                <a:tc>
                  <a:txBody>
                    <a:bodyPr/>
                    <a:lstStyle/>
                    <a:p>
                      <a:pPr marL="285750" indent="-285750">
                        <a:buFontTx/>
                        <a:buChar char="-"/>
                      </a:pPr>
                      <a:endParaRPr lang="en-US" sz="1400" dirty="0"/>
                    </a:p>
                  </a:txBody>
                  <a:tcPr marL="68580" marR="68580" marT="34294" marB="34294"/>
                </a:tc>
                <a:extLst>
                  <a:ext uri="{0D108BD9-81ED-4DB2-BD59-A6C34878D82A}">
                    <a16:rowId xmlns:a16="http://schemas.microsoft.com/office/drawing/2014/main" val="1305915013"/>
                  </a:ext>
                </a:extLst>
              </a:tr>
              <a:tr h="1118260">
                <a:tc>
                  <a:txBody>
                    <a:bodyPr/>
                    <a:lstStyle/>
                    <a:p>
                      <a:pPr algn="l"/>
                      <a:r>
                        <a:rPr lang="en-US" sz="2100" dirty="0" err="1" smtClean="0">
                          <a:solidFill>
                            <a:srgbClr val="C00000"/>
                          </a:solidFill>
                          <a:latin typeface="Times New Roman" panose="02020603050405020304" pitchFamily="18" charset="0"/>
                          <a:cs typeface="Times New Roman" panose="02020603050405020304" pitchFamily="18" charset="0"/>
                        </a:rPr>
                        <a:t>Giâm</a:t>
                      </a:r>
                      <a:r>
                        <a:rPr lang="en-US" sz="2100" baseline="0" dirty="0" smtClean="0">
                          <a:solidFill>
                            <a:srgbClr val="C00000"/>
                          </a:solidFill>
                          <a:latin typeface="Times New Roman" panose="02020603050405020304" pitchFamily="18" charset="0"/>
                          <a:cs typeface="Times New Roman" panose="02020603050405020304" pitchFamily="18" charset="0"/>
                        </a:rPr>
                        <a:t> </a:t>
                      </a:r>
                      <a:r>
                        <a:rPr lang="en-US" sz="2100" baseline="0" dirty="0" err="1" smtClean="0">
                          <a:solidFill>
                            <a:srgbClr val="C00000"/>
                          </a:solidFill>
                          <a:latin typeface="Times New Roman" panose="02020603050405020304" pitchFamily="18" charset="0"/>
                          <a:cs typeface="Times New Roman" panose="02020603050405020304" pitchFamily="18" charset="0"/>
                        </a:rPr>
                        <a:t>cành</a:t>
                      </a:r>
                      <a:endParaRPr lang="en-US" sz="2100" dirty="0">
                        <a:solidFill>
                          <a:srgbClr val="C00000"/>
                        </a:solidFill>
                        <a:latin typeface="Times New Roman" panose="02020603050405020304" pitchFamily="18" charset="0"/>
                        <a:cs typeface="Times New Roman" panose="02020603050405020304" pitchFamily="18" charset="0"/>
                      </a:endParaRPr>
                    </a:p>
                  </a:txBody>
                  <a:tcPr marL="68580" marR="68580" marT="34294" marB="34294"/>
                </a:tc>
                <a:tc>
                  <a:txBody>
                    <a:bodyPr/>
                    <a:lstStyle/>
                    <a:p>
                      <a:pPr marL="285750" indent="-285750">
                        <a:buFontTx/>
                        <a:buChar char="-"/>
                      </a:pPr>
                      <a:endParaRPr lang="en-US" sz="1400" dirty="0"/>
                    </a:p>
                  </a:txBody>
                  <a:tcPr marL="68580" marR="68580" marT="34294" marB="34294"/>
                </a:tc>
                <a:tc>
                  <a:txBody>
                    <a:bodyPr/>
                    <a:lstStyle/>
                    <a:p>
                      <a:r>
                        <a:rPr lang="en-US" sz="1400" b="0" i="0" kern="1200" dirty="0" smtClean="0">
                          <a:solidFill>
                            <a:schemeClr val="dk1"/>
                          </a:solidFill>
                          <a:effectLst/>
                          <a:latin typeface="+mn-lt"/>
                          <a:ea typeface="+mn-ea"/>
                          <a:cs typeface="+mn-cs"/>
                        </a:rPr>
                        <a:t>-</a:t>
                      </a:r>
                      <a:endParaRPr lang="en-US" sz="1400" dirty="0"/>
                    </a:p>
                  </a:txBody>
                  <a:tcPr marL="68580" marR="68580" marT="34294" marB="34294"/>
                </a:tc>
                <a:extLst>
                  <a:ext uri="{0D108BD9-81ED-4DB2-BD59-A6C34878D82A}">
                    <a16:rowId xmlns:a16="http://schemas.microsoft.com/office/drawing/2014/main" val="1351340952"/>
                  </a:ext>
                </a:extLst>
              </a:tr>
              <a:tr h="1781869">
                <a:tc>
                  <a:txBody>
                    <a:bodyPr/>
                    <a:lstStyle/>
                    <a:p>
                      <a:pPr algn="l"/>
                      <a:r>
                        <a:rPr lang="en-US" sz="2100" dirty="0" err="1" smtClean="0">
                          <a:solidFill>
                            <a:srgbClr val="C00000"/>
                          </a:solidFill>
                          <a:latin typeface="Times New Roman" panose="02020603050405020304" pitchFamily="18" charset="0"/>
                          <a:cs typeface="Times New Roman" panose="02020603050405020304" pitchFamily="18" charset="0"/>
                        </a:rPr>
                        <a:t>Ghép</a:t>
                      </a:r>
                      <a:endParaRPr lang="en-US" sz="2100" dirty="0">
                        <a:solidFill>
                          <a:srgbClr val="C00000"/>
                        </a:solidFill>
                        <a:latin typeface="Times New Roman" panose="02020603050405020304" pitchFamily="18" charset="0"/>
                        <a:cs typeface="Times New Roman" panose="02020603050405020304" pitchFamily="18" charset="0"/>
                      </a:endParaRPr>
                    </a:p>
                  </a:txBody>
                  <a:tcPr marL="68580" marR="68580" marT="34294" marB="34294"/>
                </a:tc>
                <a:tc>
                  <a:txBody>
                    <a:bodyPr/>
                    <a:lstStyle/>
                    <a:p>
                      <a:pPr marL="285750" indent="-285750">
                        <a:buFontTx/>
                        <a:buChar char="-"/>
                      </a:pPr>
                      <a:endParaRPr lang="en-US" sz="1400" dirty="0"/>
                    </a:p>
                  </a:txBody>
                  <a:tcPr marL="68580" marR="68580" marT="34294" marB="34294"/>
                </a:tc>
                <a:tc>
                  <a:txBody>
                    <a:bodyPr/>
                    <a:lstStyle/>
                    <a:p>
                      <a:r>
                        <a:rPr lang="en-US" sz="1400" dirty="0" smtClean="0"/>
                        <a:t>-</a:t>
                      </a:r>
                      <a:endParaRPr lang="en-US" sz="1400" dirty="0"/>
                    </a:p>
                  </a:txBody>
                  <a:tcPr marL="68580" marR="68580" marT="34294" marB="34294"/>
                </a:tc>
                <a:extLst>
                  <a:ext uri="{0D108BD9-81ED-4DB2-BD59-A6C34878D82A}">
                    <a16:rowId xmlns:a16="http://schemas.microsoft.com/office/drawing/2014/main" val="2255481243"/>
                  </a:ext>
                </a:extLst>
              </a:tr>
            </a:tbl>
          </a:graphicData>
        </a:graphic>
      </p:graphicFrame>
      <p:sp>
        <p:nvSpPr>
          <p:cNvPr id="6" name="Rectangle 5"/>
          <p:cNvSpPr/>
          <p:nvPr/>
        </p:nvSpPr>
        <p:spPr>
          <a:xfrm>
            <a:off x="3373439" y="1580606"/>
            <a:ext cx="4764721" cy="136325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214313" indent="-214313">
              <a:buFontTx/>
              <a:buChar char="-"/>
              <a:defRPr/>
            </a:pPr>
            <a:r>
              <a:rPr lang="en-US" sz="2000" dirty="0" err="1">
                <a:latin typeface="Times New Roman" panose="02020603050405020304" pitchFamily="18" charset="0"/>
                <a:cs typeface="Times New Roman" panose="02020603050405020304" pitchFamily="18" charset="0"/>
              </a:rPr>
              <a:t>Đơn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phí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ít</a:t>
            </a:r>
            <a:endParaRPr lang="en-US" sz="2000" dirty="0">
              <a:latin typeface="Times New Roman" panose="02020603050405020304" pitchFamily="18" charset="0"/>
              <a:cs typeface="Times New Roman" panose="02020603050405020304" pitchFamily="18" charset="0"/>
            </a:endParaRPr>
          </a:p>
          <a:p>
            <a:pPr marL="214313" indent="-214313">
              <a:buFontTx/>
              <a:buChar char="-"/>
              <a:defRPr/>
            </a:pPr>
            <a:r>
              <a:rPr lang="en-US" sz="2000" dirty="0" err="1">
                <a:latin typeface="Times New Roman" panose="02020603050405020304" pitchFamily="18" charset="0"/>
                <a:cs typeface="Times New Roman" panose="02020603050405020304" pitchFamily="18" charset="0"/>
              </a:rPr>
              <a:t>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endParaRPr lang="en-US" sz="2000" dirty="0">
              <a:latin typeface="Times New Roman" panose="02020603050405020304" pitchFamily="18" charset="0"/>
              <a:cs typeface="Times New Roman" panose="02020603050405020304" pitchFamily="18" charset="0"/>
            </a:endParaRPr>
          </a:p>
          <a:p>
            <a:pPr marL="214313" indent="-214313">
              <a:buFontTx/>
              <a:buChar char="-"/>
              <a:defRPr/>
            </a:pP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lâu</a:t>
            </a:r>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8138159" y="1577024"/>
            <a:ext cx="4053841" cy="136683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214313" indent="-214313">
              <a:buFontTx/>
              <a:buChar char="-"/>
              <a:defRPr/>
            </a:pPr>
            <a:r>
              <a:rPr lang="en-US" sz="2000" dirty="0" err="1">
                <a:latin typeface="Times New Roman" panose="02020603050405020304" pitchFamily="18" charset="0"/>
                <a:cs typeface="Times New Roman" panose="02020603050405020304" pitchFamily="18" charset="0"/>
              </a:rPr>
              <a:t>Khó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mẹ</a:t>
            </a:r>
            <a:endParaRPr lang="en-US" sz="2000" dirty="0">
              <a:latin typeface="Times New Roman" panose="02020603050405020304" pitchFamily="18" charset="0"/>
              <a:cs typeface="Times New Roman" panose="02020603050405020304" pitchFamily="18" charset="0"/>
            </a:endParaRPr>
          </a:p>
          <a:p>
            <a:pPr marL="214313" indent="-214313">
              <a:buFontTx/>
              <a:buChar char="-"/>
              <a:defRPr/>
            </a:pPr>
            <a:r>
              <a:rPr lang="en-US" sz="2000" dirty="0" err="1">
                <a:latin typeface="Times New Roman" panose="02020603050405020304" pitchFamily="18" charset="0"/>
                <a:cs typeface="Times New Roman" panose="02020603050405020304" pitchFamily="18" charset="0"/>
              </a:rPr>
              <a:t>Dễ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thoái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giống</a:t>
            </a:r>
            <a:endParaRPr lang="en-US" sz="2000" dirty="0">
              <a:latin typeface="Times New Roman" panose="02020603050405020304" pitchFamily="18" charset="0"/>
              <a:cs typeface="Times New Roman" panose="02020603050405020304" pitchFamily="18" charset="0"/>
            </a:endParaRPr>
          </a:p>
          <a:p>
            <a:pPr marL="214313" indent="-214313">
              <a:buFontTx/>
              <a:buChar char="-"/>
              <a:defRPr/>
            </a:pPr>
            <a:r>
              <a:rPr lang="en-US" sz="2000" dirty="0" err="1">
                <a:latin typeface="Times New Roman" panose="02020603050405020304" pitchFamily="18" charset="0"/>
                <a:cs typeface="Times New Roman" panose="02020603050405020304" pitchFamily="18" charset="0"/>
              </a:rPr>
              <a:t>Lâu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3377388" y="2943860"/>
            <a:ext cx="4760772" cy="123675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214313" indent="-214313">
              <a:buFontTx/>
              <a:buChar char="-"/>
              <a:defRPr/>
            </a:pPr>
            <a:r>
              <a:rPr lang="en-US" dirty="0" err="1"/>
              <a:t>Giữ</a:t>
            </a:r>
            <a:r>
              <a:rPr lang="en-US" dirty="0"/>
              <a:t> </a:t>
            </a:r>
            <a:r>
              <a:rPr lang="en-US" dirty="0" err="1"/>
              <a:t>được</a:t>
            </a:r>
            <a:r>
              <a:rPr lang="en-US" dirty="0"/>
              <a:t> </a:t>
            </a:r>
            <a:r>
              <a:rPr lang="en-US" dirty="0" err="1"/>
              <a:t>đặc</a:t>
            </a:r>
            <a:r>
              <a:rPr lang="en-US" dirty="0"/>
              <a:t> </a:t>
            </a:r>
            <a:r>
              <a:rPr lang="en-US" dirty="0" err="1"/>
              <a:t>tính</a:t>
            </a:r>
            <a:r>
              <a:rPr lang="en-US" dirty="0"/>
              <a:t> </a:t>
            </a:r>
            <a:r>
              <a:rPr lang="en-US" dirty="0" err="1"/>
              <a:t>của</a:t>
            </a:r>
            <a:r>
              <a:rPr lang="en-US" dirty="0"/>
              <a:t> </a:t>
            </a:r>
            <a:r>
              <a:rPr lang="en-US" dirty="0" err="1"/>
              <a:t>cây</a:t>
            </a:r>
            <a:r>
              <a:rPr lang="en-US" dirty="0"/>
              <a:t> </a:t>
            </a:r>
            <a:r>
              <a:rPr lang="en-US" dirty="0" err="1"/>
              <a:t>mẹ</a:t>
            </a:r>
            <a:endParaRPr lang="en-US" dirty="0"/>
          </a:p>
          <a:p>
            <a:pPr marL="214313" indent="-214313">
              <a:buFontTx/>
              <a:buChar char="-"/>
              <a:defRPr/>
            </a:pPr>
            <a:r>
              <a:rPr lang="en-US" dirty="0"/>
              <a:t>Mau </a:t>
            </a:r>
            <a:r>
              <a:rPr lang="en-US" dirty="0" err="1"/>
              <a:t>cho</a:t>
            </a:r>
            <a:r>
              <a:rPr lang="en-US" dirty="0"/>
              <a:t> </a:t>
            </a:r>
            <a:r>
              <a:rPr lang="en-US" dirty="0" err="1"/>
              <a:t>cây</a:t>
            </a:r>
            <a:r>
              <a:rPr lang="en-US" dirty="0"/>
              <a:t> </a:t>
            </a:r>
            <a:r>
              <a:rPr lang="en-US" dirty="0" err="1"/>
              <a:t>giống</a:t>
            </a:r>
            <a:endParaRPr lang="en-US" dirty="0"/>
          </a:p>
          <a:p>
            <a:pPr marL="214313" indent="-214313">
              <a:buFontTx/>
              <a:buChar char="-"/>
              <a:defRPr/>
            </a:pPr>
            <a:r>
              <a:rPr lang="en-US" dirty="0"/>
              <a:t> Ra </a:t>
            </a:r>
            <a:r>
              <a:rPr lang="en-US" dirty="0" err="1"/>
              <a:t>hoa</a:t>
            </a:r>
            <a:r>
              <a:rPr lang="en-US" dirty="0"/>
              <a:t>, </a:t>
            </a:r>
            <a:r>
              <a:rPr lang="en-US" dirty="0" err="1"/>
              <a:t>ra</a:t>
            </a:r>
            <a:r>
              <a:rPr lang="en-US" dirty="0"/>
              <a:t> </a:t>
            </a:r>
            <a:r>
              <a:rPr lang="en-US" dirty="0" err="1"/>
              <a:t>quả</a:t>
            </a:r>
            <a:r>
              <a:rPr lang="en-US" dirty="0"/>
              <a:t> </a:t>
            </a:r>
            <a:r>
              <a:rPr lang="en-US" dirty="0" err="1"/>
              <a:t>sớm</a:t>
            </a:r>
            <a:endParaRPr lang="en-US" dirty="0"/>
          </a:p>
        </p:txBody>
      </p:sp>
      <p:sp>
        <p:nvSpPr>
          <p:cNvPr id="9" name="Rectangle 8"/>
          <p:cNvSpPr/>
          <p:nvPr/>
        </p:nvSpPr>
        <p:spPr>
          <a:xfrm>
            <a:off x="8138158" y="2960915"/>
            <a:ext cx="4053841" cy="121969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214313" indent="-214313">
              <a:buFontTx/>
              <a:buChar char="-"/>
              <a:defRPr/>
            </a:pPr>
            <a:r>
              <a:rPr lang="en-US" dirty="0" err="1"/>
              <a:t>Hệ</a:t>
            </a:r>
            <a:r>
              <a:rPr lang="en-US" dirty="0"/>
              <a:t> </a:t>
            </a:r>
            <a:r>
              <a:rPr lang="en-US" dirty="0" err="1"/>
              <a:t>số</a:t>
            </a:r>
            <a:r>
              <a:rPr lang="en-US" dirty="0"/>
              <a:t> </a:t>
            </a:r>
            <a:r>
              <a:rPr lang="en-US" dirty="0" err="1"/>
              <a:t>nhân</a:t>
            </a:r>
            <a:r>
              <a:rPr lang="en-US" dirty="0"/>
              <a:t> </a:t>
            </a:r>
            <a:r>
              <a:rPr lang="en-US" dirty="0" err="1"/>
              <a:t>giống</a:t>
            </a:r>
            <a:r>
              <a:rPr lang="en-US" dirty="0"/>
              <a:t> </a:t>
            </a:r>
            <a:r>
              <a:rPr lang="en-US" dirty="0" err="1"/>
              <a:t>thấp</a:t>
            </a:r>
            <a:endParaRPr lang="en-US" dirty="0"/>
          </a:p>
          <a:p>
            <a:pPr marL="214313" indent="-214313">
              <a:buFontTx/>
              <a:buChar char="-"/>
              <a:defRPr/>
            </a:pPr>
            <a:r>
              <a:rPr lang="en-US" dirty="0" err="1"/>
              <a:t>Tốn</a:t>
            </a:r>
            <a:r>
              <a:rPr lang="en-US" dirty="0"/>
              <a:t> </a:t>
            </a:r>
            <a:r>
              <a:rPr lang="en-US" dirty="0" err="1"/>
              <a:t>công</a:t>
            </a:r>
            <a:endParaRPr lang="en-US" dirty="0"/>
          </a:p>
          <a:p>
            <a:pPr marL="214313" indent="-214313">
              <a:buFontTx/>
              <a:buChar char="-"/>
              <a:defRPr/>
            </a:pPr>
            <a:r>
              <a:rPr lang="en-US" dirty="0" err="1"/>
              <a:t>Tuổi</a:t>
            </a:r>
            <a:r>
              <a:rPr lang="en-US" dirty="0"/>
              <a:t> </a:t>
            </a:r>
            <a:r>
              <a:rPr lang="en-US" dirty="0" err="1"/>
              <a:t>thọ</a:t>
            </a:r>
            <a:r>
              <a:rPr lang="en-US" dirty="0"/>
              <a:t> </a:t>
            </a:r>
            <a:r>
              <a:rPr lang="en-US" dirty="0" err="1"/>
              <a:t>không</a:t>
            </a:r>
            <a:r>
              <a:rPr lang="en-US" dirty="0"/>
              <a:t> </a:t>
            </a:r>
            <a:r>
              <a:rPr lang="en-US" dirty="0" err="1"/>
              <a:t>cao</a:t>
            </a:r>
            <a:endParaRPr lang="en-US" dirty="0"/>
          </a:p>
        </p:txBody>
      </p:sp>
      <p:sp>
        <p:nvSpPr>
          <p:cNvPr id="10" name="Rectangle 9"/>
          <p:cNvSpPr/>
          <p:nvPr/>
        </p:nvSpPr>
        <p:spPr>
          <a:xfrm>
            <a:off x="3373440" y="4223476"/>
            <a:ext cx="4764719" cy="1120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214313" indent="-214313">
              <a:buFontTx/>
              <a:buChar char="-"/>
              <a:defRPr/>
            </a:pPr>
            <a:r>
              <a:rPr lang="en-US" dirty="0" err="1"/>
              <a:t>Giữ</a:t>
            </a:r>
            <a:r>
              <a:rPr lang="en-US" dirty="0"/>
              <a:t> </a:t>
            </a:r>
            <a:r>
              <a:rPr lang="en-US" dirty="0" err="1"/>
              <a:t>được</a:t>
            </a:r>
            <a:r>
              <a:rPr lang="en-US" dirty="0"/>
              <a:t> </a:t>
            </a:r>
            <a:r>
              <a:rPr lang="en-US" dirty="0" err="1"/>
              <a:t>đặt</a:t>
            </a:r>
            <a:r>
              <a:rPr lang="en-US" dirty="0"/>
              <a:t> </a:t>
            </a:r>
            <a:r>
              <a:rPr lang="en-US" dirty="0" err="1"/>
              <a:t>tính</a:t>
            </a:r>
            <a:r>
              <a:rPr lang="en-US" dirty="0"/>
              <a:t> </a:t>
            </a:r>
            <a:r>
              <a:rPr lang="en-US" dirty="0" err="1"/>
              <a:t>của</a:t>
            </a:r>
            <a:r>
              <a:rPr lang="en-US" dirty="0"/>
              <a:t> </a:t>
            </a:r>
            <a:r>
              <a:rPr lang="en-US" dirty="0" err="1"/>
              <a:t>cây</a:t>
            </a:r>
            <a:r>
              <a:rPr lang="en-US" dirty="0"/>
              <a:t> </a:t>
            </a:r>
            <a:r>
              <a:rPr lang="en-US" dirty="0" err="1"/>
              <a:t>mẹ</a:t>
            </a:r>
            <a:endParaRPr lang="en-US" dirty="0"/>
          </a:p>
          <a:p>
            <a:pPr marL="214313" indent="-214313">
              <a:buFontTx/>
              <a:buChar char="-"/>
              <a:defRPr/>
            </a:pPr>
            <a:r>
              <a:rPr lang="en-US" dirty="0"/>
              <a:t>Ra </a:t>
            </a:r>
            <a:r>
              <a:rPr lang="en-US" dirty="0" err="1"/>
              <a:t>hoa,ra</a:t>
            </a:r>
            <a:r>
              <a:rPr lang="en-US" dirty="0"/>
              <a:t> </a:t>
            </a:r>
            <a:r>
              <a:rPr lang="en-US" dirty="0" err="1"/>
              <a:t>quả</a:t>
            </a:r>
            <a:r>
              <a:rPr lang="en-US" dirty="0"/>
              <a:t> </a:t>
            </a:r>
            <a:r>
              <a:rPr lang="en-US" dirty="0" err="1"/>
              <a:t>sớm</a:t>
            </a:r>
            <a:endParaRPr lang="en-US" dirty="0"/>
          </a:p>
          <a:p>
            <a:pPr marL="214313" indent="-214313">
              <a:buFontTx/>
              <a:buChar char="-"/>
              <a:defRPr/>
            </a:pPr>
            <a:r>
              <a:rPr lang="en-US" dirty="0" err="1"/>
              <a:t>Hệ</a:t>
            </a:r>
            <a:r>
              <a:rPr lang="en-US" dirty="0"/>
              <a:t> </a:t>
            </a:r>
            <a:r>
              <a:rPr lang="en-US" dirty="0" err="1"/>
              <a:t>số</a:t>
            </a:r>
            <a:r>
              <a:rPr lang="en-US" dirty="0"/>
              <a:t> </a:t>
            </a:r>
            <a:r>
              <a:rPr lang="en-US" dirty="0" err="1"/>
              <a:t>nhân</a:t>
            </a:r>
            <a:r>
              <a:rPr lang="en-US" dirty="0"/>
              <a:t> </a:t>
            </a:r>
            <a:r>
              <a:rPr lang="en-US" dirty="0" err="1"/>
              <a:t>giống</a:t>
            </a:r>
            <a:r>
              <a:rPr lang="en-US" dirty="0"/>
              <a:t> </a:t>
            </a:r>
            <a:r>
              <a:rPr lang="en-US" dirty="0" err="1"/>
              <a:t>cao</a:t>
            </a:r>
            <a:endParaRPr lang="en-US" dirty="0"/>
          </a:p>
        </p:txBody>
      </p:sp>
      <p:sp>
        <p:nvSpPr>
          <p:cNvPr id="11" name="Rectangle 10"/>
          <p:cNvSpPr/>
          <p:nvPr/>
        </p:nvSpPr>
        <p:spPr>
          <a:xfrm>
            <a:off x="8138158" y="4180612"/>
            <a:ext cx="4053842" cy="112077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err="1"/>
              <a:t>Nếu</a:t>
            </a:r>
            <a:r>
              <a:rPr lang="en-US" dirty="0"/>
              <a:t> </a:t>
            </a:r>
            <a:r>
              <a:rPr lang="en-US" dirty="0" err="1"/>
              <a:t>sản</a:t>
            </a:r>
            <a:r>
              <a:rPr lang="en-US" dirty="0"/>
              <a:t> </a:t>
            </a:r>
            <a:r>
              <a:rPr lang="en-US" dirty="0" err="1"/>
              <a:t>xuất</a:t>
            </a:r>
            <a:r>
              <a:rPr lang="en-US" dirty="0"/>
              <a:t> </a:t>
            </a:r>
            <a:r>
              <a:rPr lang="en-US" dirty="0" err="1"/>
              <a:t>với</a:t>
            </a:r>
            <a:r>
              <a:rPr lang="en-US" dirty="0"/>
              <a:t> </a:t>
            </a:r>
            <a:r>
              <a:rPr lang="en-US" dirty="0" err="1"/>
              <a:t>quy</a:t>
            </a:r>
            <a:r>
              <a:rPr lang="en-US" dirty="0"/>
              <a:t> </a:t>
            </a:r>
            <a:r>
              <a:rPr lang="en-US" dirty="0" err="1"/>
              <a:t>mô</a:t>
            </a:r>
            <a:r>
              <a:rPr lang="en-US" dirty="0"/>
              <a:t> </a:t>
            </a:r>
            <a:r>
              <a:rPr lang="en-US" dirty="0" err="1"/>
              <a:t>lớn</a:t>
            </a:r>
            <a:r>
              <a:rPr lang="en-US" dirty="0"/>
              <a:t> </a:t>
            </a:r>
            <a:r>
              <a:rPr lang="en-US" dirty="0" err="1"/>
              <a:t>đòi</a:t>
            </a:r>
            <a:r>
              <a:rPr lang="en-US" dirty="0"/>
              <a:t> </a:t>
            </a:r>
            <a:r>
              <a:rPr lang="en-US" dirty="0" err="1"/>
              <a:t>hỏi</a:t>
            </a:r>
            <a:r>
              <a:rPr lang="en-US" dirty="0"/>
              <a:t> </a:t>
            </a:r>
            <a:r>
              <a:rPr lang="en-US" dirty="0" err="1"/>
              <a:t>phải</a:t>
            </a:r>
            <a:r>
              <a:rPr lang="en-US" dirty="0"/>
              <a:t> </a:t>
            </a:r>
            <a:r>
              <a:rPr lang="en-US" dirty="0" err="1"/>
              <a:t>có</a:t>
            </a:r>
            <a:r>
              <a:rPr lang="en-US" dirty="0"/>
              <a:t> </a:t>
            </a:r>
            <a:r>
              <a:rPr lang="en-US" dirty="0" err="1"/>
              <a:t>đầy</a:t>
            </a:r>
            <a:r>
              <a:rPr lang="en-US" dirty="0"/>
              <a:t> </a:t>
            </a:r>
            <a:r>
              <a:rPr lang="en-US" dirty="0" err="1"/>
              <a:t>đủ</a:t>
            </a:r>
            <a:r>
              <a:rPr lang="en-US" dirty="0"/>
              <a:t> </a:t>
            </a:r>
            <a:r>
              <a:rPr lang="en-US" dirty="0" err="1"/>
              <a:t>trang</a:t>
            </a:r>
            <a:r>
              <a:rPr lang="en-US" dirty="0"/>
              <a:t> </a:t>
            </a:r>
            <a:r>
              <a:rPr lang="en-US" dirty="0" err="1"/>
              <a:t>thiết</a:t>
            </a:r>
            <a:r>
              <a:rPr lang="en-US" dirty="0"/>
              <a:t> </a:t>
            </a:r>
            <a:r>
              <a:rPr lang="en-US" dirty="0" err="1"/>
              <a:t>bị</a:t>
            </a:r>
            <a:r>
              <a:rPr lang="en-US" dirty="0"/>
              <a:t> </a:t>
            </a:r>
            <a:r>
              <a:rPr lang="en-US" dirty="0" err="1"/>
              <a:t>và</a:t>
            </a:r>
            <a:r>
              <a:rPr lang="en-US" dirty="0"/>
              <a:t> </a:t>
            </a:r>
            <a:r>
              <a:rPr lang="en-US" dirty="0" err="1"/>
              <a:t>kĩ</a:t>
            </a:r>
            <a:r>
              <a:rPr lang="en-US" dirty="0"/>
              <a:t> </a:t>
            </a:r>
            <a:r>
              <a:rPr lang="en-US" dirty="0" err="1"/>
              <a:t>thuật</a:t>
            </a:r>
            <a:r>
              <a:rPr lang="en-US" dirty="0"/>
              <a:t> </a:t>
            </a:r>
            <a:r>
              <a:rPr lang="en-US" dirty="0" err="1"/>
              <a:t>cao</a:t>
            </a:r>
            <a:r>
              <a:rPr lang="en-US" dirty="0"/>
              <a:t> (</a:t>
            </a:r>
            <a:r>
              <a:rPr lang="en-US" dirty="0" err="1"/>
              <a:t>nhà</a:t>
            </a:r>
            <a:r>
              <a:rPr lang="en-US" dirty="0"/>
              <a:t> </a:t>
            </a:r>
            <a:r>
              <a:rPr lang="en-US" dirty="0" err="1"/>
              <a:t>giâm</a:t>
            </a:r>
            <a:r>
              <a:rPr lang="en-US" dirty="0"/>
              <a:t>…)</a:t>
            </a:r>
          </a:p>
        </p:txBody>
      </p:sp>
      <p:sp>
        <p:nvSpPr>
          <p:cNvPr id="12" name="Rectangle 11"/>
          <p:cNvSpPr/>
          <p:nvPr/>
        </p:nvSpPr>
        <p:spPr>
          <a:xfrm>
            <a:off x="3373438" y="5361306"/>
            <a:ext cx="4764721" cy="168402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214313" indent="-214313">
              <a:buFontTx/>
              <a:buChar char="-"/>
              <a:defRPr/>
            </a:pPr>
            <a:r>
              <a:rPr lang="en-US" dirty="0" err="1"/>
              <a:t>Giữ</a:t>
            </a:r>
            <a:r>
              <a:rPr lang="en-US" dirty="0"/>
              <a:t> </a:t>
            </a:r>
            <a:r>
              <a:rPr lang="en-US" dirty="0" err="1"/>
              <a:t>được</a:t>
            </a:r>
            <a:r>
              <a:rPr lang="en-US" dirty="0"/>
              <a:t> </a:t>
            </a:r>
            <a:r>
              <a:rPr lang="en-US" dirty="0" err="1"/>
              <a:t>đặc</a:t>
            </a:r>
            <a:r>
              <a:rPr lang="en-US" dirty="0"/>
              <a:t> </a:t>
            </a:r>
            <a:r>
              <a:rPr lang="en-US" dirty="0" err="1"/>
              <a:t>tính</a:t>
            </a:r>
            <a:r>
              <a:rPr lang="en-US" dirty="0"/>
              <a:t> </a:t>
            </a:r>
            <a:r>
              <a:rPr lang="en-US" dirty="0" err="1"/>
              <a:t>của</a:t>
            </a:r>
            <a:r>
              <a:rPr lang="en-US" dirty="0"/>
              <a:t> </a:t>
            </a:r>
            <a:r>
              <a:rPr lang="en-US" dirty="0" err="1"/>
              <a:t>cây</a:t>
            </a:r>
            <a:r>
              <a:rPr lang="en-US" dirty="0"/>
              <a:t> </a:t>
            </a:r>
            <a:r>
              <a:rPr lang="en-US" dirty="0" err="1"/>
              <a:t>mẹ</a:t>
            </a:r>
            <a:endParaRPr lang="en-US" dirty="0"/>
          </a:p>
          <a:p>
            <a:pPr marL="214313" indent="-214313">
              <a:buFontTx/>
              <a:buChar char="-"/>
              <a:defRPr/>
            </a:pPr>
            <a:r>
              <a:rPr lang="en-US" dirty="0"/>
              <a:t>Ra </a:t>
            </a:r>
            <a:r>
              <a:rPr lang="en-US" dirty="0" err="1"/>
              <a:t>hoa</a:t>
            </a:r>
            <a:r>
              <a:rPr lang="en-US" dirty="0"/>
              <a:t>, </a:t>
            </a:r>
            <a:r>
              <a:rPr lang="en-US" dirty="0" err="1"/>
              <a:t>ra</a:t>
            </a:r>
            <a:r>
              <a:rPr lang="en-US" dirty="0"/>
              <a:t> </a:t>
            </a:r>
            <a:r>
              <a:rPr lang="en-US" dirty="0" err="1"/>
              <a:t>quả</a:t>
            </a:r>
            <a:r>
              <a:rPr lang="en-US" dirty="0"/>
              <a:t> </a:t>
            </a:r>
            <a:r>
              <a:rPr lang="en-US" dirty="0" err="1"/>
              <a:t>sớm</a:t>
            </a:r>
            <a:endParaRPr lang="en-US" dirty="0"/>
          </a:p>
          <a:p>
            <a:pPr marL="214313" indent="-214313">
              <a:buFontTx/>
              <a:buChar char="-"/>
              <a:defRPr/>
            </a:pPr>
            <a:r>
              <a:rPr lang="en-US" dirty="0" err="1"/>
              <a:t>Hệ</a:t>
            </a:r>
            <a:r>
              <a:rPr lang="en-US" dirty="0"/>
              <a:t> </a:t>
            </a:r>
            <a:r>
              <a:rPr lang="en-US" dirty="0" err="1"/>
              <a:t>số</a:t>
            </a:r>
            <a:r>
              <a:rPr lang="en-US" dirty="0"/>
              <a:t> </a:t>
            </a:r>
            <a:r>
              <a:rPr lang="en-US" dirty="0" err="1"/>
              <a:t>nhân</a:t>
            </a:r>
            <a:r>
              <a:rPr lang="en-US" dirty="0"/>
              <a:t> </a:t>
            </a:r>
            <a:r>
              <a:rPr lang="en-US" dirty="0" err="1"/>
              <a:t>giống</a:t>
            </a:r>
            <a:r>
              <a:rPr lang="en-US" dirty="0"/>
              <a:t> </a:t>
            </a:r>
            <a:r>
              <a:rPr lang="en-US" dirty="0" err="1"/>
              <a:t>cao</a:t>
            </a:r>
            <a:endParaRPr lang="en-US" dirty="0"/>
          </a:p>
          <a:p>
            <a:pPr marL="214313" indent="-214313">
              <a:buFontTx/>
              <a:buChar char="-"/>
              <a:defRPr/>
            </a:pPr>
            <a:r>
              <a:rPr lang="en-US" dirty="0" err="1"/>
              <a:t>Tăng</a:t>
            </a:r>
            <a:r>
              <a:rPr lang="en-US" dirty="0"/>
              <a:t> </a:t>
            </a:r>
            <a:r>
              <a:rPr lang="en-US" dirty="0" err="1"/>
              <a:t>sức</a:t>
            </a:r>
            <a:r>
              <a:rPr lang="en-US" dirty="0"/>
              <a:t> </a:t>
            </a:r>
            <a:r>
              <a:rPr lang="en-US" dirty="0" err="1"/>
              <a:t>chống</a:t>
            </a:r>
            <a:r>
              <a:rPr lang="en-US" dirty="0"/>
              <a:t> </a:t>
            </a:r>
            <a:r>
              <a:rPr lang="en-US" dirty="0" err="1"/>
              <a:t>chịu</a:t>
            </a:r>
            <a:r>
              <a:rPr lang="en-US" dirty="0"/>
              <a:t> </a:t>
            </a:r>
            <a:r>
              <a:rPr lang="en-US" dirty="0" err="1"/>
              <a:t>với</a:t>
            </a:r>
            <a:r>
              <a:rPr lang="en-US" dirty="0"/>
              <a:t> </a:t>
            </a:r>
            <a:r>
              <a:rPr lang="en-US" dirty="0" err="1"/>
              <a:t>điều</a:t>
            </a:r>
            <a:r>
              <a:rPr lang="en-US" dirty="0"/>
              <a:t> </a:t>
            </a:r>
            <a:r>
              <a:rPr lang="en-US" dirty="0" err="1"/>
              <a:t>kiện</a:t>
            </a:r>
            <a:r>
              <a:rPr lang="en-US" dirty="0"/>
              <a:t> </a:t>
            </a:r>
            <a:r>
              <a:rPr lang="en-US" dirty="0" err="1"/>
              <a:t>ngoại</a:t>
            </a:r>
            <a:r>
              <a:rPr lang="en-US" dirty="0"/>
              <a:t> </a:t>
            </a:r>
            <a:r>
              <a:rPr lang="en-US" dirty="0" err="1"/>
              <a:t>cảnh</a:t>
            </a:r>
            <a:endParaRPr lang="en-US" dirty="0"/>
          </a:p>
        </p:txBody>
      </p:sp>
      <p:sp>
        <p:nvSpPr>
          <p:cNvPr id="13" name="Rectangle 12"/>
          <p:cNvSpPr/>
          <p:nvPr/>
        </p:nvSpPr>
        <p:spPr>
          <a:xfrm>
            <a:off x="8138158" y="5344251"/>
            <a:ext cx="4053841" cy="1701074"/>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dirty="0" err="1"/>
              <a:t>Đòi</a:t>
            </a:r>
            <a:r>
              <a:rPr lang="en-US" dirty="0"/>
              <a:t> </a:t>
            </a:r>
            <a:r>
              <a:rPr lang="en-US" dirty="0" err="1"/>
              <a:t>hỏi</a:t>
            </a:r>
            <a:r>
              <a:rPr lang="en-US" dirty="0"/>
              <a:t> </a:t>
            </a:r>
            <a:r>
              <a:rPr lang="en-US" dirty="0" err="1"/>
              <a:t>kĩ</a:t>
            </a:r>
            <a:r>
              <a:rPr lang="en-US" dirty="0"/>
              <a:t> </a:t>
            </a:r>
            <a:r>
              <a:rPr lang="en-US" dirty="0" err="1"/>
              <a:t>thuật</a:t>
            </a:r>
            <a:r>
              <a:rPr lang="en-US" dirty="0"/>
              <a:t> </a:t>
            </a:r>
            <a:r>
              <a:rPr lang="en-US" dirty="0" err="1"/>
              <a:t>phức</a:t>
            </a:r>
            <a:r>
              <a:rPr lang="en-US" dirty="0"/>
              <a:t> </a:t>
            </a:r>
            <a:r>
              <a:rPr lang="en-US" dirty="0" err="1"/>
              <a:t>tạp</a:t>
            </a:r>
            <a:r>
              <a:rPr lang="en-US" dirty="0"/>
              <a:t> </a:t>
            </a:r>
            <a:r>
              <a:rPr lang="en-US" dirty="0" err="1"/>
              <a:t>trong</a:t>
            </a:r>
            <a:r>
              <a:rPr lang="en-US" dirty="0"/>
              <a:t> </a:t>
            </a:r>
            <a:r>
              <a:rPr lang="en-US" dirty="0" err="1"/>
              <a:t>việc</a:t>
            </a:r>
            <a:r>
              <a:rPr lang="en-US" dirty="0"/>
              <a:t> </a:t>
            </a:r>
            <a:r>
              <a:rPr lang="en-US" dirty="0" err="1"/>
              <a:t>chọn</a:t>
            </a:r>
            <a:r>
              <a:rPr lang="en-US" dirty="0"/>
              <a:t> </a:t>
            </a:r>
            <a:r>
              <a:rPr lang="en-US" dirty="0" err="1"/>
              <a:t>gốc</a:t>
            </a:r>
            <a:r>
              <a:rPr lang="en-US" dirty="0"/>
              <a:t> </a:t>
            </a:r>
            <a:r>
              <a:rPr lang="en-US" dirty="0" err="1"/>
              <a:t>ghép</a:t>
            </a:r>
            <a:r>
              <a:rPr lang="en-US" dirty="0"/>
              <a:t>, </a:t>
            </a:r>
            <a:r>
              <a:rPr lang="en-US" dirty="0" err="1"/>
              <a:t>cành</a:t>
            </a:r>
            <a:r>
              <a:rPr lang="en-US" dirty="0"/>
              <a:t> </a:t>
            </a:r>
            <a:r>
              <a:rPr lang="en-US" dirty="0" err="1"/>
              <a:t>ghép</a:t>
            </a:r>
            <a:r>
              <a:rPr lang="en-US" dirty="0"/>
              <a:t> </a:t>
            </a:r>
            <a:r>
              <a:rPr lang="en-US" dirty="0" err="1"/>
              <a:t>và</a:t>
            </a:r>
            <a:r>
              <a:rPr lang="en-US" dirty="0"/>
              <a:t> </a:t>
            </a:r>
            <a:r>
              <a:rPr lang="en-US" dirty="0" err="1"/>
              <a:t>các</a:t>
            </a:r>
            <a:r>
              <a:rPr lang="en-US" dirty="0"/>
              <a:t> </a:t>
            </a:r>
            <a:r>
              <a:rPr lang="en-US" dirty="0" err="1"/>
              <a:t>thao</a:t>
            </a:r>
            <a:r>
              <a:rPr lang="en-US" dirty="0"/>
              <a:t> </a:t>
            </a:r>
            <a:r>
              <a:rPr lang="en-US" dirty="0" err="1"/>
              <a:t>tác</a:t>
            </a:r>
            <a:r>
              <a:rPr lang="en-US" dirty="0"/>
              <a:t> </a:t>
            </a:r>
            <a:r>
              <a:rPr lang="en-US" dirty="0" err="1"/>
              <a:t>ghép</a:t>
            </a:r>
            <a:r>
              <a:rPr lang="en-US" dirty="0"/>
              <a:t>.</a:t>
            </a:r>
          </a:p>
        </p:txBody>
      </p:sp>
    </p:spTree>
    <p:extLst>
      <p:ext uri="{BB962C8B-B14F-4D97-AF65-F5344CB8AC3E}">
        <p14:creationId xmlns:p14="http://schemas.microsoft.com/office/powerpoint/2010/main" val="2843579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4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vi-VN" altLang="en-US" smtClean="0">
                <a:solidFill>
                  <a:schemeClr val="tx2"/>
                </a:solidFill>
              </a:rPr>
              <a:t>I- XÂY DỰNG VƯỜN ƯƠ</a:t>
            </a:r>
            <a:r>
              <a:rPr lang="en-US" altLang="en-US" smtClean="0">
                <a:solidFill>
                  <a:schemeClr val="tx2"/>
                </a:solidFill>
              </a:rPr>
              <a:t>M</a:t>
            </a:r>
          </a:p>
        </p:txBody>
      </p:sp>
      <p:sp>
        <p:nvSpPr>
          <p:cNvPr id="3" name="Content Placeholder 2"/>
          <p:cNvSpPr>
            <a:spLocks noGrp="1"/>
          </p:cNvSpPr>
          <p:nvPr>
            <p:ph idx="1"/>
          </p:nvPr>
        </p:nvSpPr>
        <p:spPr/>
        <p:txBody>
          <a:bodyPr rtlCol="0">
            <a:normAutofit/>
          </a:bodyPr>
          <a:lstStyle/>
          <a:p>
            <a:pPr marL="514350" indent="-514350" fontAlgn="auto">
              <a:spcAft>
                <a:spcPts val="0"/>
              </a:spcAft>
              <a:buFont typeface="Arial" panose="020B0604020202020204" pitchFamily="34" charset="0"/>
              <a:buAutoNum type="arabicParenR"/>
              <a:defRPr/>
            </a:pPr>
            <a:r>
              <a:rPr lang="en-US" sz="3600" dirty="0" err="1" smtClean="0">
                <a:latin typeface="Times New Roman" panose="02020603050405020304" pitchFamily="18" charset="0"/>
                <a:cs typeface="Times New Roman" panose="02020603050405020304" pitchFamily="18" charset="0"/>
              </a:rPr>
              <a:t>Chọn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địa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điểm</a:t>
            </a:r>
            <a:endParaRPr lang="en-US" sz="3600" dirty="0" smtClean="0">
              <a:latin typeface="Times New Roman" panose="02020603050405020304" pitchFamily="18" charset="0"/>
              <a:cs typeface="Times New Roman" panose="02020603050405020304" pitchFamily="18" charset="0"/>
            </a:endParaRPr>
          </a:p>
          <a:p>
            <a:pPr fontAlgn="auto">
              <a:spcAft>
                <a:spcPts val="0"/>
              </a:spcAft>
              <a:buFontTx/>
              <a:buChar char="-"/>
              <a:defRPr/>
            </a:pPr>
            <a:r>
              <a:rPr lang="vi-VN" sz="3600" dirty="0" smtClean="0">
                <a:latin typeface="Times New Roman" panose="02020603050405020304" pitchFamily="18" charset="0"/>
                <a:cs typeface="Times New Roman" panose="02020603050405020304" pitchFamily="18" charset="0"/>
              </a:rPr>
              <a:t>Gần </a:t>
            </a:r>
            <a:r>
              <a:rPr lang="vi-VN" sz="3600" dirty="0">
                <a:latin typeface="Times New Roman" panose="02020603050405020304" pitchFamily="18" charset="0"/>
                <a:cs typeface="Times New Roman" panose="02020603050405020304" pitchFamily="18" charset="0"/>
              </a:rPr>
              <a:t>nơi trồng, gần nơi tiêu </a:t>
            </a:r>
            <a:r>
              <a:rPr lang="vi-VN" sz="3600" dirty="0" smtClean="0">
                <a:latin typeface="Times New Roman" panose="02020603050405020304" pitchFamily="18" charset="0"/>
                <a:cs typeface="Times New Roman" panose="02020603050405020304" pitchFamily="18" charset="0"/>
              </a:rPr>
              <a:t>thụ</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việc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chuyển</a:t>
            </a:r>
            <a:endParaRPr lang="en-US" sz="3600" dirty="0" smtClean="0">
              <a:latin typeface="Times New Roman" panose="02020603050405020304" pitchFamily="18" charset="0"/>
              <a:cs typeface="Times New Roman" panose="02020603050405020304" pitchFamily="18" charset="0"/>
            </a:endParaRPr>
          </a:p>
          <a:p>
            <a:pPr fontAlgn="auto">
              <a:spcAft>
                <a:spcPts val="0"/>
              </a:spcAft>
              <a:buFontTx/>
              <a:buChar char="-"/>
              <a:defRPr/>
            </a:pPr>
            <a:r>
              <a:rPr lang="vi-VN"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Gần</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nguồn nước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tưới</a:t>
            </a:r>
            <a:endParaRPr lang="en-US" sz="3600" dirty="0" smtClean="0">
              <a:latin typeface="Times New Roman" panose="02020603050405020304" pitchFamily="18" charset="0"/>
              <a:cs typeface="Times New Roman" panose="02020603050405020304" pitchFamily="18" charset="0"/>
            </a:endParaRPr>
          </a:p>
          <a:p>
            <a:pPr fontAlgn="auto">
              <a:spcAft>
                <a:spcPts val="0"/>
              </a:spcAft>
              <a:buFontTx/>
              <a:buChar char="-"/>
              <a:defRPr/>
            </a:pP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Đất dễ thoát nước, bằng phẳng, đất màu </a:t>
            </a:r>
            <a:r>
              <a:rPr lang="vi-VN" sz="3600" dirty="0" smtClean="0">
                <a:latin typeface="Times New Roman" panose="02020603050405020304" pitchFamily="18" charset="0"/>
                <a:cs typeface="Times New Roman" panose="02020603050405020304" pitchFamily="18" charset="0"/>
              </a:rPr>
              <a:t>m</a:t>
            </a:r>
            <a:r>
              <a:rPr lang="en-US" sz="3600" dirty="0" smtClean="0">
                <a:latin typeface="Times New Roman" panose="02020603050405020304" pitchFamily="18" charset="0"/>
                <a:cs typeface="Times New Roman" panose="02020603050405020304" pitchFamily="18" charset="0"/>
              </a:rPr>
              <a:t>ỡ </a:t>
            </a:r>
            <a:r>
              <a:rPr lang="en-US" sz="3600" dirty="0" err="1" smtClean="0">
                <a:latin typeface="Times New Roman" panose="02020603050405020304" pitchFamily="18" charset="0"/>
                <a:cs typeface="Times New Roman" panose="02020603050405020304" pitchFamily="18" charset="0"/>
              </a:rPr>
              <a:t>cao</a:t>
            </a:r>
            <a:r>
              <a:rPr lang="vi-VN"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tầng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mặt</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dày </a:t>
            </a:r>
            <a:r>
              <a:rPr lang="vi-VN" sz="3600" dirty="0">
                <a:latin typeface="Times New Roman" panose="02020603050405020304" pitchFamily="18" charset="0"/>
                <a:cs typeface="Times New Roman" panose="02020603050405020304" pitchFamily="18" charset="0"/>
              </a:rPr>
              <a:t>(30-40cm), thành </a:t>
            </a:r>
            <a:r>
              <a:rPr lang="vi-VN" sz="3600" dirty="0" smtClean="0">
                <a:latin typeface="Times New Roman" panose="02020603050405020304" pitchFamily="18" charset="0"/>
                <a:cs typeface="Times New Roman" panose="02020603050405020304" pitchFamily="18" charset="0"/>
              </a:rPr>
              <a:t>ph</a:t>
            </a:r>
            <a:r>
              <a:rPr lang="en-US" sz="3600" dirty="0" err="1" smtClean="0">
                <a:latin typeface="Times New Roman" panose="02020603050405020304" pitchFamily="18" charset="0"/>
                <a:cs typeface="Times New Roman" panose="02020603050405020304" pitchFamily="18" charset="0"/>
              </a:rPr>
              <a:t>ần</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cơ </a:t>
            </a:r>
            <a:r>
              <a:rPr lang="vi-VN" sz="3600" dirty="0">
                <a:latin typeface="Times New Roman" panose="02020603050405020304" pitchFamily="18" charset="0"/>
                <a:cs typeface="Times New Roman" panose="02020603050405020304" pitchFamily="18" charset="0"/>
              </a:rPr>
              <a:t>giới trung bình, </a:t>
            </a:r>
            <a:r>
              <a:rPr lang="en-US" sz="3600" dirty="0" smtClean="0">
                <a:latin typeface="Times New Roman" panose="02020603050405020304" pitchFamily="18" charset="0"/>
                <a:cs typeface="Times New Roman" panose="02020603050405020304" pitchFamily="18" charset="0"/>
              </a:rPr>
              <a:t>pH </a:t>
            </a:r>
            <a:r>
              <a:rPr lang="en-US" sz="3600" dirty="0" err="1" smtClean="0">
                <a:latin typeface="Times New Roman" panose="02020603050405020304" pitchFamily="18" charset="0"/>
                <a:cs typeface="Times New Roman" panose="02020603050405020304" pitchFamily="18" charset="0"/>
              </a:rPr>
              <a:t>tùy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từng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loại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cây</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Placeholder 4"/>
          <p:cNvSpPr>
            <a:spLocks noGrp="1"/>
          </p:cNvSpPr>
          <p:nvPr>
            <p:ph type="body" sz="quarter" idx="3"/>
          </p:nvPr>
        </p:nvSpPr>
        <p:spPr/>
        <p:txBody>
          <a:bodyPr/>
          <a:lstStyle/>
          <a:p>
            <a:endParaRPr lang="en-US" altLang="en-US" smtClean="0"/>
          </a:p>
        </p:txBody>
      </p:sp>
      <p:graphicFrame>
        <p:nvGraphicFramePr>
          <p:cNvPr id="11" name="Content Placeholder 10"/>
          <p:cNvGraphicFramePr>
            <a:graphicFrameLocks noGrp="1"/>
          </p:cNvGraphicFramePr>
          <p:nvPr>
            <p:ph sz="quarter" idx="4"/>
          </p:nvPr>
        </p:nvGraphicFramePr>
        <p:xfrm>
          <a:off x="6172200" y="1516063"/>
          <a:ext cx="6019800" cy="5341937"/>
        </p:xfrm>
        <a:graphic>
          <a:graphicData uri="http://schemas.openxmlformats.org/drawingml/2006/table">
            <a:tbl>
              <a:tblPr firstRow="1" bandRow="1">
                <a:tableStyleId>{5C22544A-7EE6-4342-B048-85BDC9FD1C3A}</a:tableStyleId>
              </a:tblPr>
              <a:tblGrid>
                <a:gridCol w="1504950">
                  <a:extLst>
                    <a:ext uri="{9D8B030D-6E8A-4147-A177-3AD203B41FA5}">
                      <a16:colId xmlns:a16="http://schemas.microsoft.com/office/drawing/2014/main" val="3099892680"/>
                    </a:ext>
                  </a:extLst>
                </a:gridCol>
                <a:gridCol w="1504950">
                  <a:extLst>
                    <a:ext uri="{9D8B030D-6E8A-4147-A177-3AD203B41FA5}">
                      <a16:colId xmlns:a16="http://schemas.microsoft.com/office/drawing/2014/main" val="3469958085"/>
                    </a:ext>
                  </a:extLst>
                </a:gridCol>
                <a:gridCol w="1504950">
                  <a:extLst>
                    <a:ext uri="{9D8B030D-6E8A-4147-A177-3AD203B41FA5}">
                      <a16:colId xmlns:a16="http://schemas.microsoft.com/office/drawing/2014/main" val="3884749972"/>
                    </a:ext>
                  </a:extLst>
                </a:gridCol>
                <a:gridCol w="1504950">
                  <a:extLst>
                    <a:ext uri="{9D8B030D-6E8A-4147-A177-3AD203B41FA5}">
                      <a16:colId xmlns:a16="http://schemas.microsoft.com/office/drawing/2014/main" val="624375421"/>
                    </a:ext>
                  </a:extLst>
                </a:gridCol>
              </a:tblGrid>
              <a:tr h="1669390">
                <a:tc>
                  <a:txBody>
                    <a:bodyPr/>
                    <a:lstStyle/>
                    <a:p>
                      <a:pPr algn="r"/>
                      <a:r>
                        <a:rPr lang="vi-VN" sz="3200" b="1" dirty="0" smtClean="0">
                          <a:solidFill>
                            <a:schemeClr val="tx1"/>
                          </a:solidFill>
                          <a:latin typeface="Times New Roman" pitchFamily="18" charset="0"/>
                          <a:cs typeface="Times New Roman" pitchFamily="18" charset="0"/>
                        </a:rPr>
                        <a:t>                             </a:t>
                      </a:r>
                      <a:r>
                        <a:rPr lang="en-US" sz="3200" b="1" baseline="0" dirty="0" smtClean="0">
                          <a:solidFill>
                            <a:schemeClr val="tx1"/>
                          </a:solidFill>
                          <a:latin typeface="Times New Roman" pitchFamily="18" charset="0"/>
                          <a:cs typeface="Times New Roman" pitchFamily="18" charset="0"/>
                        </a:rPr>
                        <a:t>   </a:t>
                      </a:r>
                      <a:r>
                        <a:rPr lang="vi-VN" sz="3200" b="1" dirty="0" smtClean="0">
                          <a:solidFill>
                            <a:schemeClr val="tx1"/>
                          </a:solidFill>
                          <a:latin typeface="Times New Roman" pitchFamily="18" charset="0"/>
                          <a:cs typeface="Times New Roman" pitchFamily="18" charset="0"/>
                        </a:rPr>
                        <a:t>Tỉ</a:t>
                      </a:r>
                      <a:r>
                        <a:rPr lang="vi-VN" sz="3200" b="1" baseline="0" dirty="0" smtClean="0">
                          <a:solidFill>
                            <a:schemeClr val="tx1"/>
                          </a:solidFill>
                          <a:latin typeface="Times New Roman" pitchFamily="18" charset="0"/>
                          <a:cs typeface="Times New Roman" pitchFamily="18" charset="0"/>
                        </a:rPr>
                        <a:t> lệ</a:t>
                      </a:r>
                    </a:p>
                    <a:p>
                      <a:r>
                        <a:rPr lang="vi-VN" sz="3200" b="1" baseline="0" dirty="0" smtClean="0">
                          <a:solidFill>
                            <a:schemeClr val="tx1"/>
                          </a:solidFill>
                          <a:latin typeface="Times New Roman" pitchFamily="18" charset="0"/>
                          <a:cs typeface="Times New Roman" pitchFamily="18" charset="0"/>
                        </a:rPr>
                        <a:t>Đất</a:t>
                      </a:r>
                      <a:endParaRPr lang="en-GB" sz="3200" b="1" dirty="0">
                        <a:solidFill>
                          <a:schemeClr val="tx1"/>
                        </a:solidFill>
                        <a:latin typeface="Times New Roman" pitchFamily="18" charset="0"/>
                        <a:cs typeface="Times New Roman" pitchFamily="18" charset="0"/>
                      </a:endParaRPr>
                    </a:p>
                  </a:txBody>
                  <a:tcPr marT="45713" marB="45713"/>
                </a:tc>
                <a:tc>
                  <a:txBody>
                    <a:bodyPr/>
                    <a:lstStyle/>
                    <a:p>
                      <a:pPr algn="ctr"/>
                      <a:r>
                        <a:rPr lang="vi-VN" sz="3200" b="1" dirty="0" smtClean="0">
                          <a:solidFill>
                            <a:schemeClr val="tx1"/>
                          </a:solidFill>
                          <a:latin typeface="Times New Roman" pitchFamily="18" charset="0"/>
                          <a:cs typeface="Times New Roman" pitchFamily="18" charset="0"/>
                        </a:rPr>
                        <a:t>Cát</a:t>
                      </a:r>
                      <a:endParaRPr lang="en-GB" sz="3200" b="1" dirty="0">
                        <a:solidFill>
                          <a:schemeClr val="tx1"/>
                        </a:solidFill>
                        <a:latin typeface="Times New Roman" pitchFamily="18" charset="0"/>
                        <a:cs typeface="Times New Roman" pitchFamily="18" charset="0"/>
                      </a:endParaRPr>
                    </a:p>
                  </a:txBody>
                  <a:tcPr marT="45713" marB="45713"/>
                </a:tc>
                <a:tc>
                  <a:txBody>
                    <a:bodyPr/>
                    <a:lstStyle/>
                    <a:p>
                      <a:pPr algn="ctr"/>
                      <a:r>
                        <a:rPr lang="vi-VN" sz="3200" b="1" dirty="0" smtClean="0">
                          <a:solidFill>
                            <a:schemeClr val="tx1"/>
                          </a:solidFill>
                          <a:latin typeface="Times New Roman" pitchFamily="18" charset="0"/>
                          <a:cs typeface="Times New Roman" pitchFamily="18" charset="0"/>
                        </a:rPr>
                        <a:t>Limon</a:t>
                      </a:r>
                      <a:endParaRPr lang="en-GB" sz="3200" b="1" dirty="0">
                        <a:solidFill>
                          <a:schemeClr val="tx1"/>
                        </a:solidFill>
                        <a:latin typeface="Times New Roman" pitchFamily="18" charset="0"/>
                        <a:cs typeface="Times New Roman" pitchFamily="18" charset="0"/>
                      </a:endParaRPr>
                    </a:p>
                  </a:txBody>
                  <a:tcPr marT="45713" marB="45713"/>
                </a:tc>
                <a:tc>
                  <a:txBody>
                    <a:bodyPr/>
                    <a:lstStyle/>
                    <a:p>
                      <a:pPr algn="ctr"/>
                      <a:r>
                        <a:rPr lang="vi-VN" sz="3200" b="1" smtClean="0">
                          <a:solidFill>
                            <a:schemeClr val="tx1"/>
                          </a:solidFill>
                          <a:latin typeface="Times New Roman" pitchFamily="18" charset="0"/>
                          <a:cs typeface="Times New Roman" pitchFamily="18" charset="0"/>
                        </a:rPr>
                        <a:t>Sét</a:t>
                      </a:r>
                      <a:endParaRPr lang="en-GB" sz="3200" b="1">
                        <a:solidFill>
                          <a:schemeClr val="tx1"/>
                        </a:solidFill>
                        <a:latin typeface="Times New Roman" pitchFamily="18" charset="0"/>
                        <a:cs typeface="Times New Roman" pitchFamily="18" charset="0"/>
                      </a:endParaRPr>
                    </a:p>
                  </a:txBody>
                  <a:tcPr marT="45713" marB="45713"/>
                </a:tc>
                <a:extLst>
                  <a:ext uri="{0D108BD9-81ED-4DB2-BD59-A6C34878D82A}">
                    <a16:rowId xmlns:a16="http://schemas.microsoft.com/office/drawing/2014/main" val="2340515730"/>
                  </a:ext>
                </a:extLst>
              </a:tr>
              <a:tr h="1032116">
                <a:tc>
                  <a:txBody>
                    <a:bodyPr/>
                    <a:lstStyle/>
                    <a:p>
                      <a:pPr algn="l"/>
                      <a:r>
                        <a:rPr lang="vi-VN" sz="3200" b="1" dirty="0" smtClean="0">
                          <a:latin typeface="Times New Roman" pitchFamily="18" charset="0"/>
                          <a:cs typeface="Times New Roman" pitchFamily="18" charset="0"/>
                        </a:rPr>
                        <a:t>Đất</a:t>
                      </a:r>
                      <a:r>
                        <a:rPr lang="vi-VN" sz="3200" b="1" baseline="0" dirty="0" smtClean="0">
                          <a:latin typeface="Times New Roman" pitchFamily="18" charset="0"/>
                          <a:cs typeface="Times New Roman" pitchFamily="18" charset="0"/>
                        </a:rPr>
                        <a:t> cát</a:t>
                      </a:r>
                      <a:endParaRPr lang="en-GB" sz="3200" b="1" dirty="0">
                        <a:latin typeface="Times New Roman" pitchFamily="18" charset="0"/>
                        <a:cs typeface="Times New Roman" pitchFamily="18" charset="0"/>
                      </a:endParaRPr>
                    </a:p>
                  </a:txBody>
                  <a:tcPr marT="45713" marB="45713"/>
                </a:tc>
                <a:tc>
                  <a:txBody>
                    <a:bodyPr/>
                    <a:lstStyle/>
                    <a:p>
                      <a:pPr algn="ctr"/>
                      <a:r>
                        <a:rPr lang="vi-VN" sz="3200" b="1" dirty="0" smtClean="0"/>
                        <a:t>85%</a:t>
                      </a:r>
                      <a:endParaRPr lang="en-GB" sz="3200" b="1" dirty="0"/>
                    </a:p>
                  </a:txBody>
                  <a:tcPr marT="45713" marB="45713"/>
                </a:tc>
                <a:tc>
                  <a:txBody>
                    <a:bodyPr/>
                    <a:lstStyle/>
                    <a:p>
                      <a:pPr algn="ctr"/>
                      <a:r>
                        <a:rPr lang="vi-VN" sz="3200" b="1" dirty="0" smtClean="0"/>
                        <a:t>10%</a:t>
                      </a:r>
                      <a:endParaRPr lang="en-GB" sz="3200" b="1" dirty="0"/>
                    </a:p>
                  </a:txBody>
                  <a:tcPr marT="45713" marB="45713"/>
                </a:tc>
                <a:tc>
                  <a:txBody>
                    <a:bodyPr/>
                    <a:lstStyle/>
                    <a:p>
                      <a:pPr algn="ctr"/>
                      <a:r>
                        <a:rPr lang="vi-VN" sz="3200" b="1" dirty="0" smtClean="0"/>
                        <a:t>5%</a:t>
                      </a:r>
                      <a:endParaRPr lang="en-GB" sz="3200" b="1" dirty="0"/>
                    </a:p>
                  </a:txBody>
                  <a:tcPr marT="45713" marB="45713"/>
                </a:tc>
                <a:extLst>
                  <a:ext uri="{0D108BD9-81ED-4DB2-BD59-A6C34878D82A}">
                    <a16:rowId xmlns:a16="http://schemas.microsoft.com/office/drawing/2014/main" val="1779980212"/>
                  </a:ext>
                </a:extLst>
              </a:tr>
              <a:tr h="1320215">
                <a:tc>
                  <a:txBody>
                    <a:bodyPr/>
                    <a:lstStyle/>
                    <a:p>
                      <a:pPr algn="l"/>
                      <a:r>
                        <a:rPr lang="vi-VN" sz="3200" b="1" smtClean="0">
                          <a:latin typeface="Times New Roman" pitchFamily="18" charset="0"/>
                          <a:cs typeface="Times New Roman" pitchFamily="18" charset="0"/>
                        </a:rPr>
                        <a:t>Đất</a:t>
                      </a:r>
                      <a:r>
                        <a:rPr lang="vi-VN" sz="3200" b="1" baseline="0" smtClean="0">
                          <a:latin typeface="Times New Roman" pitchFamily="18" charset="0"/>
                          <a:cs typeface="Times New Roman" pitchFamily="18" charset="0"/>
                        </a:rPr>
                        <a:t> thịt</a:t>
                      </a:r>
                      <a:endParaRPr lang="en-GB" sz="3200" b="1">
                        <a:latin typeface="Times New Roman" pitchFamily="18" charset="0"/>
                        <a:cs typeface="Times New Roman" pitchFamily="18" charset="0"/>
                      </a:endParaRPr>
                    </a:p>
                  </a:txBody>
                  <a:tcPr marT="45713" marB="45713"/>
                </a:tc>
                <a:tc>
                  <a:txBody>
                    <a:bodyPr/>
                    <a:lstStyle/>
                    <a:p>
                      <a:pPr algn="ctr"/>
                      <a:r>
                        <a:rPr lang="vi-VN" sz="3200" b="1" dirty="0" smtClean="0"/>
                        <a:t>45%</a:t>
                      </a:r>
                      <a:endParaRPr lang="en-GB" sz="3200" b="1" dirty="0"/>
                    </a:p>
                  </a:txBody>
                  <a:tcPr marT="45713" marB="45713"/>
                </a:tc>
                <a:tc>
                  <a:txBody>
                    <a:bodyPr/>
                    <a:lstStyle/>
                    <a:p>
                      <a:pPr algn="ctr"/>
                      <a:r>
                        <a:rPr lang="vi-VN" sz="3200" b="1" dirty="0" smtClean="0"/>
                        <a:t>40%</a:t>
                      </a:r>
                      <a:endParaRPr lang="en-GB" sz="3200" b="1" dirty="0"/>
                    </a:p>
                  </a:txBody>
                  <a:tcPr marT="45713" marB="45713"/>
                </a:tc>
                <a:tc>
                  <a:txBody>
                    <a:bodyPr/>
                    <a:lstStyle/>
                    <a:p>
                      <a:pPr algn="ctr"/>
                      <a:r>
                        <a:rPr lang="vi-VN" sz="3200" b="1" smtClean="0"/>
                        <a:t>15%</a:t>
                      </a:r>
                      <a:endParaRPr lang="en-GB" sz="3200" b="1"/>
                    </a:p>
                  </a:txBody>
                  <a:tcPr marT="45713" marB="45713"/>
                </a:tc>
                <a:extLst>
                  <a:ext uri="{0D108BD9-81ED-4DB2-BD59-A6C34878D82A}">
                    <a16:rowId xmlns:a16="http://schemas.microsoft.com/office/drawing/2014/main" val="1911425480"/>
                  </a:ext>
                </a:extLst>
              </a:tr>
              <a:tr h="1320215">
                <a:tc>
                  <a:txBody>
                    <a:bodyPr/>
                    <a:lstStyle/>
                    <a:p>
                      <a:pPr algn="l"/>
                      <a:r>
                        <a:rPr lang="vi-VN" sz="3200" b="1" smtClean="0">
                          <a:latin typeface="Times New Roman" pitchFamily="18" charset="0"/>
                          <a:cs typeface="Times New Roman" pitchFamily="18" charset="0"/>
                        </a:rPr>
                        <a:t>Đất</a:t>
                      </a:r>
                      <a:r>
                        <a:rPr lang="vi-VN" sz="3200" b="1" baseline="0" smtClean="0">
                          <a:latin typeface="Times New Roman" pitchFamily="18" charset="0"/>
                          <a:cs typeface="Times New Roman" pitchFamily="18" charset="0"/>
                        </a:rPr>
                        <a:t> sét</a:t>
                      </a:r>
                      <a:endParaRPr lang="en-GB" sz="3200" b="1">
                        <a:latin typeface="Times New Roman" pitchFamily="18" charset="0"/>
                        <a:cs typeface="Times New Roman" pitchFamily="18" charset="0"/>
                      </a:endParaRPr>
                    </a:p>
                  </a:txBody>
                  <a:tcPr marT="45713" marB="45713"/>
                </a:tc>
                <a:tc>
                  <a:txBody>
                    <a:bodyPr/>
                    <a:lstStyle/>
                    <a:p>
                      <a:pPr algn="ctr"/>
                      <a:r>
                        <a:rPr lang="vi-VN" sz="3200" b="1" smtClean="0"/>
                        <a:t>25%</a:t>
                      </a:r>
                      <a:endParaRPr lang="en-GB" sz="3200" b="1"/>
                    </a:p>
                  </a:txBody>
                  <a:tcPr marT="45713" marB="45713"/>
                </a:tc>
                <a:tc>
                  <a:txBody>
                    <a:bodyPr/>
                    <a:lstStyle/>
                    <a:p>
                      <a:pPr algn="ctr"/>
                      <a:r>
                        <a:rPr lang="vi-VN" sz="3200" b="1" dirty="0" smtClean="0"/>
                        <a:t>30%</a:t>
                      </a:r>
                      <a:endParaRPr lang="en-GB" sz="3200" b="1" dirty="0"/>
                    </a:p>
                  </a:txBody>
                  <a:tcPr marT="45713" marB="45713"/>
                </a:tc>
                <a:tc>
                  <a:txBody>
                    <a:bodyPr/>
                    <a:lstStyle/>
                    <a:p>
                      <a:pPr algn="ctr"/>
                      <a:r>
                        <a:rPr lang="vi-VN" sz="3200" b="1" dirty="0" smtClean="0"/>
                        <a:t>45%</a:t>
                      </a:r>
                      <a:endParaRPr lang="en-GB" sz="3200" b="1" dirty="0"/>
                    </a:p>
                  </a:txBody>
                  <a:tcPr marT="45713" marB="45713"/>
                </a:tc>
                <a:extLst>
                  <a:ext uri="{0D108BD9-81ED-4DB2-BD59-A6C34878D82A}">
                    <a16:rowId xmlns:a16="http://schemas.microsoft.com/office/drawing/2014/main" val="192177594"/>
                  </a:ext>
                </a:extLst>
              </a:tr>
            </a:tbl>
          </a:graphicData>
        </a:graphic>
      </p:graphicFrame>
      <p:sp>
        <p:nvSpPr>
          <p:cNvPr id="7" name="Title 1"/>
          <p:cNvSpPr>
            <a:spLocks noGrp="1"/>
          </p:cNvSpPr>
          <p:nvPr>
            <p:ph type="title"/>
          </p:nvPr>
        </p:nvSpPr>
        <p:spPr/>
        <p:txBody>
          <a:bodyPr/>
          <a:lstStyle/>
          <a:p>
            <a:r>
              <a:rPr lang="en-US" altLang="en-US" b="1" smtClean="0">
                <a:solidFill>
                  <a:srgbClr val="FF0000"/>
                </a:solidFill>
                <a:latin typeface="Times New Roman" panose="02020603050405020304" pitchFamily="18" charset="0"/>
                <a:cs typeface="Times New Roman" panose="02020603050405020304" pitchFamily="18" charset="0"/>
              </a:rPr>
              <a:t>Thành phần cơ giới của đất là gì?</a:t>
            </a:r>
          </a:p>
        </p:txBody>
      </p:sp>
      <p:sp>
        <p:nvSpPr>
          <p:cNvPr id="8" name="Text Placeholder 2"/>
          <p:cNvSpPr>
            <a:spLocks noGrp="1"/>
          </p:cNvSpPr>
          <p:nvPr>
            <p:ph type="body" idx="1"/>
          </p:nvPr>
        </p:nvSpPr>
        <p:spPr/>
        <p:txBody>
          <a:bodyPr/>
          <a:lstStyle/>
          <a:p>
            <a:r>
              <a:rPr lang="en-US" altLang="en-US" sz="2800" smtClean="0">
                <a:latin typeface="Times New Roman" panose="02020603050405020304" pitchFamily="18" charset="0"/>
                <a:cs typeface="Times New Roman" panose="02020603050405020304" pitchFamily="18" charset="0"/>
              </a:rPr>
              <a:t>Thành phần cơ giới của đất:</a:t>
            </a:r>
          </a:p>
        </p:txBody>
      </p:sp>
      <p:sp>
        <p:nvSpPr>
          <p:cNvPr id="9" name="Rectangle 1"/>
          <p:cNvSpPr>
            <a:spLocks noGrp="1" noChangeArrowheads="1"/>
          </p:cNvSpPr>
          <p:nvPr>
            <p:ph sz="half" idx="2"/>
          </p:nvPr>
        </p:nvSpPr>
        <p:spPr>
          <a:ln>
            <a:headEnd/>
            <a:tailEnd/>
          </a:ln>
        </p:spPr>
        <p:style>
          <a:lnRef idx="2">
            <a:schemeClr val="dk1"/>
          </a:lnRef>
          <a:fillRef idx="1">
            <a:schemeClr val="lt1"/>
          </a:fillRef>
          <a:effectRef idx="0">
            <a:schemeClr val="dk1"/>
          </a:effectRef>
          <a:fontRef idx="minor">
            <a:schemeClr val="dk1"/>
          </a:fontRef>
        </p:style>
        <p:txBody>
          <a:bodyPr rtlCol="0" anchor="ctr">
            <a:spAutoFit/>
          </a:bodyPr>
          <a:lstStyle/>
          <a:p>
            <a:pPr marL="0" indent="0">
              <a:lnSpc>
                <a:spcPct val="100000"/>
              </a:lnSpc>
              <a:spcBef>
                <a:spcPct val="0"/>
              </a:spcBef>
              <a:buFontTx/>
              <a:buNone/>
              <a:defRPr/>
            </a:pPr>
            <a:r>
              <a:rPr lang="en-GB" sz="4000" dirty="0" err="1" smtClean="0">
                <a:solidFill>
                  <a:srgbClr val="FF0000"/>
                </a:solidFill>
                <a:latin typeface="Times New Roman" pitchFamily="18" charset="0"/>
                <a:ea typeface="Calibri" pitchFamily="34" charset="0"/>
                <a:cs typeface="Times New Roman" pitchFamily="18" charset="0"/>
              </a:rPr>
              <a:t>Tỉ</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lệ</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phần</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trăm</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của</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các</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hạt</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Cát</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limon</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sét</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có</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trong</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đất</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được</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gọi</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là</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thành</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phần</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cơ</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giới</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của</a:t>
            </a:r>
            <a:r>
              <a:rPr lang="en-GB" sz="4000" dirty="0" smtClean="0">
                <a:solidFill>
                  <a:srgbClr val="FF0000"/>
                </a:solidFill>
                <a:latin typeface="Times New Roman" pitchFamily="18" charset="0"/>
                <a:ea typeface="Calibri" pitchFamily="34" charset="0"/>
                <a:cs typeface="Times New Roman" pitchFamily="18" charset="0"/>
              </a:rPr>
              <a:t> </a:t>
            </a:r>
            <a:r>
              <a:rPr lang="en-GB" sz="4000" dirty="0" err="1" smtClean="0">
                <a:solidFill>
                  <a:srgbClr val="FF0000"/>
                </a:solidFill>
                <a:latin typeface="Times New Roman" pitchFamily="18" charset="0"/>
                <a:ea typeface="Calibri" pitchFamily="34" charset="0"/>
                <a:cs typeface="Times New Roman" pitchFamily="18" charset="0"/>
              </a:rPr>
              <a:t>đất</a:t>
            </a:r>
            <a:r>
              <a:rPr lang="en-GB" sz="4000" dirty="0" smtClean="0">
                <a:solidFill>
                  <a:srgbClr val="FF0000"/>
                </a:solidFill>
                <a:latin typeface="Times New Roman" pitchFamily="18" charset="0"/>
                <a:ea typeface="Calibri" pitchFamily="34" charset="0"/>
                <a:cs typeface="Times New Roman" pitchFamily="18" charset="0"/>
              </a:rPr>
              <a:t>.</a:t>
            </a:r>
            <a:endParaRPr lang="en-GB" sz="4000" dirty="0" smtClean="0">
              <a:solidFill>
                <a:srgbClr val="FF0000"/>
              </a:solidFill>
              <a:latin typeface="Times New Roman" pitchFamily="18" charset="0"/>
              <a:cs typeface="Times New Roman" pitchFamily="18" charset="0"/>
            </a:endParaRPr>
          </a:p>
        </p:txBody>
      </p:sp>
      <p:cxnSp>
        <p:nvCxnSpPr>
          <p:cNvPr id="14" name="Straight Connector 13"/>
          <p:cNvCxnSpPr/>
          <p:nvPr/>
        </p:nvCxnSpPr>
        <p:spPr>
          <a:xfrm>
            <a:off x="6172200" y="1516063"/>
            <a:ext cx="1455738" cy="163195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barn(inVertical)">
                                      <p:cBhvr>
                                        <p:cTn id="17" dur="500"/>
                                        <p:tgtEl>
                                          <p:spTgt spid="9">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06513" y="1266825"/>
            <a:ext cx="9578975" cy="5329238"/>
          </a:xfrm>
        </p:spPr>
      </p:pic>
      <p:sp>
        <p:nvSpPr>
          <p:cNvPr id="4" name="Title 1"/>
          <p:cNvSpPr txBox="1">
            <a:spLocks noGrp="1"/>
          </p:cNvSpPr>
          <p:nvPr>
            <p:ph type="title"/>
          </p:nvPr>
        </p:nvSpPr>
        <p:spPr>
          <a:xfrm>
            <a:off x="838200" y="365125"/>
            <a:ext cx="10515600" cy="1071563"/>
          </a:xfrm>
        </p:spPr>
        <p:txBody>
          <a:bodyPr rtlCol="0">
            <a:noAutofit/>
          </a:bodyPr>
          <a:lstStyle/>
          <a:p>
            <a:pPr algn="ctr" fontAlgn="auto">
              <a:lnSpc>
                <a:spcPct val="100000"/>
              </a:lnSpc>
              <a:spcAft>
                <a:spcPts val="0"/>
              </a:spcAft>
              <a:defRPr/>
            </a:pPr>
            <a:r>
              <a:rPr lang="en-GB" sz="3200" b="1" cap="small" dirty="0" err="1" smtClean="0">
                <a:solidFill>
                  <a:srgbClr val="7030A0"/>
                </a:solidFill>
                <a:latin typeface="Times New Roman" pitchFamily="18" charset="0"/>
                <a:cs typeface="Times New Roman" pitchFamily="18" charset="0"/>
              </a:rPr>
              <a:t>Bảng</a:t>
            </a:r>
            <a:r>
              <a:rPr lang="en-GB" sz="3200" b="1" cap="small" dirty="0" smtClean="0">
                <a:solidFill>
                  <a:srgbClr val="7030A0"/>
                </a:solidFill>
                <a:latin typeface="Times New Roman" pitchFamily="18" charset="0"/>
                <a:cs typeface="Times New Roman" pitchFamily="18" charset="0"/>
              </a:rPr>
              <a:t> </a:t>
            </a:r>
            <a:r>
              <a:rPr lang="en-GB" sz="3200" b="1" cap="small" dirty="0" err="1" smtClean="0">
                <a:solidFill>
                  <a:srgbClr val="7030A0"/>
                </a:solidFill>
                <a:latin typeface="Times New Roman" pitchFamily="18" charset="0"/>
                <a:cs typeface="Times New Roman" pitchFamily="18" charset="0"/>
              </a:rPr>
              <a:t>thống</a:t>
            </a:r>
            <a:r>
              <a:rPr lang="en-GB" sz="3200" b="1" cap="small" dirty="0" smtClean="0">
                <a:solidFill>
                  <a:srgbClr val="7030A0"/>
                </a:solidFill>
                <a:latin typeface="Times New Roman" pitchFamily="18" charset="0"/>
                <a:cs typeface="Times New Roman" pitchFamily="18" charset="0"/>
              </a:rPr>
              <a:t> </a:t>
            </a:r>
            <a:r>
              <a:rPr lang="en-GB" sz="3200" b="1" cap="small" dirty="0" err="1" smtClean="0">
                <a:solidFill>
                  <a:srgbClr val="7030A0"/>
                </a:solidFill>
                <a:latin typeface="Times New Roman" pitchFamily="18" charset="0"/>
                <a:cs typeface="Times New Roman" pitchFamily="18" charset="0"/>
              </a:rPr>
              <a:t>kê</a:t>
            </a:r>
            <a:r>
              <a:rPr lang="en-GB" sz="3200" b="1" cap="small" dirty="0" smtClean="0">
                <a:solidFill>
                  <a:srgbClr val="7030A0"/>
                </a:solidFill>
                <a:latin typeface="Times New Roman" pitchFamily="18" charset="0"/>
                <a:cs typeface="Times New Roman" pitchFamily="18" charset="0"/>
              </a:rPr>
              <a:t> </a:t>
            </a:r>
            <a:r>
              <a:rPr lang="en-GB" sz="3200" b="1" cap="small" dirty="0" err="1" smtClean="0">
                <a:solidFill>
                  <a:srgbClr val="7030A0"/>
                </a:solidFill>
                <a:latin typeface="Times New Roman" pitchFamily="18" charset="0"/>
                <a:cs typeface="Times New Roman" pitchFamily="18" charset="0"/>
              </a:rPr>
              <a:t>khoảng</a:t>
            </a:r>
            <a:r>
              <a:rPr lang="en-GB" sz="3200" b="1" cap="small" dirty="0" smtClean="0">
                <a:solidFill>
                  <a:srgbClr val="7030A0"/>
                </a:solidFill>
                <a:latin typeface="Times New Roman" pitchFamily="18" charset="0"/>
                <a:cs typeface="Times New Roman" pitchFamily="18" charset="0"/>
              </a:rPr>
              <a:t> pH </a:t>
            </a:r>
            <a:r>
              <a:rPr lang="en-GB" sz="3200" b="1" cap="small" dirty="0" err="1" smtClean="0">
                <a:solidFill>
                  <a:srgbClr val="7030A0"/>
                </a:solidFill>
                <a:latin typeface="Times New Roman" pitchFamily="18" charset="0"/>
                <a:cs typeface="Times New Roman" pitchFamily="18" charset="0"/>
              </a:rPr>
              <a:t>cho</a:t>
            </a:r>
            <a:r>
              <a:rPr lang="en-GB" sz="3200" b="1" cap="small" dirty="0" smtClean="0">
                <a:solidFill>
                  <a:srgbClr val="7030A0"/>
                </a:solidFill>
                <a:latin typeface="Times New Roman" pitchFamily="18" charset="0"/>
                <a:cs typeface="Times New Roman" pitchFamily="18" charset="0"/>
              </a:rPr>
              <a:t> </a:t>
            </a:r>
            <a:r>
              <a:rPr lang="en-GB" sz="3200" b="1" cap="small" dirty="0" err="1" smtClean="0">
                <a:solidFill>
                  <a:srgbClr val="7030A0"/>
                </a:solidFill>
                <a:latin typeface="Times New Roman" pitchFamily="18" charset="0"/>
                <a:cs typeface="Times New Roman" pitchFamily="18" charset="0"/>
              </a:rPr>
              <a:t>từng</a:t>
            </a:r>
            <a:r>
              <a:rPr lang="en-GB" sz="3200" b="1" cap="small" dirty="0" smtClean="0">
                <a:solidFill>
                  <a:srgbClr val="7030A0"/>
                </a:solidFill>
                <a:latin typeface="Times New Roman" pitchFamily="18" charset="0"/>
                <a:cs typeface="Times New Roman" pitchFamily="18" charset="0"/>
              </a:rPr>
              <a:t> </a:t>
            </a:r>
            <a:r>
              <a:rPr lang="en-GB" sz="3200" b="1" cap="small" dirty="0" err="1" smtClean="0">
                <a:solidFill>
                  <a:srgbClr val="7030A0"/>
                </a:solidFill>
                <a:latin typeface="Times New Roman" pitchFamily="18" charset="0"/>
                <a:cs typeface="Times New Roman" pitchFamily="18" charset="0"/>
              </a:rPr>
              <a:t>loại</a:t>
            </a:r>
            <a:r>
              <a:rPr lang="en-GB" sz="3200" b="1" cap="small" dirty="0" smtClean="0">
                <a:solidFill>
                  <a:srgbClr val="7030A0"/>
                </a:solidFill>
                <a:latin typeface="Times New Roman" pitchFamily="18" charset="0"/>
                <a:cs typeface="Times New Roman" pitchFamily="18" charset="0"/>
              </a:rPr>
              <a:t> </a:t>
            </a:r>
            <a:r>
              <a:rPr lang="en-GB" sz="3200" b="1" cap="small" dirty="0" err="1" smtClean="0">
                <a:solidFill>
                  <a:srgbClr val="7030A0"/>
                </a:solidFill>
                <a:latin typeface="Times New Roman" pitchFamily="18" charset="0"/>
                <a:cs typeface="Times New Roman" pitchFamily="18" charset="0"/>
              </a:rPr>
              <a:t>cây</a:t>
            </a:r>
            <a:endParaRPr lang="en-GB" sz="3200" b="1" cap="small"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a:xfrm>
            <a:off x="420688" y="0"/>
            <a:ext cx="4762500" cy="822325"/>
          </a:xfrm>
        </p:spPr>
        <p:txBody>
          <a:bodyPr/>
          <a:lstStyle/>
          <a:p>
            <a:r>
              <a:rPr lang="en-US" altLang="en-US" sz="3600" b="1" i="1" u="sng" smtClean="0">
                <a:solidFill>
                  <a:srgbClr val="C00000"/>
                </a:solidFill>
                <a:latin typeface="Times New Roman" panose="02020603050405020304" pitchFamily="18" charset="0"/>
                <a:cs typeface="Times New Roman" panose="02020603050405020304" pitchFamily="18" charset="0"/>
              </a:rPr>
              <a:t>2) Thiết kế vườn ươm</a:t>
            </a:r>
          </a:p>
        </p:txBody>
      </p:sp>
      <p:sp>
        <p:nvSpPr>
          <p:cNvPr id="4" name="Text Placeholder 3"/>
          <p:cNvSpPr>
            <a:spLocks noGrp="1"/>
          </p:cNvSpPr>
          <p:nvPr>
            <p:ph type="body" sz="half" idx="2"/>
          </p:nvPr>
        </p:nvSpPr>
        <p:spPr>
          <a:xfrm>
            <a:off x="0" y="987425"/>
            <a:ext cx="4772025" cy="5870575"/>
          </a:xfrm>
        </p:spPr>
        <p:txBody>
          <a:bodyPr rtlCol="0">
            <a:noAutofit/>
          </a:bodyPr>
          <a:lstStyle/>
          <a:p>
            <a:pPr marL="342900" indent="-342900" fontAlgn="auto">
              <a:spcAft>
                <a:spcPts val="0"/>
              </a:spcAft>
              <a:buFont typeface="Arial" panose="020B0604020202020204" pitchFamily="34" charset="0"/>
              <a:buAutoNum type="alphaLcParenR"/>
              <a:defRPr/>
            </a:pPr>
            <a:r>
              <a:rPr lang="en-US" sz="2400" dirty="0" err="1" smtClean="0">
                <a:latin typeface="Times New Roman" panose="02020603050405020304" pitchFamily="18" charset="0"/>
                <a:cs typeface="Times New Roman" panose="02020603050405020304" pitchFamily="18" charset="0"/>
              </a:rPr>
              <a:t>Khu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endParaRPr lang="en-US" sz="2400" dirty="0">
              <a:latin typeface="Times New Roman" panose="02020603050405020304" pitchFamily="18" charset="0"/>
              <a:cs typeface="Times New Roman" panose="02020603050405020304" pitchFamily="18" charset="0"/>
            </a:endParaRPr>
          </a:p>
          <a:p>
            <a:pPr marL="285750" indent="-285750" fontAlgn="auto">
              <a:spcAft>
                <a:spcPts val="0"/>
              </a:spcAft>
              <a:buFontTx/>
              <a:buChar char="-"/>
              <a:defRPr/>
            </a:pP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ghép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ghép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giâm</a:t>
            </a:r>
            <a:r>
              <a:rPr lang="en-US" sz="2400" dirty="0" smtClean="0">
                <a:latin typeface="Times New Roman" panose="02020603050405020304" pitchFamily="18" charset="0"/>
                <a:cs typeface="Times New Roman" panose="02020603050405020304" pitchFamily="18" charset="0"/>
              </a:rPr>
              <a:t>.</a:t>
            </a:r>
          </a:p>
          <a:p>
            <a:pPr fontAlgn="auto">
              <a:spcAft>
                <a:spcPts val="0"/>
              </a:spcAft>
              <a:defRPr/>
            </a:pPr>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Khu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endParaRPr lang="en-US" sz="2400" dirty="0" smtClean="0">
              <a:latin typeface="Times New Roman" panose="02020603050405020304" pitchFamily="18" charset="0"/>
              <a:cs typeface="Times New Roman" panose="02020603050405020304" pitchFamily="18" charset="0"/>
            </a:endParaRPr>
          </a:p>
          <a:p>
            <a:pPr marL="285750" indent="-285750" fontAlgn="auto">
              <a:spcAft>
                <a:spcPts val="0"/>
              </a:spcAft>
              <a:buFontTx/>
              <a:buChar char="-"/>
              <a:defRPr/>
            </a:pPr>
            <a:r>
              <a:rPr lang="en-US" sz="2400" dirty="0" err="1" smtClean="0">
                <a:latin typeface="Times New Roman" panose="02020603050405020304" pitchFamily="18" charset="0"/>
                <a:cs typeface="Times New Roman" panose="02020603050405020304" pitchFamily="18" charset="0"/>
              </a:rPr>
              <a:t>Khu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ghép</a:t>
            </a:r>
            <a:endParaRPr lang="en-US" sz="2400" dirty="0" smtClean="0">
              <a:latin typeface="Times New Roman" panose="02020603050405020304" pitchFamily="18" charset="0"/>
              <a:cs typeface="Times New Roman" panose="02020603050405020304" pitchFamily="18" charset="0"/>
            </a:endParaRPr>
          </a:p>
          <a:p>
            <a:pPr marL="285750" indent="-285750" fontAlgn="auto">
              <a:spcAft>
                <a:spcPts val="0"/>
              </a:spcAft>
              <a:buFontTx/>
              <a:buChar char="-"/>
              <a:defRPr/>
            </a:pPr>
            <a:r>
              <a:rPr lang="en-US" sz="2400" dirty="0" err="1" smtClean="0">
                <a:latin typeface="Times New Roman" panose="02020603050405020304" pitchFamily="18" charset="0"/>
                <a:cs typeface="Times New Roman" panose="02020603050405020304" pitchFamily="18" charset="0"/>
              </a:rPr>
              <a:t>Khu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ghép,ra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chiết,cành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giâm</a:t>
            </a:r>
            <a:endParaRPr lang="en-US" sz="2400" dirty="0" smtClean="0">
              <a:latin typeface="Times New Roman" panose="02020603050405020304" pitchFamily="18" charset="0"/>
              <a:cs typeface="Times New Roman" panose="02020603050405020304" pitchFamily="18" charset="0"/>
            </a:endParaRPr>
          </a:p>
          <a:p>
            <a:pPr fontAlgn="auto">
              <a:spcAft>
                <a:spcPts val="0"/>
              </a:spcAft>
              <a:defRPr/>
            </a:pPr>
            <a:r>
              <a:rPr lang="en-US" sz="2400" dirty="0" smtClean="0">
                <a:latin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cs typeface="Times New Roman" panose="02020603050405020304" pitchFamily="18" charset="0"/>
              </a:rPr>
              <a:t>Khu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canh</a:t>
            </a:r>
            <a:endParaRPr lang="en-US" sz="2400" dirty="0" smtClean="0">
              <a:latin typeface="Times New Roman" panose="02020603050405020304" pitchFamily="18" charset="0"/>
              <a:cs typeface="Times New Roman" panose="02020603050405020304" pitchFamily="18" charset="0"/>
            </a:endParaRPr>
          </a:p>
          <a:p>
            <a:pPr marL="285750" indent="-285750" fontAlgn="auto">
              <a:spcAft>
                <a:spcPts val="0"/>
              </a:spcAft>
              <a:buFontTx/>
              <a:buChar char="-"/>
              <a:defRPr/>
            </a:pPr>
            <a:r>
              <a:rPr lang="en-US" sz="2400" dirty="0" err="1">
                <a:latin typeface="Times New Roman" panose="02020603050405020304" pitchFamily="18" charset="0"/>
                <a:cs typeface="Times New Roman" panose="02020603050405020304" pitchFamily="18" charset="0"/>
              </a:rPr>
              <a:t>T</a:t>
            </a:r>
            <a:r>
              <a:rPr lang="en-US" sz="2400" dirty="0" err="1" smtClean="0">
                <a:latin typeface="Times New Roman" panose="02020603050405020304" pitchFamily="18" charset="0"/>
                <a:cs typeface="Times New Roman" panose="02020603050405020304" pitchFamily="18" charset="0"/>
              </a:rPr>
              <a:t>rồng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đậu,cây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rau</a:t>
            </a:r>
            <a:endParaRPr lang="en-US" sz="2400" dirty="0" smtClean="0">
              <a:latin typeface="Times New Roman" panose="02020603050405020304" pitchFamily="18" charset="0"/>
              <a:cs typeface="Times New Roman" panose="02020603050405020304" pitchFamily="18" charset="0"/>
            </a:endParaRPr>
          </a:p>
          <a:p>
            <a:pPr marL="285750" indent="-285750" fontAlgn="auto">
              <a:spcAft>
                <a:spcPts val="0"/>
              </a:spcAft>
              <a:buFontTx/>
              <a:buChar char="-"/>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t>
            </a:r>
            <a:r>
              <a:rPr lang="en-US" sz="2400" dirty="0" err="1" smtClean="0">
                <a:latin typeface="Times New Roman" panose="02020603050405020304" pitchFamily="18" charset="0"/>
                <a:cs typeface="Times New Roman" panose="02020603050405020304" pitchFamily="18" charset="0"/>
              </a:rPr>
              <a:t>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vườn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ươm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endParaRPr lang="en-US" sz="2400" dirty="0" smtClean="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183188" y="1189038"/>
            <a:ext cx="7008812" cy="530383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barn(inVertical)">
                                      <p:cBhvr>
                                        <p:cTn id="33" dur="500"/>
                                        <p:tgtEl>
                                          <p:spTgt spid="4">
                                            <p:txEl>
                                              <p:pRg st="5" end="5"/>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barn(inVertical)">
                                      <p:cBhvr>
                                        <p:cTn id="36" dur="500"/>
                                        <p:tgtEl>
                                          <p:spTgt spid="4">
                                            <p:txEl>
                                              <p:pRg st="6" end="6"/>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barn(inVertical)">
                                      <p:cBhvr>
                                        <p:cTn id="39" dur="500"/>
                                        <p:tgtEl>
                                          <p:spTgt spid="4">
                                            <p:txEl>
                                              <p:pRg st="7" end="7"/>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789613" y="1165225"/>
            <a:ext cx="0" cy="5657850"/>
          </a:xfrm>
          <a:prstGeom prst="line">
            <a:avLst/>
          </a:prstGeom>
        </p:spPr>
        <p:style>
          <a:lnRef idx="1">
            <a:schemeClr val="accent2"/>
          </a:lnRef>
          <a:fillRef idx="0">
            <a:schemeClr val="accent2"/>
          </a:fillRef>
          <a:effectRef idx="0">
            <a:schemeClr val="accent2"/>
          </a:effectRef>
          <a:fontRef idx="minor">
            <a:schemeClr val="tx1"/>
          </a:fontRef>
        </p:style>
      </p:cxnSp>
      <p:sp>
        <p:nvSpPr>
          <p:cNvPr id="7171" name="Text Box 5"/>
          <p:cNvSpPr txBox="1">
            <a:spLocks noChangeArrowheads="1"/>
          </p:cNvSpPr>
          <p:nvPr/>
        </p:nvSpPr>
        <p:spPr bwMode="auto">
          <a:xfrm>
            <a:off x="6781800" y="1676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p>
        </p:txBody>
      </p:sp>
      <p:sp>
        <p:nvSpPr>
          <p:cNvPr id="7172" name="AutoShape 6" descr="Kết quả hình ảnh cho tac dung cua  du du"/>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7173" name="AutoShape 7" descr="Kết quả hình ảnh cho tac dung cua  du du"/>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7174" name="AutoShape 8" descr="72mOCbkBV0aZ3gfSgNMGuKiD8V74JtQfcD1J1ydgxqCsQYrQdeMWpy1NpSz5ayYNVe0uyv2zqq6EPJ9nOuBMmXsZVGfsGWfkLpYuc+UfKrgZQpeRuwRhS4IHWDbwHegMiS0gL4y5qw+Y5QJqT5SyoDURrQVCFYg3Axzch8pA7LkkcqAN6YFdcSXfSR2QPKxP+LFG55v+ScnAAAAAElFTkSuQmCC"/>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7175" name="AutoShape 9" descr="72mOCbkBV0aZ3gfSgNMGuKiD8V74JtQfcD1J1ydgxqCsQYrQdeMWpy1NpSz5ayYNVe0uyv2zqq6EPJ9nOuBMmXsZVGfsGWfkLpYuc+UfKrgZQpeRuwRhS4IHWDbwHegMiS0gL4y5qw+Y5QJqT5SyoDURrQVCFYg3Axzch8pA7LkkcqAN6YFdcSXfSR2QPKxP+LFG55v+ScnAAAAAElFTkSuQmCC"/>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7176" name="AutoShape 10" descr="72mOCbkBV0aZ3gfSgNMGuKiD8V74JtQfcD1J1ydgxqCsQYrQdeMWpy1NpSz5ayYNVe0uyv2zqq6EPJ9nOuBMmXsZVGfsGWfkLpYuc+UfKrgZQpeRuwRhS4IHWDbwHegMiS0gL4y5qw+Y5QJqT5SyoDURrQVCFYg3Axzch8pA7LkkcqAN6YFdcSXfSR2QPKxP+LFG55v+ScnAAAAAElFTkSuQmCC"/>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7177" name="AutoShape 11" descr="Kết quả hình ảnh cho cay xanh chong xoi mon"/>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7178" name="AutoShape 12" descr="Kết quả hình ảnh cho cay xanh chong xoi mon"/>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7179" name="Text Box 13"/>
          <p:cNvSpPr txBox="1">
            <a:spLocks noChangeArrowheads="1"/>
          </p:cNvSpPr>
          <p:nvPr/>
        </p:nvSpPr>
        <p:spPr bwMode="auto">
          <a:xfrm>
            <a:off x="1752600" y="5108575"/>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p>
        </p:txBody>
      </p:sp>
      <p:sp>
        <p:nvSpPr>
          <p:cNvPr id="7180" name="Text Box 14"/>
          <p:cNvSpPr txBox="1">
            <a:spLocks noChangeArrowheads="1"/>
          </p:cNvSpPr>
          <p:nvPr/>
        </p:nvSpPr>
        <p:spPr bwMode="auto">
          <a:xfrm>
            <a:off x="1752600" y="1776413"/>
            <a:ext cx="4267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p>
        </p:txBody>
      </p:sp>
      <p:sp>
        <p:nvSpPr>
          <p:cNvPr id="7181" name="AutoShape 16" descr="Kết quả hình ảnh cho su phan canh cua cay"/>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7182" name="AutoShape 17" descr="Kết quả hình ảnh cho su phan canh cua cay"/>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7183" name="AutoShape 18" descr="Kết quả hình ảnh cho qua đào"/>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7184" name="AutoShape 19" descr="Kết quả hình ảnh cho qua cam"/>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7185" name="AutoShape 20" descr="Kết quả hình ảnh cho hat nhãn"/>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7186" name="AutoShape 21" descr="Kết quả hình ảnh cho hat nhãn"/>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p>
        </p:txBody>
      </p:sp>
      <p:sp>
        <p:nvSpPr>
          <p:cNvPr id="9235" name="Rectangle 3"/>
          <p:cNvSpPr>
            <a:spLocks noChangeArrowheads="1"/>
          </p:cNvSpPr>
          <p:nvPr/>
        </p:nvSpPr>
        <p:spPr bwMode="auto">
          <a:xfrm>
            <a:off x="365125" y="320675"/>
            <a:ext cx="10048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chemeClr val="folHlink"/>
                </a:solidFill>
                <a:latin typeface="Times New Roman" panose="02020603050405020304" pitchFamily="18" charset="0"/>
                <a:cs typeface="Times New Roman" panose="02020603050405020304" pitchFamily="18" charset="0"/>
              </a:rPr>
              <a:t>II. CÁC PHƯƠNG PHÁP NHÂN GIỐNG CÂY ĂN QUẢ</a:t>
            </a:r>
            <a:endParaRPr lang="en-US" altLang="en-US" sz="2400" b="1">
              <a:solidFill>
                <a:schemeClr val="folHlink"/>
              </a:solidFill>
            </a:endParaRPr>
          </a:p>
        </p:txBody>
      </p:sp>
      <p:sp>
        <p:nvSpPr>
          <p:cNvPr id="9236" name="Text Box 26"/>
          <p:cNvSpPr txBox="1">
            <a:spLocks noChangeArrowheads="1"/>
          </p:cNvSpPr>
          <p:nvPr/>
        </p:nvSpPr>
        <p:spPr bwMode="auto">
          <a:xfrm>
            <a:off x="0" y="904875"/>
            <a:ext cx="5829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b="1">
                <a:solidFill>
                  <a:schemeClr val="accent2"/>
                </a:solidFill>
                <a:latin typeface="Times New Roman" panose="02020603050405020304" pitchFamily="18" charset="0"/>
                <a:cs typeface="Times New Roman" panose="02020603050405020304" pitchFamily="18" charset="0"/>
              </a:rPr>
              <a:t>1,Phương pháp nhân giống hữu tính:</a:t>
            </a:r>
          </a:p>
        </p:txBody>
      </p:sp>
      <p:pic>
        <p:nvPicPr>
          <p:cNvPr id="35867" name="Picture 27" descr="Hình ảnh có liên quan"/>
          <p:cNvPicPr>
            <a:picLocks noChangeAspect="1" noChangeArrowheads="1"/>
          </p:cNvPicPr>
          <p:nvPr/>
        </p:nvPicPr>
        <p:blipFill>
          <a:blip r:embed="rId2"/>
          <a:srcRect/>
          <a:stretch>
            <a:fillRect/>
          </a:stretch>
        </p:blipFill>
        <p:spPr bwMode="auto">
          <a:xfrm>
            <a:off x="6096000" y="841375"/>
            <a:ext cx="2332038" cy="198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8" name="Picture 28" descr="C:\Users\Administrator\Desktop\images (1).jpg"/>
          <p:cNvPicPr>
            <a:picLocks noChangeAspect="1" noChangeArrowheads="1"/>
          </p:cNvPicPr>
          <p:nvPr/>
        </p:nvPicPr>
        <p:blipFill>
          <a:blip r:embed="rId3"/>
          <a:srcRect/>
          <a:stretch>
            <a:fillRect/>
          </a:stretch>
        </p:blipFill>
        <p:spPr bwMode="auto">
          <a:xfrm>
            <a:off x="9663113" y="841375"/>
            <a:ext cx="2146300" cy="198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1" name="TextBox 4"/>
          <p:cNvSpPr txBox="1">
            <a:spLocks noChangeArrowheads="1"/>
          </p:cNvSpPr>
          <p:nvPr/>
        </p:nvSpPr>
        <p:spPr bwMode="auto">
          <a:xfrm>
            <a:off x="1487488" y="2855913"/>
            <a:ext cx="4381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3200" b="1">
              <a:solidFill>
                <a:srgbClr val="0070C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   .</a:t>
            </a:r>
          </a:p>
        </p:txBody>
      </p:sp>
      <p:sp>
        <p:nvSpPr>
          <p:cNvPr id="8219" name="Rectangle 1"/>
          <p:cNvSpPr>
            <a:spLocks noChangeArrowheads="1"/>
          </p:cNvSpPr>
          <p:nvPr/>
        </p:nvSpPr>
        <p:spPr bwMode="auto">
          <a:xfrm>
            <a:off x="9525" y="1525588"/>
            <a:ext cx="57007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Nhân giống hữu tính là phương pháp tạo cây con bằng hạt.</a:t>
            </a:r>
          </a:p>
          <a:p>
            <a:pPr eaLnBrk="1" hangingPunct="1">
              <a:lnSpc>
                <a:spcPct val="100000"/>
              </a:lnSpc>
              <a:spcBef>
                <a:spcPct val="0"/>
              </a:spcBef>
              <a:buFontTx/>
              <a:buNone/>
            </a:pPr>
            <a:endParaRPr lang="en-US" altLang="en-US" b="1">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128963"/>
            <a:ext cx="5859463"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638" y="3222625"/>
            <a:ext cx="5689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35"/>
                                        </p:tgtEl>
                                        <p:attrNameLst>
                                          <p:attrName>style.visibility</p:attrName>
                                        </p:attrNameLst>
                                      </p:cBhvr>
                                      <p:to>
                                        <p:strVal val="visible"/>
                                      </p:to>
                                    </p:set>
                                    <p:animEffect transition="in" filter="barn(inVertical)">
                                      <p:cBhvr>
                                        <p:cTn id="7" dur="500"/>
                                        <p:tgtEl>
                                          <p:spTgt spid="92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236">
                                            <p:txEl>
                                              <p:pRg st="0" end="0"/>
                                            </p:txEl>
                                          </p:spTgt>
                                        </p:tgtEl>
                                        <p:attrNameLst>
                                          <p:attrName>style.visibility</p:attrName>
                                        </p:attrNameLst>
                                      </p:cBhvr>
                                      <p:to>
                                        <p:strVal val="visible"/>
                                      </p:to>
                                    </p:set>
                                    <p:animEffect transition="in" filter="barn(inVertical)">
                                      <p:cBhvr>
                                        <p:cTn id="12" dur="500"/>
                                        <p:tgtEl>
                                          <p:spTgt spid="923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219"/>
                                        </p:tgtEl>
                                        <p:attrNameLst>
                                          <p:attrName>style.visibility</p:attrName>
                                        </p:attrNameLst>
                                      </p:cBhvr>
                                      <p:to>
                                        <p:strVal val="visible"/>
                                      </p:to>
                                    </p:set>
                                    <p:animEffect transition="in" filter="barn(inVertical)">
                                      <p:cBhvr>
                                        <p:cTn id="17" dur="500"/>
                                        <p:tgtEl>
                                          <p:spTgt spid="82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5867"/>
                                        </p:tgtEl>
                                        <p:attrNameLst>
                                          <p:attrName>style.visibility</p:attrName>
                                        </p:attrNameLst>
                                      </p:cBhvr>
                                      <p:to>
                                        <p:strVal val="visible"/>
                                      </p:to>
                                    </p:set>
                                    <p:animEffect transition="in" filter="barn(inVertical)">
                                      <p:cBhvr>
                                        <p:cTn id="32" dur="500"/>
                                        <p:tgtEl>
                                          <p:spTgt spid="358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35868"/>
                                        </p:tgtEl>
                                        <p:attrNameLst>
                                          <p:attrName>style.visibility</p:attrName>
                                        </p:attrNameLst>
                                      </p:cBhvr>
                                      <p:to>
                                        <p:strVal val="visible"/>
                                      </p:to>
                                    </p:set>
                                    <p:animEffect transition="in" filter="barn(inVertical)">
                                      <p:cBhvr>
                                        <p:cTn id="37" dur="500"/>
                                        <p:tgtEl>
                                          <p:spTgt spid="35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p:bldP spid="82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92075"/>
          </a:xfrm>
        </p:spPr>
        <p:txBody>
          <a:bodyPr rtlCol="0">
            <a:normAutofit fontScale="90000"/>
          </a:bodyPr>
          <a:lstStyle/>
          <a:p>
            <a:pPr fontAlgn="auto">
              <a:spcAft>
                <a:spcPts val="0"/>
              </a:spcAft>
              <a:defRPr/>
            </a:pPr>
            <a:endParaRPr lang="en-US" dirty="0"/>
          </a:p>
        </p:txBody>
      </p:sp>
      <p:pic>
        <p:nvPicPr>
          <p:cNvPr id="819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3254375"/>
            <a:ext cx="46038" cy="33338"/>
          </a:xfrm>
        </p:spPr>
      </p:pic>
      <p:sp>
        <p:nvSpPr>
          <p:cNvPr id="4" name="Content Placeholder 3"/>
          <p:cNvSpPr>
            <a:spLocks noGrp="1"/>
          </p:cNvSpPr>
          <p:nvPr>
            <p:ph sz="half" idx="2"/>
          </p:nvPr>
        </p:nvSpPr>
        <p:spPr>
          <a:xfrm>
            <a:off x="704850" y="457200"/>
            <a:ext cx="10987088" cy="6400800"/>
          </a:xfrm>
        </p:spPr>
        <p:txBody>
          <a:bodyPr rtlCol="0">
            <a:normAutofit/>
          </a:bodyPr>
          <a:lstStyle/>
          <a:p>
            <a:pPr fontAlgn="auto">
              <a:spcAft>
                <a:spcPts val="0"/>
              </a:spcAft>
              <a:defRPr/>
            </a:pPr>
            <a:r>
              <a:rPr lang="en-US" sz="3600" dirty="0" err="1" smtClean="0">
                <a:solidFill>
                  <a:srgbClr val="C00000"/>
                </a:solidFill>
                <a:latin typeface="Times New Roman" panose="02020603050405020304" pitchFamily="18" charset="0"/>
                <a:cs typeface="Times New Roman" panose="02020603050405020304" pitchFamily="18" charset="0"/>
              </a:rPr>
              <a:t>Nêu</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một</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số</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lưu</a:t>
            </a:r>
            <a:r>
              <a:rPr lang="en-US" sz="3600" dirty="0" smtClean="0">
                <a:solidFill>
                  <a:srgbClr val="C00000"/>
                </a:solidFill>
                <a:latin typeface="Times New Roman" panose="02020603050405020304" pitchFamily="18" charset="0"/>
                <a:cs typeface="Times New Roman" panose="02020603050405020304" pitchFamily="18" charset="0"/>
              </a:rPr>
              <a:t> ý </a:t>
            </a:r>
            <a:r>
              <a:rPr lang="en-US" sz="3600" dirty="0" err="1" smtClean="0">
                <a:solidFill>
                  <a:srgbClr val="C00000"/>
                </a:solidFill>
                <a:latin typeface="Times New Roman" panose="02020603050405020304" pitchFamily="18" charset="0"/>
                <a:cs typeface="Times New Roman" panose="02020603050405020304" pitchFamily="18" charset="0"/>
              </a:rPr>
              <a:t>khi</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tiến</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hành</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nhân</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giống</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vô</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tính</a:t>
            </a:r>
            <a:r>
              <a:rPr lang="en-US" sz="3600" dirty="0" smtClean="0">
                <a:solidFill>
                  <a:srgbClr val="C00000"/>
                </a:solidFill>
                <a:latin typeface="Times New Roman" panose="02020603050405020304" pitchFamily="18" charset="0"/>
                <a:cs typeface="Times New Roman" panose="02020603050405020304" pitchFamily="18" charset="0"/>
              </a:rPr>
              <a:t>?</a:t>
            </a:r>
          </a:p>
          <a:p>
            <a:pPr fontAlgn="auto">
              <a:spcAft>
                <a:spcPts val="0"/>
              </a:spcAft>
              <a:defRPr/>
            </a:pPr>
            <a:endParaRPr lang="en-US" dirty="0"/>
          </a:p>
          <a:p>
            <a:pPr marL="0" indent="0" fontAlgn="auto">
              <a:spcAft>
                <a:spcPts val="0"/>
              </a:spcAft>
              <a:buFont typeface="Arial" panose="020B0604020202020204" pitchFamily="34" charset="0"/>
              <a:buNone/>
              <a:defRPr/>
            </a:pPr>
            <a:r>
              <a:rPr lang="en-US" dirty="0"/>
              <a:t> </a:t>
            </a:r>
            <a:r>
              <a:rPr lang="en-US" dirty="0" smtClean="0"/>
              <a:t>  </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P</a:t>
            </a:r>
            <a:r>
              <a:rPr lang="en-US" sz="4000" dirty="0" err="1" smtClean="0">
                <a:solidFill>
                  <a:srgbClr val="002060"/>
                </a:solidFill>
                <a:latin typeface="Times New Roman" panose="02020603050405020304" pitchFamily="18" charset="0"/>
                <a:cs typeface="Times New Roman" panose="02020603050405020304" pitchFamily="18" charset="0"/>
              </a:rPr>
              <a:t>hải</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biết</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đặc</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tính</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chín</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của</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hạt</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để</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có</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biện</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pháp</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sử</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lý</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phù</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hợp</a:t>
            </a:r>
            <a:endParaRPr lang="en-US" sz="4000" dirty="0">
              <a:solidFill>
                <a:srgbClr val="002060"/>
              </a:solidFill>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endParaRPr lang="en-US" sz="4000" dirty="0" smtClean="0">
              <a:solidFill>
                <a:srgbClr val="002060"/>
              </a:solidFill>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Khi</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gieo</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hạt</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trong</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bầu</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hoặc</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trong</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luống</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hoặc</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trong</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bầu</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đất</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phải</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tưới</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nước,phủ</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rơm</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rạ</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để</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giữ</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ẩm</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và</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chăm</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sóc</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thường</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xuyên</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cho</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cây</a:t>
            </a:r>
            <a:r>
              <a:rPr lang="en-US" sz="4000" dirty="0" smtClean="0">
                <a:solidFill>
                  <a:srgbClr val="002060"/>
                </a:solidFill>
                <a:latin typeface="Times New Roman" panose="02020603050405020304" pitchFamily="18" charset="0"/>
                <a:cs typeface="Times New Roman" panose="02020603050405020304" pitchFamily="18" charset="0"/>
              </a:rPr>
              <a:t>.</a:t>
            </a:r>
            <a:endParaRPr lang="en-US" sz="40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barn(inVertical)">
                                      <p:cBhvr>
                                        <p:cTn id="14" dur="500"/>
                                        <p:tgtEl>
                                          <p:spTgt spid="4">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fontAlgn="auto">
              <a:spcAft>
                <a:spcPts val="0"/>
              </a:spcAft>
              <a:defRPr/>
            </a:pPr>
            <a:r>
              <a:rPr lang="en-US" dirty="0" err="1">
                <a:solidFill>
                  <a:srgbClr val="002060"/>
                </a:solidFill>
                <a:latin typeface="Times New Roman" panose="02020603050405020304" pitchFamily="18" charset="0"/>
                <a:cs typeface="Times New Roman" panose="02020603050405020304" pitchFamily="18" charset="0"/>
              </a:rPr>
              <a:t>Hãy</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nêu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một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vài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ưu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nhược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điểm</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của</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phương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pháp</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nhân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giống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hữu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tính</a:t>
            </a:r>
            <a:r>
              <a:rPr lang="en-US" dirty="0">
                <a:solidFill>
                  <a:srgbClr val="00206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4" name="Content Placeholder 3"/>
          <p:cNvSpPr>
            <a:spLocks noGrp="1"/>
          </p:cNvSpPr>
          <p:nvPr>
            <p:ph sz="half" idx="2"/>
          </p:nvPr>
        </p:nvSpPr>
        <p:spPr/>
        <p:txBody>
          <a:bodyPr rtlCol="0">
            <a:normAutofit/>
          </a:bodyPr>
          <a:lstStyle/>
          <a:p>
            <a:pPr fontAlgn="auto">
              <a:spcAft>
                <a:spcPts val="0"/>
              </a:spcAft>
              <a:defRPr/>
            </a:pPr>
            <a:r>
              <a:rPr lang="en-US" sz="3200" b="1" u="sng" dirty="0" err="1" smtClean="0">
                <a:latin typeface="Times New Roman" panose="02020603050405020304" pitchFamily="18" charset="0"/>
                <a:cs typeface="Times New Roman" panose="02020603050405020304" pitchFamily="18" charset="0"/>
              </a:rPr>
              <a:t>Nhược</a:t>
            </a:r>
            <a:r>
              <a:rPr lang="en-US" sz="3200" b="1" u="sng"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điểm</a:t>
            </a:r>
            <a:endParaRPr lang="en-US" sz="3200" b="1" u="sng"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sz="3200" dirty="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a:t>
            </a:r>
            <a:r>
              <a:rPr lang="vi-VN" sz="3200" dirty="0" smtClean="0">
                <a:latin typeface="Times New Roman" panose="02020603050405020304" pitchFamily="18" charset="0"/>
                <a:cs typeface="Times New Roman" panose="02020603050405020304" pitchFamily="18" charset="0"/>
              </a:rPr>
              <a:t>ễ </a:t>
            </a:r>
            <a:r>
              <a:rPr lang="vi-VN" sz="3200" dirty="0">
                <a:latin typeface="Times New Roman" panose="02020603050405020304" pitchFamily="18" charset="0"/>
                <a:cs typeface="Times New Roman" panose="02020603050405020304" pitchFamily="18" charset="0"/>
              </a:rPr>
              <a:t>thoái hóa giống</a:t>
            </a:r>
          </a:p>
          <a:p>
            <a:pPr marL="0" indent="0" fontAlgn="auto">
              <a:spcAft>
                <a:spcPts val="0"/>
              </a:spcAft>
              <a:buFont typeface="Arial" panose="020B0604020202020204" pitchFamily="34" charset="0"/>
              <a:buNone/>
              <a:defRPr/>
            </a:pPr>
            <a:r>
              <a:rPr lang="en-US" sz="3200" dirty="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K</a:t>
            </a:r>
            <a:r>
              <a:rPr lang="vi-VN" sz="3200" dirty="0" smtClean="0">
                <a:latin typeface="Times New Roman" panose="02020603050405020304" pitchFamily="18" charset="0"/>
                <a:cs typeface="Times New Roman" panose="02020603050405020304" pitchFamily="18" charset="0"/>
              </a:rPr>
              <a:t>hó </a:t>
            </a:r>
            <a:r>
              <a:rPr lang="vi-VN" sz="3200" dirty="0">
                <a:latin typeface="Times New Roman" panose="02020603050405020304" pitchFamily="18" charset="0"/>
                <a:cs typeface="Times New Roman" panose="02020603050405020304" pitchFamily="18" charset="0"/>
              </a:rPr>
              <a:t>kiểm soát được các phẩm chất của cây con do có thể có hiện tượng biến dị di truyền </a:t>
            </a:r>
          </a:p>
          <a:p>
            <a:pPr marL="0" indent="0" fontAlgn="auto">
              <a:spcAft>
                <a:spcPts val="0"/>
              </a:spcAft>
              <a:buFont typeface="Arial" panose="020B0604020202020204" pitchFamily="34" charset="0"/>
              <a:buNone/>
              <a:defRPr/>
            </a:pPr>
            <a:r>
              <a:rPr lang="en-US" sz="3200" dirty="0" smtClean="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a:t>
            </a:r>
            <a:r>
              <a:rPr lang="vi-VN" sz="3200" dirty="0" smtClean="0">
                <a:latin typeface="Times New Roman" panose="02020603050405020304" pitchFamily="18" charset="0"/>
                <a:cs typeface="Times New Roman" panose="02020603050405020304" pitchFamily="18" charset="0"/>
              </a:rPr>
              <a:t>ây </a:t>
            </a:r>
            <a:r>
              <a:rPr lang="vi-VN" sz="3200" dirty="0">
                <a:latin typeface="Times New Roman" panose="02020603050405020304" pitchFamily="18" charset="0"/>
                <a:cs typeface="Times New Roman" panose="02020603050405020304" pitchFamily="18" charset="0"/>
              </a:rPr>
              <a:t>chậm ra hoa, quả </a:t>
            </a:r>
          </a:p>
          <a:p>
            <a:pPr fontAlgn="auto">
              <a:spcAft>
                <a:spcPts val="0"/>
              </a:spcAft>
              <a:defRPr/>
            </a:pPr>
            <a:endParaRPr lang="en-US" dirty="0"/>
          </a:p>
        </p:txBody>
      </p:sp>
      <p:sp>
        <p:nvSpPr>
          <p:cNvPr id="5" name="Content Placeholder 2"/>
          <p:cNvSpPr>
            <a:spLocks noGrp="1"/>
          </p:cNvSpPr>
          <p:nvPr>
            <p:ph sz="half" idx="1"/>
          </p:nvPr>
        </p:nvSpPr>
        <p:spPr>
          <a:xfrm>
            <a:off x="692150" y="1825625"/>
            <a:ext cx="5327650" cy="4445000"/>
          </a:xfrm>
        </p:spPr>
        <p:txBody>
          <a:bodyPr rtlCol="0">
            <a:normAutofit/>
          </a:bodyPr>
          <a:lstStyle/>
          <a:p>
            <a:pPr fontAlgn="auto">
              <a:spcAft>
                <a:spcPts val="0"/>
              </a:spcAft>
              <a:defRPr/>
            </a:pPr>
            <a:r>
              <a:rPr lang="vi-VN" sz="3200" b="1" u="sng" dirty="0" smtClean="0">
                <a:latin typeface="Times New Roman" panose="02020603050405020304" pitchFamily="18" charset="0"/>
                <a:cs typeface="Times New Roman" panose="02020603050405020304" pitchFamily="18" charset="0"/>
              </a:rPr>
              <a:t>Ư</a:t>
            </a:r>
            <a:r>
              <a:rPr lang="en-US" sz="3200" b="1" u="sng" dirty="0" smtClean="0">
                <a:latin typeface="Times New Roman" panose="02020603050405020304" pitchFamily="18" charset="0"/>
                <a:cs typeface="Times New Roman" panose="02020603050405020304" pitchFamily="18" charset="0"/>
              </a:rPr>
              <a:t>u </a:t>
            </a:r>
            <a:r>
              <a:rPr lang="en-US" sz="3200" b="1" u="sng" dirty="0" err="1" smtClean="0">
                <a:latin typeface="Times New Roman" panose="02020603050405020304" pitchFamily="18" charset="0"/>
                <a:cs typeface="Times New Roman" panose="02020603050405020304" pitchFamily="18" charset="0"/>
              </a:rPr>
              <a:t>điểm</a:t>
            </a:r>
            <a:r>
              <a:rPr lang="en-US" sz="3200" b="1" u="sng" dirty="0" smtClean="0">
                <a:latin typeface="Times New Roman" panose="02020603050405020304" pitchFamily="18" charset="0"/>
                <a:cs typeface="Times New Roman" panose="02020603050405020304" pitchFamily="18" charset="0"/>
              </a:rPr>
              <a:t>:</a:t>
            </a:r>
            <a:endParaRPr lang="en-US" sz="3200" b="1" u="sng" dirty="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Kỹ thuật đơn giản, dễ làm</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vi-VN" sz="3200" dirty="0" smtClean="0">
                <a:latin typeface="Times New Roman" panose="02020603050405020304" pitchFamily="18" charset="0"/>
                <a:cs typeface="Times New Roman" panose="02020603050405020304" pitchFamily="18" charset="0"/>
              </a:rPr>
              <a:t> - Chi phí lao động thấp, do đó giá thành cây con thấp.</a:t>
            </a:r>
            <a:endParaRPr lang="en-US" sz="3200" dirty="0" smtClean="0">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defRPr/>
            </a:pP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a:t>
            </a:r>
            <a:r>
              <a:rPr lang="vi-VN" sz="3200" dirty="0" smtClean="0">
                <a:latin typeface="Times New Roman" panose="02020603050405020304" pitchFamily="18" charset="0"/>
                <a:cs typeface="Times New Roman" panose="02020603050405020304" pitchFamily="18" charset="0"/>
              </a:rPr>
              <a:t>hanh tạo ra cây con</a:t>
            </a:r>
          </a:p>
          <a:p>
            <a:pPr marL="0" indent="0" fontAlgn="auto">
              <a:spcAft>
                <a:spcPts val="0"/>
              </a:spcAft>
              <a:buFont typeface="Arial" panose="020B0604020202020204" pitchFamily="34" charset="0"/>
              <a:buNone/>
              <a:defRPr/>
            </a:pPr>
            <a:r>
              <a:rPr lang="en-US" sz="3200" dirty="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a:t>
            </a:r>
            <a:r>
              <a:rPr lang="vi-VN" sz="3200" dirty="0" smtClean="0">
                <a:latin typeface="Times New Roman" panose="02020603050405020304" pitchFamily="18" charset="0"/>
                <a:cs typeface="Times New Roman" panose="02020603050405020304" pitchFamily="18" charset="0"/>
              </a:rPr>
              <a:t>ây </a:t>
            </a:r>
            <a:r>
              <a:rPr lang="vi-VN" sz="3200" dirty="0">
                <a:latin typeface="Times New Roman" panose="02020603050405020304" pitchFamily="18" charset="0"/>
                <a:cs typeface="Times New Roman" panose="02020603050405020304" pitchFamily="18" charset="0"/>
              </a:rPr>
              <a:t>tạo ra đồng loạt, cùng kích cỡ, độ tuổi</a:t>
            </a:r>
          </a:p>
          <a:p>
            <a:pPr marL="0" indent="0" fontAlgn="auto">
              <a:spcAft>
                <a:spcPts val="0"/>
              </a:spcAft>
              <a:buFont typeface="Arial" panose="020B0604020202020204" pitchFamily="34" charset="0"/>
              <a:buNone/>
              <a:defRPr/>
            </a:pPr>
            <a:r>
              <a:rPr lang="en-US" sz="3200" dirty="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a:t>
            </a:r>
            <a:r>
              <a:rPr lang="vi-VN" sz="3200" dirty="0" smtClean="0">
                <a:latin typeface="Times New Roman" panose="02020603050405020304" pitchFamily="18" charset="0"/>
                <a:cs typeface="Times New Roman" panose="02020603050405020304" pitchFamily="18" charset="0"/>
              </a:rPr>
              <a:t>ây </a:t>
            </a:r>
            <a:r>
              <a:rPr lang="vi-VN" sz="3200" dirty="0">
                <a:latin typeface="Times New Roman" panose="02020603050405020304" pitchFamily="18" charset="0"/>
                <a:cs typeface="Times New Roman" panose="02020603050405020304" pitchFamily="18" charset="0"/>
              </a:rPr>
              <a:t>thích nghi tốt, bộ rễ khỏe</a:t>
            </a:r>
          </a:p>
          <a:p>
            <a:pPr fontAlgn="auto">
              <a:spcAft>
                <a:spcPts val="0"/>
              </a:spcAft>
              <a:defRPr/>
            </a:pPr>
            <a:endParaRPr lang="en-US" dirty="0"/>
          </a:p>
        </p:txBody>
      </p:sp>
      <p:cxnSp>
        <p:nvCxnSpPr>
          <p:cNvPr id="8" name="Straight Connector 7"/>
          <p:cNvCxnSpPr/>
          <p:nvPr/>
        </p:nvCxnSpPr>
        <p:spPr>
          <a:xfrm>
            <a:off x="6019800" y="1825625"/>
            <a:ext cx="0" cy="4195763"/>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arn(inVertical)">
                                      <p:cBhvr>
                                        <p:cTn id="25" dur="500"/>
                                        <p:tgtEl>
                                          <p:spTgt spid="5">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barn(inVertical)">
                                      <p:cBhvr>
                                        <p:cTn id="28" dur="500"/>
                                        <p:tgtEl>
                                          <p:spTgt spid="5">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barn(inVertical)">
                                      <p:cBhvr>
                                        <p:cTn id="31" dur="500"/>
                                        <p:tgtEl>
                                          <p:spTgt spid="5">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barn(inVertical)">
                                      <p:cBhvr>
                                        <p:cTn id="41" dur="500"/>
                                        <p:tgtEl>
                                          <p:spTgt spid="4">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barn(inVertical)">
                                      <p:cBhvr>
                                        <p:cTn id="46" dur="500"/>
                                        <p:tgtEl>
                                          <p:spTgt spid="4">
                                            <p:txEl>
                                              <p:pRg st="1" end="1"/>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barn(inVertical)">
                                      <p:cBhvr>
                                        <p:cTn id="49" dur="500"/>
                                        <p:tgtEl>
                                          <p:spTgt spid="4">
                                            <p:txEl>
                                              <p:pRg st="2" end="2"/>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barn(inVertical)">
                                      <p:cBhvr>
                                        <p:cTn id="5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noChangeArrowheads="1"/>
          </p:cNvSpPr>
          <p:nvPr>
            <p:ph type="title"/>
          </p:nvPr>
        </p:nvSpPr>
        <p:spPr/>
        <p:txBody>
          <a:bodyPr>
            <a:spAutoFit/>
          </a:bodyPr>
          <a:lstStyle/>
          <a:p>
            <a:r>
              <a:rPr lang="en-US" altLang="en-US" sz="2400" b="1" smtClean="0">
                <a:solidFill>
                  <a:schemeClr val="folHlink"/>
                </a:solidFill>
                <a:latin typeface="Times New Roman" panose="02020603050405020304" pitchFamily="18" charset="0"/>
                <a:cs typeface="Times New Roman" panose="02020603050405020304" pitchFamily="18" charset="0"/>
              </a:rPr>
              <a:t>II. CÁC PHƯƠNG PHÁP NHÂN GIỐNG CÂY ĂN QUẢ</a:t>
            </a:r>
            <a:endParaRPr lang="en-US" altLang="en-US" sz="2400" b="1" smtClean="0">
              <a:solidFill>
                <a:schemeClr val="folHlink"/>
              </a:solidFill>
              <a:latin typeface="Calibri" panose="020F0502020204030204" pitchFamily="34" charset="0"/>
            </a:endParaRPr>
          </a:p>
        </p:txBody>
      </p:sp>
      <p:sp>
        <p:nvSpPr>
          <p:cNvPr id="5" name="Text Box 26"/>
          <p:cNvSpPr>
            <a:spLocks noGrp="1" noChangeArrowheads="1"/>
          </p:cNvSpPr>
          <p:nvPr>
            <p:ph idx="1"/>
          </p:nvPr>
        </p:nvSpPr>
        <p:spPr>
          <a:xfrm>
            <a:off x="901700" y="1419225"/>
            <a:ext cx="10515600" cy="1685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US" altLang="en-US" b="1" smtClean="0">
                <a:solidFill>
                  <a:schemeClr val="accent2"/>
                </a:solidFill>
                <a:latin typeface="Times New Roman" panose="02020603050405020304" pitchFamily="18" charset="0"/>
                <a:cs typeface="Times New Roman" panose="02020603050405020304" pitchFamily="18" charset="0"/>
              </a:rPr>
              <a:t>1,Phương pháp nhân giống hữu tính</a:t>
            </a:r>
          </a:p>
          <a:p>
            <a:pPr>
              <a:spcBef>
                <a:spcPct val="50000"/>
              </a:spcBef>
              <a:buFontTx/>
              <a:buNone/>
            </a:pPr>
            <a:endParaRPr lang="en-US" altLang="en-US" b="1" smtClean="0">
              <a:solidFill>
                <a:schemeClr val="accent2"/>
              </a:solidFill>
              <a:latin typeface="Times New Roman" panose="02020603050405020304" pitchFamily="18" charset="0"/>
              <a:cs typeface="Times New Roman" panose="02020603050405020304" pitchFamily="18" charset="0"/>
            </a:endParaRPr>
          </a:p>
          <a:p>
            <a:pPr>
              <a:spcBef>
                <a:spcPct val="50000"/>
              </a:spcBef>
              <a:buFontTx/>
              <a:buNone/>
            </a:pPr>
            <a:r>
              <a:rPr lang="en-US" altLang="en-US" b="1" smtClean="0">
                <a:solidFill>
                  <a:schemeClr val="accent2"/>
                </a:solidFill>
                <a:latin typeface="Times New Roman" panose="02020603050405020304" pitchFamily="18" charset="0"/>
                <a:cs typeface="Times New Roman" panose="02020603050405020304" pitchFamily="18" charset="0"/>
              </a:rPr>
              <a:t>   </a:t>
            </a:r>
          </a:p>
        </p:txBody>
      </p:sp>
      <p:sp>
        <p:nvSpPr>
          <p:cNvPr id="6" name="Rectangle 1"/>
          <p:cNvSpPr>
            <a:spLocks noChangeArrowheads="1"/>
          </p:cNvSpPr>
          <p:nvPr/>
        </p:nvSpPr>
        <p:spPr bwMode="auto">
          <a:xfrm>
            <a:off x="963613" y="2081213"/>
            <a:ext cx="10390187"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0070C0"/>
                </a:solidFill>
                <a:latin typeface="Times New Roman" panose="02020603050405020304" pitchFamily="18" charset="0"/>
                <a:cs typeface="Times New Roman" panose="02020603050405020304" pitchFamily="18" charset="0"/>
              </a:rPr>
              <a:t>- Nhân giống hữu tính là phương pháp tạo cây con bằng hạt.</a:t>
            </a:r>
          </a:p>
          <a:p>
            <a:pPr eaLnBrk="1" hangingPunct="1">
              <a:lnSpc>
                <a:spcPct val="100000"/>
              </a:lnSpc>
              <a:spcBef>
                <a:spcPct val="0"/>
              </a:spcBef>
              <a:buFont typeface="Arial" panose="020B0604020202020204" pitchFamily="34" charset="0"/>
              <a:buNone/>
            </a:pPr>
            <a:r>
              <a:rPr lang="en-US" altLang="en-US" sz="3200" b="1">
                <a:solidFill>
                  <a:srgbClr val="0070C0"/>
                </a:solidFill>
                <a:latin typeface="Times New Roman" panose="02020603050405020304" pitchFamily="18" charset="0"/>
                <a:cs typeface="Times New Roman" panose="02020603050405020304" pitchFamily="18" charset="0"/>
              </a:rPr>
              <a:t>   Một số điểm cần chú ý khi tiến hành nhân giống vô tính:</a:t>
            </a:r>
          </a:p>
          <a:p>
            <a:pPr eaLnBrk="1" hangingPunct="1">
              <a:lnSpc>
                <a:spcPct val="100000"/>
              </a:lnSpc>
              <a:spcBef>
                <a:spcPct val="0"/>
              </a:spcBef>
              <a:buFont typeface="Arial" panose="020B0604020202020204" pitchFamily="34" charset="0"/>
              <a:buNone/>
            </a:pPr>
            <a:r>
              <a:rPr lang="en-US" altLang="en-US" sz="3200" b="1">
                <a:solidFill>
                  <a:srgbClr val="0070C0"/>
                </a:solidFill>
                <a:latin typeface="Times New Roman" panose="02020603050405020304" pitchFamily="18" charset="0"/>
                <a:cs typeface="Times New Roman" panose="02020603050405020304" pitchFamily="18" charset="0"/>
              </a:rPr>
              <a:t>     - Phải biết được đặc tính chín của hạt</a:t>
            </a:r>
          </a:p>
          <a:p>
            <a:pPr eaLnBrk="1" hangingPunct="1">
              <a:lnSpc>
                <a:spcPct val="100000"/>
              </a:lnSpc>
              <a:spcBef>
                <a:spcPct val="0"/>
              </a:spcBef>
              <a:buFont typeface="Arial" panose="020B0604020202020204" pitchFamily="34" charset="0"/>
              <a:buNone/>
            </a:pPr>
            <a:r>
              <a:rPr lang="en-US" altLang="en-US" sz="3200" b="1">
                <a:solidFill>
                  <a:srgbClr val="0070C0"/>
                </a:solidFill>
                <a:latin typeface="Times New Roman" panose="02020603050405020304" pitchFamily="18" charset="0"/>
                <a:cs typeface="Times New Roman" panose="02020603050405020304" pitchFamily="18" charset="0"/>
              </a:rPr>
              <a:t>     - Sau khi gieo hạt phải tưới nước, phủ rơm rạ để giữ ẩm và chăm sóc thường xuyên cho cây phát triển tốt.</a:t>
            </a:r>
          </a:p>
          <a:p>
            <a:pPr eaLnBrk="1" hangingPunct="1">
              <a:lnSpc>
                <a:spcPct val="100000"/>
              </a:lnSpc>
              <a:spcBef>
                <a:spcPct val="0"/>
              </a:spcBef>
              <a:buFont typeface="Arial" panose="020B0604020202020204" pitchFamily="34" charset="0"/>
              <a:buNone/>
            </a:pPr>
            <a:endParaRPr lang="en-US" altLang="en-US" sz="3200" b="1">
              <a:solidFill>
                <a:srgbClr val="00206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 typeface="Arial" panose="020B0604020202020204" pitchFamily="34" charset="0"/>
              <a:buNone/>
            </a:pPr>
            <a:endParaRPr lang="en-US" altLang="en-US">
              <a:solidFill>
                <a:srgbClr val="C0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 typeface="Arial" panose="020B0604020202020204" pitchFamily="34" charset="0"/>
              <a:buNone/>
            </a:pPr>
            <a:endParaRPr lang="en-US" altLang="en-US">
              <a:solidFill>
                <a:srgbClr val="C0000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b="1">
              <a:solidFill>
                <a:srgbClr val="0070C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b="1">
              <a:solidFill>
                <a:srgbClr val="0070C0"/>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en-US"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1618</Words>
  <Application>Microsoft Office PowerPoint</Application>
  <PresentationFormat>Widescreen</PresentationFormat>
  <Paragraphs>156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UI Symbol</vt:lpstr>
      <vt:lpstr>Times New Roman</vt:lpstr>
      <vt:lpstr>Office Theme</vt:lpstr>
      <vt:lpstr>Bài 3: Các Phương Pháp   Nhân Giống Cây Ăn Qủa</vt:lpstr>
      <vt:lpstr>I- XÂY DỰNG VƯỜN ƯƠM</vt:lpstr>
      <vt:lpstr>Thành phần cơ giới của đất là gì?</vt:lpstr>
      <vt:lpstr>Bảng thống kê khoảng pH cho từng loại cây</vt:lpstr>
      <vt:lpstr>2) Thiết kế vườn ươm</vt:lpstr>
      <vt:lpstr>PowerPoint Presentation</vt:lpstr>
      <vt:lpstr>PowerPoint Presentation</vt:lpstr>
      <vt:lpstr>Hãy nêu một vài ưu nhược điểm của phương pháp nhân giống hữu tính? </vt:lpstr>
      <vt:lpstr>II. CÁC PHƯƠNG PHÁP NHÂN GIỐNG CÂY ĂN QUẢ</vt:lpstr>
      <vt:lpstr>2)Phương pháp nhân giống vô tính</vt:lpstr>
      <vt:lpstr>a) Chiết cành</vt:lpstr>
      <vt:lpstr>b) Giâm cành</vt:lpstr>
      <vt:lpstr>c) Ghép</vt:lpstr>
      <vt:lpstr>Ghép áp</vt:lpstr>
      <vt:lpstr>Ghép chẻ bên</vt:lpstr>
      <vt:lpstr>Ghép nêm</vt:lpstr>
      <vt:lpstr>Ghép cửa sổ</vt:lpstr>
      <vt:lpstr>Hoàn thành bảng sau?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Các Phương Pháp Nhân Giống Cây Ăn Qủa</dc:title>
  <dc:creator>DELL</dc:creator>
  <cp:lastModifiedBy>DELL</cp:lastModifiedBy>
  <cp:revision>53</cp:revision>
  <dcterms:created xsi:type="dcterms:W3CDTF">2021-09-24T02:48:13Z</dcterms:created>
  <dcterms:modified xsi:type="dcterms:W3CDTF">2021-10-13T04:18:44Z</dcterms:modified>
</cp:coreProperties>
</file>