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7" r:id="rId2"/>
    <p:sldId id="259" r:id="rId3"/>
    <p:sldId id="256" r:id="rId4"/>
    <p:sldId id="258" r:id="rId5"/>
    <p:sldId id="262" r:id="rId6"/>
    <p:sldId id="268" r:id="rId7"/>
    <p:sldId id="261" r:id="rId8"/>
    <p:sldId id="271" r:id="rId9"/>
    <p:sldId id="272" r:id="rId10"/>
    <p:sldId id="282" r:id="rId11"/>
    <p:sldId id="273" r:id="rId12"/>
    <p:sldId id="276" r:id="rId13"/>
    <p:sldId id="269" r:id="rId14"/>
    <p:sldId id="267" r:id="rId15"/>
    <p:sldId id="265" r:id="rId16"/>
    <p:sldId id="260" r:id="rId17"/>
    <p:sldId id="284" r:id="rId18"/>
    <p:sldId id="283" r:id="rId19"/>
    <p:sldId id="274" r:id="rId20"/>
    <p:sldId id="264" r:id="rId21"/>
    <p:sldId id="279" r:id="rId22"/>
    <p:sldId id="278" r:id="rId23"/>
    <p:sldId id="280" r:id="rId24"/>
    <p:sldId id="266" r:id="rId25"/>
    <p:sldId id="285" r:id="rId26"/>
    <p:sldId id="263" r:id="rId27"/>
    <p:sldId id="281" r:id="rId28"/>
  </p:sldIdLst>
  <p:sldSz cx="18288000" cy="10287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0" autoAdjust="0"/>
    <p:restoredTop sz="91273" autoAdjust="0"/>
  </p:normalViewPr>
  <p:slideViewPr>
    <p:cSldViewPr>
      <p:cViewPr varScale="1">
        <p:scale>
          <a:sx n="44" d="100"/>
          <a:sy n="44"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713EF-3644-4A67-8F85-FFDA4DF2645E}" type="datetimeFigureOut">
              <a:rPr lang="en-US" smtClean="0"/>
              <a:t>11/5/2023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29C7E6-A499-4A37-83ED-3F0BAED4DC73}" type="slidenum">
              <a:rPr lang="en-US" smtClean="0"/>
              <a:t>‹#›</a:t>
            </a:fld>
            <a:endParaRPr lang="en-US"/>
          </a:p>
        </p:txBody>
      </p:sp>
    </p:spTree>
    <p:extLst>
      <p:ext uri="{BB962C8B-B14F-4D97-AF65-F5344CB8AC3E}">
        <p14:creationId xmlns:p14="http://schemas.microsoft.com/office/powerpoint/2010/main" val="1700756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29C7E6-A499-4A37-83ED-3F0BAED4DC73}" type="slidenum">
              <a:rPr lang="en-US" smtClean="0"/>
              <a:t>19</a:t>
            </a:fld>
            <a:endParaRPr lang="en-US"/>
          </a:p>
        </p:txBody>
      </p:sp>
    </p:spTree>
    <p:extLst>
      <p:ext uri="{BB962C8B-B14F-4D97-AF65-F5344CB8AC3E}">
        <p14:creationId xmlns:p14="http://schemas.microsoft.com/office/powerpoint/2010/main" val="345327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sv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67.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11.sv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21971" y="1953200"/>
            <a:ext cx="12296512" cy="4833183"/>
          </a:xfrm>
          <a:prstGeom prst="rect">
            <a:avLst/>
          </a:prstGeom>
        </p:spPr>
        <p:txBody>
          <a:bodyPr wrap="square" lIns="0" tIns="0" rIns="0" bIns="0" rtlCol="0" anchor="t">
            <a:spAutoFit/>
          </a:bodyPr>
          <a:lstStyle/>
          <a:p>
            <a:pPr algn="ctr">
              <a:lnSpc>
                <a:spcPct val="120000"/>
              </a:lnSpc>
              <a:spcBef>
                <a:spcPts val="600"/>
              </a:spcBef>
              <a:spcAft>
                <a:spcPts val="600"/>
              </a:spcAft>
            </a:pPr>
            <a:r>
              <a:rPr lang="en-US" sz="9000" b="1">
                <a:solidFill>
                  <a:srgbClr val="002060"/>
                </a:solidFill>
                <a:latin typeface="Arial" panose="020B0604020202020204" pitchFamily="34" charset="0"/>
                <a:cs typeface="Arial" panose="020B0604020202020204" pitchFamily="34" charset="0"/>
              </a:rPr>
              <a:t>CHÀO MỪNG CÁC EM ĐẾN VỚI BÀI HỌC HÔM NAY!</a:t>
            </a:r>
          </a:p>
        </p:txBody>
      </p:sp>
      <p:sp>
        <p:nvSpPr>
          <p:cNvPr id="3" name="AutoShape 3"/>
          <p:cNvSpPr/>
          <p:nvPr/>
        </p:nvSpPr>
        <p:spPr>
          <a:xfrm>
            <a:off x="0" y="7689173"/>
            <a:ext cx="18288000" cy="2597827"/>
          </a:xfrm>
          <a:prstGeom prst="rect">
            <a:avLst/>
          </a:prstGeom>
          <a:solidFill>
            <a:srgbClr val="99B83C"/>
          </a:solidFill>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84000" y="3101543"/>
            <a:ext cx="3341915" cy="6541115"/>
          </a:xfrm>
          <a:prstGeom prst="rect">
            <a:avLst/>
          </a:prstGeom>
        </p:spPr>
      </p:pic>
      <p:pic>
        <p:nvPicPr>
          <p:cNvPr id="6"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962034" y="3453069"/>
            <a:ext cx="2179899" cy="6660803"/>
          </a:xfrm>
          <a:prstGeom prst="rect">
            <a:avLst/>
          </a:prstGeom>
        </p:spPr>
      </p:pic>
      <p:sp>
        <p:nvSpPr>
          <p:cNvPr id="5" name="TextBox 4"/>
          <p:cNvSpPr txBox="1"/>
          <p:nvPr/>
        </p:nvSpPr>
        <p:spPr>
          <a:xfrm>
            <a:off x="5797607" y="287248"/>
            <a:ext cx="8254376" cy="707886"/>
          </a:xfrm>
          <a:prstGeom prst="rect">
            <a:avLst/>
          </a:prstGeom>
          <a:noFill/>
        </p:spPr>
        <p:txBody>
          <a:bodyPr wrap="none" rtlCol="0">
            <a:spAutoFit/>
          </a:bodyPr>
          <a:lstStyle/>
          <a:p>
            <a:r>
              <a:rPr lang="en-US" sz="4000" b="1">
                <a:solidFill>
                  <a:srgbClr val="FF0000"/>
                </a:solidFill>
                <a:latin typeface="Arial" pitchFamily="34" charset="0"/>
                <a:cs typeface="Arial" pitchFamily="34" charset="0"/>
              </a:rPr>
              <a:t>HÓA HỌC 6 – KẾT NỐI TRI THỨC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8244800"/>
            <a:ext cx="18288000" cy="2042200"/>
          </a:xfrm>
          <a:prstGeom prst="rect">
            <a:avLst/>
          </a:prstGeom>
          <a:solidFill>
            <a:srgbClr val="99D9D9"/>
          </a:solidFill>
        </p:spPr>
      </p:sp>
      <p:sp>
        <p:nvSpPr>
          <p:cNvPr id="16" name="AutoShape 16"/>
          <p:cNvSpPr/>
          <p:nvPr/>
        </p:nvSpPr>
        <p:spPr>
          <a:xfrm rot="5400000">
            <a:off x="10066023" y="5481429"/>
            <a:ext cx="4556755" cy="0"/>
          </a:xfrm>
          <a:prstGeom prst="line">
            <a:avLst/>
          </a:prstGeom>
          <a:ln w="9525" cap="flat">
            <a:solidFill>
              <a:srgbClr val="000000"/>
            </a:solidFill>
            <a:prstDash val="solid"/>
            <a:headEnd type="none" w="sm" len="sm"/>
            <a:tailEnd type="none" w="sm" len="sm"/>
          </a:ln>
        </p:spPr>
      </p:sp>
      <p:sp>
        <p:nvSpPr>
          <p:cNvPr id="17" name="AutoShape 17"/>
          <p:cNvSpPr/>
          <p:nvPr/>
        </p:nvSpPr>
        <p:spPr>
          <a:xfrm rot="5400000">
            <a:off x="6095658" y="5522507"/>
            <a:ext cx="4572684" cy="0"/>
          </a:xfrm>
          <a:prstGeom prst="line">
            <a:avLst/>
          </a:prstGeom>
          <a:ln w="9525" cap="flat">
            <a:solidFill>
              <a:srgbClr val="000000"/>
            </a:solidFill>
            <a:prstDash val="solid"/>
            <a:headEnd type="none" w="sm" len="sm"/>
            <a:tailEnd type="none" w="sm" len="sm"/>
          </a:ln>
        </p:spPr>
      </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9710" y="4914900"/>
            <a:ext cx="3536152" cy="5025539"/>
          </a:xfrm>
          <a:prstGeom prst="rect">
            <a:avLst/>
          </a:prstGeom>
        </p:spPr>
      </p:pic>
      <p:sp>
        <p:nvSpPr>
          <p:cNvPr id="20" name="Rectangle 19"/>
          <p:cNvSpPr/>
          <p:nvPr/>
        </p:nvSpPr>
        <p:spPr>
          <a:xfrm>
            <a:off x="5715000" y="862603"/>
            <a:ext cx="9500934" cy="861774"/>
          </a:xfrm>
          <a:prstGeom prst="rect">
            <a:avLst/>
          </a:prstGeom>
        </p:spPr>
        <p:txBody>
          <a:bodyPr wrap="none">
            <a:spAutoFit/>
          </a:bodyPr>
          <a:lstStyle/>
          <a:p>
            <a:r>
              <a:rPr lang="en-US" sz="5000" b="1">
                <a:solidFill>
                  <a:srgbClr val="C00000"/>
                </a:solidFill>
                <a:latin typeface="Arial" panose="020B0604020202020204" pitchFamily="34" charset="0"/>
                <a:ea typeface="Calibri" panose="020F0502020204030204" pitchFamily="34" charset="0"/>
                <a:cs typeface="Arial" panose="020B0604020202020204" pitchFamily="34" charset="0"/>
              </a:rPr>
              <a:t>THẢO LUẬN CẶP ĐÔI (3 phút) </a:t>
            </a:r>
            <a:endParaRPr lang="en-US" sz="5000" b="1">
              <a:solidFill>
                <a:srgbClr val="C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91000" y="593927"/>
            <a:ext cx="1389519" cy="1231461"/>
          </a:xfrm>
          <a:prstGeom prst="rect">
            <a:avLst/>
          </a:prstGeom>
        </p:spPr>
      </p:pic>
      <p:sp>
        <p:nvSpPr>
          <p:cNvPr id="22" name="Rectangle 21"/>
          <p:cNvSpPr/>
          <p:nvPr/>
        </p:nvSpPr>
        <p:spPr>
          <a:xfrm>
            <a:off x="3758261" y="3398849"/>
            <a:ext cx="4311497" cy="4247317"/>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1.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Lấy ví dụ về một số quá trình tách chất trong tự nhiên và trong đời sống mà em biết?</a:t>
            </a:r>
            <a:endParaRPr lang="en-US" sz="40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23" name="Rectangle 22"/>
          <p:cNvSpPr/>
          <p:nvPr/>
        </p:nvSpPr>
        <p:spPr>
          <a:xfrm>
            <a:off x="8610600" y="3349806"/>
            <a:ext cx="3466171" cy="3416320"/>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2.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Để tách chất ra khỏi hỗn hợp dựa vào đâu?</a:t>
            </a:r>
          </a:p>
        </p:txBody>
      </p:sp>
      <p:sp>
        <p:nvSpPr>
          <p:cNvPr id="24" name="Rectangle 23"/>
          <p:cNvSpPr/>
          <p:nvPr/>
        </p:nvSpPr>
        <p:spPr>
          <a:xfrm>
            <a:off x="12573000" y="3349805"/>
            <a:ext cx="5251161" cy="4247317"/>
          </a:xfrm>
          <a:prstGeom prst="rect">
            <a:avLst/>
          </a:prstGeom>
        </p:spPr>
        <p:txBody>
          <a:bodyPr wrap="square">
            <a:spAutoFit/>
          </a:bodyPr>
          <a:lstStyle/>
          <a:p>
            <a:pPr algn="just">
              <a:lnSpc>
                <a:spcPct val="135000"/>
              </a:lnSpc>
              <a:spcBef>
                <a:spcPts val="600"/>
              </a:spcBef>
              <a:spcAft>
                <a:spcPts val="600"/>
              </a:spcAft>
            </a:pPr>
            <a:r>
              <a:rPr lang="en-GB" sz="4000" b="1">
                <a:solidFill>
                  <a:schemeClr val="tx1">
                    <a:lumMod val="95000"/>
                    <a:lumOff val="5000"/>
                  </a:schemeClr>
                </a:solidFill>
                <a:latin typeface="Arial" panose="020B0604020202020204" pitchFamily="34" charset="0"/>
                <a:cs typeface="Arial" panose="020B0604020202020204" pitchFamily="34" charset="0"/>
              </a:rPr>
              <a:t>3. </a:t>
            </a:r>
            <a:r>
              <a:rPr lang="en-GB" sz="4000">
                <a:solidFill>
                  <a:schemeClr val="tx1">
                    <a:lumMod val="95000"/>
                    <a:lumOff val="5000"/>
                  </a:schemeClr>
                </a:solidFill>
                <a:latin typeface="Arial" panose="020B0604020202020204" pitchFamily="34" charset="0"/>
                <a:cs typeface="Arial" panose="020B0604020202020204" pitchFamily="34" charset="0"/>
              </a:rPr>
              <a:t>Liệt kê những tính chất khác nhau để tách chất ra khỏi hỗn hợp? Từ đó rút ra nguyên tắc tách chất.</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41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sp>
      <p:sp>
        <p:nvSpPr>
          <p:cNvPr id="15" name="TextBox 2"/>
          <p:cNvSpPr txBox="1"/>
          <p:nvPr/>
        </p:nvSpPr>
        <p:spPr>
          <a:xfrm>
            <a:off x="1623215" y="210335"/>
            <a:ext cx="14469638" cy="1409425"/>
          </a:xfrm>
          <a:prstGeom prst="rect">
            <a:avLst/>
          </a:prstGeom>
        </p:spPr>
        <p:txBody>
          <a:bodyPr wrap="square" lIns="0" tIns="0" rIns="0" bIns="0" rtlCol="0" anchor="t">
            <a:spAutoFit/>
          </a:bodyPr>
          <a:lstStyle/>
          <a:p>
            <a:pPr algn="ctr">
              <a:lnSpc>
                <a:spcPct val="120000"/>
              </a:lnSpc>
              <a:spcBef>
                <a:spcPts val="600"/>
              </a:spcBef>
              <a:spcAft>
                <a:spcPts val="600"/>
              </a:spcAft>
            </a:pPr>
            <a:r>
              <a:rPr lang="en-GB" sz="4000" b="1">
                <a:solidFill>
                  <a:srgbClr val="C00000"/>
                </a:solidFill>
                <a:latin typeface="Arial" panose="020B0604020202020204" pitchFamily="34" charset="0"/>
                <a:cs typeface="Arial" panose="020B0604020202020204" pitchFamily="34" charset="0"/>
              </a:rPr>
              <a:t>Nguyên tắc tách chất: </a:t>
            </a:r>
            <a:r>
              <a:rPr lang="en-GB" sz="4000">
                <a:solidFill>
                  <a:srgbClr val="C00000"/>
                </a:solidFill>
                <a:latin typeface="Arial" panose="020B0604020202020204" pitchFamily="34" charset="0"/>
                <a:cs typeface="Arial" panose="020B0604020202020204" pitchFamily="34" charset="0"/>
              </a:rPr>
              <a:t>Dựa vào các tính chất khác nhau có thể tách chất ra khỏi hỗn hợp.</a:t>
            </a:r>
            <a:endParaRPr lang="en-US" sz="4000">
              <a:solidFill>
                <a:srgbClr val="C00000"/>
              </a:solidFill>
              <a:latin typeface="Arial" panose="020B0604020202020204" pitchFamily="34" charset="0"/>
              <a:cs typeface="Arial" panose="020B0604020202020204" pitchFamily="34" charset="0"/>
            </a:endParaRPr>
          </a:p>
        </p:txBody>
      </p:sp>
      <p:grpSp>
        <p:nvGrpSpPr>
          <p:cNvPr id="6" name="Group 5"/>
          <p:cNvGrpSpPr/>
          <p:nvPr/>
        </p:nvGrpSpPr>
        <p:grpSpPr>
          <a:xfrm>
            <a:off x="1318846" y="2265428"/>
            <a:ext cx="15184989" cy="4730240"/>
            <a:chOff x="1296419" y="2324100"/>
            <a:chExt cx="15184989" cy="5410200"/>
          </a:xfrm>
        </p:grpSpPr>
        <p:sp>
          <p:nvSpPr>
            <p:cNvPr id="7" name="Freeform 6"/>
            <p:cNvSpPr/>
            <p:nvPr/>
          </p:nvSpPr>
          <p:spPr>
            <a:xfrm>
              <a:off x="8888914" y="3864494"/>
              <a:ext cx="5372467" cy="932411"/>
            </a:xfrm>
            <a:custGeom>
              <a:avLst/>
              <a:gdLst/>
              <a:ahLst/>
              <a:cxnLst/>
              <a:rect l="0" t="0" r="0" b="0"/>
              <a:pathLst>
                <a:path>
                  <a:moveTo>
                    <a:pt x="0" y="0"/>
                  </a:moveTo>
                  <a:lnTo>
                    <a:pt x="0" y="466205"/>
                  </a:lnTo>
                  <a:lnTo>
                    <a:pt x="5372467" y="466205"/>
                  </a:lnTo>
                  <a:lnTo>
                    <a:pt x="5372467" y="9324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8" name="Freeform 7"/>
            <p:cNvSpPr/>
            <p:nvPr/>
          </p:nvSpPr>
          <p:spPr>
            <a:xfrm>
              <a:off x="8843194" y="3864494"/>
              <a:ext cx="91440" cy="932411"/>
            </a:xfrm>
            <a:custGeom>
              <a:avLst/>
              <a:gdLst/>
              <a:ahLst/>
              <a:cxnLst/>
              <a:rect l="0" t="0" r="0" b="0"/>
              <a:pathLst>
                <a:path>
                  <a:moveTo>
                    <a:pt x="45720" y="0"/>
                  </a:moveTo>
                  <a:lnTo>
                    <a:pt x="45720" y="9324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Freeform 8"/>
            <p:cNvSpPr/>
            <p:nvPr/>
          </p:nvSpPr>
          <p:spPr>
            <a:xfrm>
              <a:off x="3516447" y="3864494"/>
              <a:ext cx="5372467" cy="932411"/>
            </a:xfrm>
            <a:custGeom>
              <a:avLst/>
              <a:gdLst/>
              <a:ahLst/>
              <a:cxnLst/>
              <a:rect l="0" t="0" r="0" b="0"/>
              <a:pathLst>
                <a:path>
                  <a:moveTo>
                    <a:pt x="5372467" y="0"/>
                  </a:moveTo>
                  <a:lnTo>
                    <a:pt x="5372467" y="466205"/>
                  </a:lnTo>
                  <a:lnTo>
                    <a:pt x="0" y="466205"/>
                  </a:lnTo>
                  <a:lnTo>
                    <a:pt x="0" y="932411"/>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Freeform 10"/>
            <p:cNvSpPr/>
            <p:nvPr/>
          </p:nvSpPr>
          <p:spPr>
            <a:xfrm>
              <a:off x="6668886" y="2324100"/>
              <a:ext cx="4837314" cy="1540393"/>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GB" sz="4000" b="1" kern="1200">
                  <a:latin typeface="Arial" panose="020B0604020202020204" pitchFamily="34" charset="0"/>
                  <a:cs typeface="Arial" panose="020B0604020202020204" pitchFamily="34" charset="0"/>
                </a:rPr>
                <a:t>Trạng thái của chất</a:t>
              </a:r>
              <a:endParaRPr lang="en-US" sz="4000" b="1" kern="1200">
                <a:latin typeface="Arial" panose="020B0604020202020204" pitchFamily="34" charset="0"/>
                <a:cs typeface="Arial" panose="020B0604020202020204" pitchFamily="34" charset="0"/>
              </a:endParaRPr>
            </a:p>
          </p:txBody>
        </p:sp>
        <p:sp>
          <p:nvSpPr>
            <p:cNvPr id="12" name="Freeform 11"/>
            <p:cNvSpPr/>
            <p:nvPr/>
          </p:nvSpPr>
          <p:spPr>
            <a:xfrm>
              <a:off x="1296419" y="4796905"/>
              <a:ext cx="4436327" cy="2937395"/>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120000"/>
                </a:lnSpc>
                <a:spcBef>
                  <a:spcPts val="600"/>
                </a:spcBef>
                <a:spcAft>
                  <a:spcPts val="600"/>
                </a:spcAft>
              </a:pPr>
              <a:r>
                <a:rPr lang="en-GB" sz="4000" b="1" kern="1200">
                  <a:latin typeface="Arial" panose="020B0604020202020204" pitchFamily="34" charset="0"/>
                  <a:cs typeface="Arial" panose="020B0604020202020204" pitchFamily="34" charset="0"/>
                </a:rPr>
                <a:t>Rắn</a:t>
              </a:r>
            </a:p>
            <a:p>
              <a:pPr lvl="0" algn="ctr" defTabSz="1778000">
                <a:lnSpc>
                  <a:spcPct val="120000"/>
                </a:lnSpc>
                <a:spcBef>
                  <a:spcPts val="600"/>
                </a:spcBef>
                <a:spcAft>
                  <a:spcPts val="600"/>
                </a:spcAft>
              </a:pPr>
              <a:r>
                <a:rPr lang="en-GB" sz="4000" kern="1200">
                  <a:latin typeface="Arial" panose="020B0604020202020204" pitchFamily="34" charset="0"/>
                  <a:cs typeface="Arial" panose="020B0604020202020204" pitchFamily="34" charset="0"/>
                </a:rPr>
                <a:t>Cát, đá vôi, đường, muối ăn ….</a:t>
              </a:r>
              <a:endParaRPr lang="en-US" sz="4000" kern="1200">
                <a:latin typeface="Arial" panose="020B0604020202020204" pitchFamily="34" charset="0"/>
                <a:cs typeface="Arial" panose="020B0604020202020204" pitchFamily="34" charset="0"/>
              </a:endParaRPr>
            </a:p>
          </p:txBody>
        </p:sp>
        <p:sp>
          <p:nvSpPr>
            <p:cNvPr id="16" name="Freeform 15"/>
            <p:cNvSpPr/>
            <p:nvPr/>
          </p:nvSpPr>
          <p:spPr>
            <a:xfrm>
              <a:off x="6668886" y="4796905"/>
              <a:ext cx="4440056" cy="2937395"/>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120000"/>
                </a:lnSpc>
                <a:spcBef>
                  <a:spcPts val="600"/>
                </a:spcBef>
                <a:spcAft>
                  <a:spcPts val="600"/>
                </a:spcAft>
              </a:pPr>
              <a:r>
                <a:rPr lang="en-GB" sz="4000" b="1" kern="1200">
                  <a:latin typeface="Arial" panose="020B0604020202020204" pitchFamily="34" charset="0"/>
                  <a:cs typeface="Arial" panose="020B0604020202020204" pitchFamily="34" charset="0"/>
                </a:rPr>
                <a:t>Lỏng</a:t>
              </a:r>
            </a:p>
            <a:p>
              <a:pPr lvl="0" algn="ctr" defTabSz="1778000">
                <a:lnSpc>
                  <a:spcPct val="120000"/>
                </a:lnSpc>
                <a:spcBef>
                  <a:spcPts val="600"/>
                </a:spcBef>
                <a:spcAft>
                  <a:spcPts val="600"/>
                </a:spcAft>
              </a:pPr>
              <a:r>
                <a:rPr lang="en-GB" sz="4000" kern="1200">
                  <a:latin typeface="Arial" panose="020B0604020202020204" pitchFamily="34" charset="0"/>
                  <a:cs typeface="Arial" panose="020B0604020202020204" pitchFamily="34" charset="0"/>
                </a:rPr>
                <a:t>Nước, xăng, dầu hỏa, dầu ăn,…</a:t>
              </a:r>
              <a:endParaRPr lang="en-US" sz="4000" kern="1200">
                <a:latin typeface="Arial" panose="020B0604020202020204" pitchFamily="34" charset="0"/>
                <a:cs typeface="Arial" panose="020B0604020202020204" pitchFamily="34" charset="0"/>
              </a:endParaRPr>
            </a:p>
          </p:txBody>
        </p:sp>
        <p:sp>
          <p:nvSpPr>
            <p:cNvPr id="17" name="Freeform 16"/>
            <p:cNvSpPr/>
            <p:nvPr/>
          </p:nvSpPr>
          <p:spPr>
            <a:xfrm>
              <a:off x="12041353" y="4796905"/>
              <a:ext cx="4440055" cy="2937395"/>
            </a:xfrm>
            <a:custGeom>
              <a:avLst/>
              <a:gdLst>
                <a:gd name="connsiteX0" fmla="*/ 0 w 4440055"/>
                <a:gd name="connsiteY0" fmla="*/ 0 h 2220027"/>
                <a:gd name="connsiteX1" fmla="*/ 4440055 w 4440055"/>
                <a:gd name="connsiteY1" fmla="*/ 0 h 2220027"/>
                <a:gd name="connsiteX2" fmla="*/ 4440055 w 4440055"/>
                <a:gd name="connsiteY2" fmla="*/ 2220027 h 2220027"/>
                <a:gd name="connsiteX3" fmla="*/ 0 w 4440055"/>
                <a:gd name="connsiteY3" fmla="*/ 2220027 h 2220027"/>
                <a:gd name="connsiteX4" fmla="*/ 0 w 4440055"/>
                <a:gd name="connsiteY4" fmla="*/ 0 h 2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0055" h="2220027">
                  <a:moveTo>
                    <a:pt x="0" y="0"/>
                  </a:moveTo>
                  <a:lnTo>
                    <a:pt x="4440055" y="0"/>
                  </a:lnTo>
                  <a:lnTo>
                    <a:pt x="4440055" y="2220027"/>
                  </a:lnTo>
                  <a:lnTo>
                    <a:pt x="0" y="2220027"/>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00" tIns="25400" rIns="25400" bIns="25400" numCol="1" spcCol="1270" anchor="ctr" anchorCtr="0">
              <a:noAutofit/>
            </a:bodyPr>
            <a:lstStyle/>
            <a:p>
              <a:pPr lvl="0" algn="ctr" defTabSz="1778000">
                <a:lnSpc>
                  <a:spcPct val="120000"/>
                </a:lnSpc>
                <a:spcBef>
                  <a:spcPts val="600"/>
                </a:spcBef>
                <a:spcAft>
                  <a:spcPts val="600"/>
                </a:spcAft>
              </a:pPr>
              <a:r>
                <a:rPr lang="en-GB" sz="4000" b="1" kern="1200">
                  <a:latin typeface="Arial" panose="020B0604020202020204" pitchFamily="34" charset="0"/>
                  <a:cs typeface="Arial" panose="020B0604020202020204" pitchFamily="34" charset="0"/>
                </a:rPr>
                <a:t>Khí</a:t>
              </a:r>
            </a:p>
            <a:p>
              <a:pPr lvl="0" algn="ctr" defTabSz="1778000">
                <a:lnSpc>
                  <a:spcPct val="120000"/>
                </a:lnSpc>
                <a:spcBef>
                  <a:spcPts val="600"/>
                </a:spcBef>
                <a:spcAft>
                  <a:spcPts val="600"/>
                </a:spcAft>
              </a:pPr>
              <a:r>
                <a:rPr lang="en-GB" sz="4000" kern="1200">
                  <a:latin typeface="Arial" panose="020B0604020202020204" pitchFamily="34" charset="0"/>
                  <a:cs typeface="Arial" panose="020B0604020202020204" pitchFamily="34" charset="0"/>
                </a:rPr>
                <a:t>Oxi, hiđro, cacbonic,…</a:t>
              </a:r>
              <a:endParaRPr lang="en-US" sz="4000" kern="1200">
                <a:latin typeface="Arial" panose="020B0604020202020204" pitchFamily="34" charset="0"/>
                <a:cs typeface="Arial" panose="020B0604020202020204" pitchFamily="34" charset="0"/>
              </a:endParaRPr>
            </a:p>
          </p:txBody>
        </p:sp>
      </p:grpSp>
      <p:sp>
        <p:nvSpPr>
          <p:cNvPr id="18" name="Left Brace 17"/>
          <p:cNvSpPr/>
          <p:nvPr/>
        </p:nvSpPr>
        <p:spPr>
          <a:xfrm rot="16200000">
            <a:off x="8848880" y="383128"/>
            <a:ext cx="590239" cy="13944598"/>
          </a:xfrm>
          <a:prstGeom prst="leftBrace">
            <a:avLst>
              <a:gd name="adj1" fmla="val 8333"/>
              <a:gd name="adj2" fmla="val 49621"/>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lowchart: Alternate Process 18"/>
          <p:cNvSpPr/>
          <p:nvPr/>
        </p:nvSpPr>
        <p:spPr>
          <a:xfrm>
            <a:off x="1075162" y="7715187"/>
            <a:ext cx="4656565" cy="16955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7" name="Flowchart: Alternate Process 26"/>
          <p:cNvSpPr/>
          <p:nvPr/>
        </p:nvSpPr>
        <p:spPr>
          <a:xfrm>
            <a:off x="5731727" y="7715186"/>
            <a:ext cx="10903319" cy="169551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9" name="TextBox 2"/>
          <p:cNvSpPr txBox="1"/>
          <p:nvPr/>
        </p:nvSpPr>
        <p:spPr>
          <a:xfrm>
            <a:off x="1295400" y="7848054"/>
            <a:ext cx="5130780" cy="1554272"/>
          </a:xfrm>
          <a:prstGeom prst="rect">
            <a:avLst/>
          </a:prstGeom>
        </p:spPr>
        <p:txBody>
          <a:bodyPr wrap="square" lIns="0" tIns="0" rIns="0" bIns="0" rtlCol="0" anchor="t">
            <a:spAutoFit/>
          </a:bodyPr>
          <a:lstStyle/>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Kích thước hạt</a:t>
            </a:r>
          </a:p>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Nặng hay nhẹ</a:t>
            </a:r>
            <a:endParaRPr lang="en-US" sz="4000">
              <a:solidFill>
                <a:srgbClr val="002060"/>
              </a:solidFill>
              <a:latin typeface="Arial" panose="020B0604020202020204" pitchFamily="34" charset="0"/>
              <a:cs typeface="Arial" panose="020B0604020202020204" pitchFamily="34" charset="0"/>
            </a:endParaRPr>
          </a:p>
        </p:txBody>
      </p:sp>
      <p:sp>
        <p:nvSpPr>
          <p:cNvPr id="30" name="TextBox 2"/>
          <p:cNvSpPr txBox="1"/>
          <p:nvPr/>
        </p:nvSpPr>
        <p:spPr>
          <a:xfrm>
            <a:off x="5969550" y="7848053"/>
            <a:ext cx="10767922" cy="1554272"/>
          </a:xfrm>
          <a:prstGeom prst="rect">
            <a:avLst/>
          </a:prstGeom>
        </p:spPr>
        <p:txBody>
          <a:bodyPr wrap="square" lIns="0" tIns="0" rIns="0" bIns="0" rtlCol="0" anchor="t">
            <a:spAutoFit/>
          </a:bodyPr>
          <a:lstStyle/>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Tính bay hơi</a:t>
            </a:r>
          </a:p>
          <a:p>
            <a:pPr marL="571500" indent="-571500">
              <a:lnSpc>
                <a:spcPct val="120000"/>
              </a:lnSpc>
              <a:spcBef>
                <a:spcPts val="300"/>
              </a:spcBef>
              <a:spcAft>
                <a:spcPts val="300"/>
              </a:spcAft>
              <a:buFont typeface="Wingdings" panose="05000000000000000000" pitchFamily="2" charset="2"/>
              <a:buChar char="Ø"/>
            </a:pPr>
            <a:r>
              <a:rPr lang="en-GB" sz="4000">
                <a:solidFill>
                  <a:srgbClr val="002060"/>
                </a:solidFill>
                <a:latin typeface="Arial" panose="020B0604020202020204" pitchFamily="34" charset="0"/>
                <a:cs typeface="Arial" panose="020B0604020202020204" pitchFamily="34" charset="0"/>
              </a:rPr>
              <a:t>Khả năng tan trong các dung môi khác nhau</a:t>
            </a:r>
            <a:endParaRPr lang="en-US" sz="4000">
              <a:solidFill>
                <a:srgbClr val="002060"/>
              </a:solidFill>
              <a:latin typeface="Arial" panose="020B0604020202020204" pitchFamily="34" charset="0"/>
              <a:cs typeface="Arial" panose="020B0604020202020204" pitchFamily="34" charset="0"/>
            </a:endParaRPr>
          </a:p>
        </p:txBody>
      </p:sp>
      <p:sp>
        <p:nvSpPr>
          <p:cNvPr id="32" name="TextBox 2"/>
          <p:cNvSpPr txBox="1"/>
          <p:nvPr/>
        </p:nvSpPr>
        <p:spPr>
          <a:xfrm>
            <a:off x="1092747" y="305341"/>
            <a:ext cx="16711029" cy="738664"/>
          </a:xfrm>
          <a:prstGeom prst="rect">
            <a:avLst/>
          </a:prstGeom>
        </p:spPr>
        <p:txBody>
          <a:bodyPr wrap="square" lIns="0" tIns="0" rIns="0" bIns="0" rtlCol="0" anchor="t">
            <a:spAutoFit/>
          </a:bodyPr>
          <a:lstStyle/>
          <a:p>
            <a:pPr>
              <a:lnSpc>
                <a:spcPct val="120000"/>
              </a:lnSpc>
              <a:spcBef>
                <a:spcPts val="600"/>
              </a:spcBef>
              <a:spcAft>
                <a:spcPts val="600"/>
              </a:spcAft>
            </a:pPr>
            <a:r>
              <a:rPr lang="en-GB" sz="4000" b="1">
                <a:solidFill>
                  <a:srgbClr val="002060"/>
                </a:solidFill>
                <a:latin typeface="Arial" panose="020B0604020202020204" pitchFamily="34" charset="0"/>
                <a:cs typeface="Arial" panose="020B0604020202020204" pitchFamily="34" charset="0"/>
              </a:rPr>
              <a:t>Để tách chất ra khỏi hỗn hợp ta dựa vào sự khác nhau về tính chất.</a:t>
            </a:r>
            <a:endParaRPr lang="en-US" sz="40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9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barn(inVertical)">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barn(inVertical)">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par>
                                <p:cTn id="39" presetID="16" presetClass="exit" presetSubtype="21" fill="hold" grpId="1" nodeType="withEffect">
                                  <p:stCondLst>
                                    <p:cond delay="0"/>
                                  </p:stCondLst>
                                  <p:childTnLst>
                                    <p:animEffect transition="out" filter="barn(inVertical)">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19" grpId="0" animBg="1"/>
      <p:bldP spid="27" grpId="0" animBg="1"/>
      <p:bldP spid="29" grpId="0"/>
      <p:bldP spid="30" grpId="0"/>
      <p:bldP spid="32" grpId="0"/>
      <p:bldP spid="3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sp>
      <p:sp>
        <p:nvSpPr>
          <p:cNvPr id="9" name="TextBox 4"/>
          <p:cNvSpPr txBox="1">
            <a:spLocks noChangeArrowheads="1"/>
          </p:cNvSpPr>
          <p:nvPr/>
        </p:nvSpPr>
        <p:spPr bwMode="auto">
          <a:xfrm>
            <a:off x="4876800" y="361708"/>
            <a:ext cx="10439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000" b="1">
                <a:cs typeface="Arial" panose="020B0604020202020204" pitchFamily="34" charset="0"/>
              </a:rPr>
              <a:t>II. MỘT SỐ CÁCH TÁCH CHẤT</a:t>
            </a:r>
          </a:p>
        </p:txBody>
      </p:sp>
      <p:pic>
        <p:nvPicPr>
          <p:cNvPr id="10" name="Picture 9"/>
          <p:cNvPicPr>
            <a:picLocks noChangeAspect="1"/>
          </p:cNvPicPr>
          <p:nvPr/>
        </p:nvPicPr>
        <p:blipFill>
          <a:blip r:embed="rId2"/>
          <a:stretch>
            <a:fillRect/>
          </a:stretch>
        </p:blipFill>
        <p:spPr>
          <a:xfrm>
            <a:off x="3490563" y="156672"/>
            <a:ext cx="1028700" cy="1271847"/>
          </a:xfrm>
          <a:prstGeom prst="rect">
            <a:avLst/>
          </a:prstGeom>
        </p:spPr>
      </p:pic>
      <p:sp>
        <p:nvSpPr>
          <p:cNvPr id="11" name="Rectangle 10"/>
          <p:cNvSpPr/>
          <p:nvPr/>
        </p:nvSpPr>
        <p:spPr>
          <a:xfrm>
            <a:off x="5444583" y="1541585"/>
            <a:ext cx="7398834"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1. Lắng, gạn và lọc</a:t>
            </a:r>
          </a:p>
        </p:txBody>
      </p:sp>
      <p:pic>
        <p:nvPicPr>
          <p:cNvPr id="12" name="Picture 11"/>
          <p:cNvPicPr>
            <a:picLocks noChangeAspect="1"/>
          </p:cNvPicPr>
          <p:nvPr/>
        </p:nvPicPr>
        <p:blipFill>
          <a:blip r:embed="rId3"/>
          <a:stretch>
            <a:fillRect/>
          </a:stretch>
        </p:blipFill>
        <p:spPr>
          <a:xfrm>
            <a:off x="11049000" y="2969289"/>
            <a:ext cx="6461667" cy="6284365"/>
          </a:xfrm>
          <a:prstGeom prst="rect">
            <a:avLst/>
          </a:prstGeom>
        </p:spPr>
      </p:pic>
      <p:grpSp>
        <p:nvGrpSpPr>
          <p:cNvPr id="17" name="Group 16"/>
          <p:cNvGrpSpPr/>
          <p:nvPr/>
        </p:nvGrpSpPr>
        <p:grpSpPr>
          <a:xfrm>
            <a:off x="1104900" y="2644518"/>
            <a:ext cx="7543800" cy="7503608"/>
            <a:chOff x="1104900" y="2644518"/>
            <a:chExt cx="7543800" cy="7503608"/>
          </a:xfrm>
        </p:grpSpPr>
        <p:grpSp>
          <p:nvGrpSpPr>
            <p:cNvPr id="13" name="Group 12"/>
            <p:cNvGrpSpPr/>
            <p:nvPr/>
          </p:nvGrpSpPr>
          <p:grpSpPr>
            <a:xfrm>
              <a:off x="1104900" y="2644518"/>
              <a:ext cx="7543800" cy="3634054"/>
              <a:chOff x="1015487" y="4854998"/>
              <a:chExt cx="7543800" cy="4079790"/>
            </a:xfrm>
          </p:grpSpPr>
          <p:sp>
            <p:nvSpPr>
              <p:cNvPr id="14" name="Cloud Callout 13"/>
              <p:cNvSpPr/>
              <p:nvPr/>
            </p:nvSpPr>
            <p:spPr>
              <a:xfrm>
                <a:off x="1015487" y="4854998"/>
                <a:ext cx="7543800" cy="407979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Rectangle 8"/>
              <p:cNvSpPr>
                <a:spLocks noChangeArrowheads="1"/>
              </p:cNvSpPr>
              <p:nvPr/>
            </p:nvSpPr>
            <p:spPr bwMode="auto">
              <a:xfrm>
                <a:off x="1688684" y="5492350"/>
                <a:ext cx="6197406" cy="2750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20000"/>
                  </a:lnSpc>
                  <a:spcBef>
                    <a:spcPts val="600"/>
                  </a:spcBef>
                  <a:spcAft>
                    <a:spcPts val="600"/>
                  </a:spcAft>
                  <a:buNone/>
                </a:pPr>
                <a:r>
                  <a:rPr lang="vi-VN" sz="4000">
                    <a:solidFill>
                      <a:srgbClr val="C00000"/>
                    </a:solidFill>
                    <a:latin typeface="+mn-lt"/>
                    <a:ea typeface="Calibri" panose="020F0502020204030204" pitchFamily="34" charset="0"/>
                  </a:rPr>
                  <a:t>Tại sao hạt bụi bị tách ra khỏi không khí, hạt phù sa bị tách khỏi nước sông?</a:t>
                </a:r>
                <a:endParaRPr lang="en-US" sz="4000">
                  <a:solidFill>
                    <a:srgbClr val="C00000"/>
                  </a:solidFill>
                  <a:latin typeface="+mn-lt"/>
                </a:endParaRPr>
              </a:p>
            </p:txBody>
          </p:sp>
        </p:grpSp>
        <p:pic>
          <p:nvPicPr>
            <p:cNvPr id="5" name="Picture 4"/>
            <p:cNvPicPr>
              <a:picLocks noChangeAspect="1"/>
            </p:cNvPicPr>
            <p:nvPr/>
          </p:nvPicPr>
          <p:blipFill>
            <a:blip r:embed="rId4"/>
            <a:stretch>
              <a:fillRect/>
            </a:stretch>
          </p:blipFill>
          <p:spPr>
            <a:xfrm>
              <a:off x="1447800" y="7135128"/>
              <a:ext cx="2705100" cy="3012998"/>
            </a:xfrm>
            <a:prstGeom prst="rect">
              <a:avLst/>
            </a:prstGeom>
          </p:spPr>
        </p:pic>
      </p:grpSp>
    </p:spTree>
    <p:extLst>
      <p:ext uri="{BB962C8B-B14F-4D97-AF65-F5344CB8AC3E}">
        <p14:creationId xmlns:p14="http://schemas.microsoft.com/office/powerpoint/2010/main" val="167488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733800" y="537117"/>
            <a:ext cx="10252617"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Lọc nước từ hỗn hợp nước lẫn đất</a:t>
            </a:r>
          </a:p>
        </p:txBody>
      </p:sp>
      <p:pic>
        <p:nvPicPr>
          <p:cNvPr id="2" name="Picture 1"/>
          <p:cNvPicPr>
            <a:picLocks noChangeAspect="1"/>
          </p:cNvPicPr>
          <p:nvPr/>
        </p:nvPicPr>
        <p:blipFill>
          <a:blip r:embed="rId2"/>
          <a:stretch>
            <a:fillRect/>
          </a:stretch>
        </p:blipFill>
        <p:spPr>
          <a:xfrm>
            <a:off x="2857500" y="1792801"/>
            <a:ext cx="12573000" cy="6613645"/>
          </a:xfrm>
          <a:prstGeom prst="rect">
            <a:avLst/>
          </a:prstGeom>
        </p:spPr>
      </p:pic>
      <p:sp>
        <p:nvSpPr>
          <p:cNvPr id="10" name="AutoShape 2"/>
          <p:cNvSpPr/>
          <p:nvPr/>
        </p:nvSpPr>
        <p:spPr>
          <a:xfrm>
            <a:off x="0" y="8877300"/>
            <a:ext cx="18288000" cy="1409700"/>
          </a:xfrm>
          <a:prstGeom prst="rect">
            <a:avLst/>
          </a:prstGeom>
          <a:solidFill>
            <a:srgbClr val="99D9D9"/>
          </a:solidFill>
        </p:spPr>
      </p:sp>
    </p:spTree>
    <p:extLst>
      <p:ext uri="{BB962C8B-B14F-4D97-AF65-F5344CB8AC3E}">
        <p14:creationId xmlns:p14="http://schemas.microsoft.com/office/powerpoint/2010/main" val="738727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9794" y="4958834"/>
            <a:ext cx="184731" cy="369332"/>
          </a:xfrm>
          <a:prstGeom prst="rect">
            <a:avLst/>
          </a:prstGeom>
        </p:spPr>
        <p:txBody>
          <a:bodyPr wrap="none">
            <a:spAutoFit/>
          </a:bodyPr>
          <a:lstStyle/>
          <a:p>
            <a:endParaRPr lang="en-US"/>
          </a:p>
        </p:txBody>
      </p:sp>
      <p:sp>
        <p:nvSpPr>
          <p:cNvPr id="15" name="Rectangle 14"/>
          <p:cNvSpPr/>
          <p:nvPr/>
        </p:nvSpPr>
        <p:spPr>
          <a:xfrm>
            <a:off x="8991600" y="3335313"/>
            <a:ext cx="7590195" cy="3985706"/>
          </a:xfrm>
          <a:prstGeom prst="rect">
            <a:avLst/>
          </a:prstGeom>
        </p:spPr>
        <p:txBody>
          <a:bodyPr wrap="square">
            <a:spAutoFit/>
          </a:bodyPr>
          <a:lstStyle/>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5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Các nhóm tiến hành làm thí nghiệm.</a:t>
            </a:r>
          </a:p>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500">
                <a:solidFill>
                  <a:schemeClr val="tx1">
                    <a:lumMod val="95000"/>
                    <a:lumOff val="5000"/>
                  </a:schemeClr>
                </a:solidFill>
                <a:latin typeface="Arial" panose="020B0604020202020204" pitchFamily="34" charset="0"/>
                <a:cs typeface="Arial" panose="020B0604020202020204" pitchFamily="34" charset="0"/>
              </a:rPr>
              <a:t>Báo cáo kết quả và trả lời câu hỏi trong SGK.</a:t>
            </a:r>
            <a:endParaRPr lang="en-US" sz="4500">
              <a:solidFill>
                <a:schemeClr val="tx1">
                  <a:lumMod val="95000"/>
                  <a:lumOff val="5000"/>
                </a:schemeClr>
              </a:solidFill>
              <a:latin typeface="Arial" panose="020B0604020202020204" pitchFamily="34" charset="0"/>
              <a:cs typeface="Arial" panose="020B0604020202020204" pitchFamily="34" charset="0"/>
            </a:endParaRPr>
          </a:p>
        </p:txBody>
      </p:sp>
      <p:sp>
        <p:nvSpPr>
          <p:cNvPr id="16" name="Rectangle 15"/>
          <p:cNvSpPr/>
          <p:nvPr/>
        </p:nvSpPr>
        <p:spPr>
          <a:xfrm>
            <a:off x="5257800" y="782479"/>
            <a:ext cx="8941871" cy="861774"/>
          </a:xfrm>
          <a:prstGeom prst="rect">
            <a:avLst/>
          </a:prstGeom>
        </p:spPr>
        <p:txBody>
          <a:bodyPr wrap="none">
            <a:spAutoFit/>
          </a:bodyPr>
          <a:lstStyle/>
          <a:p>
            <a:r>
              <a:rPr lang="en-US" sz="5000" b="1">
                <a:solidFill>
                  <a:srgbClr val="FF0000"/>
                </a:solidFill>
                <a:latin typeface="Arial" panose="020B0604020202020204" pitchFamily="34" charset="0"/>
                <a:ea typeface="Calibri" panose="020F0502020204030204" pitchFamily="34" charset="0"/>
                <a:cs typeface="Arial" panose="020B0604020202020204" pitchFamily="34" charset="0"/>
              </a:rPr>
              <a:t>HOẠT ĐỘNG NHÓM (5 phút) </a:t>
            </a:r>
            <a:endParaRPr lang="en-US" sz="5000" b="1">
              <a:solidFill>
                <a:srgbClr val="FF0000"/>
              </a:solidFill>
              <a:latin typeface="Arial" panose="020B0604020202020204" pitchFamily="34" charset="0"/>
              <a:cs typeface="Arial" panose="020B0604020202020204" pitchFamily="34" charset="0"/>
            </a:endParaRPr>
          </a:p>
        </p:txBody>
      </p:sp>
      <p:pic>
        <p:nvPicPr>
          <p:cNvPr id="17"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66800" y="3000225"/>
            <a:ext cx="6130056" cy="4114800"/>
          </a:xfrm>
          <a:prstGeom prst="rect">
            <a:avLst/>
          </a:prstGeom>
        </p:spPr>
      </p:pic>
      <p:sp>
        <p:nvSpPr>
          <p:cNvPr id="18" name="AutoShape 17"/>
          <p:cNvSpPr/>
          <p:nvPr/>
        </p:nvSpPr>
        <p:spPr>
          <a:xfrm>
            <a:off x="0" y="8470998"/>
            <a:ext cx="18288000" cy="1816002"/>
          </a:xfrm>
          <a:prstGeom prst="rect">
            <a:avLst/>
          </a:prstGeom>
          <a:solidFill>
            <a:srgbClr val="D1A3E8"/>
          </a:solid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p:nvPr/>
        </p:nvSpPr>
        <p:spPr>
          <a:xfrm>
            <a:off x="0" y="8343900"/>
            <a:ext cx="18288000" cy="1943100"/>
          </a:xfrm>
          <a:prstGeom prst="rect">
            <a:avLst/>
          </a:prstGeom>
          <a:solidFill>
            <a:srgbClr val="99B83C"/>
          </a:solidFill>
        </p:spPr>
      </p:sp>
      <p:sp>
        <p:nvSpPr>
          <p:cNvPr id="13" name="Rectangle 12"/>
          <p:cNvSpPr/>
          <p:nvPr/>
        </p:nvSpPr>
        <p:spPr>
          <a:xfrm>
            <a:off x="5029200" y="486487"/>
            <a:ext cx="7398834"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2. Cô cạn</a:t>
            </a:r>
          </a:p>
        </p:txBody>
      </p:sp>
      <p:pic>
        <p:nvPicPr>
          <p:cNvPr id="14"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19049" y="5130682"/>
            <a:ext cx="3879901" cy="4752664"/>
          </a:xfrm>
          <a:prstGeom prst="rect">
            <a:avLst/>
          </a:prstGeom>
        </p:spPr>
      </p:pic>
      <p:grpSp>
        <p:nvGrpSpPr>
          <p:cNvPr id="5" name="Group 4"/>
          <p:cNvGrpSpPr/>
          <p:nvPr/>
        </p:nvGrpSpPr>
        <p:grpSpPr>
          <a:xfrm>
            <a:off x="10668000" y="1549096"/>
            <a:ext cx="7086600" cy="2935439"/>
            <a:chOff x="10668000" y="1549096"/>
            <a:chExt cx="7086600" cy="2935439"/>
          </a:xfrm>
        </p:grpSpPr>
        <p:sp>
          <p:nvSpPr>
            <p:cNvPr id="4" name="Rounded Rectangular Callout 3"/>
            <p:cNvSpPr/>
            <p:nvPr/>
          </p:nvSpPr>
          <p:spPr>
            <a:xfrm>
              <a:off x="10668000" y="1549096"/>
              <a:ext cx="7086600" cy="2935439"/>
            </a:xfrm>
            <a:prstGeom prst="wedgeRoundRectCallout">
              <a:avLst>
                <a:gd name="adj1" fmla="val -377"/>
                <a:gd name="adj2" fmla="val 72377"/>
                <a:gd name="adj3" fmla="val 16667"/>
              </a:avLst>
            </a:prstGeom>
            <a:solidFill>
              <a:schemeClr val="accent6">
                <a:lumMod val="40000"/>
                <a:lumOff val="6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5" name="Rectangle 14"/>
            <p:cNvSpPr/>
            <p:nvPr/>
          </p:nvSpPr>
          <p:spPr>
            <a:xfrm>
              <a:off x="10934700" y="1862653"/>
              <a:ext cx="6553200" cy="2308324"/>
            </a:xfrm>
            <a:prstGeom prst="rect">
              <a:avLst/>
            </a:prstGeom>
          </p:spPr>
          <p:txBody>
            <a:bodyPr wrap="square">
              <a:spAutoFit/>
            </a:bodyPr>
            <a:lstStyle/>
            <a:p>
              <a:pPr algn="ctr">
                <a:lnSpc>
                  <a:spcPct val="120000"/>
                </a:lnSpc>
                <a:spcBef>
                  <a:spcPts val="600"/>
                </a:spcBef>
                <a:spcAft>
                  <a:spcPts val="600"/>
                </a:spcAft>
              </a:pPr>
              <a:r>
                <a:rPr lang="nl-NL" sz="4000">
                  <a:latin typeface="Arial" panose="020B0604020202020204" pitchFamily="34" charset="0"/>
                  <a:cs typeface="Arial" panose="020B0604020202020204" pitchFamily="34" charset="0"/>
                </a:rPr>
                <a:t>Quá trình làm muối từ nước biển sử dụng phương pháp tách chất nào?</a:t>
              </a:r>
              <a:endParaRPr lang="en-US" sz="4000">
                <a:latin typeface="Arial" panose="020B0604020202020204" pitchFamily="34" charset="0"/>
                <a:cs typeface="Arial" panose="020B0604020202020204" pitchFamily="34" charset="0"/>
              </a:endParaRPr>
            </a:p>
          </p:txBody>
        </p:sp>
      </p:grpSp>
      <p:pic>
        <p:nvPicPr>
          <p:cNvPr id="16" name="Picture 15"/>
          <p:cNvPicPr>
            <a:picLocks noChangeAspect="1"/>
          </p:cNvPicPr>
          <p:nvPr/>
        </p:nvPicPr>
        <p:blipFill>
          <a:blip r:embed="rId4"/>
          <a:stretch>
            <a:fillRect/>
          </a:stretch>
        </p:blipFill>
        <p:spPr>
          <a:xfrm>
            <a:off x="1547232" y="1410206"/>
            <a:ext cx="6553200" cy="66559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p:nvPr/>
        </p:nvSpPr>
        <p:spPr>
          <a:xfrm rot="5400000">
            <a:off x="4748019" y="6073677"/>
            <a:ext cx="4690829" cy="0"/>
          </a:xfrm>
          <a:prstGeom prst="line">
            <a:avLst/>
          </a:prstGeom>
          <a:ln w="9525" cap="flat">
            <a:solidFill>
              <a:srgbClr val="000000"/>
            </a:solidFill>
            <a:prstDash val="solid"/>
            <a:headEnd type="none" w="sm" len="sm"/>
            <a:tailEnd type="none" w="sm" len="sm"/>
          </a:ln>
        </p:spPr>
      </p:sp>
      <p:pic>
        <p:nvPicPr>
          <p:cNvPr id="17"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05129" y="3728260"/>
            <a:ext cx="876768" cy="1335796"/>
          </a:xfrm>
          <a:prstGeom prst="rect">
            <a:avLst/>
          </a:prstGeom>
        </p:spPr>
      </p:pic>
      <p:sp>
        <p:nvSpPr>
          <p:cNvPr id="19" name="Rectangle 18"/>
          <p:cNvSpPr/>
          <p:nvPr/>
        </p:nvSpPr>
        <p:spPr>
          <a:xfrm>
            <a:off x="914896" y="5492869"/>
            <a:ext cx="5738703" cy="2240422"/>
          </a:xfrm>
          <a:prstGeom prst="rect">
            <a:avLst/>
          </a:prstGeom>
        </p:spPr>
        <p:txBody>
          <a:bodyPr wrap="square">
            <a:spAutoFit/>
          </a:bodyPr>
          <a:lstStyle/>
          <a:p>
            <a:pPr lvl="0" algn="just">
              <a:lnSpc>
                <a:spcPct val="120000"/>
              </a:lnSpc>
              <a:spcBef>
                <a:spcPts val="600"/>
              </a:spcBef>
              <a:spcAft>
                <a:spcPts val="600"/>
              </a:spcAft>
            </a:pPr>
            <a:r>
              <a:rPr lang="en-US" sz="4000">
                <a:latin typeface="Arial" panose="020B0604020202020204" pitchFamily="34" charset="0"/>
                <a:ea typeface="Calibri" panose="020F0502020204030204" pitchFamily="34" charset="0"/>
                <a:cs typeface="Arial" panose="020B0604020202020204" pitchFamily="34" charset="0"/>
              </a:rPr>
              <a:t>Bước 1: Dựa vào tính tan, tách cát ra, thu được nước muối.</a:t>
            </a:r>
          </a:p>
        </p:txBody>
      </p:sp>
      <p:pic>
        <p:nvPicPr>
          <p:cNvPr id="20"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646452" y="3928701"/>
            <a:ext cx="971530" cy="946800"/>
          </a:xfrm>
          <a:prstGeom prst="rect">
            <a:avLst/>
          </a:prstGeom>
        </p:spPr>
      </p:pic>
      <p:sp>
        <p:nvSpPr>
          <p:cNvPr id="21" name="Rectangle 20"/>
          <p:cNvSpPr/>
          <p:nvPr/>
        </p:nvSpPr>
        <p:spPr>
          <a:xfrm>
            <a:off x="7510155" y="5492869"/>
            <a:ext cx="5878428" cy="2240422"/>
          </a:xfrm>
          <a:prstGeom prst="rect">
            <a:avLst/>
          </a:prstGeom>
        </p:spPr>
        <p:txBody>
          <a:bodyPr wrap="square">
            <a:spAutoFit/>
          </a:bodyPr>
          <a:lstStyle/>
          <a:p>
            <a:pPr algn="just">
              <a:lnSpc>
                <a:spcPct val="120000"/>
              </a:lnSpc>
              <a:spcBef>
                <a:spcPts val="600"/>
              </a:spcBef>
              <a:spcAft>
                <a:spcPts val="600"/>
              </a:spcAft>
            </a:pPr>
            <a:r>
              <a:rPr lang="vi-VN" sz="4000">
                <a:ea typeface="Calibri" panose="020F0502020204030204" pitchFamily="34" charset="0"/>
                <a:cs typeface="Arial" panose="020B0604020202020204" pitchFamily="34" charset="0"/>
              </a:rPr>
              <a:t>B</a:t>
            </a:r>
            <a:r>
              <a:rPr lang="en-GB" sz="4000">
                <a:latin typeface="Arial" panose="020B0604020202020204" pitchFamily="34" charset="0"/>
                <a:ea typeface="Calibri" panose="020F0502020204030204" pitchFamily="34" charset="0"/>
                <a:cs typeface="Arial" panose="020B0604020202020204" pitchFamily="34" charset="0"/>
              </a:rPr>
              <a:t>ước 2</a:t>
            </a:r>
            <a:r>
              <a:rPr lang="vi-VN" sz="4000">
                <a:ea typeface="Calibri" panose="020F0502020204030204" pitchFamily="34" charset="0"/>
                <a:cs typeface="Arial" panose="020B0604020202020204" pitchFamily="34" charset="0"/>
              </a:rPr>
              <a:t>: Dựa vào khả năng bay hơi, tách nước, thu được muối</a:t>
            </a:r>
            <a:r>
              <a:rPr lang="en-GB" sz="4000">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cs typeface="Arial" panose="020B0604020202020204" pitchFamily="34" charset="0"/>
            </a:endParaRPr>
          </a:p>
        </p:txBody>
      </p:sp>
      <p:sp>
        <p:nvSpPr>
          <p:cNvPr id="11" name="AutoShape 2"/>
          <p:cNvSpPr/>
          <p:nvPr/>
        </p:nvSpPr>
        <p:spPr>
          <a:xfrm>
            <a:off x="-76200" y="8267700"/>
            <a:ext cx="18288000" cy="1977064"/>
          </a:xfrm>
          <a:prstGeom prst="rect">
            <a:avLst/>
          </a:prstGeom>
          <a:solidFill>
            <a:srgbClr val="99D9D9"/>
          </a:solidFill>
        </p:spPr>
      </p:sp>
      <p:pic>
        <p:nvPicPr>
          <p:cNvPr id="13"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4379678" y="4402101"/>
            <a:ext cx="3089363" cy="5488135"/>
          </a:xfrm>
          <a:prstGeom prst="rect">
            <a:avLst/>
          </a:prstGeom>
        </p:spPr>
      </p:pic>
      <p:grpSp>
        <p:nvGrpSpPr>
          <p:cNvPr id="4" name="Group 3"/>
          <p:cNvGrpSpPr/>
          <p:nvPr/>
        </p:nvGrpSpPr>
        <p:grpSpPr>
          <a:xfrm>
            <a:off x="3112415" y="244904"/>
            <a:ext cx="13197887" cy="1569660"/>
            <a:chOff x="2726473" y="392683"/>
            <a:chExt cx="13197887" cy="1569660"/>
          </a:xfrm>
        </p:grpSpPr>
        <p:sp>
          <p:nvSpPr>
            <p:cNvPr id="12" name="Rectangle 11"/>
            <p:cNvSpPr/>
            <p:nvPr/>
          </p:nvSpPr>
          <p:spPr>
            <a:xfrm>
              <a:off x="3729480" y="392683"/>
              <a:ext cx="12194880" cy="1569660"/>
            </a:xfrm>
            <a:prstGeom prst="rect">
              <a:avLst/>
            </a:prstGeom>
          </p:spPr>
          <p:txBody>
            <a:bodyPr wrap="square">
              <a:spAutoFit/>
            </a:bodyPr>
            <a:lstStyle/>
            <a:p>
              <a:pPr algn="ctr">
                <a:lnSpc>
                  <a:spcPct val="120000"/>
                </a:lnSpc>
                <a:spcBef>
                  <a:spcPts val="600"/>
                </a:spcBef>
                <a:spcAft>
                  <a:spcPts val="600"/>
                </a:spcAft>
              </a:pPr>
              <a:r>
                <a:rPr lang="vi-VN" sz="4000" b="1">
                  <a:solidFill>
                    <a:srgbClr val="002060"/>
                  </a:solidFill>
                  <a:ea typeface="Calibri" panose="020F0502020204030204" pitchFamily="34" charset="0"/>
                </a:rPr>
                <a:t>Có một mẫu muối có lẫn cát. Em hãy đề </a:t>
              </a:r>
              <a:r>
                <a:rPr lang="en-GB" sz="4000" b="1">
                  <a:solidFill>
                    <a:srgbClr val="002060"/>
                  </a:solidFill>
                  <a:ea typeface="Calibri" panose="020F0502020204030204" pitchFamily="34" charset="0"/>
                </a:rPr>
                <a:t>x</a:t>
              </a:r>
              <a:r>
                <a:rPr lang="vi-VN" sz="4000" b="1">
                  <a:solidFill>
                    <a:srgbClr val="002060"/>
                  </a:solidFill>
                  <a:ea typeface="Calibri" panose="020F0502020204030204" pitchFamily="34" charset="0"/>
                </a:rPr>
                <a:t>uất phương pháp tách muối khỏi cát?</a:t>
              </a:r>
              <a:endParaRPr lang="en-US" sz="4000" b="1">
                <a:solidFill>
                  <a:srgbClr val="002060"/>
                </a:solidFill>
              </a:endParaRPr>
            </a:p>
          </p:txBody>
        </p:sp>
        <p:pic>
          <p:nvPicPr>
            <p:cNvPr id="2" name="Picture 1"/>
            <p:cNvPicPr>
              <a:picLocks noChangeAspect="1"/>
            </p:cNvPicPr>
            <p:nvPr/>
          </p:nvPicPr>
          <p:blipFill>
            <a:blip r:embed="rId8"/>
            <a:stretch>
              <a:fillRect/>
            </a:stretch>
          </p:blipFill>
          <p:spPr>
            <a:xfrm>
              <a:off x="2726473" y="506000"/>
              <a:ext cx="1457325" cy="1343025"/>
            </a:xfrm>
            <a:prstGeom prst="rect">
              <a:avLst/>
            </a:prstGeom>
          </p:spPr>
        </p:pic>
      </p:grpSp>
      <p:sp>
        <p:nvSpPr>
          <p:cNvPr id="18" name="Rectangle 17"/>
          <p:cNvSpPr/>
          <p:nvPr/>
        </p:nvSpPr>
        <p:spPr>
          <a:xfrm>
            <a:off x="1143000" y="2456134"/>
            <a:ext cx="14249400" cy="830997"/>
          </a:xfrm>
          <a:prstGeom prst="rect">
            <a:avLst/>
          </a:prstGeom>
        </p:spPr>
        <p:txBody>
          <a:bodyPr wrap="square">
            <a:spAutoFit/>
          </a:bodyPr>
          <a:lstStyle/>
          <a:p>
            <a:pPr>
              <a:lnSpc>
                <a:spcPct val="120000"/>
              </a:lnSpc>
              <a:spcBef>
                <a:spcPts val="600"/>
              </a:spcBef>
              <a:spcAft>
                <a:spcPts val="600"/>
              </a:spcAft>
            </a:pP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Để tách cát và muối ăn, chúng ta có thể làm theo 2 bước:</a:t>
            </a:r>
            <a:endParaRPr lang="en-US" sz="4000" b="1">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9794" y="4958834"/>
            <a:ext cx="184731" cy="369332"/>
          </a:xfrm>
          <a:prstGeom prst="rect">
            <a:avLst/>
          </a:prstGeom>
        </p:spPr>
        <p:txBody>
          <a:bodyPr wrap="none">
            <a:spAutoFit/>
          </a:bodyPr>
          <a:lstStyle/>
          <a:p>
            <a:endParaRPr lang="en-US"/>
          </a:p>
        </p:txBody>
      </p:sp>
      <p:sp>
        <p:nvSpPr>
          <p:cNvPr id="18" name="AutoShape 17"/>
          <p:cNvSpPr/>
          <p:nvPr/>
        </p:nvSpPr>
        <p:spPr>
          <a:xfrm>
            <a:off x="0" y="8470998"/>
            <a:ext cx="18288000" cy="1816002"/>
          </a:xfrm>
          <a:prstGeom prst="rect">
            <a:avLst/>
          </a:prstGeom>
          <a:solidFill>
            <a:srgbClr val="D1A3E8"/>
          </a:solidFill>
        </p:spPr>
      </p:sp>
      <p:sp>
        <p:nvSpPr>
          <p:cNvPr id="7" name="Rectangle 6"/>
          <p:cNvSpPr/>
          <p:nvPr/>
        </p:nvSpPr>
        <p:spPr>
          <a:xfrm>
            <a:off x="5029200" y="486487"/>
            <a:ext cx="7398834"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2. Chiết</a:t>
            </a:r>
          </a:p>
        </p:txBody>
      </p:sp>
      <p:pic>
        <p:nvPicPr>
          <p:cNvPr id="5122" name="Picture 2" descr="Phễu chiết quả lê khóa thủy tinh 2000ml, Schott Đ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4761" y="2414261"/>
            <a:ext cx="3818619" cy="572452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19200" y="2342733"/>
            <a:ext cx="9559706" cy="5232202"/>
          </a:xfrm>
          <a:prstGeom prst="rect">
            <a:avLst/>
          </a:prstGeom>
        </p:spPr>
        <p:txBody>
          <a:bodyPr wrap="square">
            <a:spAutoFit/>
          </a:bodyPr>
          <a:lstStyle/>
          <a:p>
            <a:pPr marL="685800" indent="-685800" algn="just">
              <a:lnSpc>
                <a:spcPct val="120000"/>
              </a:lnSpc>
              <a:spcBef>
                <a:spcPts val="600"/>
              </a:spcBef>
              <a:spcAft>
                <a:spcPts val="600"/>
              </a:spcAft>
              <a:buFont typeface="Wingdings" panose="05000000000000000000" pitchFamily="2" charset="2"/>
              <a:buChar char="v"/>
            </a:pPr>
            <a:r>
              <a:rPr lang="en-US" altLang="en-US" sz="4500">
                <a:solidFill>
                  <a:schemeClr val="bg2">
                    <a:lumMod val="10000"/>
                  </a:schemeClr>
                </a:solidFill>
                <a:latin typeface="Arial" panose="020B0604020202020204" pitchFamily="34" charset="0"/>
                <a:cs typeface="Arial" panose="020B0604020202020204" pitchFamily="34" charset="0"/>
              </a:rPr>
              <a:t>Khi hai chất lỏng không tan vào nhau hỗn hợp sẽ tách thành 2 lớp chất lỏng riêng biệt.</a:t>
            </a:r>
          </a:p>
          <a:p>
            <a:pPr marL="685800" indent="-685800" algn="just">
              <a:lnSpc>
                <a:spcPct val="120000"/>
              </a:lnSpc>
              <a:spcBef>
                <a:spcPts val="600"/>
              </a:spcBef>
              <a:spcAft>
                <a:spcPts val="600"/>
              </a:spcAft>
              <a:buFont typeface="Wingdings" panose="05000000000000000000" pitchFamily="2" charset="2"/>
              <a:buChar char="v"/>
            </a:pPr>
            <a:r>
              <a:rPr lang="en-GB" altLang="en-US" sz="4500">
                <a:solidFill>
                  <a:schemeClr val="bg2">
                    <a:lumMod val="10000"/>
                  </a:schemeClr>
                </a:solidFill>
                <a:latin typeface="Arial" panose="020B0604020202020204" pitchFamily="34" charset="0"/>
                <a:cs typeface="Arial" panose="020B0604020202020204" pitchFamily="34" charset="0"/>
              </a:rPr>
              <a:t>Dùng các dụng cụ như bình chiết hoặc phễu chiết ta có thể tách hai chất lỏng ra. </a:t>
            </a:r>
            <a:endParaRPr lang="en-US" altLang="en-US" sz="4500">
              <a:solidFill>
                <a:schemeClr val="bg2">
                  <a:lumMod val="1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26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barn(inVertical)">
                                      <p:cBhvr>
                                        <p:cTn id="1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801100"/>
            <a:ext cx="18288000" cy="1485900"/>
          </a:xfrm>
          <a:prstGeom prst="rect">
            <a:avLst/>
          </a:prstGeom>
          <a:solidFill>
            <a:srgbClr val="99D9D9"/>
          </a:solidFill>
        </p:spPr>
      </p:sp>
      <p:sp>
        <p:nvSpPr>
          <p:cNvPr id="19" name="Rectangle 18"/>
          <p:cNvSpPr/>
          <p:nvPr/>
        </p:nvSpPr>
        <p:spPr>
          <a:xfrm>
            <a:off x="4419600" y="501188"/>
            <a:ext cx="10252617" cy="784830"/>
          </a:xfrm>
          <a:prstGeom prst="rect">
            <a:avLst/>
          </a:prstGeom>
        </p:spPr>
        <p:txBody>
          <a:bodyPr wrap="square">
            <a:spAutoFit/>
          </a:bodyPr>
          <a:lstStyle/>
          <a:p>
            <a:pPr algn="ctr">
              <a:spcBef>
                <a:spcPct val="50000"/>
              </a:spcBef>
            </a:pPr>
            <a:r>
              <a:rPr lang="en-US" altLang="en-US" sz="4500" b="1">
                <a:solidFill>
                  <a:srgbClr val="002060"/>
                </a:solidFill>
                <a:latin typeface="Arial" panose="020B0604020202020204" pitchFamily="34" charset="0"/>
                <a:cs typeface="Arial" panose="020B0604020202020204" pitchFamily="34" charset="0"/>
              </a:rPr>
              <a:t>Tách dầu ăn khỏi nước</a:t>
            </a:r>
          </a:p>
        </p:txBody>
      </p:sp>
      <p:pic>
        <p:nvPicPr>
          <p:cNvPr id="20" name="Picture 19"/>
          <p:cNvPicPr>
            <a:picLocks noChangeAspect="1"/>
          </p:cNvPicPr>
          <p:nvPr/>
        </p:nvPicPr>
        <p:blipFill>
          <a:blip r:embed="rId2"/>
          <a:stretch>
            <a:fillRect/>
          </a:stretch>
        </p:blipFill>
        <p:spPr>
          <a:xfrm>
            <a:off x="1159466" y="1866900"/>
            <a:ext cx="4267200" cy="7396480"/>
          </a:xfrm>
          <a:prstGeom prst="rect">
            <a:avLst/>
          </a:prstGeom>
        </p:spPr>
      </p:pic>
      <p:sp>
        <p:nvSpPr>
          <p:cNvPr id="21" name="Rectangle 20"/>
          <p:cNvSpPr/>
          <p:nvPr/>
        </p:nvSpPr>
        <p:spPr>
          <a:xfrm>
            <a:off x="7215303" y="5844763"/>
            <a:ext cx="9372599" cy="2739211"/>
          </a:xfrm>
          <a:prstGeom prst="rect">
            <a:avLst/>
          </a:prstGeom>
        </p:spPr>
        <p:txBody>
          <a:bodyPr wrap="square">
            <a:spAutoFit/>
          </a:bodyPr>
          <a:lstStyle/>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0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Các nhóm tiến hành làm thí nghiệm.</a:t>
            </a:r>
          </a:p>
          <a:p>
            <a:pPr marL="631825" indent="-631825" algn="just">
              <a:lnSpc>
                <a:spcPct val="135000"/>
              </a:lnSpc>
              <a:spcBef>
                <a:spcPts val="600"/>
              </a:spcBef>
              <a:spcAft>
                <a:spcPts val="600"/>
              </a:spcAft>
              <a:buFont typeface="Wingdings" panose="05000000000000000000" pitchFamily="2" charset="2"/>
              <a:buChar char="v"/>
              <a:tabLst>
                <a:tab pos="631825" algn="l"/>
              </a:tabLst>
            </a:pPr>
            <a:r>
              <a:rPr lang="nl-NL" sz="4000">
                <a:solidFill>
                  <a:schemeClr val="tx1">
                    <a:lumMod val="95000"/>
                    <a:lumOff val="5000"/>
                  </a:schemeClr>
                </a:solidFill>
                <a:latin typeface="Arial" panose="020B0604020202020204" pitchFamily="34" charset="0"/>
                <a:cs typeface="Arial" panose="020B0604020202020204" pitchFamily="34" charset="0"/>
              </a:rPr>
              <a:t>Báo cáo kết quả và trả lời câu hỏi trong SGK.</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7331666" y="2757631"/>
            <a:ext cx="7340551" cy="2164118"/>
            <a:chOff x="9464597" y="2310112"/>
            <a:chExt cx="7340551" cy="2164118"/>
          </a:xfrm>
        </p:grpSpPr>
        <p:sp>
          <p:nvSpPr>
            <p:cNvPr id="23" name="Horizontal Scroll 22"/>
            <p:cNvSpPr/>
            <p:nvPr/>
          </p:nvSpPr>
          <p:spPr>
            <a:xfrm>
              <a:off x="9464597" y="2310112"/>
              <a:ext cx="7340551" cy="216411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9921797" y="3045212"/>
              <a:ext cx="6420347" cy="707886"/>
            </a:xfrm>
            <a:prstGeom prst="rect">
              <a:avLst/>
            </a:prstGeom>
          </p:spPr>
          <p:txBody>
            <a:bodyPr wrap="none">
              <a:spAutoFit/>
            </a:bodyPr>
            <a:lstStyle/>
            <a:p>
              <a:r>
                <a:rPr lang="en-US" sz="4000" b="1">
                  <a:solidFill>
                    <a:srgbClr val="FF0000"/>
                  </a:solidFill>
                  <a:latin typeface="Arial" panose="020B0604020202020204" pitchFamily="34" charset="0"/>
                  <a:ea typeface="Calibri" panose="020F0502020204030204" pitchFamily="34" charset="0"/>
                  <a:cs typeface="Arial" panose="020B0604020202020204" pitchFamily="34" charset="0"/>
                </a:rPr>
                <a:t>Hoạt động nhóm (5 phút) </a:t>
              </a:r>
              <a:endParaRPr lang="en-US" sz="4000" b="1">
                <a:solidFill>
                  <a:srgbClr val="FF0000"/>
                </a:solidFill>
                <a:latin typeface="Arial" panose="020B0604020202020204" pitchFamily="34" charset="0"/>
                <a:cs typeface="Arial" panose="020B0604020202020204" pitchFamily="34" charset="0"/>
              </a:endParaRPr>
            </a:p>
          </p:txBody>
        </p:sp>
      </p:grpSp>
      <p:pic>
        <p:nvPicPr>
          <p:cNvPr id="24"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87600" y="2629873"/>
            <a:ext cx="2679428" cy="2344499"/>
          </a:xfrm>
          <a:prstGeom prst="rect">
            <a:avLst/>
          </a:prstGeom>
        </p:spPr>
      </p:pic>
    </p:spTree>
    <p:extLst>
      <p:ext uri="{BB962C8B-B14F-4D97-AF65-F5344CB8AC3E}">
        <p14:creationId xmlns:p14="http://schemas.microsoft.com/office/powerpoint/2010/main" val="65253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ppt_x"/>
                                          </p:val>
                                        </p:tav>
                                        <p:tav tm="100000">
                                          <p:val>
                                            <p:strVal val="#ppt_x"/>
                                          </p:val>
                                        </p:tav>
                                      </p:tavLst>
                                    </p:anim>
                                    <p:anim calcmode="lin" valueType="num">
                                      <p:cBhvr additive="base">
                                        <p:cTn id="1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p:nvPr/>
        </p:nvSpPr>
        <p:spPr>
          <a:xfrm>
            <a:off x="0" y="8953500"/>
            <a:ext cx="18288000" cy="1333500"/>
          </a:xfrm>
          <a:prstGeom prst="rect">
            <a:avLst/>
          </a:prstGeom>
          <a:solidFill>
            <a:srgbClr val="99B83C"/>
          </a:solidFill>
        </p:spPr>
      </p:sp>
      <p:pic>
        <p:nvPicPr>
          <p:cNvPr id="6146" name="Picture 2" descr="PVN hoàn thành kế hoạch sản lượng khai thác dầu năm 2019 trước 21 ngày -  TỔNG CÔNG TY DẦU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0189" y="3195166"/>
            <a:ext cx="7620000" cy="507682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825190" y="462905"/>
            <a:ext cx="17144999" cy="1501758"/>
          </a:xfrm>
          <a:prstGeom prst="rect">
            <a:avLst/>
          </a:prstGeom>
        </p:spPr>
        <p:txBody>
          <a:bodyPr wrap="square">
            <a:spAutoFit/>
          </a:bodyPr>
          <a:lstStyle/>
          <a:p>
            <a:pPr algn="ctr">
              <a:lnSpc>
                <a:spcPct val="120000"/>
              </a:lnSpc>
              <a:spcBef>
                <a:spcPts val="600"/>
              </a:spcBef>
              <a:spcAft>
                <a:spcPts val="600"/>
              </a:spcAft>
              <a:tabLst>
                <a:tab pos="631825" algn="l"/>
              </a:tabLst>
            </a:pPr>
            <a:r>
              <a:rPr lang="en-GB" sz="4000" b="1">
                <a:solidFill>
                  <a:schemeClr val="tx1">
                    <a:lumMod val="95000"/>
                    <a:lumOff val="5000"/>
                  </a:schemeClr>
                </a:solidFill>
                <a:latin typeface="Arial" panose="020B0604020202020204" pitchFamily="34" charset="0"/>
                <a:cs typeface="Arial" panose="020B0604020202020204" pitchFamily="34" charset="0"/>
              </a:rPr>
              <a:t>Khai thác dầu mỏ dưới đáy biển thường thu được hỗ hợp dầu mỏ và nước biển. Người ta làm thế nào để tách dầu mỏ ra khỏi hỗn hợp? </a:t>
            </a:r>
            <a:endParaRPr lang="en-US" sz="4000" b="1">
              <a:solidFill>
                <a:schemeClr val="tx1">
                  <a:lumMod val="95000"/>
                  <a:lumOff val="5000"/>
                </a:schemeClr>
              </a:solidFill>
              <a:latin typeface="Arial" panose="020B0604020202020204" pitchFamily="34" charset="0"/>
              <a:cs typeface="Arial" panose="020B0604020202020204" pitchFamily="34" charset="0"/>
            </a:endParaRPr>
          </a:p>
        </p:txBody>
      </p:sp>
      <p:sp>
        <p:nvSpPr>
          <p:cNvPr id="4" name="Rectangle 3"/>
          <p:cNvSpPr/>
          <p:nvPr/>
        </p:nvSpPr>
        <p:spPr>
          <a:xfrm>
            <a:off x="533400" y="2917424"/>
            <a:ext cx="9183959" cy="5632311"/>
          </a:xfrm>
          <a:prstGeom prst="rect">
            <a:avLst/>
          </a:prstGeom>
        </p:spPr>
        <p:txBody>
          <a:bodyPr wrap="square">
            <a:spAutoFit/>
          </a:bodyPr>
          <a:lstStyle/>
          <a:p>
            <a:pPr algn="just">
              <a:lnSpc>
                <a:spcPct val="150000"/>
              </a:lnSpc>
              <a:spcAft>
                <a:spcPts val="1000"/>
              </a:spcAft>
            </a:pPr>
            <a:r>
              <a:rPr lang="vi-VN" sz="4000">
                <a:solidFill>
                  <a:srgbClr val="C00000"/>
                </a:solidFill>
                <a:latin typeface="Arial" panose="020B0604020202020204" pitchFamily="34" charset="0"/>
                <a:ea typeface="Calibri" panose="020F0502020204030204" pitchFamily="34" charset="0"/>
                <a:cs typeface="Arial" panose="020B0604020202020204" pitchFamily="34" charset="0"/>
              </a:rPr>
              <a:t>Để tách dầu mỏ ra khỏi hỗn hợp dầu mỏ và nước biển người ta có thể dùng phương pháp chiết. Dầu mỏ ít tan trong nước và nhẹ hơn nước nên khi cho vào phễu chiết thu được nước biển (ở bình hứng), d</a:t>
            </a:r>
            <a:r>
              <a:rPr lang="en-GB" sz="4000">
                <a:solidFill>
                  <a:srgbClr val="C00000"/>
                </a:solidFill>
                <a:latin typeface="Arial" panose="020B0604020202020204" pitchFamily="34" charset="0"/>
                <a:ea typeface="Calibri" panose="020F0502020204030204" pitchFamily="34" charset="0"/>
                <a:cs typeface="Arial" panose="020B0604020202020204" pitchFamily="34" charset="0"/>
              </a:rPr>
              <a:t>ầ</a:t>
            </a:r>
            <a:r>
              <a:rPr lang="vi-VN" sz="4000">
                <a:solidFill>
                  <a:srgbClr val="C00000"/>
                </a:solidFill>
                <a:latin typeface="Arial" panose="020B0604020202020204" pitchFamily="34" charset="0"/>
                <a:ea typeface="Calibri" panose="020F0502020204030204" pitchFamily="34" charset="0"/>
                <a:cs typeface="Arial" panose="020B0604020202020204" pitchFamily="34" charset="0"/>
              </a:rPr>
              <a:t>u mỏ ở phễu chiết</a:t>
            </a:r>
            <a:r>
              <a:rPr lang="en-GB" sz="4000">
                <a:solidFill>
                  <a:srgbClr val="C00000"/>
                </a:solidFill>
                <a:latin typeface="Arial" panose="020B0604020202020204" pitchFamily="34" charset="0"/>
                <a:ea typeface="Calibri" panose="020F0502020204030204" pitchFamily="34" charset="0"/>
                <a:cs typeface="Arial" panose="020B0604020202020204" pitchFamily="34" charset="0"/>
              </a:rPr>
              <a:t>.</a:t>
            </a:r>
            <a:endParaRPr lang="en-US" sz="4000">
              <a:solidFill>
                <a:srgbClr val="C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563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980585" y="2317524"/>
            <a:ext cx="9499093" cy="1661993"/>
          </a:xfrm>
          <a:prstGeom prst="rect">
            <a:avLst/>
          </a:prstGeom>
        </p:spPr>
        <p:txBody>
          <a:bodyPr wrap="square" lIns="0" tIns="0" rIns="0" bIns="0" rtlCol="0" anchor="t">
            <a:spAutoFit/>
          </a:bodyPr>
          <a:lstStyle/>
          <a:p>
            <a:pPr algn="just">
              <a:lnSpc>
                <a:spcPct val="120000"/>
              </a:lnSpc>
              <a:spcBef>
                <a:spcPts val="600"/>
              </a:spcBef>
              <a:spcAft>
                <a:spcPts val="600"/>
              </a:spcAft>
            </a:pPr>
            <a:r>
              <a:rPr lang="da-DK" sz="4500" b="1">
                <a:latin typeface="Arial" panose="020B0604020202020204" pitchFamily="34" charset="0"/>
                <a:ea typeface="Times New Roman" panose="02020603050405020304" pitchFamily="18" charset="0"/>
                <a:cs typeface="Arial" panose="020B0604020202020204" pitchFamily="34" charset="0"/>
              </a:rPr>
              <a:t>Câu 1: </a:t>
            </a:r>
            <a:r>
              <a:rPr lang="da-DK" sz="4500">
                <a:latin typeface="Arial" panose="020B0604020202020204" pitchFamily="34" charset="0"/>
                <a:ea typeface="Times New Roman" panose="02020603050405020304" pitchFamily="18" charset="0"/>
                <a:cs typeface="Arial" panose="020B0604020202020204" pitchFamily="34" charset="0"/>
              </a:rPr>
              <a:t>Kể một số hỗn hợp và cho biết các chất trong hỗn hợp là gì?</a:t>
            </a:r>
            <a:endParaRPr lang="en-US" sz="4500">
              <a:latin typeface="Arial" panose="020B0604020202020204" pitchFamily="34" charset="0"/>
              <a:cs typeface="Arial" panose="020B0604020202020204" pitchFamily="34" charset="0"/>
            </a:endParaRPr>
          </a:p>
        </p:txBody>
      </p:sp>
      <p:sp>
        <p:nvSpPr>
          <p:cNvPr id="6" name="AutoShape 6"/>
          <p:cNvSpPr/>
          <p:nvPr/>
        </p:nvSpPr>
        <p:spPr>
          <a:xfrm>
            <a:off x="0" y="8433339"/>
            <a:ext cx="18288000" cy="1853661"/>
          </a:xfrm>
          <a:prstGeom prst="rect">
            <a:avLst/>
          </a:prstGeom>
          <a:solidFill>
            <a:srgbClr val="99D9D9"/>
          </a:solidFill>
        </p:spPr>
      </p:sp>
      <p:sp>
        <p:nvSpPr>
          <p:cNvPr id="10" name="AutoShape 10"/>
          <p:cNvSpPr/>
          <p:nvPr/>
        </p:nvSpPr>
        <p:spPr>
          <a:xfrm>
            <a:off x="1910865" y="4533900"/>
            <a:ext cx="9568813" cy="0"/>
          </a:xfrm>
          <a:prstGeom prst="line">
            <a:avLst/>
          </a:prstGeom>
          <a:ln w="9525" cap="rnd">
            <a:solidFill>
              <a:srgbClr val="000000"/>
            </a:solidFill>
            <a:prstDash val="solid"/>
            <a:headEnd type="none" w="sm" len="sm"/>
            <a:tailEnd type="none" w="sm" len="sm"/>
          </a:ln>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857886" y="4199373"/>
            <a:ext cx="3415509" cy="5160796"/>
          </a:xfrm>
          <a:prstGeom prst="rect">
            <a:avLst/>
          </a:prstGeom>
        </p:spPr>
      </p:pic>
      <p:sp>
        <p:nvSpPr>
          <p:cNvPr id="16" name="Rectangle 15"/>
          <p:cNvSpPr/>
          <p:nvPr/>
        </p:nvSpPr>
        <p:spPr>
          <a:xfrm>
            <a:off x="1848644" y="4951982"/>
            <a:ext cx="9629175" cy="2585323"/>
          </a:xfrm>
          <a:prstGeom prst="rect">
            <a:avLst/>
          </a:prstGeom>
        </p:spPr>
        <p:txBody>
          <a:bodyPr wrap="square">
            <a:spAutoFit/>
          </a:bodyPr>
          <a:lstStyle/>
          <a:p>
            <a:pPr algn="just">
              <a:lnSpc>
                <a:spcPct val="120000"/>
              </a:lnSpc>
              <a:spcBef>
                <a:spcPts val="600"/>
              </a:spcBef>
              <a:spcAft>
                <a:spcPts val="600"/>
              </a:spcAft>
            </a:pPr>
            <a:r>
              <a:rPr lang="da-DK" sz="4500" b="1">
                <a:latin typeface="Arial" panose="020B0604020202020204" pitchFamily="34" charset="0"/>
                <a:ea typeface="Times New Roman" panose="02020603050405020304" pitchFamily="18" charset="0"/>
                <a:cs typeface="Arial" panose="020B0604020202020204" pitchFamily="34" charset="0"/>
              </a:rPr>
              <a:t>Câu 2: </a:t>
            </a:r>
            <a:r>
              <a:rPr lang="da-DK" sz="4500">
                <a:latin typeface="Arial" panose="020B0604020202020204" pitchFamily="34" charset="0"/>
                <a:ea typeface="Times New Roman" panose="02020603050405020304" pitchFamily="18" charset="0"/>
                <a:cs typeface="Arial" panose="020B0604020202020204" pitchFamily="34" charset="0"/>
              </a:rPr>
              <a:t>Từ xưa có câu: </a:t>
            </a:r>
            <a:r>
              <a:rPr lang="nl-NL" sz="4500">
                <a:solidFill>
                  <a:srgbClr val="000000"/>
                </a:solidFill>
                <a:latin typeface="Arial" panose="020B0604020202020204" pitchFamily="34" charset="0"/>
                <a:ea typeface="Calibri" panose="020F0502020204030204" pitchFamily="34" charset="0"/>
                <a:cs typeface="Arial" panose="020B0604020202020204" pitchFamily="34" charset="0"/>
              </a:rPr>
              <a:t>“</a:t>
            </a:r>
            <a:r>
              <a:rPr lang="da-DK" sz="4500">
                <a:latin typeface="Arial" panose="020B0604020202020204" pitchFamily="34" charset="0"/>
                <a:ea typeface="Times New Roman" panose="02020603050405020304" pitchFamily="18" charset="0"/>
                <a:cs typeface="Arial" panose="020B0604020202020204" pitchFamily="34" charset="0"/>
              </a:rPr>
              <a:t>Đãi cát tìm vàng”. Vậy người ta đã tách vàng ra khỏi cát như thế nào?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4"/>
          <a:stretch>
            <a:fillRect/>
          </a:stretch>
        </p:blipFill>
        <p:spPr>
          <a:xfrm>
            <a:off x="609600" y="876300"/>
            <a:ext cx="1057275" cy="1133475"/>
          </a:xfrm>
          <a:prstGeom prst="rect">
            <a:avLst/>
          </a:prstGeom>
        </p:spPr>
      </p:pic>
      <p:pic>
        <p:nvPicPr>
          <p:cNvPr id="1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428090" y="3251420"/>
            <a:ext cx="2852608" cy="70355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sp>
      <p:sp>
        <p:nvSpPr>
          <p:cNvPr id="20" name="TextBox 2"/>
          <p:cNvSpPr txBox="1"/>
          <p:nvPr/>
        </p:nvSpPr>
        <p:spPr>
          <a:xfrm>
            <a:off x="3962400" y="353730"/>
            <a:ext cx="10037213" cy="1002326"/>
          </a:xfrm>
          <a:prstGeom prst="rect">
            <a:avLst/>
          </a:prstGeom>
        </p:spPr>
        <p:txBody>
          <a:bodyPr lIns="0" tIns="0" rIns="0" bIns="0" rtlCol="0" anchor="t">
            <a:spAutoFit/>
          </a:bodyPr>
          <a:lstStyle/>
          <a:p>
            <a:pPr algn="ctr">
              <a:lnSpc>
                <a:spcPts val="8640"/>
              </a:lnSpc>
            </a:pPr>
            <a:r>
              <a:rPr lang="en-US" sz="6000" b="1">
                <a:solidFill>
                  <a:srgbClr val="002060"/>
                </a:solidFill>
                <a:latin typeface="Arial" panose="020B0604020202020204" pitchFamily="34" charset="0"/>
                <a:cs typeface="Arial" panose="020B0604020202020204" pitchFamily="34" charset="0"/>
              </a:rPr>
              <a:t>LUYỆN TẬP</a:t>
            </a:r>
          </a:p>
        </p:txBody>
      </p:sp>
      <p:pic>
        <p:nvPicPr>
          <p:cNvPr id="21" name="Picture 20"/>
          <p:cNvPicPr>
            <a:picLocks noChangeAspect="1"/>
          </p:cNvPicPr>
          <p:nvPr/>
        </p:nvPicPr>
        <p:blipFill>
          <a:blip r:embed="rId2"/>
          <a:stretch>
            <a:fillRect/>
          </a:stretch>
        </p:blipFill>
        <p:spPr>
          <a:xfrm>
            <a:off x="4953000" y="247092"/>
            <a:ext cx="1600200" cy="1480457"/>
          </a:xfrm>
          <a:prstGeom prst="rect">
            <a:avLst/>
          </a:prstGeom>
        </p:spPr>
      </p:pic>
      <p:sp>
        <p:nvSpPr>
          <p:cNvPr id="22" name="Rectangle 21"/>
          <p:cNvSpPr/>
          <p:nvPr/>
        </p:nvSpPr>
        <p:spPr>
          <a:xfrm>
            <a:off x="1447800" y="1873412"/>
            <a:ext cx="14995773" cy="1477328"/>
          </a:xfrm>
          <a:prstGeom prst="rect">
            <a:avLst/>
          </a:prstGeom>
        </p:spPr>
        <p:txBody>
          <a:bodyPr wrap="square">
            <a:spAutoFit/>
          </a:bodyPr>
          <a:lstStyle/>
          <a:p>
            <a:pPr algn="ctr"/>
            <a:r>
              <a:rPr lang="en-US" sz="4500" b="1">
                <a:solidFill>
                  <a:schemeClr val="accent5">
                    <a:lumMod val="50000"/>
                  </a:schemeClr>
                </a:solidFill>
                <a:latin typeface="Arial" panose="020B0604020202020204" pitchFamily="34" charset="0"/>
                <a:cs typeface="Arial" panose="020B0604020202020204" pitchFamily="34" charset="0"/>
              </a:rPr>
              <a:t>Quá trình nào sau đây là quá trình tách chất dựa theo sự khác nhau về kích thước?</a:t>
            </a:r>
          </a:p>
        </p:txBody>
      </p:sp>
      <p:pic>
        <p:nvPicPr>
          <p:cNvPr id="24" name="Picture 23"/>
          <p:cNvPicPr>
            <a:picLocks noChangeAspect="1"/>
          </p:cNvPicPr>
          <p:nvPr/>
        </p:nvPicPr>
        <p:blipFill>
          <a:blip r:embed="rId3"/>
          <a:stretch>
            <a:fillRect/>
          </a:stretch>
        </p:blipFill>
        <p:spPr>
          <a:xfrm>
            <a:off x="14939100" y="7389399"/>
            <a:ext cx="3348900" cy="2918974"/>
          </a:xfrm>
          <a:prstGeom prst="rect">
            <a:avLst/>
          </a:prstGeom>
        </p:spPr>
      </p:pic>
      <p:grpSp>
        <p:nvGrpSpPr>
          <p:cNvPr id="35" name="Group 34"/>
          <p:cNvGrpSpPr/>
          <p:nvPr/>
        </p:nvGrpSpPr>
        <p:grpSpPr>
          <a:xfrm>
            <a:off x="2286000" y="3833835"/>
            <a:ext cx="12191999" cy="1240062"/>
            <a:chOff x="1807613" y="3314700"/>
            <a:chExt cx="12191999" cy="1240062"/>
          </a:xfrm>
        </p:grpSpPr>
        <p:sp>
          <p:nvSpPr>
            <p:cNvPr id="27" name="Freeform 26"/>
            <p:cNvSpPr/>
            <p:nvPr/>
          </p:nvSpPr>
          <p:spPr>
            <a:xfrm>
              <a:off x="3962400" y="3379895"/>
              <a:ext cx="1003721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2933419" y="4144041"/>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4416626" y="4163163"/>
            <a:ext cx="964558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Giặt giẻ lau bảng bằng nước từ vòi nước.</a:t>
            </a:r>
          </a:p>
        </p:txBody>
      </p:sp>
      <p:grpSp>
        <p:nvGrpSpPr>
          <p:cNvPr id="36" name="Group 35"/>
          <p:cNvGrpSpPr/>
          <p:nvPr/>
        </p:nvGrpSpPr>
        <p:grpSpPr>
          <a:xfrm>
            <a:off x="2261839" y="5350294"/>
            <a:ext cx="12191999" cy="1271996"/>
            <a:chOff x="1807613" y="4688850"/>
            <a:chExt cx="12191999" cy="1271996"/>
          </a:xfrm>
        </p:grpSpPr>
        <p:sp>
          <p:nvSpPr>
            <p:cNvPr id="29" name="Freeform 28"/>
            <p:cNvSpPr/>
            <p:nvPr/>
          </p:nvSpPr>
          <p:spPr>
            <a:xfrm>
              <a:off x="3962400" y="4688850"/>
              <a:ext cx="10037212"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2871251" y="5705643"/>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4483533" y="5443810"/>
            <a:ext cx="9798654" cy="1200329"/>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Dùng nam châm hút bột sắt từ hỗ hợp bột sắt và lưu huỳnh.</a:t>
            </a:r>
          </a:p>
        </p:txBody>
      </p:sp>
      <p:grpSp>
        <p:nvGrpSpPr>
          <p:cNvPr id="37" name="Group 36"/>
          <p:cNvGrpSpPr/>
          <p:nvPr/>
        </p:nvGrpSpPr>
        <p:grpSpPr>
          <a:xfrm>
            <a:off x="2261839" y="6871945"/>
            <a:ext cx="12191999" cy="1244177"/>
            <a:chOff x="1807613" y="6210300"/>
            <a:chExt cx="12191999" cy="1244177"/>
          </a:xfrm>
        </p:grpSpPr>
        <p:sp>
          <p:nvSpPr>
            <p:cNvPr id="31" name="Freeform 30"/>
            <p:cNvSpPr/>
            <p:nvPr/>
          </p:nvSpPr>
          <p:spPr>
            <a:xfrm>
              <a:off x="3962400" y="6273377"/>
              <a:ext cx="1003721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2786827" y="7239091"/>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4544748" y="7184776"/>
            <a:ext cx="8166018"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nước bị vẩn đục bằng giấy lọc.</a:t>
            </a:r>
            <a:endParaRPr lang="en-GB" sz="4000">
              <a:latin typeface="Arial" panose="020B0604020202020204" pitchFamily="34" charset="0"/>
              <a:cs typeface="Arial" panose="020B0604020202020204" pitchFamily="34" charset="0"/>
            </a:endParaRPr>
          </a:p>
        </p:txBody>
      </p:sp>
      <p:grpSp>
        <p:nvGrpSpPr>
          <p:cNvPr id="38" name="Group 37"/>
          <p:cNvGrpSpPr/>
          <p:nvPr/>
        </p:nvGrpSpPr>
        <p:grpSpPr>
          <a:xfrm>
            <a:off x="2286000" y="8306376"/>
            <a:ext cx="12191999" cy="1240062"/>
            <a:chOff x="1807613" y="7658100"/>
            <a:chExt cx="12191999" cy="1240062"/>
          </a:xfrm>
        </p:grpSpPr>
        <p:sp>
          <p:nvSpPr>
            <p:cNvPr id="33" name="Freeform 32"/>
            <p:cNvSpPr/>
            <p:nvPr/>
          </p:nvSpPr>
          <p:spPr>
            <a:xfrm>
              <a:off x="3962400" y="7720117"/>
              <a:ext cx="1003721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2786829" y="8556325"/>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4483533" y="8694898"/>
            <a:ext cx="10096034"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Ngâm quả dâu với đường để lấy nước dâu.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barn(inVertical)">
                                      <p:cBhvr>
                                        <p:cTn id="15" dur="500"/>
                                        <p:tgtEl>
                                          <p:spTgt spid="44"/>
                                        </p:tgtEl>
                                      </p:cBhvr>
                                    </p:animEffect>
                                  </p:childTnLst>
                                </p:cTn>
                              </p:par>
                              <p:par>
                                <p:cTn id="16" presetID="16" presetClass="entr" presetSubtype="2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arn(inVertical)">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barn(inVertical)">
                                      <p:cBhvr>
                                        <p:cTn id="23" dur="500"/>
                                        <p:tgtEl>
                                          <p:spTgt spid="4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barn(inVertical)">
                                      <p:cBhvr>
                                        <p:cTn id="26" dur="500"/>
                                        <p:tgtEl>
                                          <p:spTgt spid="45"/>
                                        </p:tgtEl>
                                      </p:cBhvr>
                                    </p:animEffect>
                                  </p:childTnLst>
                                </p:cTn>
                              </p:par>
                              <p:par>
                                <p:cTn id="27" presetID="16" presetClass="entr" presetSubtype="2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iterate type="lt">
                                    <p:tmPct val="0"/>
                                  </p:iterate>
                                  <p:childTnLst>
                                    <p:set>
                                      <p:cBhvr>
                                        <p:cTn id="33" dur="1" fill="hold">
                                          <p:stCondLst>
                                            <p:cond delay="0"/>
                                          </p:stCondLst>
                                        </p:cTn>
                                        <p:tgtEl>
                                          <p:spTgt spid="41"/>
                                        </p:tgtEl>
                                        <p:attrNameLst>
                                          <p:attrName>style.visibility</p:attrName>
                                        </p:attrNameLst>
                                      </p:cBhvr>
                                      <p:to>
                                        <p:strVal val="visible"/>
                                      </p:to>
                                    </p:set>
                                    <p:animEffect transition="in" filter="barn(inVertical)">
                                      <p:cBhvr>
                                        <p:cTn id="34" dur="500"/>
                                        <p:tgtEl>
                                          <p:spTgt spid="41"/>
                                        </p:tgtEl>
                                      </p:cBhvr>
                                    </p:animEffect>
                                  </p:childTnLst>
                                </p:cTn>
                              </p:par>
                              <p:par>
                                <p:cTn id="35" presetID="16" presetClass="entr" presetSubtype="21" fill="hold" grpId="0" nodeType="withEffect">
                                  <p:stCondLst>
                                    <p:cond delay="0"/>
                                  </p:stCondLst>
                                  <p:iterate type="lt">
                                    <p:tmPct val="0"/>
                                  </p:iterate>
                                  <p:childTnLst>
                                    <p:set>
                                      <p:cBhvr>
                                        <p:cTn id="36" dur="1" fill="hold">
                                          <p:stCondLst>
                                            <p:cond delay="0"/>
                                          </p:stCondLst>
                                        </p:cTn>
                                        <p:tgtEl>
                                          <p:spTgt spid="46"/>
                                        </p:tgtEl>
                                        <p:attrNameLst>
                                          <p:attrName>style.visibility</p:attrName>
                                        </p:attrNameLst>
                                      </p:cBhvr>
                                      <p:to>
                                        <p:strVal val="visible"/>
                                      </p:to>
                                    </p:set>
                                    <p:animEffect transition="in" filter="barn(inVertical)">
                                      <p:cBhvr>
                                        <p:cTn id="37" dur="500"/>
                                        <p:tgtEl>
                                          <p:spTgt spid="46"/>
                                        </p:tgtEl>
                                      </p:cBhvr>
                                    </p:animEffect>
                                  </p:childTnLst>
                                </p:cTn>
                              </p:par>
                              <p:par>
                                <p:cTn id="38" presetID="16" presetClass="entr" presetSubtype="21"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barn(inVertical)">
                                      <p:cBhvr>
                                        <p:cTn id="45" dur="500"/>
                                        <p:tgtEl>
                                          <p:spTgt spid="47"/>
                                        </p:tgtEl>
                                      </p:cBhvr>
                                    </p:animEffect>
                                  </p:childTnLst>
                                </p:cTn>
                              </p:par>
                              <p:par>
                                <p:cTn id="46" presetID="16" presetClass="entr" presetSubtype="21"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arn(inVertical)">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grpId="1" nodeType="clickEffect">
                                  <p:stCondLst>
                                    <p:cond delay="0"/>
                                  </p:stCondLst>
                                  <p:iterate type="lt">
                                    <p:tmPct val="4000"/>
                                  </p:iterate>
                                  <p:childTnLst>
                                    <p:set>
                                      <p:cBhvr override="childStyle">
                                        <p:cTn id="55" dur="500" fill="hold"/>
                                        <p:tgtEl>
                                          <p:spTgt spid="41"/>
                                        </p:tgtEl>
                                        <p:attrNameLst>
                                          <p:attrName>style.color</p:attrName>
                                        </p:attrNameLst>
                                      </p:cBhvr>
                                      <p:to>
                                        <p:clrVal>
                                          <a:srgbClr val="FF0000"/>
                                        </p:clrVal>
                                      </p:to>
                                    </p:set>
                                    <p:set>
                                      <p:cBhvr>
                                        <p:cTn id="56" dur="500" fill="hold"/>
                                        <p:tgtEl>
                                          <p:spTgt spid="41"/>
                                        </p:tgtEl>
                                        <p:attrNameLst>
                                          <p:attrName>fillcolor</p:attrName>
                                        </p:attrNameLst>
                                      </p:cBhvr>
                                      <p:to>
                                        <p:clrVal>
                                          <a:srgbClr val="FF0000"/>
                                        </p:clrVal>
                                      </p:to>
                                    </p:set>
                                    <p:set>
                                      <p:cBhvr>
                                        <p:cTn id="57" dur="500" fill="hold"/>
                                        <p:tgtEl>
                                          <p:spTgt spid="41"/>
                                        </p:tgtEl>
                                        <p:attrNameLst>
                                          <p:attrName>fill.type</p:attrName>
                                        </p:attrNameLst>
                                      </p:cBhvr>
                                      <p:to>
                                        <p:strVal val="solid"/>
                                      </p:to>
                                    </p:set>
                                  </p:childTnLst>
                                </p:cTn>
                              </p:par>
                              <p:par>
                                <p:cTn id="58" presetID="16" presetClass="emph" presetSubtype="0" fill="hold" grpId="1" nodeType="withEffect">
                                  <p:stCondLst>
                                    <p:cond delay="0"/>
                                  </p:stCondLst>
                                  <p:iterate type="lt">
                                    <p:tmPct val="4000"/>
                                  </p:iterate>
                                  <p:childTnLst>
                                    <p:set>
                                      <p:cBhvr override="childStyle">
                                        <p:cTn id="59" dur="500" fill="hold"/>
                                        <p:tgtEl>
                                          <p:spTgt spid="46"/>
                                        </p:tgtEl>
                                        <p:attrNameLst>
                                          <p:attrName>style.color</p:attrName>
                                        </p:attrNameLst>
                                      </p:cBhvr>
                                      <p:to>
                                        <p:clrVal>
                                          <a:srgbClr val="FF0000"/>
                                        </p:clrVal>
                                      </p:to>
                                    </p:set>
                                    <p:set>
                                      <p:cBhvr>
                                        <p:cTn id="60" dur="500" fill="hold"/>
                                        <p:tgtEl>
                                          <p:spTgt spid="46"/>
                                        </p:tgtEl>
                                        <p:attrNameLst>
                                          <p:attrName>fillcolor</p:attrName>
                                        </p:attrNameLst>
                                      </p:cBhvr>
                                      <p:to>
                                        <p:clrVal>
                                          <a:srgbClr val="FF0000"/>
                                        </p:clrVal>
                                      </p:to>
                                    </p:set>
                                    <p:set>
                                      <p:cBhvr>
                                        <p:cTn id="61" dur="500" fill="hold"/>
                                        <p:tgtEl>
                                          <p:spTgt spid="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9" grpId="0"/>
      <p:bldP spid="44" grpId="0"/>
      <p:bldP spid="40" grpId="0"/>
      <p:bldP spid="45" grpId="0"/>
      <p:bldP spid="41" grpId="0"/>
      <p:bldP spid="41" grpId="1"/>
      <p:bldP spid="46" grpId="0"/>
      <p:bldP spid="46" grpId="1"/>
      <p:bldP spid="43"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sp>
      <p:sp>
        <p:nvSpPr>
          <p:cNvPr id="22" name="Rectangle 21"/>
          <p:cNvSpPr/>
          <p:nvPr/>
        </p:nvSpPr>
        <p:spPr>
          <a:xfrm>
            <a:off x="3005805" y="245213"/>
            <a:ext cx="13440576" cy="2308324"/>
          </a:xfrm>
          <a:prstGeom prst="rect">
            <a:avLst/>
          </a:prstGeom>
        </p:spPr>
        <p:txBody>
          <a:bodyPr wrap="square">
            <a:spAutoFit/>
          </a:bodyPr>
          <a:lstStyle/>
          <a:p>
            <a:pPr algn="just">
              <a:lnSpc>
                <a:spcPct val="120000"/>
              </a:lnSpc>
              <a:spcBef>
                <a:spcPts val="600"/>
              </a:spcBef>
              <a:spcAft>
                <a:spcPts val="600"/>
              </a:spcAft>
            </a:pPr>
            <a:r>
              <a:rPr lang="en-US" sz="4000" b="1">
                <a:solidFill>
                  <a:schemeClr val="accent5">
                    <a:lumMod val="50000"/>
                  </a:schemeClr>
                </a:solidFill>
                <a:latin typeface="Arial" panose="020B0604020202020204" pitchFamily="34" charset="0"/>
                <a:cs typeface="Arial" panose="020B0604020202020204" pitchFamily="34" charset="0"/>
              </a:rPr>
              <a:t>Cho biết lượng muối ăn hòa tan trong khoảng 5 ml, nước tối đa là 2 thìa. Khi cô cạn dung dịch trên thì lượng muối ăn thu được là:</a:t>
            </a:r>
          </a:p>
        </p:txBody>
      </p:sp>
      <p:grpSp>
        <p:nvGrpSpPr>
          <p:cNvPr id="35" name="Group 34"/>
          <p:cNvGrpSpPr/>
          <p:nvPr/>
        </p:nvGrpSpPr>
        <p:grpSpPr>
          <a:xfrm>
            <a:off x="1608375" y="3647749"/>
            <a:ext cx="6553200" cy="1240062"/>
            <a:chOff x="1807613" y="3314700"/>
            <a:chExt cx="6553200" cy="1240062"/>
          </a:xfrm>
        </p:grpSpPr>
        <p:sp>
          <p:nvSpPr>
            <p:cNvPr id="27" name="Freeform 26"/>
            <p:cNvSpPr/>
            <p:nvPr/>
          </p:nvSpPr>
          <p:spPr>
            <a:xfrm>
              <a:off x="3962400" y="3379895"/>
              <a:ext cx="43984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2255794" y="3957955"/>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3771746" y="3974544"/>
            <a:ext cx="161133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2 thìa.</a:t>
            </a:r>
          </a:p>
        </p:txBody>
      </p:sp>
      <p:grpSp>
        <p:nvGrpSpPr>
          <p:cNvPr id="36" name="Group 35"/>
          <p:cNvGrpSpPr/>
          <p:nvPr/>
        </p:nvGrpSpPr>
        <p:grpSpPr>
          <a:xfrm>
            <a:off x="9982200" y="3632002"/>
            <a:ext cx="6729762" cy="1240064"/>
            <a:chOff x="1807613" y="4720782"/>
            <a:chExt cx="6729762" cy="1240064"/>
          </a:xfrm>
        </p:grpSpPr>
        <p:sp>
          <p:nvSpPr>
            <p:cNvPr id="29" name="Freeform 28"/>
            <p:cNvSpPr/>
            <p:nvPr/>
          </p:nvSpPr>
          <p:spPr>
            <a:xfrm>
              <a:off x="3962400" y="4720782"/>
              <a:ext cx="4574975"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10591612" y="3955419"/>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12203894" y="3916096"/>
            <a:ext cx="2959906" cy="646331"/>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3 thìa.</a:t>
            </a:r>
          </a:p>
        </p:txBody>
      </p:sp>
      <p:grpSp>
        <p:nvGrpSpPr>
          <p:cNvPr id="37" name="Group 36"/>
          <p:cNvGrpSpPr/>
          <p:nvPr/>
        </p:nvGrpSpPr>
        <p:grpSpPr>
          <a:xfrm>
            <a:off x="1608375" y="6076597"/>
            <a:ext cx="6553200" cy="1244177"/>
            <a:chOff x="1807613" y="6210300"/>
            <a:chExt cx="6553200" cy="1244177"/>
          </a:xfrm>
        </p:grpSpPr>
        <p:sp>
          <p:nvSpPr>
            <p:cNvPr id="31" name="Freeform 30"/>
            <p:cNvSpPr/>
            <p:nvPr/>
          </p:nvSpPr>
          <p:spPr>
            <a:xfrm>
              <a:off x="3962400" y="6273377"/>
              <a:ext cx="43984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2161241" y="6510637"/>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3818209" y="6390906"/>
            <a:ext cx="161133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1 thìa.</a:t>
            </a:r>
            <a:endParaRPr lang="en-GB" sz="4000">
              <a:latin typeface="Arial" panose="020B0604020202020204" pitchFamily="34" charset="0"/>
              <a:cs typeface="Arial" panose="020B0604020202020204" pitchFamily="34" charset="0"/>
            </a:endParaRPr>
          </a:p>
        </p:txBody>
      </p:sp>
      <p:grpSp>
        <p:nvGrpSpPr>
          <p:cNvPr id="38" name="Group 37"/>
          <p:cNvGrpSpPr/>
          <p:nvPr/>
        </p:nvGrpSpPr>
        <p:grpSpPr>
          <a:xfrm>
            <a:off x="9982200" y="6101112"/>
            <a:ext cx="6729762" cy="1240062"/>
            <a:chOff x="1807613" y="7658100"/>
            <a:chExt cx="6729762" cy="1240062"/>
          </a:xfrm>
        </p:grpSpPr>
        <p:sp>
          <p:nvSpPr>
            <p:cNvPr id="33" name="Freeform 32"/>
            <p:cNvSpPr/>
            <p:nvPr/>
          </p:nvSpPr>
          <p:spPr>
            <a:xfrm>
              <a:off x="3962401" y="7720117"/>
              <a:ext cx="4574974"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2">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10507190" y="6337893"/>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12362043" y="6459267"/>
            <a:ext cx="3863558" cy="646331"/>
          </a:xfrm>
          <a:prstGeom prst="rect">
            <a:avLst/>
          </a:prstGeom>
        </p:spPr>
        <p:txBody>
          <a:bodyPr wrap="none">
            <a:spAutoFit/>
          </a:bodyPr>
          <a:lstStyle/>
          <a:p>
            <a:pPr marL="0" lvl="1" algn="just" defTabSz="1778000">
              <a:lnSpc>
                <a:spcPct val="90000"/>
              </a:lnSpc>
              <a:spcBef>
                <a:spcPct val="0"/>
              </a:spcBef>
              <a:spcAft>
                <a:spcPct val="15000"/>
              </a:spcAft>
            </a:pPr>
            <a:r>
              <a:rPr lang="en-GB" sz="4000">
                <a:latin typeface="Arial" panose="020B0604020202020204" pitchFamily="34" charset="0"/>
                <a:cs typeface="Arial" panose="020B0604020202020204" pitchFamily="34" charset="0"/>
              </a:rPr>
              <a:t>Không xác định.</a:t>
            </a:r>
            <a:endParaRPr lang="en-US" sz="4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762000" y="487073"/>
            <a:ext cx="1912688" cy="1824604"/>
          </a:xfrm>
          <a:prstGeom prst="rect">
            <a:avLst/>
          </a:prstGeom>
        </p:spPr>
      </p:pic>
      <p:pic>
        <p:nvPicPr>
          <p:cNvPr id="3" name="Picture 2"/>
          <p:cNvPicPr>
            <a:picLocks noChangeAspect="1"/>
          </p:cNvPicPr>
          <p:nvPr/>
        </p:nvPicPr>
        <p:blipFill>
          <a:blip r:embed="rId3"/>
          <a:stretch>
            <a:fillRect/>
          </a:stretch>
        </p:blipFill>
        <p:spPr>
          <a:xfrm>
            <a:off x="15925800" y="7401736"/>
            <a:ext cx="2109579" cy="2900671"/>
          </a:xfrm>
          <a:prstGeom prst="rect">
            <a:avLst/>
          </a:prstGeom>
        </p:spPr>
      </p:pic>
    </p:spTree>
    <p:extLst>
      <p:ext uri="{BB962C8B-B14F-4D97-AF65-F5344CB8AC3E}">
        <p14:creationId xmlns:p14="http://schemas.microsoft.com/office/powerpoint/2010/main" val="241163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0"/>
                                  </p:iterate>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par>
                                <p:cTn id="30" presetID="16" presetClass="entr" presetSubtype="21" fill="hold" grpId="0" nodeType="withEffect">
                                  <p:stCondLst>
                                    <p:cond delay="0"/>
                                  </p:stCondLst>
                                  <p:iterate type="lt">
                                    <p:tmPct val="0"/>
                                  </p:iterate>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par>
                                <p:cTn id="41" presetID="16" presetClass="entr" presetSubtype="2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39"/>
                                        </p:tgtEl>
                                        <p:attrNameLst>
                                          <p:attrName>style.color</p:attrName>
                                        </p:attrNameLst>
                                      </p:cBhvr>
                                      <p:to>
                                        <p:clrVal>
                                          <a:srgbClr val="FF0000"/>
                                        </p:clrVal>
                                      </p:to>
                                    </p:set>
                                    <p:set>
                                      <p:cBhvr>
                                        <p:cTn id="51" dur="500" fill="hold"/>
                                        <p:tgtEl>
                                          <p:spTgt spid="39"/>
                                        </p:tgtEl>
                                        <p:attrNameLst>
                                          <p:attrName>fillcolor</p:attrName>
                                        </p:attrNameLst>
                                      </p:cBhvr>
                                      <p:to>
                                        <p:clrVal>
                                          <a:srgbClr val="FF0000"/>
                                        </p:clrVal>
                                      </p:to>
                                    </p:set>
                                    <p:set>
                                      <p:cBhvr>
                                        <p:cTn id="52" dur="500" fill="hold"/>
                                        <p:tgtEl>
                                          <p:spTgt spid="39"/>
                                        </p:tgtEl>
                                        <p:attrNameLst>
                                          <p:attrName>fill.type</p:attrName>
                                        </p:attrNameLst>
                                      </p:cBhvr>
                                      <p:to>
                                        <p:strVal val="solid"/>
                                      </p:to>
                                    </p:set>
                                  </p:childTnLst>
                                </p:cTn>
                              </p:par>
                              <p:par>
                                <p:cTn id="53" presetID="16" presetClass="emph" presetSubtype="0" fill="hold" grpId="1" nodeType="withEffect">
                                  <p:stCondLst>
                                    <p:cond delay="0"/>
                                  </p:stCondLst>
                                  <p:iterate type="lt">
                                    <p:tmPct val="4000"/>
                                  </p:iterate>
                                  <p:childTnLst>
                                    <p:set>
                                      <p:cBhvr override="childStyle">
                                        <p:cTn id="54" dur="500" fill="hold"/>
                                        <p:tgtEl>
                                          <p:spTgt spid="44"/>
                                        </p:tgtEl>
                                        <p:attrNameLst>
                                          <p:attrName>style.color</p:attrName>
                                        </p:attrNameLst>
                                      </p:cBhvr>
                                      <p:to>
                                        <p:clrVal>
                                          <a:srgbClr val="FF0000"/>
                                        </p:clrVal>
                                      </p:to>
                                    </p:set>
                                    <p:set>
                                      <p:cBhvr>
                                        <p:cTn id="55" dur="500" fill="hold"/>
                                        <p:tgtEl>
                                          <p:spTgt spid="44"/>
                                        </p:tgtEl>
                                        <p:attrNameLst>
                                          <p:attrName>fillcolor</p:attrName>
                                        </p:attrNameLst>
                                      </p:cBhvr>
                                      <p:to>
                                        <p:clrVal>
                                          <a:srgbClr val="FF0000"/>
                                        </p:clrVal>
                                      </p:to>
                                    </p:set>
                                    <p:set>
                                      <p:cBhvr>
                                        <p:cTn id="56" dur="500" fill="hold"/>
                                        <p:tgtEl>
                                          <p:spTgt spid="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9" grpId="1"/>
      <p:bldP spid="44" grpId="0"/>
      <p:bldP spid="44" grpId="1"/>
      <p:bldP spid="40" grpId="0"/>
      <p:bldP spid="45" grpId="0"/>
      <p:bldP spid="41" grpId="0"/>
      <p:bldP spid="46" grpId="0"/>
      <p:bldP spid="43"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sp>
      <p:sp>
        <p:nvSpPr>
          <p:cNvPr id="22" name="Rectangle 21"/>
          <p:cNvSpPr/>
          <p:nvPr/>
        </p:nvSpPr>
        <p:spPr>
          <a:xfrm>
            <a:off x="2667000" y="605057"/>
            <a:ext cx="14828038" cy="2308324"/>
          </a:xfrm>
          <a:prstGeom prst="rect">
            <a:avLst/>
          </a:prstGeom>
        </p:spPr>
        <p:txBody>
          <a:bodyPr wrap="square">
            <a:spAutoFit/>
          </a:bodyPr>
          <a:lstStyle/>
          <a:p>
            <a:pPr algn="just">
              <a:lnSpc>
                <a:spcPct val="120000"/>
              </a:lnSpc>
              <a:spcBef>
                <a:spcPts val="600"/>
              </a:spcBef>
              <a:spcAft>
                <a:spcPts val="600"/>
              </a:spcAft>
            </a:pPr>
            <a:r>
              <a:rPr lang="en-GB" sz="4000" b="1">
                <a:solidFill>
                  <a:schemeClr val="accent5">
                    <a:lumMod val="50000"/>
                  </a:schemeClr>
                </a:solidFill>
                <a:latin typeface="Arial" panose="020B0604020202020204" pitchFamily="34" charset="0"/>
                <a:cs typeface="Arial" panose="020B0604020202020204" pitchFamily="34" charset="0"/>
              </a:rPr>
              <a:t>Ở nông thôn để tách thóc lép ra khỏi thóc, người dân thường đổ thóc trước một cái quạt gió. Những hạt thóc lép sẽ bị gió thổi bay ra, đó là do thóc lép</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nvGrpSpPr>
          <p:cNvPr id="35" name="Group 34"/>
          <p:cNvGrpSpPr/>
          <p:nvPr/>
        </p:nvGrpSpPr>
        <p:grpSpPr>
          <a:xfrm>
            <a:off x="3733800" y="3924300"/>
            <a:ext cx="8662639" cy="1240062"/>
            <a:chOff x="1807613" y="3314700"/>
            <a:chExt cx="8662639" cy="1240062"/>
          </a:xfrm>
        </p:grpSpPr>
        <p:sp>
          <p:nvSpPr>
            <p:cNvPr id="27" name="Freeform 26"/>
            <p:cNvSpPr/>
            <p:nvPr/>
          </p:nvSpPr>
          <p:spPr>
            <a:xfrm>
              <a:off x="3962400" y="3379895"/>
              <a:ext cx="650785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4381219" y="4234506"/>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6231497" y="4248282"/>
            <a:ext cx="5764720"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Kích thước hạt nhỏ hơn.</a:t>
            </a:r>
          </a:p>
        </p:txBody>
      </p:sp>
      <p:grpSp>
        <p:nvGrpSpPr>
          <p:cNvPr id="36" name="Group 35"/>
          <p:cNvGrpSpPr/>
          <p:nvPr/>
        </p:nvGrpSpPr>
        <p:grpSpPr>
          <a:xfrm>
            <a:off x="3709639" y="5472691"/>
            <a:ext cx="8686800" cy="1240064"/>
            <a:chOff x="1807613" y="4720782"/>
            <a:chExt cx="8686800" cy="1240064"/>
          </a:xfrm>
        </p:grpSpPr>
        <p:sp>
          <p:nvSpPr>
            <p:cNvPr id="29" name="Freeform 28"/>
            <p:cNvSpPr/>
            <p:nvPr/>
          </p:nvSpPr>
          <p:spPr>
            <a:xfrm>
              <a:off x="3962400" y="4720782"/>
              <a:ext cx="6532013"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4319051" y="5796108"/>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6191752" y="5673365"/>
            <a:ext cx="4894643" cy="646331"/>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Khối lượng nhẹ hơn.</a:t>
            </a:r>
          </a:p>
        </p:txBody>
      </p:sp>
      <p:grpSp>
        <p:nvGrpSpPr>
          <p:cNvPr id="37" name="Group 36"/>
          <p:cNvGrpSpPr/>
          <p:nvPr/>
        </p:nvGrpSpPr>
        <p:grpSpPr>
          <a:xfrm>
            <a:off x="3681761" y="6895516"/>
            <a:ext cx="8714678" cy="1244177"/>
            <a:chOff x="1807613" y="6210300"/>
            <a:chExt cx="8714678" cy="1244177"/>
          </a:xfrm>
        </p:grpSpPr>
        <p:sp>
          <p:nvSpPr>
            <p:cNvPr id="31" name="Freeform 30"/>
            <p:cNvSpPr/>
            <p:nvPr/>
          </p:nvSpPr>
          <p:spPr>
            <a:xfrm>
              <a:off x="3962400" y="6273377"/>
              <a:ext cx="6559891"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4234627" y="7329556"/>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6078382" y="7162530"/>
            <a:ext cx="5008013" cy="646331"/>
          </a:xfrm>
          <a:prstGeom prst="rect">
            <a:avLst/>
          </a:prstGeom>
        </p:spPr>
        <p:txBody>
          <a:bodyPr wrap="square">
            <a:spAutoFit/>
          </a:bodyPr>
          <a:lstStyle/>
          <a:p>
            <a:pPr marL="0" lvl="1" algn="just" defTabSz="1778000">
              <a:lnSpc>
                <a:spcPct val="90000"/>
              </a:lnSpc>
              <a:spcBef>
                <a:spcPct val="0"/>
              </a:spcBef>
              <a:spcAft>
                <a:spcPct val="15000"/>
              </a:spcAft>
            </a:pPr>
            <a:r>
              <a:rPr lang="en-GB" sz="4000">
                <a:latin typeface="Arial" panose="020B0604020202020204" pitchFamily="34" charset="0"/>
                <a:cs typeface="Arial" panose="020B0604020202020204" pitchFamily="34" charset="0"/>
              </a:rPr>
              <a:t>Tốc độ rơi nhỏ hơn.</a:t>
            </a:r>
          </a:p>
        </p:txBody>
      </p:sp>
      <p:grpSp>
        <p:nvGrpSpPr>
          <p:cNvPr id="38" name="Group 37"/>
          <p:cNvGrpSpPr/>
          <p:nvPr/>
        </p:nvGrpSpPr>
        <p:grpSpPr>
          <a:xfrm>
            <a:off x="3681761" y="8342491"/>
            <a:ext cx="8714678" cy="1240062"/>
            <a:chOff x="1807613" y="7658100"/>
            <a:chExt cx="8714678" cy="1240062"/>
          </a:xfrm>
        </p:grpSpPr>
        <p:sp>
          <p:nvSpPr>
            <p:cNvPr id="33" name="Freeform 32"/>
            <p:cNvSpPr/>
            <p:nvPr/>
          </p:nvSpPr>
          <p:spPr>
            <a:xfrm>
              <a:off x="3962400" y="7720117"/>
              <a:ext cx="6559891"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3">
                <a:lumMod val="40000"/>
                <a:lumOff val="6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3"/>
            </a:fillRef>
            <a:effectRef idx="1">
              <a:schemeClr val="accent3"/>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4234629" y="8646790"/>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6090820" y="8722322"/>
            <a:ext cx="7091780" cy="646331"/>
          </a:xfrm>
          <a:prstGeom prst="rect">
            <a:avLst/>
          </a:prstGeom>
        </p:spPr>
        <p:txBody>
          <a:bodyPr wrap="squar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Lớp vỏ trấu dễ tróc hơn.</a:t>
            </a:r>
          </a:p>
        </p:txBody>
      </p:sp>
      <p:pic>
        <p:nvPicPr>
          <p:cNvPr id="3" name="Picture 2"/>
          <p:cNvPicPr>
            <a:picLocks noChangeAspect="1"/>
          </p:cNvPicPr>
          <p:nvPr/>
        </p:nvPicPr>
        <p:blipFill>
          <a:blip r:embed="rId2"/>
          <a:stretch>
            <a:fillRect/>
          </a:stretch>
        </p:blipFill>
        <p:spPr>
          <a:xfrm>
            <a:off x="563785" y="619742"/>
            <a:ext cx="1846737" cy="1872209"/>
          </a:xfrm>
          <a:prstGeom prst="rect">
            <a:avLst/>
          </a:prstGeom>
        </p:spPr>
      </p:pic>
      <p:pic>
        <p:nvPicPr>
          <p:cNvPr id="4" name="Picture 3"/>
          <p:cNvPicPr>
            <a:picLocks noChangeAspect="1"/>
          </p:cNvPicPr>
          <p:nvPr/>
        </p:nvPicPr>
        <p:blipFill>
          <a:blip r:embed="rId3"/>
          <a:stretch>
            <a:fillRect/>
          </a:stretch>
        </p:blipFill>
        <p:spPr>
          <a:xfrm flipH="1">
            <a:off x="14630400" y="6808944"/>
            <a:ext cx="3167063" cy="3324107"/>
          </a:xfrm>
          <a:prstGeom prst="rect">
            <a:avLst/>
          </a:prstGeom>
        </p:spPr>
      </p:pic>
    </p:spTree>
    <p:extLst>
      <p:ext uri="{BB962C8B-B14F-4D97-AF65-F5344CB8AC3E}">
        <p14:creationId xmlns:p14="http://schemas.microsoft.com/office/powerpoint/2010/main" val="28281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iterate type="lt">
                                    <p:tmPct val="0"/>
                                  </p:iterate>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iterate type="lt">
                                    <p:tmPct val="0"/>
                                  </p:iterate>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0"/>
                                  </p:iterate>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par>
                                <p:cTn id="30" presetID="16" presetClass="entr" presetSubtype="21" fill="hold" grpId="0" nodeType="withEffect">
                                  <p:stCondLst>
                                    <p:cond delay="0"/>
                                  </p:stCondLst>
                                  <p:iterate type="lt">
                                    <p:tmPct val="0"/>
                                  </p:iterate>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par>
                                <p:cTn id="41" presetID="16" presetClass="entr" presetSubtype="2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40"/>
                                        </p:tgtEl>
                                        <p:attrNameLst>
                                          <p:attrName>style.color</p:attrName>
                                        </p:attrNameLst>
                                      </p:cBhvr>
                                      <p:to>
                                        <p:clrVal>
                                          <a:srgbClr val="FF0000"/>
                                        </p:clrVal>
                                      </p:to>
                                    </p:set>
                                    <p:set>
                                      <p:cBhvr>
                                        <p:cTn id="51" dur="500" fill="hold"/>
                                        <p:tgtEl>
                                          <p:spTgt spid="40"/>
                                        </p:tgtEl>
                                        <p:attrNameLst>
                                          <p:attrName>fillcolor</p:attrName>
                                        </p:attrNameLst>
                                      </p:cBhvr>
                                      <p:to>
                                        <p:clrVal>
                                          <a:srgbClr val="FF0000"/>
                                        </p:clrVal>
                                      </p:to>
                                    </p:set>
                                    <p:set>
                                      <p:cBhvr>
                                        <p:cTn id="52" dur="500" fill="hold"/>
                                        <p:tgtEl>
                                          <p:spTgt spid="40"/>
                                        </p:tgtEl>
                                        <p:attrNameLst>
                                          <p:attrName>fill.type</p:attrName>
                                        </p:attrNameLst>
                                      </p:cBhvr>
                                      <p:to>
                                        <p:strVal val="solid"/>
                                      </p:to>
                                    </p:set>
                                  </p:childTnLst>
                                </p:cTn>
                              </p:par>
                              <p:par>
                                <p:cTn id="53" presetID="16" presetClass="emph" presetSubtype="0" fill="hold" grpId="1" nodeType="withEffect">
                                  <p:stCondLst>
                                    <p:cond delay="0"/>
                                  </p:stCondLst>
                                  <p:iterate type="lt">
                                    <p:tmPct val="4000"/>
                                  </p:iterate>
                                  <p:childTnLst>
                                    <p:set>
                                      <p:cBhvr override="childStyle">
                                        <p:cTn id="54" dur="500" fill="hold"/>
                                        <p:tgtEl>
                                          <p:spTgt spid="45"/>
                                        </p:tgtEl>
                                        <p:attrNameLst>
                                          <p:attrName>style.color</p:attrName>
                                        </p:attrNameLst>
                                      </p:cBhvr>
                                      <p:to>
                                        <p:clrVal>
                                          <a:srgbClr val="FF0000"/>
                                        </p:clrVal>
                                      </p:to>
                                    </p:set>
                                    <p:set>
                                      <p:cBhvr>
                                        <p:cTn id="55" dur="500" fill="hold"/>
                                        <p:tgtEl>
                                          <p:spTgt spid="45"/>
                                        </p:tgtEl>
                                        <p:attrNameLst>
                                          <p:attrName>fillcolor</p:attrName>
                                        </p:attrNameLst>
                                      </p:cBhvr>
                                      <p:to>
                                        <p:clrVal>
                                          <a:srgbClr val="FF0000"/>
                                        </p:clrVal>
                                      </p:to>
                                    </p:set>
                                    <p:set>
                                      <p:cBhvr>
                                        <p:cTn id="56" dur="500" fill="hold"/>
                                        <p:tgtEl>
                                          <p:spTgt spid="4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40" grpId="0"/>
      <p:bldP spid="40" grpId="1"/>
      <p:bldP spid="45" grpId="0"/>
      <p:bldP spid="45" grpId="1"/>
      <p:bldP spid="41" grpId="0"/>
      <p:bldP spid="46" grpId="0"/>
      <p:bldP spid="43"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17"/>
          <p:cNvSpPr/>
          <p:nvPr/>
        </p:nvSpPr>
        <p:spPr>
          <a:xfrm>
            <a:off x="0" y="8470998"/>
            <a:ext cx="18288000" cy="1816002"/>
          </a:xfrm>
          <a:prstGeom prst="rect">
            <a:avLst/>
          </a:prstGeom>
          <a:solidFill>
            <a:srgbClr val="D1A3E8"/>
          </a:solidFill>
        </p:spPr>
      </p:sp>
      <p:sp>
        <p:nvSpPr>
          <p:cNvPr id="22" name="Rectangle 21"/>
          <p:cNvSpPr/>
          <p:nvPr/>
        </p:nvSpPr>
        <p:spPr>
          <a:xfrm>
            <a:off x="2749135" y="507590"/>
            <a:ext cx="14776865" cy="2308324"/>
          </a:xfrm>
          <a:prstGeom prst="rect">
            <a:avLst/>
          </a:prstGeom>
        </p:spPr>
        <p:txBody>
          <a:bodyPr wrap="square">
            <a:spAutoFit/>
          </a:bodyPr>
          <a:lstStyle/>
          <a:p>
            <a:pPr algn="just">
              <a:lnSpc>
                <a:spcPct val="120000"/>
              </a:lnSpc>
              <a:spcBef>
                <a:spcPts val="600"/>
              </a:spcBef>
              <a:spcAft>
                <a:spcPts val="600"/>
              </a:spcAft>
            </a:pPr>
            <a:r>
              <a:rPr lang="vi-VN" sz="4000" b="1">
                <a:solidFill>
                  <a:schemeClr val="accent5">
                    <a:lumMod val="50000"/>
                  </a:schemeClr>
                </a:solidFill>
              </a:rPr>
              <a:t>Trong máy lọc nước có nhiều lõi lọc khác nhau. Trong đó, có một lõi làm bằng bông được ép rất chặt. Theo em, lõi bông đó có tác dụng gì?</a:t>
            </a:r>
            <a:endParaRPr lang="en-US" sz="4000" b="1">
              <a:solidFill>
                <a:schemeClr val="accent5">
                  <a:lumMod val="50000"/>
                </a:schemeClr>
              </a:solidFill>
            </a:endParaRPr>
          </a:p>
        </p:txBody>
      </p:sp>
      <p:grpSp>
        <p:nvGrpSpPr>
          <p:cNvPr id="35" name="Group 34"/>
          <p:cNvGrpSpPr/>
          <p:nvPr/>
        </p:nvGrpSpPr>
        <p:grpSpPr>
          <a:xfrm>
            <a:off x="3581400" y="3924300"/>
            <a:ext cx="10186639" cy="1240062"/>
            <a:chOff x="1807613" y="3314700"/>
            <a:chExt cx="10186639" cy="1240062"/>
          </a:xfrm>
        </p:grpSpPr>
        <p:sp>
          <p:nvSpPr>
            <p:cNvPr id="27" name="Freeform 26"/>
            <p:cNvSpPr/>
            <p:nvPr/>
          </p:nvSpPr>
          <p:spPr>
            <a:xfrm>
              <a:off x="3962400" y="3379895"/>
              <a:ext cx="8031852"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solidFill>
                  <a:schemeClr val="tx1"/>
                </a:solidFill>
                <a:latin typeface="Arial" panose="020B0604020202020204" pitchFamily="34" charset="0"/>
                <a:cs typeface="Arial" panose="020B0604020202020204" pitchFamily="34" charset="0"/>
              </a:endParaRPr>
            </a:p>
          </p:txBody>
        </p:sp>
        <p:sp>
          <p:nvSpPr>
            <p:cNvPr id="28" name="Freeform 27"/>
            <p:cNvSpPr/>
            <p:nvPr/>
          </p:nvSpPr>
          <p:spPr>
            <a:xfrm>
              <a:off x="1807613" y="33147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solidFill>
                  <a:schemeClr val="bg1"/>
                </a:solidFill>
                <a:latin typeface="Arial" panose="020B0604020202020204" pitchFamily="34" charset="0"/>
                <a:cs typeface="Arial" panose="020B0604020202020204" pitchFamily="34" charset="0"/>
              </a:endParaRPr>
            </a:p>
          </p:txBody>
        </p:sp>
      </p:grpSp>
      <p:sp>
        <p:nvSpPr>
          <p:cNvPr id="39" name="Rectangle 38"/>
          <p:cNvSpPr/>
          <p:nvPr/>
        </p:nvSpPr>
        <p:spPr>
          <a:xfrm>
            <a:off x="4228819" y="4234506"/>
            <a:ext cx="631347"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A</a:t>
            </a:r>
            <a:endParaRPr lang="en-US" sz="4000" b="1">
              <a:solidFill>
                <a:schemeClr val="bg1"/>
              </a:solidFill>
              <a:latin typeface="Arial" panose="020B0604020202020204" pitchFamily="34" charset="0"/>
              <a:cs typeface="Arial" panose="020B0604020202020204" pitchFamily="34" charset="0"/>
            </a:endParaRPr>
          </a:p>
        </p:txBody>
      </p:sp>
      <p:sp>
        <p:nvSpPr>
          <p:cNvPr id="44" name="Rectangle 43"/>
          <p:cNvSpPr/>
          <p:nvPr/>
        </p:nvSpPr>
        <p:spPr>
          <a:xfrm>
            <a:off x="5863007" y="4249698"/>
            <a:ext cx="5799986"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chất tan trong nước.</a:t>
            </a:r>
          </a:p>
        </p:txBody>
      </p:sp>
      <p:grpSp>
        <p:nvGrpSpPr>
          <p:cNvPr id="36" name="Group 35"/>
          <p:cNvGrpSpPr/>
          <p:nvPr/>
        </p:nvGrpSpPr>
        <p:grpSpPr>
          <a:xfrm>
            <a:off x="3557239" y="5472691"/>
            <a:ext cx="10210800" cy="1240064"/>
            <a:chOff x="1807613" y="4720782"/>
            <a:chExt cx="10210800" cy="1240064"/>
          </a:xfrm>
        </p:grpSpPr>
        <p:sp>
          <p:nvSpPr>
            <p:cNvPr id="29" name="Freeform 28"/>
            <p:cNvSpPr/>
            <p:nvPr/>
          </p:nvSpPr>
          <p:spPr>
            <a:xfrm>
              <a:off x="3962400" y="4720782"/>
              <a:ext cx="8056013" cy="1240064"/>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0" name="Freeform 29"/>
            <p:cNvSpPr/>
            <p:nvPr/>
          </p:nvSpPr>
          <p:spPr>
            <a:xfrm>
              <a:off x="1807613" y="4720784"/>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US" sz="4000" b="1" kern="1200">
                <a:latin typeface="Arial" panose="020B0604020202020204" pitchFamily="34" charset="0"/>
                <a:cs typeface="Arial" panose="020B0604020202020204" pitchFamily="34" charset="0"/>
              </a:endParaRPr>
            </a:p>
          </p:txBody>
        </p:sp>
      </p:grpSp>
      <p:sp>
        <p:nvSpPr>
          <p:cNvPr id="40" name="Rectangle 39"/>
          <p:cNvSpPr/>
          <p:nvPr/>
        </p:nvSpPr>
        <p:spPr>
          <a:xfrm>
            <a:off x="4166651" y="5796108"/>
            <a:ext cx="669353"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B</a:t>
            </a:r>
            <a:endParaRPr lang="en-US" sz="4000" b="1">
              <a:solidFill>
                <a:schemeClr val="bg1"/>
              </a:solidFill>
              <a:latin typeface="Arial" panose="020B0604020202020204" pitchFamily="34" charset="0"/>
              <a:cs typeface="Arial" panose="020B0604020202020204" pitchFamily="34" charset="0"/>
            </a:endParaRPr>
          </a:p>
        </p:txBody>
      </p:sp>
      <p:sp>
        <p:nvSpPr>
          <p:cNvPr id="45" name="Rectangle 44"/>
          <p:cNvSpPr/>
          <p:nvPr/>
        </p:nvSpPr>
        <p:spPr>
          <a:xfrm>
            <a:off x="5778933" y="5756785"/>
            <a:ext cx="9144000" cy="646331"/>
          </a:xfrm>
          <a:prstGeom prst="rect">
            <a:avLst/>
          </a:prstGeom>
        </p:spPr>
        <p:txBody>
          <a:bodyPr>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và giữ lại khoáng chất.</a:t>
            </a:r>
          </a:p>
        </p:txBody>
      </p:sp>
      <p:grpSp>
        <p:nvGrpSpPr>
          <p:cNvPr id="37" name="Group 36"/>
          <p:cNvGrpSpPr/>
          <p:nvPr/>
        </p:nvGrpSpPr>
        <p:grpSpPr>
          <a:xfrm>
            <a:off x="3557239" y="6958064"/>
            <a:ext cx="10210800" cy="1244177"/>
            <a:chOff x="1807613" y="6210300"/>
            <a:chExt cx="10210800" cy="1244177"/>
          </a:xfrm>
        </p:grpSpPr>
        <p:sp>
          <p:nvSpPr>
            <p:cNvPr id="31" name="Freeform 30"/>
            <p:cNvSpPr/>
            <p:nvPr/>
          </p:nvSpPr>
          <p:spPr>
            <a:xfrm>
              <a:off x="3962400" y="6219333"/>
              <a:ext cx="80560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3" rIns="301458" bIns="177635" numCol="1" spcCol="1270" anchor="ctr" anchorCtr="0">
              <a:noAutofit/>
            </a:bodyPr>
            <a:lstStyle/>
            <a:p>
              <a:pPr marL="0" lvl="1" algn="just" defTabSz="1778000">
                <a:lnSpc>
                  <a:spcPct val="90000"/>
                </a:lnSpc>
                <a:spcBef>
                  <a:spcPct val="0"/>
                </a:spcBef>
                <a:spcAft>
                  <a:spcPct val="15000"/>
                </a:spcAft>
              </a:pPr>
              <a:endParaRPr lang="en-GB" sz="4000" kern="1200">
                <a:latin typeface="Arial" panose="020B0604020202020204" pitchFamily="34" charset="0"/>
                <a:cs typeface="Arial" panose="020B0604020202020204" pitchFamily="34" charset="0"/>
              </a:endParaRPr>
            </a:p>
          </p:txBody>
        </p:sp>
        <p:sp>
          <p:nvSpPr>
            <p:cNvPr id="32" name="Freeform 31"/>
            <p:cNvSpPr/>
            <p:nvPr/>
          </p:nvSpPr>
          <p:spPr>
            <a:xfrm>
              <a:off x="1807613" y="6210300"/>
              <a:ext cx="1926187" cy="1244177"/>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1" name="Rectangle 40"/>
          <p:cNvSpPr/>
          <p:nvPr/>
        </p:nvSpPr>
        <p:spPr>
          <a:xfrm>
            <a:off x="4082227" y="7329556"/>
            <a:ext cx="838200"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C</a:t>
            </a:r>
          </a:p>
        </p:txBody>
      </p:sp>
      <p:sp>
        <p:nvSpPr>
          <p:cNvPr id="46" name="Rectangle 45"/>
          <p:cNvSpPr/>
          <p:nvPr/>
        </p:nvSpPr>
        <p:spPr>
          <a:xfrm>
            <a:off x="5863007" y="7198299"/>
            <a:ext cx="5062604"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Lọc hóa chất độc hại.</a:t>
            </a:r>
            <a:endParaRPr lang="en-GB" sz="4000">
              <a:latin typeface="Arial" panose="020B0604020202020204" pitchFamily="34" charset="0"/>
              <a:cs typeface="Arial" panose="020B0604020202020204" pitchFamily="34" charset="0"/>
            </a:endParaRPr>
          </a:p>
        </p:txBody>
      </p:sp>
      <p:grpSp>
        <p:nvGrpSpPr>
          <p:cNvPr id="38" name="Group 37"/>
          <p:cNvGrpSpPr/>
          <p:nvPr/>
        </p:nvGrpSpPr>
        <p:grpSpPr>
          <a:xfrm>
            <a:off x="3557239" y="8389155"/>
            <a:ext cx="10210800" cy="1260916"/>
            <a:chOff x="1807613" y="7637246"/>
            <a:chExt cx="10210800" cy="1260916"/>
          </a:xfrm>
        </p:grpSpPr>
        <p:sp>
          <p:nvSpPr>
            <p:cNvPr id="33" name="Freeform 32"/>
            <p:cNvSpPr/>
            <p:nvPr/>
          </p:nvSpPr>
          <p:spPr>
            <a:xfrm>
              <a:off x="3962400" y="7637246"/>
              <a:ext cx="8056013" cy="1102278"/>
            </a:xfrm>
            <a:custGeom>
              <a:avLst/>
              <a:gdLst>
                <a:gd name="connsiteX0" fmla="*/ 183717 w 1102278"/>
                <a:gd name="connsiteY0" fmla="*/ 0 h 7802880"/>
                <a:gd name="connsiteX1" fmla="*/ 918561 w 1102278"/>
                <a:gd name="connsiteY1" fmla="*/ 0 h 7802880"/>
                <a:gd name="connsiteX2" fmla="*/ 1102278 w 1102278"/>
                <a:gd name="connsiteY2" fmla="*/ 183717 h 7802880"/>
                <a:gd name="connsiteX3" fmla="*/ 1102278 w 1102278"/>
                <a:gd name="connsiteY3" fmla="*/ 7802880 h 7802880"/>
                <a:gd name="connsiteX4" fmla="*/ 1102278 w 1102278"/>
                <a:gd name="connsiteY4" fmla="*/ 7802880 h 7802880"/>
                <a:gd name="connsiteX5" fmla="*/ 0 w 1102278"/>
                <a:gd name="connsiteY5" fmla="*/ 7802880 h 7802880"/>
                <a:gd name="connsiteX6" fmla="*/ 0 w 1102278"/>
                <a:gd name="connsiteY6" fmla="*/ 7802880 h 7802880"/>
                <a:gd name="connsiteX7" fmla="*/ 0 w 1102278"/>
                <a:gd name="connsiteY7" fmla="*/ 183717 h 7802880"/>
                <a:gd name="connsiteX8" fmla="*/ 183717 w 1102278"/>
                <a:gd name="connsiteY8" fmla="*/ 0 h 78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278" h="7802880">
                  <a:moveTo>
                    <a:pt x="1102278" y="1300508"/>
                  </a:moveTo>
                  <a:lnTo>
                    <a:pt x="1102278" y="6502372"/>
                  </a:lnTo>
                  <a:cubicBezTo>
                    <a:pt x="1102278" y="7220622"/>
                    <a:pt x="1090658" y="7802880"/>
                    <a:pt x="1076325" y="7802880"/>
                  </a:cubicBezTo>
                  <a:lnTo>
                    <a:pt x="0" y="7802880"/>
                  </a:lnTo>
                  <a:lnTo>
                    <a:pt x="0" y="7802880"/>
                  </a:lnTo>
                  <a:lnTo>
                    <a:pt x="0" y="0"/>
                  </a:lnTo>
                  <a:lnTo>
                    <a:pt x="0" y="0"/>
                  </a:lnTo>
                  <a:lnTo>
                    <a:pt x="1076325" y="0"/>
                  </a:lnTo>
                  <a:cubicBezTo>
                    <a:pt x="1090658" y="0"/>
                    <a:pt x="1102278" y="582258"/>
                    <a:pt x="1102278" y="1300508"/>
                  </a:cubicBezTo>
                  <a:close/>
                </a:path>
              </a:pathLst>
            </a:custGeom>
            <a:solidFill>
              <a:schemeClr val="accent6">
                <a:lumMod val="20000"/>
                <a:lumOff val="80000"/>
                <a:alpha val="90000"/>
              </a:schemeClr>
            </a:solidFill>
            <a:ln>
              <a:noFill/>
            </a:ln>
          </p:spPr>
          <p:style>
            <a:lnRef idx="2">
              <a:schemeClr val="accent5">
                <a:alpha val="90000"/>
                <a:tint val="40000"/>
                <a:hueOff val="0"/>
                <a:satOff val="0"/>
                <a:lumOff val="0"/>
                <a:alphaOff val="0"/>
              </a:schemeClr>
            </a:lnRef>
            <a:fillRef idx="1">
              <a:schemeClr val="accent5">
                <a:alpha val="90000"/>
                <a:tint val="40000"/>
                <a:hueOff val="0"/>
                <a:satOff val="0"/>
                <a:lumOff val="0"/>
                <a:alphaOff val="0"/>
              </a:schemeClr>
            </a:fillRef>
            <a:effectRef idx="0">
              <a:schemeClr val="accent5">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7634" rIns="301458" bIns="177634" numCol="1" spcCol="1270" anchor="ctr" anchorCtr="0">
              <a:noAutofit/>
            </a:bodyPr>
            <a:lstStyle/>
            <a:p>
              <a:pPr marL="0" lvl="1" algn="just" defTabSz="1778000">
                <a:lnSpc>
                  <a:spcPct val="90000"/>
                </a:lnSpc>
                <a:spcBef>
                  <a:spcPct val="0"/>
                </a:spcBef>
                <a:spcAft>
                  <a:spcPct val="15000"/>
                </a:spcAft>
              </a:pPr>
              <a:endParaRPr lang="en-US" sz="4000" kern="1200">
                <a:latin typeface="Arial" panose="020B0604020202020204" pitchFamily="34" charset="0"/>
                <a:cs typeface="Arial" panose="020B0604020202020204" pitchFamily="34" charset="0"/>
              </a:endParaRPr>
            </a:p>
          </p:txBody>
        </p:sp>
        <p:sp>
          <p:nvSpPr>
            <p:cNvPr id="34" name="Freeform 33"/>
            <p:cNvSpPr/>
            <p:nvPr/>
          </p:nvSpPr>
          <p:spPr>
            <a:xfrm>
              <a:off x="1807613" y="7658100"/>
              <a:ext cx="1926187" cy="1240062"/>
            </a:xfrm>
            <a:custGeom>
              <a:avLst/>
              <a:gdLst>
                <a:gd name="connsiteX0" fmla="*/ 0 w 4389120"/>
                <a:gd name="connsiteY0" fmla="*/ 229646 h 1377848"/>
                <a:gd name="connsiteX1" fmla="*/ 229646 w 4389120"/>
                <a:gd name="connsiteY1" fmla="*/ 0 h 1377848"/>
                <a:gd name="connsiteX2" fmla="*/ 4159474 w 4389120"/>
                <a:gd name="connsiteY2" fmla="*/ 0 h 1377848"/>
                <a:gd name="connsiteX3" fmla="*/ 4389120 w 4389120"/>
                <a:gd name="connsiteY3" fmla="*/ 229646 h 1377848"/>
                <a:gd name="connsiteX4" fmla="*/ 4389120 w 4389120"/>
                <a:gd name="connsiteY4" fmla="*/ 1148202 h 1377848"/>
                <a:gd name="connsiteX5" fmla="*/ 4159474 w 4389120"/>
                <a:gd name="connsiteY5" fmla="*/ 1377848 h 1377848"/>
                <a:gd name="connsiteX6" fmla="*/ 229646 w 4389120"/>
                <a:gd name="connsiteY6" fmla="*/ 1377848 h 1377848"/>
                <a:gd name="connsiteX7" fmla="*/ 0 w 4389120"/>
                <a:gd name="connsiteY7" fmla="*/ 1148202 h 1377848"/>
                <a:gd name="connsiteX8" fmla="*/ 0 w 4389120"/>
                <a:gd name="connsiteY8" fmla="*/ 229646 h 1377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1377848">
                  <a:moveTo>
                    <a:pt x="0" y="229646"/>
                  </a:moveTo>
                  <a:cubicBezTo>
                    <a:pt x="0" y="102816"/>
                    <a:pt x="102816" y="0"/>
                    <a:pt x="229646" y="0"/>
                  </a:cubicBezTo>
                  <a:lnTo>
                    <a:pt x="4159474" y="0"/>
                  </a:lnTo>
                  <a:cubicBezTo>
                    <a:pt x="4286304" y="0"/>
                    <a:pt x="4389120" y="102816"/>
                    <a:pt x="4389120" y="229646"/>
                  </a:cubicBezTo>
                  <a:lnTo>
                    <a:pt x="4389120" y="1148202"/>
                  </a:lnTo>
                  <a:cubicBezTo>
                    <a:pt x="4389120" y="1275032"/>
                    <a:pt x="4286304" y="1377848"/>
                    <a:pt x="4159474" y="1377848"/>
                  </a:cubicBezTo>
                  <a:lnTo>
                    <a:pt x="229646" y="1377848"/>
                  </a:lnTo>
                  <a:cubicBezTo>
                    <a:pt x="102816" y="1377848"/>
                    <a:pt x="0" y="1275032"/>
                    <a:pt x="0" y="1148202"/>
                  </a:cubicBezTo>
                  <a:lnTo>
                    <a:pt x="0" y="229646"/>
                  </a:lnTo>
                  <a:close/>
                </a:path>
              </a:pathLst>
            </a:custGeom>
          </p:spPr>
          <p:style>
            <a:lnRef idx="3">
              <a:schemeClr val="lt1"/>
            </a:lnRef>
            <a:fillRef idx="1">
              <a:schemeClr val="accent6"/>
            </a:fillRef>
            <a:effectRef idx="1">
              <a:schemeClr val="accent6"/>
            </a:effectRef>
            <a:fontRef idx="minor">
              <a:schemeClr val="lt1"/>
            </a:fontRef>
          </p:style>
          <p:txBody>
            <a:bodyPr spcFirstLastPara="0" vert="horz" wrap="square" lIns="219661" tIns="143461" rIns="219661" bIns="143461" numCol="1" spcCol="1270" anchor="ctr" anchorCtr="0">
              <a:noAutofit/>
            </a:bodyPr>
            <a:lstStyle/>
            <a:p>
              <a:pPr lvl="0" algn="ctr" defTabSz="1778000">
                <a:lnSpc>
                  <a:spcPct val="90000"/>
                </a:lnSpc>
                <a:spcBef>
                  <a:spcPct val="0"/>
                </a:spcBef>
                <a:spcAft>
                  <a:spcPct val="35000"/>
                </a:spcAft>
              </a:pPr>
              <a:endParaRPr lang="en-GB" sz="4000" b="1" kern="1200">
                <a:latin typeface="Arial" panose="020B0604020202020204" pitchFamily="34" charset="0"/>
                <a:cs typeface="Arial" panose="020B0604020202020204" pitchFamily="34" charset="0"/>
              </a:endParaRPr>
            </a:p>
          </p:txBody>
        </p:sp>
      </p:grpSp>
      <p:sp>
        <p:nvSpPr>
          <p:cNvPr id="43" name="Rectangle 42"/>
          <p:cNvSpPr/>
          <p:nvPr/>
        </p:nvSpPr>
        <p:spPr>
          <a:xfrm>
            <a:off x="4082229" y="8646790"/>
            <a:ext cx="753775" cy="646331"/>
          </a:xfrm>
          <a:prstGeom prst="rect">
            <a:avLst/>
          </a:prstGeom>
        </p:spPr>
        <p:txBody>
          <a:bodyPr wrap="square">
            <a:spAutoFit/>
          </a:bodyPr>
          <a:lstStyle/>
          <a:p>
            <a:pPr lvl="0" algn="ctr" defTabSz="1778000">
              <a:lnSpc>
                <a:spcPct val="90000"/>
              </a:lnSpc>
              <a:spcBef>
                <a:spcPct val="0"/>
              </a:spcBef>
              <a:spcAft>
                <a:spcPct val="35000"/>
              </a:spcAft>
            </a:pPr>
            <a:r>
              <a:rPr lang="en-GB" sz="4000" b="1">
                <a:solidFill>
                  <a:schemeClr val="bg1"/>
                </a:solidFill>
                <a:latin typeface="Arial" panose="020B0604020202020204" pitchFamily="34" charset="0"/>
                <a:cs typeface="Arial" panose="020B0604020202020204" pitchFamily="34" charset="0"/>
              </a:rPr>
              <a:t>D</a:t>
            </a:r>
          </a:p>
        </p:txBody>
      </p:sp>
      <p:sp>
        <p:nvSpPr>
          <p:cNvPr id="47" name="Rectangle 46"/>
          <p:cNvSpPr/>
          <p:nvPr/>
        </p:nvSpPr>
        <p:spPr>
          <a:xfrm>
            <a:off x="5839561" y="8646790"/>
            <a:ext cx="7483139" cy="646331"/>
          </a:xfrm>
          <a:prstGeom prst="rect">
            <a:avLst/>
          </a:prstGeom>
        </p:spPr>
        <p:txBody>
          <a:bodyPr wrap="none">
            <a:spAutoFit/>
          </a:bodyPr>
          <a:lstStyle/>
          <a:p>
            <a:pPr marL="0" lvl="1" algn="just" defTabSz="1778000">
              <a:lnSpc>
                <a:spcPct val="90000"/>
              </a:lnSpc>
              <a:spcBef>
                <a:spcPct val="0"/>
              </a:spcBef>
              <a:spcAft>
                <a:spcPct val="15000"/>
              </a:spcAft>
            </a:pPr>
            <a:r>
              <a:rPr lang="en-US" sz="4000">
                <a:latin typeface="Arial" panose="020B0604020202020204" pitchFamily="34" charset="0"/>
                <a:cs typeface="Arial" panose="020B0604020202020204" pitchFamily="34" charset="0"/>
              </a:rPr>
              <a:t> Lọc chất không tan trong nước.</a:t>
            </a:r>
          </a:p>
        </p:txBody>
      </p:sp>
      <p:pic>
        <p:nvPicPr>
          <p:cNvPr id="3" name="Picture 2"/>
          <p:cNvPicPr>
            <a:picLocks noChangeAspect="1"/>
          </p:cNvPicPr>
          <p:nvPr/>
        </p:nvPicPr>
        <p:blipFill>
          <a:blip r:embed="rId2"/>
          <a:stretch>
            <a:fillRect/>
          </a:stretch>
        </p:blipFill>
        <p:spPr>
          <a:xfrm>
            <a:off x="609600" y="601607"/>
            <a:ext cx="1982221" cy="1832619"/>
          </a:xfrm>
          <a:prstGeom prst="rect">
            <a:avLst/>
          </a:prstGeom>
        </p:spPr>
      </p:pic>
      <p:pic>
        <p:nvPicPr>
          <p:cNvPr id="4" name="Picture 3"/>
          <p:cNvPicPr>
            <a:picLocks noChangeAspect="1"/>
          </p:cNvPicPr>
          <p:nvPr/>
        </p:nvPicPr>
        <p:blipFill>
          <a:blip r:embed="rId3"/>
          <a:stretch>
            <a:fillRect/>
          </a:stretch>
        </p:blipFill>
        <p:spPr>
          <a:xfrm>
            <a:off x="15711998" y="6942728"/>
            <a:ext cx="2576002" cy="3344272"/>
          </a:xfrm>
          <a:prstGeom prst="rect">
            <a:avLst/>
          </a:prstGeom>
        </p:spPr>
      </p:pic>
    </p:spTree>
    <p:extLst>
      <p:ext uri="{BB962C8B-B14F-4D97-AF65-F5344CB8AC3E}">
        <p14:creationId xmlns:p14="http://schemas.microsoft.com/office/powerpoint/2010/main" val="5592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iterate type="lt">
                                    <p:tmPct val="0"/>
                                  </p:iterate>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par>
                                <p:cTn id="11" presetID="16" presetClass="entr" presetSubtype="21"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barn(inVertical)">
                                      <p:cBhvr>
                                        <p:cTn id="24" dur="50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iterate type="lt">
                                    <p:tmPct val="0"/>
                                  </p:iterate>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par>
                                <p:cTn id="30" presetID="16" presetClass="entr" presetSubtype="21" fill="hold" grpId="0" nodeType="withEffect">
                                  <p:stCondLst>
                                    <p:cond delay="0"/>
                                  </p:stCondLst>
                                  <p:iterate type="lt">
                                    <p:tmPct val="0"/>
                                  </p:iterate>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par>
                                <p:cTn id="33" presetID="16" presetClass="entr" presetSubtype="21"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barn(inVertical)">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iterate type="lt">
                                    <p:tmPct val="0"/>
                                  </p:iterate>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par>
                                <p:cTn id="41" presetID="16" presetClass="entr" presetSubtype="21"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par>
                                <p:cTn id="44" presetID="16" presetClass="entr" presetSubtype="21" fill="hold" grpId="0" nodeType="withEffect">
                                  <p:stCondLst>
                                    <p:cond delay="0"/>
                                  </p:stCondLst>
                                  <p:iterate type="lt">
                                    <p:tmPct val="0"/>
                                  </p:iterate>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mph" presetSubtype="0" fill="hold" grpId="1" nodeType="clickEffect">
                                  <p:stCondLst>
                                    <p:cond delay="0"/>
                                  </p:stCondLst>
                                  <p:iterate type="lt">
                                    <p:tmPct val="4000"/>
                                  </p:iterate>
                                  <p:childTnLst>
                                    <p:set>
                                      <p:cBhvr override="childStyle">
                                        <p:cTn id="50" dur="500" fill="hold"/>
                                        <p:tgtEl>
                                          <p:spTgt spid="47"/>
                                        </p:tgtEl>
                                        <p:attrNameLst>
                                          <p:attrName>style.color</p:attrName>
                                        </p:attrNameLst>
                                      </p:cBhvr>
                                      <p:to>
                                        <p:clrVal>
                                          <a:srgbClr val="FF0000"/>
                                        </p:clrVal>
                                      </p:to>
                                    </p:set>
                                    <p:set>
                                      <p:cBhvr>
                                        <p:cTn id="51" dur="500" fill="hold"/>
                                        <p:tgtEl>
                                          <p:spTgt spid="47"/>
                                        </p:tgtEl>
                                        <p:attrNameLst>
                                          <p:attrName>fillcolor</p:attrName>
                                        </p:attrNameLst>
                                      </p:cBhvr>
                                      <p:to>
                                        <p:clrVal>
                                          <a:srgbClr val="FF0000"/>
                                        </p:clrVal>
                                      </p:to>
                                    </p:set>
                                    <p:set>
                                      <p:cBhvr>
                                        <p:cTn id="52" dur="500" fill="hold"/>
                                        <p:tgtEl>
                                          <p:spTgt spid="47"/>
                                        </p:tgtEl>
                                        <p:attrNameLst>
                                          <p:attrName>fill.type</p:attrName>
                                        </p:attrNameLst>
                                      </p:cBhvr>
                                      <p:to>
                                        <p:strVal val="solid"/>
                                      </p:to>
                                    </p:set>
                                  </p:childTnLst>
                                </p:cTn>
                              </p:par>
                              <p:par>
                                <p:cTn id="53" presetID="16" presetClass="emph" presetSubtype="0" fill="hold" grpId="1" nodeType="withEffect">
                                  <p:stCondLst>
                                    <p:cond delay="0"/>
                                  </p:stCondLst>
                                  <p:iterate type="lt">
                                    <p:tmPct val="4000"/>
                                  </p:iterate>
                                  <p:childTnLst>
                                    <p:set>
                                      <p:cBhvr override="childStyle">
                                        <p:cTn id="54" dur="500" fill="hold"/>
                                        <p:tgtEl>
                                          <p:spTgt spid="43"/>
                                        </p:tgtEl>
                                        <p:attrNameLst>
                                          <p:attrName>style.color</p:attrName>
                                        </p:attrNameLst>
                                      </p:cBhvr>
                                      <p:to>
                                        <p:clrVal>
                                          <a:srgbClr val="FF0000"/>
                                        </p:clrVal>
                                      </p:to>
                                    </p:set>
                                    <p:set>
                                      <p:cBhvr>
                                        <p:cTn id="55" dur="500" fill="hold"/>
                                        <p:tgtEl>
                                          <p:spTgt spid="43"/>
                                        </p:tgtEl>
                                        <p:attrNameLst>
                                          <p:attrName>fillcolor</p:attrName>
                                        </p:attrNameLst>
                                      </p:cBhvr>
                                      <p:to>
                                        <p:clrVal>
                                          <a:srgbClr val="FF0000"/>
                                        </p:clrVal>
                                      </p:to>
                                    </p:set>
                                    <p:set>
                                      <p:cBhvr>
                                        <p:cTn id="56" dur="500" fill="hold"/>
                                        <p:tgtEl>
                                          <p:spTgt spid="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P spid="40" grpId="0"/>
      <p:bldP spid="45" grpId="0"/>
      <p:bldP spid="41" grpId="0"/>
      <p:bldP spid="46" grpId="0"/>
      <p:bldP spid="43" grpId="0"/>
      <p:bldP spid="43" grpId="1"/>
      <p:bldP spid="47" grpId="0"/>
      <p:bldP spid="4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stretch>
            <a:fillRect/>
          </a:stretch>
        </p:blipFill>
        <p:spPr>
          <a:xfrm>
            <a:off x="5867400" y="15388"/>
            <a:ext cx="1828800" cy="2114550"/>
          </a:xfrm>
          <a:prstGeom prst="rect">
            <a:avLst/>
          </a:prstGeom>
        </p:spPr>
      </p:pic>
      <p:sp>
        <p:nvSpPr>
          <p:cNvPr id="8" name="AutoShape 2"/>
          <p:cNvSpPr/>
          <p:nvPr/>
        </p:nvSpPr>
        <p:spPr>
          <a:xfrm>
            <a:off x="-76200" y="8267700"/>
            <a:ext cx="18288000" cy="1977064"/>
          </a:xfrm>
          <a:prstGeom prst="rect">
            <a:avLst/>
          </a:prstGeom>
          <a:solidFill>
            <a:srgbClr val="99D9D9"/>
          </a:solidFill>
        </p:spPr>
      </p:sp>
      <p:sp>
        <p:nvSpPr>
          <p:cNvPr id="11" name="Rectangle 10"/>
          <p:cNvSpPr/>
          <p:nvPr/>
        </p:nvSpPr>
        <p:spPr>
          <a:xfrm>
            <a:off x="838200" y="3041494"/>
            <a:ext cx="7867650" cy="4524315"/>
          </a:xfrm>
          <a:prstGeom prst="rect">
            <a:avLst/>
          </a:prstGeom>
        </p:spPr>
        <p:txBody>
          <a:bodyPr wrap="square">
            <a:spAutoFit/>
          </a:bodyPr>
          <a:lstStyle/>
          <a:p>
            <a:pPr algn="just">
              <a:lnSpc>
                <a:spcPct val="120000"/>
              </a:lnSpc>
              <a:spcBef>
                <a:spcPts val="600"/>
              </a:spcBef>
              <a:spcAft>
                <a:spcPts val="600"/>
              </a:spcAft>
            </a:pPr>
            <a:r>
              <a:rPr lang="en-GB" sz="4000" b="1">
                <a:solidFill>
                  <a:schemeClr val="accent5">
                    <a:lumMod val="50000"/>
                  </a:schemeClr>
                </a:solidFill>
                <a:latin typeface="Arial" panose="020B0604020202020204" pitchFamily="34" charset="0"/>
                <a:cs typeface="Arial" panose="020B0604020202020204" pitchFamily="34" charset="0"/>
              </a:rPr>
              <a:t>Không khi ở Hà Nội hiện nay đang bị ô nhiễm bụi mịn, khi tham gia giao thông chúng ta cần tạo thói quen gì để hạn chế tác hại bụi mịn tác động đến sức khỏe?</a:t>
            </a:r>
            <a:endParaRPr lang="en-US" sz="4000" b="1">
              <a:solidFill>
                <a:schemeClr val="accent5">
                  <a:lumMod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11430000" y="3070087"/>
            <a:ext cx="5791200" cy="5197613"/>
            <a:chOff x="11506200" y="2400300"/>
            <a:chExt cx="5791200" cy="5197613"/>
          </a:xfrm>
        </p:grpSpPr>
        <p:sp>
          <p:nvSpPr>
            <p:cNvPr id="19" name="TextBox 2"/>
            <p:cNvSpPr txBox="1"/>
            <p:nvPr/>
          </p:nvSpPr>
          <p:spPr>
            <a:xfrm>
              <a:off x="11506200" y="6495047"/>
              <a:ext cx="5791200" cy="1102866"/>
            </a:xfrm>
            <a:prstGeom prst="rect">
              <a:avLst/>
            </a:prstGeom>
          </p:spPr>
          <p:txBody>
            <a:bodyPr wrap="square" lIns="0" tIns="0" rIns="0" bIns="0" rtlCol="0" anchor="t">
              <a:spAutoFit/>
            </a:bodyPr>
            <a:lstStyle/>
            <a:p>
              <a:pPr algn="ctr">
                <a:lnSpc>
                  <a:spcPts val="8640"/>
                </a:lnSpc>
              </a:pPr>
              <a:r>
                <a:rPr lang="en-GB" sz="4500" b="1">
                  <a:solidFill>
                    <a:srgbClr val="C00000"/>
                  </a:solidFill>
                  <a:latin typeface="Arial" panose="020B0604020202020204" pitchFamily="34" charset="0"/>
                  <a:cs typeface="Arial" panose="020B0604020202020204" pitchFamily="34" charset="0"/>
                </a:rPr>
                <a:t>Đeo khẩu trang</a:t>
              </a:r>
              <a:endParaRPr lang="en-US" sz="4500" b="1">
                <a:solidFill>
                  <a:srgbClr val="C00000"/>
                </a:solidFill>
                <a:latin typeface="Arial" panose="020B0604020202020204" pitchFamily="34" charset="0"/>
                <a:cs typeface="Arial" panose="020B0604020202020204" pitchFamily="34" charset="0"/>
              </a:endParaRPr>
            </a:p>
          </p:txBody>
        </p:sp>
        <p:pic>
          <p:nvPicPr>
            <p:cNvPr id="7170" name="Picture 2" descr="Hít phải khí ôzôn có hại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6200" y="2400300"/>
              <a:ext cx="5410200" cy="405765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2"/>
          <p:cNvSpPr txBox="1"/>
          <p:nvPr/>
        </p:nvSpPr>
        <p:spPr>
          <a:xfrm>
            <a:off x="5257800" y="723900"/>
            <a:ext cx="10037213" cy="1002326"/>
          </a:xfrm>
          <a:prstGeom prst="rect">
            <a:avLst/>
          </a:prstGeom>
        </p:spPr>
        <p:txBody>
          <a:bodyPr lIns="0" tIns="0" rIns="0" bIns="0" rtlCol="0" anchor="t">
            <a:spAutoFit/>
          </a:bodyPr>
          <a:lstStyle/>
          <a:p>
            <a:pPr algn="ctr">
              <a:lnSpc>
                <a:spcPts val="8640"/>
              </a:lnSpc>
            </a:pPr>
            <a:r>
              <a:rPr lang="en-US" sz="6000" b="1">
                <a:solidFill>
                  <a:srgbClr val="002060"/>
                </a:solidFill>
                <a:latin typeface="Arial" panose="020B0604020202020204" pitchFamily="34" charset="0"/>
                <a:cs typeface="Arial" panose="020B0604020202020204" pitchFamily="34"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489794" y="4958834"/>
            <a:ext cx="184731" cy="369332"/>
          </a:xfrm>
          <a:prstGeom prst="rect">
            <a:avLst/>
          </a:prstGeom>
        </p:spPr>
        <p:txBody>
          <a:bodyPr wrap="none">
            <a:spAutoFit/>
          </a:bodyPr>
          <a:lstStyle/>
          <a:p>
            <a:endParaRPr lang="en-US"/>
          </a:p>
        </p:txBody>
      </p:sp>
      <p:sp>
        <p:nvSpPr>
          <p:cNvPr id="3" name="Rectangle 2"/>
          <p:cNvSpPr/>
          <p:nvPr/>
        </p:nvSpPr>
        <p:spPr>
          <a:xfrm>
            <a:off x="685800" y="314052"/>
            <a:ext cx="16916399" cy="1501950"/>
          </a:xfrm>
          <a:prstGeom prst="rect">
            <a:avLst/>
          </a:prstGeom>
        </p:spPr>
        <p:txBody>
          <a:bodyPr wrap="square">
            <a:spAutoFit/>
          </a:bodyPr>
          <a:lstStyle/>
          <a:p>
            <a:pPr algn="ctr">
              <a:lnSpc>
                <a:spcPct val="120000"/>
              </a:lnSpc>
              <a:spcBef>
                <a:spcPts val="600"/>
              </a:spcBef>
              <a:spcAft>
                <a:spcPts val="600"/>
              </a:spcAft>
            </a:pPr>
            <a:r>
              <a:rPr lang="fr-FR" sz="4000">
                <a:solidFill>
                  <a:srgbClr val="002060"/>
                </a:solidFill>
                <a:latin typeface="Arial" panose="020B0604020202020204" pitchFamily="34" charset="0"/>
                <a:ea typeface="Calibri" panose="020F0502020204030204" pitchFamily="34" charset="0"/>
                <a:cs typeface="Arial" panose="020B0604020202020204" pitchFamily="34" charset="0"/>
              </a:rPr>
              <a:t>Dưới đây là các quá trình tách chất trong tự nhiên và trong đời sống. Hãy điền dấu </a:t>
            </a:r>
            <a:r>
              <a:rPr lang="en-US" sz="4000">
                <a:solidFill>
                  <a:srgbClr val="002060"/>
                </a:solidFill>
                <a:latin typeface="Arial" panose="020B0604020202020204" pitchFamily="34" charset="0"/>
                <a:cs typeface="Arial" panose="020B0604020202020204" pitchFamily="34" charset="0"/>
              </a:rPr>
              <a:t>“</a:t>
            </a:r>
            <a:r>
              <a:rPr lang="en-US" sz="4000">
                <a:solidFill>
                  <a:srgbClr val="002060"/>
                </a:solidFill>
                <a:latin typeface="Arial" panose="020B0604020202020204" pitchFamily="34" charset="0"/>
                <a:cs typeface="Arial" panose="020B0604020202020204" pitchFamily="34" charset="0"/>
                <a:sym typeface="Wingdings" panose="05000000000000000000" pitchFamily="2" charset="2"/>
              </a:rPr>
              <a:t></a:t>
            </a:r>
            <a:r>
              <a:rPr lang="en-US" sz="4000">
                <a:solidFill>
                  <a:srgbClr val="002060"/>
                </a:solidFill>
                <a:latin typeface="Arial" panose="020B0604020202020204" pitchFamily="34" charset="0"/>
                <a:cs typeface="Arial" panose="020B0604020202020204" pitchFamily="34" charset="0"/>
              </a:rPr>
              <a:t>”</a:t>
            </a:r>
            <a:r>
              <a:rPr lang="fr-FR" sz="4000">
                <a:solidFill>
                  <a:srgbClr val="002060"/>
                </a:solidFill>
                <a:latin typeface="Arial" panose="020B0604020202020204" pitchFamily="34" charset="0"/>
                <a:ea typeface="Calibri" panose="020F0502020204030204" pitchFamily="34" charset="0"/>
                <a:cs typeface="Arial" panose="020B0604020202020204" pitchFamily="34" charset="0"/>
              </a:rPr>
              <a:t> vào các ô trống của Bảng xác định phương pháp tách chất.</a:t>
            </a:r>
            <a:endParaRPr lang="en-US" sz="4000">
              <a:solidFill>
                <a:srgbClr val="002060"/>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3568274"/>
              </p:ext>
            </p:extLst>
          </p:nvPr>
        </p:nvGraphicFramePr>
        <p:xfrm>
          <a:off x="457200" y="2324100"/>
          <a:ext cx="16916399" cy="7497702"/>
        </p:xfrm>
        <a:graphic>
          <a:graphicData uri="http://schemas.openxmlformats.org/drawingml/2006/table">
            <a:tbl>
              <a:tblPr firstRow="1" firstCol="1" bandRow="1">
                <a:tableStyleId>{7DF18680-E054-41AD-8BC1-D1AEF772440D}</a:tableStyleId>
              </a:tblPr>
              <a:tblGrid>
                <a:gridCol w="9067800">
                  <a:extLst>
                    <a:ext uri="{9D8B030D-6E8A-4147-A177-3AD203B41FA5}">
                      <a16:colId xmlns:a16="http://schemas.microsoft.com/office/drawing/2014/main" val="1583613293"/>
                    </a:ext>
                  </a:extLst>
                </a:gridCol>
                <a:gridCol w="2514600">
                  <a:extLst>
                    <a:ext uri="{9D8B030D-6E8A-4147-A177-3AD203B41FA5}">
                      <a16:colId xmlns:a16="http://schemas.microsoft.com/office/drawing/2014/main" val="3320250054"/>
                    </a:ext>
                  </a:extLst>
                </a:gridCol>
                <a:gridCol w="1600200">
                  <a:extLst>
                    <a:ext uri="{9D8B030D-6E8A-4147-A177-3AD203B41FA5}">
                      <a16:colId xmlns:a16="http://schemas.microsoft.com/office/drawing/2014/main" val="4237869700"/>
                    </a:ext>
                  </a:extLst>
                </a:gridCol>
                <a:gridCol w="2209800">
                  <a:extLst>
                    <a:ext uri="{9D8B030D-6E8A-4147-A177-3AD203B41FA5}">
                      <a16:colId xmlns:a16="http://schemas.microsoft.com/office/drawing/2014/main" val="3185375559"/>
                    </a:ext>
                  </a:extLst>
                </a:gridCol>
                <a:gridCol w="1523999">
                  <a:extLst>
                    <a:ext uri="{9D8B030D-6E8A-4147-A177-3AD203B41FA5}">
                      <a16:colId xmlns:a16="http://schemas.microsoft.com/office/drawing/2014/main" val="2576309274"/>
                    </a:ext>
                  </a:extLst>
                </a:gridCol>
              </a:tblGrid>
              <a:tr h="838200">
                <a:tc rowSpan="2">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gridSpan="4">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Phương pháp tách chất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03438389"/>
                  </a:ext>
                </a:extLst>
              </a:tr>
              <a:tr h="1066800">
                <a:tc vMerge="1">
                  <a:txBody>
                    <a:bodyPr/>
                    <a:lstStyle/>
                    <a:p>
                      <a:endParaRPr lang="en-US"/>
                    </a:p>
                  </a:txBody>
                  <a:tcP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Lắng, gạn</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Lọc</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Cô cạn</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Chiết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6940621"/>
                  </a:ext>
                </a:extLst>
              </a:tr>
              <a:tr h="681832">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a. Tách</a:t>
                      </a:r>
                      <a:r>
                        <a:rPr lang="fr-FR" sz="4000" baseline="0">
                          <a:effectLst/>
                          <a:latin typeface="Arial" panose="020B0604020202020204" pitchFamily="34" charset="0"/>
                          <a:cs typeface="Arial" panose="020B0604020202020204" pitchFamily="34" charset="0"/>
                        </a:rPr>
                        <a:t> xăng có lẫn nước.</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72572373"/>
                  </a:ext>
                </a:extLst>
              </a:tr>
              <a:tr h="681832">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b. </a:t>
                      </a:r>
                      <a:r>
                        <a:rPr lang="fr-FR" sz="4000">
                          <a:latin typeface="Arial" panose="020B0604020202020204" pitchFamily="34" charset="0"/>
                          <a:cs typeface="Arial" panose="020B0604020202020204" pitchFamily="34" charset="0"/>
                        </a:rPr>
                        <a:t>Phù sa bồi đắp cồn đất trên sông.</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64890770"/>
                  </a:ext>
                </a:extLst>
              </a:tr>
              <a:tr h="681832">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c. </a:t>
                      </a:r>
                      <a:r>
                        <a:rPr lang="fr-FR" sz="4000">
                          <a:latin typeface="Arial" panose="020B0604020202020204" pitchFamily="34" charset="0"/>
                          <a:cs typeface="Arial" panose="020B0604020202020204" pitchFamily="34" charset="0"/>
                        </a:rPr>
                        <a:t>Phơi thóc mới gặt.</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9709861"/>
                  </a:ext>
                </a:extLst>
              </a:tr>
              <a:tr h="681832">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d.</a:t>
                      </a:r>
                      <a:r>
                        <a:rPr lang="fr-FR" sz="4000">
                          <a:latin typeface="Arial" panose="020B0604020202020204" pitchFamily="34" charset="0"/>
                          <a:cs typeface="Arial" panose="020B0604020202020204" pitchFamily="34" charset="0"/>
                        </a:rPr>
                        <a:t>  Nấu rượu.</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68691096"/>
                  </a:ext>
                </a:extLst>
              </a:tr>
              <a:tr h="1432687">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e. </a:t>
                      </a:r>
                      <a:r>
                        <a:rPr lang="fr-FR" sz="4000">
                          <a:latin typeface="Arial" panose="020B0604020202020204" pitchFamily="34" charset="0"/>
                          <a:cs typeface="Arial" panose="020B0604020202020204" pitchFamily="34" charset="0"/>
                        </a:rPr>
                        <a:t>Gì sắt tạo thành trên giàn mưa của nhà máy lọc nước.</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94379786"/>
                  </a:ext>
                </a:extLst>
              </a:tr>
              <a:tr h="1432687">
                <a:tc>
                  <a:txBody>
                    <a:bodyPr/>
                    <a:lstStyle/>
                    <a:p>
                      <a:pPr marL="0" marR="0" indent="0" algn="just" defTabSz="914400" rtl="0" eaLnBrk="1" fontAlgn="auto" latinLnBrk="0" hangingPunct="1">
                        <a:lnSpc>
                          <a:spcPct val="120000"/>
                        </a:lnSpc>
                        <a:spcBef>
                          <a:spcPts val="600"/>
                        </a:spcBef>
                        <a:spcAft>
                          <a:spcPts val="600"/>
                        </a:spcAft>
                        <a:buClrTx/>
                        <a:buSzTx/>
                        <a:buFontTx/>
                        <a:buNone/>
                        <a:tabLst/>
                        <a:defRPr/>
                      </a:pPr>
                      <a:r>
                        <a:rPr lang="fr-FR" sz="4000">
                          <a:effectLst/>
                          <a:latin typeface="Arial" panose="020B0604020202020204" pitchFamily="34" charset="0"/>
                          <a:cs typeface="Arial" panose="020B0604020202020204" pitchFamily="34" charset="0"/>
                        </a:rPr>
                        <a:t>g. </a:t>
                      </a:r>
                      <a:r>
                        <a:rPr lang="fr-FR" sz="4000">
                          <a:latin typeface="Arial" panose="020B0604020202020204" pitchFamily="34" charset="0"/>
                          <a:cs typeface="Arial" panose="020B0604020202020204" pitchFamily="34" charset="0"/>
                        </a:rPr>
                        <a:t>Đun riêu cua rồi hớt lớp riêu phía trên ra bát bằng thìa (muôi).</a:t>
                      </a:r>
                      <a:endParaRPr lang="en-US" sz="4000">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20000"/>
                        </a:lnSpc>
                        <a:spcBef>
                          <a:spcPts val="600"/>
                        </a:spcBef>
                        <a:spcAft>
                          <a:spcPts val="600"/>
                        </a:spcAft>
                      </a:pPr>
                      <a:r>
                        <a:rPr lang="fr-FR"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84614236"/>
                  </a:ext>
                </a:extLst>
              </a:tr>
            </a:tbl>
          </a:graphicData>
        </a:graphic>
      </p:graphicFrame>
      <p:sp>
        <p:nvSpPr>
          <p:cNvPr id="13" name="Rectangle 54"/>
          <p:cNvSpPr>
            <a:spLocks noChangeArrowheads="1"/>
          </p:cNvSpPr>
          <p:nvPr/>
        </p:nvSpPr>
        <p:spPr bwMode="auto">
          <a:xfrm>
            <a:off x="16306800" y="4229100"/>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4" name="Rectangle 54"/>
          <p:cNvSpPr>
            <a:spLocks noChangeArrowheads="1"/>
          </p:cNvSpPr>
          <p:nvPr/>
        </p:nvSpPr>
        <p:spPr bwMode="auto">
          <a:xfrm>
            <a:off x="10363200" y="4919384"/>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5" name="Rectangle 54"/>
          <p:cNvSpPr>
            <a:spLocks noChangeArrowheads="1"/>
          </p:cNvSpPr>
          <p:nvPr/>
        </p:nvSpPr>
        <p:spPr bwMode="auto">
          <a:xfrm>
            <a:off x="14401800" y="5470912"/>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6" name="Rectangle 54"/>
          <p:cNvSpPr>
            <a:spLocks noChangeArrowheads="1"/>
          </p:cNvSpPr>
          <p:nvPr/>
        </p:nvSpPr>
        <p:spPr bwMode="auto">
          <a:xfrm>
            <a:off x="14401800" y="6288475"/>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7" name="Rectangle 54"/>
          <p:cNvSpPr>
            <a:spLocks noChangeArrowheads="1"/>
          </p:cNvSpPr>
          <p:nvPr/>
        </p:nvSpPr>
        <p:spPr bwMode="auto">
          <a:xfrm>
            <a:off x="12496800" y="7353300"/>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9" name="Rectangle 54"/>
          <p:cNvSpPr>
            <a:spLocks noChangeArrowheads="1"/>
          </p:cNvSpPr>
          <p:nvPr/>
        </p:nvSpPr>
        <p:spPr bwMode="auto">
          <a:xfrm>
            <a:off x="10210800" y="8801100"/>
            <a:ext cx="1600200"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sym typeface="Wingdings" panose="05000000000000000000" pitchFamily="2" charset="2"/>
              </a:rPr>
              <a:t></a:t>
            </a:r>
            <a:endParaRPr kumimoji="0" lang="en-US" altLang="en-US" sz="40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072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0" y="8460255"/>
            <a:ext cx="18288000" cy="1826745"/>
          </a:xfrm>
          <a:prstGeom prst="rect">
            <a:avLst/>
          </a:prstGeom>
          <a:solidFill>
            <a:srgbClr val="99B83C"/>
          </a:solidFill>
        </p:spPr>
      </p:sp>
      <p:sp>
        <p:nvSpPr>
          <p:cNvPr id="8" name="TextBox 8"/>
          <p:cNvSpPr txBox="1"/>
          <p:nvPr/>
        </p:nvSpPr>
        <p:spPr>
          <a:xfrm>
            <a:off x="10572527" y="1087850"/>
            <a:ext cx="7719190" cy="1102866"/>
          </a:xfrm>
          <a:prstGeom prst="rect">
            <a:avLst/>
          </a:prstGeom>
        </p:spPr>
        <p:txBody>
          <a:bodyPr wrap="square" lIns="0" tIns="0" rIns="0" bIns="0" rtlCol="0" anchor="t">
            <a:spAutoFit/>
          </a:bodyPr>
          <a:lstStyle/>
          <a:p>
            <a:pPr algn="ctr">
              <a:lnSpc>
                <a:spcPts val="8640"/>
              </a:lnSpc>
            </a:pPr>
            <a:r>
              <a:rPr lang="en-US" sz="6000" b="1">
                <a:solidFill>
                  <a:srgbClr val="000000"/>
                </a:solidFill>
                <a:latin typeface="Arial" panose="020B0604020202020204" pitchFamily="34" charset="0"/>
                <a:cs typeface="Arial" panose="020B0604020202020204" pitchFamily="34" charset="0"/>
              </a:rPr>
              <a:t>NHIỆM VỤ VỀ NHÀ</a:t>
            </a:r>
          </a:p>
        </p:txBody>
      </p:sp>
      <p:pic>
        <p:nvPicPr>
          <p:cNvPr id="18"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2749382" y="3543300"/>
            <a:ext cx="3338121" cy="7746694"/>
          </a:xfrm>
          <a:prstGeom prst="rect">
            <a:avLst/>
          </a:prstGeom>
        </p:spPr>
      </p:pic>
      <p:pic>
        <p:nvPicPr>
          <p:cNvPr id="19"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887200" y="7064030"/>
            <a:ext cx="5866088" cy="3274344"/>
          </a:xfrm>
          <a:prstGeom prst="rect">
            <a:avLst/>
          </a:prstGeom>
        </p:spPr>
      </p:pic>
      <p:sp>
        <p:nvSpPr>
          <p:cNvPr id="9" name="AutoShape 2"/>
          <p:cNvSpPr/>
          <p:nvPr/>
        </p:nvSpPr>
        <p:spPr>
          <a:xfrm flipV="1">
            <a:off x="901080" y="4152900"/>
            <a:ext cx="8809236" cy="0"/>
          </a:xfrm>
          <a:prstGeom prst="line">
            <a:avLst/>
          </a:prstGeom>
          <a:ln w="9525" cap="rnd">
            <a:solidFill>
              <a:srgbClr val="000000"/>
            </a:solidFill>
            <a:prstDash val="solid"/>
            <a:headEnd type="none" w="sm" len="sm"/>
            <a:tailEnd type="none" w="sm" len="sm"/>
          </a:ln>
        </p:spPr>
      </p:sp>
      <p:pic>
        <p:nvPicPr>
          <p:cNvPr id="10"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1081" y="2169343"/>
            <a:ext cx="839439" cy="839439"/>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01080" y="4634566"/>
            <a:ext cx="839439" cy="839439"/>
          </a:xfrm>
          <a:prstGeom prst="rect">
            <a:avLst/>
          </a:prstGeom>
        </p:spPr>
      </p:pic>
      <p:sp>
        <p:nvSpPr>
          <p:cNvPr id="12" name="TextBox 12"/>
          <p:cNvSpPr txBox="1"/>
          <p:nvPr/>
        </p:nvSpPr>
        <p:spPr>
          <a:xfrm>
            <a:off x="2133600" y="2138197"/>
            <a:ext cx="7010400" cy="1600438"/>
          </a:xfrm>
          <a:prstGeom prst="rect">
            <a:avLst/>
          </a:prstGeom>
        </p:spPr>
        <p:txBody>
          <a:bodyPr wrap="square" lIns="0" tIns="0" rIns="0" bIns="0" rtlCol="0" anchor="t">
            <a:spAutoFit/>
          </a:bodyPr>
          <a:lstStyle/>
          <a:p>
            <a:pPr algn="just">
              <a:lnSpc>
                <a:spcPct val="130000"/>
              </a:lnSpc>
              <a:spcBef>
                <a:spcPts val="600"/>
              </a:spcBef>
              <a:spcAft>
                <a:spcPts val="600"/>
              </a:spcAft>
            </a:pPr>
            <a:r>
              <a:rPr lang="nl-NL" sz="4000" b="1">
                <a:solidFill>
                  <a:schemeClr val="tx2">
                    <a:lumMod val="50000"/>
                  </a:schemeClr>
                </a:solidFill>
                <a:latin typeface="Arial" panose="020B0604020202020204" pitchFamily="34" charset="0"/>
                <a:ea typeface="Times New Roman" panose="02020603050405020304" pitchFamily="18" charset="0"/>
                <a:cs typeface="Arial" panose="020B0604020202020204" pitchFamily="34" charset="0"/>
              </a:rPr>
              <a:t>Tìm hiểu quá trình lọc bột sắn dây và bột nghệ.</a:t>
            </a:r>
          </a:p>
        </p:txBody>
      </p:sp>
      <p:sp>
        <p:nvSpPr>
          <p:cNvPr id="13" name="TextBox 13"/>
          <p:cNvSpPr txBox="1"/>
          <p:nvPr/>
        </p:nvSpPr>
        <p:spPr>
          <a:xfrm>
            <a:off x="2118732" y="4634566"/>
            <a:ext cx="7591584" cy="2400657"/>
          </a:xfrm>
          <a:prstGeom prst="rect">
            <a:avLst/>
          </a:prstGeom>
        </p:spPr>
        <p:txBody>
          <a:bodyPr wrap="square" lIns="0" tIns="0" rIns="0" bIns="0" rtlCol="0" anchor="t">
            <a:spAutoFit/>
          </a:bodyPr>
          <a:lstStyle/>
          <a:p>
            <a:pPr algn="just">
              <a:lnSpc>
                <a:spcPct val="130000"/>
              </a:lnSpc>
              <a:spcBef>
                <a:spcPts val="600"/>
              </a:spcBef>
              <a:spcAft>
                <a:spcPts val="600"/>
              </a:spcAft>
            </a:pPr>
            <a:r>
              <a:rPr lang="nl-NL" sz="4000" b="1">
                <a:solidFill>
                  <a:schemeClr val="tx2">
                    <a:lumMod val="50000"/>
                  </a:schemeClr>
                </a:solidFill>
                <a:latin typeface="Arial" panose="020B0604020202020204" pitchFamily="34" charset="0"/>
                <a:cs typeface="Arial" panose="020B0604020202020204" pitchFamily="34" charset="0"/>
              </a:rPr>
              <a:t>Người ta làm thế nào để tách được bột sắn và bột nghệ ra khỏi hỗn hợp?</a:t>
            </a:r>
            <a:endParaRPr lang="en-US" sz="4000">
              <a:solidFill>
                <a:schemeClr val="tx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30370" y="3924300"/>
            <a:ext cx="14627259" cy="2769989"/>
          </a:xfrm>
          <a:prstGeom prst="rect">
            <a:avLst/>
          </a:prstGeom>
        </p:spPr>
        <p:txBody>
          <a:bodyPr wrap="square" lIns="0" tIns="0" rIns="0" bIns="0" rtlCol="0" anchor="t">
            <a:spAutoFit/>
          </a:bodyPr>
          <a:lstStyle/>
          <a:p>
            <a:pPr algn="ctr">
              <a:lnSpc>
                <a:spcPts val="10800"/>
              </a:lnSpc>
            </a:pPr>
            <a:r>
              <a:rPr lang="en-US" sz="9000" b="1">
                <a:solidFill>
                  <a:schemeClr val="accent2"/>
                </a:solidFill>
                <a:latin typeface="Arial" panose="020B0604020202020204" pitchFamily="34" charset="0"/>
                <a:cs typeface="Arial" panose="020B0604020202020204" pitchFamily="34" charset="0"/>
              </a:rPr>
              <a:t>CẢM ƠN CÁC EM ĐÃ LẮNG NGHE BÀI GIẢNG!</a:t>
            </a:r>
          </a:p>
        </p:txBody>
      </p:sp>
      <p:pic>
        <p:nvPicPr>
          <p:cNvPr id="5" name="Picture 4"/>
          <p:cNvPicPr>
            <a:picLocks noChangeAspect="1"/>
          </p:cNvPicPr>
          <p:nvPr/>
        </p:nvPicPr>
        <p:blipFill>
          <a:blip r:embed="rId2"/>
          <a:stretch>
            <a:fillRect/>
          </a:stretch>
        </p:blipFill>
        <p:spPr>
          <a:xfrm>
            <a:off x="7239000" y="676854"/>
            <a:ext cx="3276601" cy="2750004"/>
          </a:xfrm>
          <a:prstGeom prst="rect">
            <a:avLst/>
          </a:prstGeom>
        </p:spPr>
      </p:pic>
      <p:sp>
        <p:nvSpPr>
          <p:cNvPr id="7" name="AutoShape 2"/>
          <p:cNvSpPr/>
          <p:nvPr/>
        </p:nvSpPr>
        <p:spPr>
          <a:xfrm>
            <a:off x="0" y="7886700"/>
            <a:ext cx="18288000" cy="2400300"/>
          </a:xfrm>
          <a:prstGeom prst="rect">
            <a:avLst/>
          </a:prstGeom>
          <a:solidFill>
            <a:srgbClr val="99D9D9"/>
          </a:solidFill>
        </p:spPr>
      </p:sp>
    </p:spTree>
    <p:extLst>
      <p:ext uri="{BB962C8B-B14F-4D97-AF65-F5344CB8AC3E}">
        <p14:creationId xmlns:p14="http://schemas.microsoft.com/office/powerpoint/2010/main" val="34069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02246"/>
            <a:ext cx="18288000" cy="2584754"/>
          </a:xfrm>
          <a:prstGeom prst="rect">
            <a:avLst/>
          </a:prstGeom>
          <a:solidFill>
            <a:srgbClr val="99D9D9"/>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720060" y="6135407"/>
            <a:ext cx="5866088" cy="3274344"/>
          </a:xfrm>
          <a:prstGeom prst="rect">
            <a:avLst/>
          </a:prstGeom>
        </p:spPr>
      </p:pic>
      <p:sp>
        <p:nvSpPr>
          <p:cNvPr id="10" name="Rectangle 9"/>
          <p:cNvSpPr/>
          <p:nvPr/>
        </p:nvSpPr>
        <p:spPr>
          <a:xfrm>
            <a:off x="2202460" y="883321"/>
            <a:ext cx="16154400" cy="3388235"/>
          </a:xfrm>
          <a:prstGeom prst="rect">
            <a:avLst/>
          </a:prstGeom>
        </p:spPr>
        <p:txBody>
          <a:bodyPr wrap="square">
            <a:spAutoFit/>
          </a:bodyPr>
          <a:lstStyle/>
          <a:p>
            <a:pPr algn="ctr">
              <a:lnSpc>
                <a:spcPct val="135000"/>
              </a:lnSpc>
              <a:spcBef>
                <a:spcPts val="600"/>
              </a:spcBef>
              <a:spcAft>
                <a:spcPts val="600"/>
              </a:spcAft>
              <a:tabLst>
                <a:tab pos="2514600" algn="l"/>
              </a:tabLst>
            </a:pPr>
            <a:r>
              <a:rPr lang="da-DK" sz="8000" b="1">
                <a:solidFill>
                  <a:srgbClr val="00B050"/>
                </a:solidFill>
                <a:latin typeface="Arial" panose="020B0604020202020204" pitchFamily="34" charset="0"/>
                <a:ea typeface="Times New Roman" panose="02020603050405020304" pitchFamily="18" charset="0"/>
                <a:cs typeface="Arial" panose="020B0604020202020204" pitchFamily="34" charset="0"/>
              </a:rPr>
              <a:t>BÀI 17 </a:t>
            </a:r>
          </a:p>
          <a:p>
            <a:pPr algn="ctr">
              <a:lnSpc>
                <a:spcPct val="135000"/>
              </a:lnSpc>
              <a:spcBef>
                <a:spcPts val="600"/>
              </a:spcBef>
              <a:spcAft>
                <a:spcPts val="600"/>
              </a:spcAft>
              <a:tabLst>
                <a:tab pos="2514600" algn="l"/>
              </a:tabLst>
            </a:pPr>
            <a:r>
              <a:rPr lang="da-DK" sz="8000" b="1">
                <a:solidFill>
                  <a:srgbClr val="00B050"/>
                </a:solidFill>
                <a:latin typeface="Arial" panose="020B0604020202020204" pitchFamily="34" charset="0"/>
                <a:ea typeface="Times New Roman" panose="02020603050405020304" pitchFamily="18" charset="0"/>
                <a:cs typeface="Arial" panose="020B0604020202020204" pitchFamily="34" charset="0"/>
              </a:rPr>
              <a:t>TÁCH CHẤT KHỎI HỖN HỢP</a:t>
            </a:r>
            <a:endParaRPr lang="en-US" sz="8000">
              <a:solidFill>
                <a:srgbClr val="00B05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4229100"/>
            <a:ext cx="3338121" cy="77466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470998"/>
            <a:ext cx="18288000" cy="1816002"/>
          </a:xfrm>
          <a:prstGeom prst="rect">
            <a:avLst/>
          </a:prstGeom>
          <a:solidFill>
            <a:srgbClr val="D1A3E8"/>
          </a:solidFill>
        </p:spPr>
      </p:sp>
      <p:sp>
        <p:nvSpPr>
          <p:cNvPr id="7" name="TextBox 7"/>
          <p:cNvSpPr txBox="1"/>
          <p:nvPr/>
        </p:nvSpPr>
        <p:spPr>
          <a:xfrm>
            <a:off x="5105400" y="253804"/>
            <a:ext cx="9296400" cy="1040798"/>
          </a:xfrm>
          <a:prstGeom prst="rect">
            <a:avLst/>
          </a:prstGeom>
        </p:spPr>
        <p:txBody>
          <a:bodyPr wrap="square" lIns="0" tIns="0" rIns="0" bIns="0" rtlCol="0" anchor="t">
            <a:spAutoFit/>
          </a:bodyPr>
          <a:lstStyle/>
          <a:p>
            <a:pPr algn="ctr">
              <a:lnSpc>
                <a:spcPts val="9000"/>
              </a:lnSpc>
            </a:pPr>
            <a:r>
              <a:rPr lang="en-US" sz="6000" b="1">
                <a:solidFill>
                  <a:srgbClr val="000000"/>
                </a:solidFill>
                <a:latin typeface="Arial" panose="020B0604020202020204" pitchFamily="34" charset="0"/>
                <a:cs typeface="Arial" panose="020B0604020202020204" pitchFamily="34" charset="0"/>
              </a:rPr>
              <a:t>NỘI DUNG BÀI HỌC</a:t>
            </a:r>
          </a:p>
        </p:txBody>
      </p:sp>
      <p:grpSp>
        <p:nvGrpSpPr>
          <p:cNvPr id="26" name="Group 25"/>
          <p:cNvGrpSpPr/>
          <p:nvPr/>
        </p:nvGrpSpPr>
        <p:grpSpPr>
          <a:xfrm>
            <a:off x="5410200" y="2610685"/>
            <a:ext cx="8373835" cy="2388870"/>
            <a:chOff x="6962698" y="2628900"/>
            <a:chExt cx="8373835" cy="2388870"/>
          </a:xfrm>
        </p:grpSpPr>
        <p:sp>
          <p:nvSpPr>
            <p:cNvPr id="20" name="Freeform 19"/>
            <p:cNvSpPr/>
            <p:nvPr/>
          </p:nvSpPr>
          <p:spPr>
            <a:xfrm>
              <a:off x="6962698" y="2628900"/>
              <a:ext cx="8373835" cy="2388870"/>
            </a:xfrm>
            <a:custGeom>
              <a:avLst/>
              <a:gdLst>
                <a:gd name="connsiteX0" fmla="*/ 0 w 8373835"/>
                <a:gd name="connsiteY0" fmla="*/ 238887 h 2388870"/>
                <a:gd name="connsiteX1" fmla="*/ 238887 w 8373835"/>
                <a:gd name="connsiteY1" fmla="*/ 0 h 2388870"/>
                <a:gd name="connsiteX2" fmla="*/ 8134948 w 8373835"/>
                <a:gd name="connsiteY2" fmla="*/ 0 h 2388870"/>
                <a:gd name="connsiteX3" fmla="*/ 8373835 w 8373835"/>
                <a:gd name="connsiteY3" fmla="*/ 238887 h 2388870"/>
                <a:gd name="connsiteX4" fmla="*/ 8373835 w 8373835"/>
                <a:gd name="connsiteY4" fmla="*/ 2149983 h 2388870"/>
                <a:gd name="connsiteX5" fmla="*/ 8134948 w 8373835"/>
                <a:gd name="connsiteY5" fmla="*/ 2388870 h 2388870"/>
                <a:gd name="connsiteX6" fmla="*/ 238887 w 8373835"/>
                <a:gd name="connsiteY6" fmla="*/ 2388870 h 2388870"/>
                <a:gd name="connsiteX7" fmla="*/ 0 w 8373835"/>
                <a:gd name="connsiteY7" fmla="*/ 2149983 h 2388870"/>
                <a:gd name="connsiteX8" fmla="*/ 0 w 8373835"/>
                <a:gd name="connsiteY8" fmla="*/ 238887 h 238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835" h="2388870">
                  <a:moveTo>
                    <a:pt x="0" y="238887"/>
                  </a:moveTo>
                  <a:cubicBezTo>
                    <a:pt x="0" y="106953"/>
                    <a:pt x="106953" y="0"/>
                    <a:pt x="238887" y="0"/>
                  </a:cubicBezTo>
                  <a:lnTo>
                    <a:pt x="8134948" y="0"/>
                  </a:lnTo>
                  <a:cubicBezTo>
                    <a:pt x="8266882" y="0"/>
                    <a:pt x="8373835" y="106953"/>
                    <a:pt x="8373835" y="238887"/>
                  </a:cubicBezTo>
                  <a:lnTo>
                    <a:pt x="8373835" y="2149983"/>
                  </a:lnTo>
                  <a:cubicBezTo>
                    <a:pt x="8373835" y="2281917"/>
                    <a:pt x="8266882" y="2388870"/>
                    <a:pt x="8134948" y="2388870"/>
                  </a:cubicBezTo>
                  <a:lnTo>
                    <a:pt x="238887" y="2388870"/>
                  </a:lnTo>
                  <a:cubicBezTo>
                    <a:pt x="106953" y="2388870"/>
                    <a:pt x="0" y="2281917"/>
                    <a:pt x="0" y="2149983"/>
                  </a:cubicBezTo>
                  <a:lnTo>
                    <a:pt x="0" y="238887"/>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41418" tIns="241418" rIns="2570566" bIns="241418" numCol="1" spcCol="1270" anchor="ctr" anchorCtr="0">
              <a:noAutofit/>
            </a:bodyPr>
            <a:lstStyle/>
            <a:p>
              <a:pPr lvl="0" algn="ctr" defTabSz="2000250">
                <a:lnSpc>
                  <a:spcPct val="130000"/>
                </a:lnSpc>
                <a:spcBef>
                  <a:spcPct val="0"/>
                </a:spcBef>
                <a:spcAft>
                  <a:spcPts val="600"/>
                </a:spcAft>
              </a:pPr>
              <a:endParaRPr lang="en-US" sz="4500" b="1" kern="1200">
                <a:latin typeface="Arial" panose="020B0604020202020204" pitchFamily="34" charset="0"/>
                <a:cs typeface="Arial" panose="020B0604020202020204" pitchFamily="34" charset="0"/>
              </a:endParaRPr>
            </a:p>
          </p:txBody>
        </p:sp>
        <p:sp>
          <p:nvSpPr>
            <p:cNvPr id="23" name="TextBox 22"/>
            <p:cNvSpPr txBox="1"/>
            <p:nvPr/>
          </p:nvSpPr>
          <p:spPr>
            <a:xfrm>
              <a:off x="7705283" y="3342126"/>
              <a:ext cx="6821069" cy="1477328"/>
            </a:xfrm>
            <a:prstGeom prst="rect">
              <a:avLst/>
            </a:prstGeom>
            <a:noFill/>
          </p:spPr>
          <p:txBody>
            <a:bodyPr wrap="square" rtlCol="0">
              <a:spAutoFit/>
            </a:bodyPr>
            <a:lstStyle/>
            <a:p>
              <a:pPr lvl="0"/>
              <a:r>
                <a:rPr lang="en-GB" sz="4500" b="1">
                  <a:solidFill>
                    <a:schemeClr val="bg1"/>
                  </a:solidFill>
                  <a:latin typeface="Arial" panose="020B0604020202020204" pitchFamily="34" charset="0"/>
                  <a:cs typeface="Arial" panose="020B0604020202020204" pitchFamily="34" charset="0"/>
                </a:rPr>
                <a:t>Nguyên tắc tách chất</a:t>
              </a:r>
              <a:endParaRPr lang="en-US" sz="4500" b="1">
                <a:solidFill>
                  <a:schemeClr val="bg1"/>
                </a:solidFill>
                <a:latin typeface="Arial" panose="020B0604020202020204" pitchFamily="34" charset="0"/>
                <a:cs typeface="Arial" panose="020B0604020202020204" pitchFamily="34" charset="0"/>
              </a:endParaRPr>
            </a:p>
            <a:p>
              <a:endParaRPr lang="en-US" sz="4500">
                <a:solidFill>
                  <a:schemeClr val="bg1"/>
                </a:solidFill>
              </a:endParaRPr>
            </a:p>
          </p:txBody>
        </p:sp>
      </p:grpSp>
      <p:grpSp>
        <p:nvGrpSpPr>
          <p:cNvPr id="27" name="Group 26"/>
          <p:cNvGrpSpPr/>
          <p:nvPr/>
        </p:nvGrpSpPr>
        <p:grpSpPr>
          <a:xfrm>
            <a:off x="6887935" y="4488602"/>
            <a:ext cx="8373835" cy="3430683"/>
            <a:chOff x="8440433" y="4506817"/>
            <a:chExt cx="8373835" cy="3430683"/>
          </a:xfrm>
        </p:grpSpPr>
        <p:sp>
          <p:nvSpPr>
            <p:cNvPr id="21" name="Freeform 20"/>
            <p:cNvSpPr/>
            <p:nvPr/>
          </p:nvSpPr>
          <p:spPr>
            <a:xfrm>
              <a:off x="8440433" y="5548630"/>
              <a:ext cx="8373835" cy="2388870"/>
            </a:xfrm>
            <a:custGeom>
              <a:avLst/>
              <a:gdLst>
                <a:gd name="connsiteX0" fmla="*/ 0 w 8373835"/>
                <a:gd name="connsiteY0" fmla="*/ 238887 h 2388870"/>
                <a:gd name="connsiteX1" fmla="*/ 238887 w 8373835"/>
                <a:gd name="connsiteY1" fmla="*/ 0 h 2388870"/>
                <a:gd name="connsiteX2" fmla="*/ 8134948 w 8373835"/>
                <a:gd name="connsiteY2" fmla="*/ 0 h 2388870"/>
                <a:gd name="connsiteX3" fmla="*/ 8373835 w 8373835"/>
                <a:gd name="connsiteY3" fmla="*/ 238887 h 2388870"/>
                <a:gd name="connsiteX4" fmla="*/ 8373835 w 8373835"/>
                <a:gd name="connsiteY4" fmla="*/ 2149983 h 2388870"/>
                <a:gd name="connsiteX5" fmla="*/ 8134948 w 8373835"/>
                <a:gd name="connsiteY5" fmla="*/ 2388870 h 2388870"/>
                <a:gd name="connsiteX6" fmla="*/ 238887 w 8373835"/>
                <a:gd name="connsiteY6" fmla="*/ 2388870 h 2388870"/>
                <a:gd name="connsiteX7" fmla="*/ 0 w 8373835"/>
                <a:gd name="connsiteY7" fmla="*/ 2149983 h 2388870"/>
                <a:gd name="connsiteX8" fmla="*/ 0 w 8373835"/>
                <a:gd name="connsiteY8" fmla="*/ 238887 h 238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3835" h="2388870">
                  <a:moveTo>
                    <a:pt x="0" y="238887"/>
                  </a:moveTo>
                  <a:cubicBezTo>
                    <a:pt x="0" y="106953"/>
                    <a:pt x="106953" y="0"/>
                    <a:pt x="238887" y="0"/>
                  </a:cubicBezTo>
                  <a:lnTo>
                    <a:pt x="8134948" y="0"/>
                  </a:lnTo>
                  <a:cubicBezTo>
                    <a:pt x="8266882" y="0"/>
                    <a:pt x="8373835" y="106953"/>
                    <a:pt x="8373835" y="238887"/>
                  </a:cubicBezTo>
                  <a:lnTo>
                    <a:pt x="8373835" y="2149983"/>
                  </a:lnTo>
                  <a:cubicBezTo>
                    <a:pt x="8373835" y="2281917"/>
                    <a:pt x="8266882" y="2388870"/>
                    <a:pt x="8134948" y="2388870"/>
                  </a:cubicBezTo>
                  <a:lnTo>
                    <a:pt x="238887" y="2388870"/>
                  </a:lnTo>
                  <a:cubicBezTo>
                    <a:pt x="106953" y="2388870"/>
                    <a:pt x="0" y="2281917"/>
                    <a:pt x="0" y="2149983"/>
                  </a:cubicBezTo>
                  <a:lnTo>
                    <a:pt x="0" y="238887"/>
                  </a:lnTo>
                  <a:close/>
                </a:path>
              </a:pathLst>
            </a:custGeom>
          </p:spPr>
          <p:style>
            <a:lnRef idx="3">
              <a:schemeClr val="lt1">
                <a:hueOff val="0"/>
                <a:satOff val="0"/>
                <a:lumOff val="0"/>
                <a:alphaOff val="0"/>
              </a:schemeClr>
            </a:lnRef>
            <a:fillRef idx="1">
              <a:schemeClr val="accent5">
                <a:hueOff val="-9933876"/>
                <a:satOff val="39811"/>
                <a:lumOff val="8628"/>
                <a:alphaOff val="0"/>
              </a:schemeClr>
            </a:fillRef>
            <a:effectRef idx="1">
              <a:schemeClr val="accent5">
                <a:hueOff val="-9933876"/>
                <a:satOff val="39811"/>
                <a:lumOff val="8628"/>
                <a:alphaOff val="0"/>
              </a:schemeClr>
            </a:effectRef>
            <a:fontRef idx="minor">
              <a:schemeClr val="lt1"/>
            </a:fontRef>
          </p:style>
          <p:txBody>
            <a:bodyPr spcFirstLastPara="0" vert="horz" wrap="square" lIns="241418" tIns="241418" rIns="3271919" bIns="241418" numCol="1" spcCol="1270" anchor="ctr" anchorCtr="0">
              <a:noAutofit/>
            </a:bodyPr>
            <a:lstStyle/>
            <a:p>
              <a:pPr lvl="0" algn="ctr" defTabSz="2000250">
                <a:lnSpc>
                  <a:spcPct val="130000"/>
                </a:lnSpc>
                <a:spcBef>
                  <a:spcPct val="0"/>
                </a:spcBef>
                <a:spcAft>
                  <a:spcPts val="600"/>
                </a:spcAft>
              </a:pPr>
              <a:endParaRPr lang="en-US" sz="4500" b="1" kern="1200">
                <a:latin typeface="Arial" panose="020B0604020202020204" pitchFamily="34" charset="0"/>
                <a:cs typeface="Arial" panose="020B0604020202020204" pitchFamily="34" charset="0"/>
              </a:endParaRPr>
            </a:p>
          </p:txBody>
        </p:sp>
        <p:sp>
          <p:nvSpPr>
            <p:cNvPr id="22" name="Freeform 21"/>
            <p:cNvSpPr/>
            <p:nvPr/>
          </p:nvSpPr>
          <p:spPr>
            <a:xfrm>
              <a:off x="13783767" y="4506817"/>
              <a:ext cx="1552765" cy="1552765"/>
            </a:xfrm>
            <a:custGeom>
              <a:avLst/>
              <a:gdLst>
                <a:gd name="connsiteX0" fmla="*/ 0 w 1552765"/>
                <a:gd name="connsiteY0" fmla="*/ 854021 h 1552765"/>
                <a:gd name="connsiteX1" fmla="*/ 349372 w 1552765"/>
                <a:gd name="connsiteY1" fmla="*/ 854021 h 1552765"/>
                <a:gd name="connsiteX2" fmla="*/ 349372 w 1552765"/>
                <a:gd name="connsiteY2" fmla="*/ 0 h 1552765"/>
                <a:gd name="connsiteX3" fmla="*/ 1203393 w 1552765"/>
                <a:gd name="connsiteY3" fmla="*/ 0 h 1552765"/>
                <a:gd name="connsiteX4" fmla="*/ 1203393 w 1552765"/>
                <a:gd name="connsiteY4" fmla="*/ 854021 h 1552765"/>
                <a:gd name="connsiteX5" fmla="*/ 1552765 w 1552765"/>
                <a:gd name="connsiteY5" fmla="*/ 854021 h 1552765"/>
                <a:gd name="connsiteX6" fmla="*/ 776383 w 1552765"/>
                <a:gd name="connsiteY6" fmla="*/ 1552765 h 1552765"/>
                <a:gd name="connsiteX7" fmla="*/ 0 w 1552765"/>
                <a:gd name="connsiteY7" fmla="*/ 854021 h 155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765" h="1552765">
                  <a:moveTo>
                    <a:pt x="0" y="854021"/>
                  </a:moveTo>
                  <a:lnTo>
                    <a:pt x="349372" y="854021"/>
                  </a:lnTo>
                  <a:lnTo>
                    <a:pt x="349372" y="0"/>
                  </a:lnTo>
                  <a:lnTo>
                    <a:pt x="1203393" y="0"/>
                  </a:lnTo>
                  <a:lnTo>
                    <a:pt x="1203393" y="854021"/>
                  </a:lnTo>
                  <a:lnTo>
                    <a:pt x="1552765" y="854021"/>
                  </a:lnTo>
                  <a:lnTo>
                    <a:pt x="776383" y="1552765"/>
                  </a:lnTo>
                  <a:lnTo>
                    <a:pt x="0" y="854021"/>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522" tIns="57150" rIns="406522" bIns="441459" numCol="1" spcCol="1270" anchor="ctr" anchorCtr="0">
              <a:noAutofit/>
            </a:bodyPr>
            <a:lstStyle/>
            <a:p>
              <a:pPr lvl="0" algn="ctr" defTabSz="2000250">
                <a:lnSpc>
                  <a:spcPct val="130000"/>
                </a:lnSpc>
                <a:spcBef>
                  <a:spcPct val="0"/>
                </a:spcBef>
                <a:spcAft>
                  <a:spcPts val="600"/>
                </a:spcAft>
              </a:pPr>
              <a:endParaRPr lang="en-US" sz="4500" b="1" kern="1200">
                <a:latin typeface="Arial" panose="020B0604020202020204" pitchFamily="34" charset="0"/>
                <a:cs typeface="Arial" panose="020B0604020202020204" pitchFamily="34" charset="0"/>
              </a:endParaRPr>
            </a:p>
          </p:txBody>
        </p:sp>
        <p:sp>
          <p:nvSpPr>
            <p:cNvPr id="24" name="Rectangle 23"/>
            <p:cNvSpPr/>
            <p:nvPr/>
          </p:nvSpPr>
          <p:spPr>
            <a:xfrm>
              <a:off x="9521375" y="6364069"/>
              <a:ext cx="6211957" cy="898836"/>
            </a:xfrm>
            <a:prstGeom prst="rect">
              <a:avLst/>
            </a:prstGeom>
          </p:spPr>
          <p:txBody>
            <a:bodyPr wrap="none">
              <a:spAutoFit/>
            </a:bodyPr>
            <a:lstStyle/>
            <a:p>
              <a:pPr lvl="0" algn="ctr" defTabSz="2000250">
                <a:lnSpc>
                  <a:spcPct val="130000"/>
                </a:lnSpc>
                <a:spcBef>
                  <a:spcPct val="0"/>
                </a:spcBef>
                <a:spcAft>
                  <a:spcPts val="600"/>
                </a:spcAft>
              </a:pPr>
              <a:r>
                <a:rPr lang="en-GB" sz="4500" b="1">
                  <a:solidFill>
                    <a:schemeClr val="bg1"/>
                  </a:solidFill>
                  <a:latin typeface="Arial" panose="020B0604020202020204" pitchFamily="34" charset="0"/>
                  <a:cs typeface="Arial" panose="020B0604020202020204" pitchFamily="34" charset="0"/>
                </a:rPr>
                <a:t>Một số cách tách chất</a:t>
              </a:r>
              <a:endParaRPr lang="en-US" sz="4500" b="1">
                <a:solidFill>
                  <a:schemeClr val="bg1"/>
                </a:solidFill>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2"/>
          <a:stretch>
            <a:fillRect/>
          </a:stretch>
        </p:blipFill>
        <p:spPr>
          <a:xfrm>
            <a:off x="4588405" y="176163"/>
            <a:ext cx="1033989" cy="1487935"/>
          </a:xfrm>
          <a:prstGeom prst="rect">
            <a:avLst/>
          </a:prstGeom>
        </p:spPr>
      </p:pic>
      <p:pic>
        <p:nvPicPr>
          <p:cNvPr id="13" name="Picture 12"/>
          <p:cNvPicPr>
            <a:picLocks noChangeAspect="1"/>
          </p:cNvPicPr>
          <p:nvPr/>
        </p:nvPicPr>
        <p:blipFill>
          <a:blip r:embed="rId3"/>
          <a:stretch>
            <a:fillRect/>
          </a:stretch>
        </p:blipFill>
        <p:spPr>
          <a:xfrm>
            <a:off x="0" y="6836711"/>
            <a:ext cx="3657600" cy="3504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8244800"/>
            <a:ext cx="18288000" cy="2042200"/>
          </a:xfrm>
          <a:prstGeom prst="rect">
            <a:avLst/>
          </a:prstGeom>
          <a:solidFill>
            <a:srgbClr val="99D9D9"/>
          </a:solidFill>
        </p:spPr>
      </p:sp>
      <p:sp>
        <p:nvSpPr>
          <p:cNvPr id="13" name="TextBox 2"/>
          <p:cNvSpPr txBox="1"/>
          <p:nvPr/>
        </p:nvSpPr>
        <p:spPr>
          <a:xfrm>
            <a:off x="5334000" y="342900"/>
            <a:ext cx="8991600" cy="838435"/>
          </a:xfrm>
          <a:prstGeom prst="rect">
            <a:avLst/>
          </a:prstGeom>
        </p:spPr>
        <p:txBody>
          <a:bodyPr wrap="square" lIns="0" tIns="0" rIns="0" bIns="0" rtlCol="0" anchor="t">
            <a:spAutoFit/>
          </a:bodyPr>
          <a:lstStyle/>
          <a:p>
            <a:pPr>
              <a:lnSpc>
                <a:spcPct val="120000"/>
              </a:lnSpc>
              <a:spcBef>
                <a:spcPts val="600"/>
              </a:spcBef>
              <a:spcAft>
                <a:spcPts val="600"/>
              </a:spcAft>
            </a:pPr>
            <a:r>
              <a:rPr lang="en-US" sz="5000" b="1">
                <a:solidFill>
                  <a:schemeClr val="accent5">
                    <a:lumMod val="50000"/>
                  </a:schemeClr>
                </a:solidFill>
                <a:latin typeface="Arial" panose="020B0604020202020204" pitchFamily="34" charset="0"/>
                <a:cs typeface="Arial" panose="020B0604020202020204" pitchFamily="34" charset="0"/>
              </a:rPr>
              <a:t>I. NGUYÊN TẮC TÁCH CHẤT</a:t>
            </a:r>
          </a:p>
        </p:txBody>
      </p:sp>
      <p:sp>
        <p:nvSpPr>
          <p:cNvPr id="14" name="Rectangle 13"/>
          <p:cNvSpPr/>
          <p:nvPr/>
        </p:nvSpPr>
        <p:spPr>
          <a:xfrm>
            <a:off x="1630985" y="1638300"/>
            <a:ext cx="16397630" cy="784830"/>
          </a:xfrm>
          <a:prstGeom prst="rect">
            <a:avLst/>
          </a:prstGeom>
        </p:spPr>
        <p:txBody>
          <a:bodyPr wrap="none">
            <a:spAutoFit/>
          </a:bodyPr>
          <a:lstStyle/>
          <a:p>
            <a:pPr algn="ctr">
              <a:buFontTx/>
              <a:buNone/>
            </a:pPr>
            <a:r>
              <a:rPr lang="en-US" altLang="en-US" sz="4500" b="1">
                <a:latin typeface="Arial" panose="020B0604020202020204" pitchFamily="34" charset="0"/>
                <a:cs typeface="Arial" panose="020B0604020202020204" pitchFamily="34" charset="0"/>
                <a:sym typeface="Wingdings" panose="05000000000000000000" pitchFamily="2" charset="2"/>
              </a:rPr>
              <a:t>Trong thực tế em thường gặp chất tinh khiết hay hỗn hợp?</a:t>
            </a:r>
          </a:p>
        </p:txBody>
      </p:sp>
      <p:pic>
        <p:nvPicPr>
          <p:cNvPr id="15" name="Picture 14"/>
          <p:cNvPicPr>
            <a:picLocks noChangeAspect="1"/>
          </p:cNvPicPr>
          <p:nvPr/>
        </p:nvPicPr>
        <p:blipFill>
          <a:blip r:embed="rId2"/>
          <a:stretch>
            <a:fillRect/>
          </a:stretch>
        </p:blipFill>
        <p:spPr>
          <a:xfrm>
            <a:off x="249860" y="1325865"/>
            <a:ext cx="1381125" cy="1409700"/>
          </a:xfrm>
          <a:prstGeom prst="rect">
            <a:avLst/>
          </a:prstGeom>
        </p:spPr>
      </p:pic>
      <p:pic>
        <p:nvPicPr>
          <p:cNvPr id="1026" name="Picture 2" descr="Khánh Hòa mất trắng vụ muối 2017 | VT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123569"/>
            <a:ext cx="8701685" cy="4806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871668" y="3087179"/>
            <a:ext cx="3962400" cy="4806008"/>
          </a:xfrm>
          <a:prstGeom prst="rect">
            <a:avLst/>
          </a:prstGeom>
        </p:spPr>
      </p:pic>
      <p:sp>
        <p:nvSpPr>
          <p:cNvPr id="23" name="Rectangle 22"/>
          <p:cNvSpPr/>
          <p:nvPr/>
        </p:nvSpPr>
        <p:spPr>
          <a:xfrm>
            <a:off x="290891" y="8557235"/>
            <a:ext cx="7123955" cy="1501758"/>
          </a:xfrm>
          <a:prstGeom prst="rect">
            <a:avLst/>
          </a:prstGeom>
        </p:spPr>
        <p:txBody>
          <a:bodyPr wrap="square">
            <a:spAutoFit/>
          </a:bodyPr>
          <a:lstStyle/>
          <a:p>
            <a:pPr algn="ctr">
              <a:lnSpc>
                <a:spcPct val="120000"/>
              </a:lnSpc>
              <a:spcBef>
                <a:spcPts val="600"/>
              </a:spcBef>
              <a:spcAft>
                <a:spcPts val="600"/>
              </a:spcAft>
              <a:buFontTx/>
              <a:buNone/>
            </a:pPr>
            <a:r>
              <a:rPr lang="en-US" altLang="en-US" sz="4000" b="1">
                <a:latin typeface="Arial" panose="020B0604020202020204" pitchFamily="34" charset="0"/>
                <a:cs typeface="Arial" panose="020B0604020202020204" pitchFamily="34" charset="0"/>
                <a:sym typeface="Wingdings" panose="05000000000000000000" pitchFamily="2" charset="2"/>
              </a:rPr>
              <a:t>Phù sa trong nước sông lắng xuống, tách khỏi nước</a:t>
            </a:r>
          </a:p>
        </p:txBody>
      </p:sp>
      <p:sp>
        <p:nvSpPr>
          <p:cNvPr id="30" name="Rectangle 29"/>
          <p:cNvSpPr/>
          <p:nvPr/>
        </p:nvSpPr>
        <p:spPr>
          <a:xfrm>
            <a:off x="9138138" y="8557235"/>
            <a:ext cx="7123955" cy="1501758"/>
          </a:xfrm>
          <a:prstGeom prst="rect">
            <a:avLst/>
          </a:prstGeom>
        </p:spPr>
        <p:txBody>
          <a:bodyPr wrap="square">
            <a:spAutoFit/>
          </a:bodyPr>
          <a:lstStyle/>
          <a:p>
            <a:pPr algn="ctr">
              <a:lnSpc>
                <a:spcPct val="120000"/>
              </a:lnSpc>
              <a:spcBef>
                <a:spcPts val="600"/>
              </a:spcBef>
              <a:spcAft>
                <a:spcPts val="600"/>
              </a:spcAft>
              <a:buFontTx/>
              <a:buNone/>
            </a:pPr>
            <a:r>
              <a:rPr lang="en-US" altLang="en-US" sz="4000" b="1">
                <a:latin typeface="Arial" panose="020B0604020202020204" pitchFamily="34" charset="0"/>
                <a:cs typeface="Arial" panose="020B0604020202020204" pitchFamily="34" charset="0"/>
                <a:sym typeface="Wingdings" panose="05000000000000000000" pitchFamily="2" charset="2"/>
              </a:rPr>
              <a:t>Làm bay hơi nước biển thu được muối ăn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7689173"/>
            <a:ext cx="18288000" cy="2597827"/>
          </a:xfrm>
          <a:prstGeom prst="rect">
            <a:avLst/>
          </a:prstGeom>
          <a:solidFill>
            <a:srgbClr val="99B83C"/>
          </a:solidFill>
        </p:spPr>
      </p:sp>
      <p:sp>
        <p:nvSpPr>
          <p:cNvPr id="16" name="TextBox 2"/>
          <p:cNvSpPr txBox="1"/>
          <p:nvPr/>
        </p:nvSpPr>
        <p:spPr>
          <a:xfrm>
            <a:off x="1993278" y="1706498"/>
            <a:ext cx="13030200" cy="738664"/>
          </a:xfrm>
          <a:prstGeom prst="rect">
            <a:avLst/>
          </a:prstGeom>
        </p:spPr>
        <p:txBody>
          <a:bodyPr wrap="square" lIns="0" tIns="0" rIns="0" bIns="0" rtlCol="0" anchor="t">
            <a:spAutoFit/>
          </a:bodyPr>
          <a:lstStyle/>
          <a:p>
            <a:pPr>
              <a:lnSpc>
                <a:spcPct val="120000"/>
              </a:lnSpc>
              <a:spcBef>
                <a:spcPts val="600"/>
              </a:spcBef>
              <a:spcAft>
                <a:spcPts val="600"/>
              </a:spcAft>
            </a:pPr>
            <a:r>
              <a:rPr lang="en-GB" sz="4000" b="1">
                <a:solidFill>
                  <a:srgbClr val="002060"/>
                </a:solidFill>
                <a:latin typeface="Arial" panose="020B0604020202020204" pitchFamily="34" charset="0"/>
                <a:cs typeface="Arial" panose="020B0604020202020204" pitchFamily="34" charset="0"/>
              </a:rPr>
              <a:t>Tìm hiểu thông tin trong SGK và trả lời các câu hỏi:</a:t>
            </a:r>
          </a:p>
        </p:txBody>
      </p:sp>
      <p:sp>
        <p:nvSpPr>
          <p:cNvPr id="5" name="Rectangle 4"/>
          <p:cNvSpPr/>
          <p:nvPr/>
        </p:nvSpPr>
        <p:spPr>
          <a:xfrm>
            <a:off x="4298304" y="333644"/>
            <a:ext cx="8472191" cy="861774"/>
          </a:xfrm>
          <a:prstGeom prst="rect">
            <a:avLst/>
          </a:prstGeom>
        </p:spPr>
        <p:txBody>
          <a:bodyPr wrap="none">
            <a:spAutoFit/>
          </a:bodyPr>
          <a:lstStyle/>
          <a:p>
            <a:r>
              <a:rPr lang="en-GB" sz="5000" b="1">
                <a:solidFill>
                  <a:srgbClr val="C00000"/>
                </a:solidFill>
                <a:latin typeface="Arial" panose="020B0604020202020204" pitchFamily="34" charset="0"/>
                <a:cs typeface="Arial" panose="020B0604020202020204" pitchFamily="34" charset="0"/>
              </a:rPr>
              <a:t>Hoạt động cá nhân (3 phút)</a:t>
            </a:r>
            <a:endParaRPr lang="en-US" sz="5000">
              <a:solidFill>
                <a:srgbClr val="C00000"/>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30400" y="5506975"/>
            <a:ext cx="3059216" cy="4780025"/>
          </a:xfrm>
          <a:prstGeom prst="rect">
            <a:avLst/>
          </a:prstGeom>
        </p:spPr>
      </p:pic>
      <p:pic>
        <p:nvPicPr>
          <p:cNvPr id="13"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29089" y="61554"/>
            <a:ext cx="2160527" cy="2267729"/>
          </a:xfrm>
          <a:prstGeom prst="rect">
            <a:avLst/>
          </a:prstGeom>
        </p:spPr>
      </p:pic>
      <p:sp>
        <p:nvSpPr>
          <p:cNvPr id="6" name="Rectangle 5"/>
          <p:cNvSpPr/>
          <p:nvPr/>
        </p:nvSpPr>
        <p:spPr>
          <a:xfrm>
            <a:off x="601001" y="4077815"/>
            <a:ext cx="3467101" cy="2585323"/>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1. </a:t>
            </a:r>
            <a:r>
              <a:rPr lang="nl-NL"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Tại sao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đãi cát lại tìm được vàng?</a:t>
            </a:r>
            <a:endParaRPr lang="en-US" sz="400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5292813" y="3915793"/>
            <a:ext cx="4135638" cy="3416320"/>
          </a:xfrm>
          <a:prstGeom prst="rect">
            <a:avLst/>
          </a:prstGeom>
        </p:spPr>
        <p:txBody>
          <a:bodyPr wrap="square">
            <a:spAutoFit/>
          </a:bodyPr>
          <a:lstStyle/>
          <a:p>
            <a:pPr algn="just">
              <a:lnSpc>
                <a:spcPct val="135000"/>
              </a:lnSpc>
              <a:spcBef>
                <a:spcPts val="600"/>
              </a:spcBef>
              <a:spcAft>
                <a:spcPts val="600"/>
              </a:spcAft>
            </a:pPr>
            <a:r>
              <a:rPr lang="nl-NL" sz="4000" b="1">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2. </a:t>
            </a:r>
            <a:r>
              <a:rPr lang="en-GB" sz="4000">
                <a:solidFill>
                  <a:schemeClr val="tx1">
                    <a:lumMod val="95000"/>
                    <a:lumOff val="5000"/>
                  </a:schemeClr>
                </a:solidFill>
                <a:latin typeface="Arial" panose="020B0604020202020204" pitchFamily="34" charset="0"/>
                <a:ea typeface="Times New Roman" panose="02020603050405020304" pitchFamily="18" charset="0"/>
                <a:cs typeface="Arial" panose="020B0604020202020204" pitchFamily="34" charset="0"/>
              </a:rPr>
              <a:t>Tại sao phù sa trong nước lắng xuống, tách khỏi nước?</a:t>
            </a:r>
          </a:p>
        </p:txBody>
      </p:sp>
      <p:sp>
        <p:nvSpPr>
          <p:cNvPr id="9" name="Rectangle 8"/>
          <p:cNvSpPr/>
          <p:nvPr/>
        </p:nvSpPr>
        <p:spPr>
          <a:xfrm>
            <a:off x="11013751" y="3915793"/>
            <a:ext cx="4009727" cy="3416320"/>
          </a:xfrm>
          <a:prstGeom prst="rect">
            <a:avLst/>
          </a:prstGeom>
        </p:spPr>
        <p:txBody>
          <a:bodyPr wrap="square">
            <a:spAutoFit/>
          </a:bodyPr>
          <a:lstStyle/>
          <a:p>
            <a:pPr algn="just">
              <a:lnSpc>
                <a:spcPct val="135000"/>
              </a:lnSpc>
              <a:spcBef>
                <a:spcPts val="600"/>
              </a:spcBef>
              <a:spcAft>
                <a:spcPts val="600"/>
              </a:spcAft>
            </a:pPr>
            <a:r>
              <a:rPr lang="en-GB" sz="4000" b="1">
                <a:solidFill>
                  <a:schemeClr val="tx1">
                    <a:lumMod val="95000"/>
                    <a:lumOff val="5000"/>
                  </a:schemeClr>
                </a:solidFill>
                <a:latin typeface="Arial" panose="020B0604020202020204" pitchFamily="34" charset="0"/>
                <a:cs typeface="Arial" panose="020B0604020202020204" pitchFamily="34" charset="0"/>
              </a:rPr>
              <a:t>3. </a:t>
            </a:r>
            <a:r>
              <a:rPr lang="en-GB" sz="4000">
                <a:solidFill>
                  <a:schemeClr val="tx1">
                    <a:lumMod val="95000"/>
                    <a:lumOff val="5000"/>
                  </a:schemeClr>
                </a:solidFill>
                <a:latin typeface="Arial" panose="020B0604020202020204" pitchFamily="34" charset="0"/>
                <a:cs typeface="Arial" panose="020B0604020202020204" pitchFamily="34" charset="0"/>
              </a:rPr>
              <a:t>Tại sao phơi nước biển dưới ánh nắng và gió thu được muối?</a:t>
            </a:r>
            <a:endParaRPr lang="en-US" sz="4000">
              <a:solidFill>
                <a:schemeClr val="tx1">
                  <a:lumMod val="95000"/>
                  <a:lumOff val="5000"/>
                </a:schemeClr>
              </a:solidFill>
              <a:latin typeface="Arial" panose="020B0604020202020204" pitchFamily="34" charset="0"/>
              <a:cs typeface="Arial" panose="020B0604020202020204" pitchFamily="34" charset="0"/>
            </a:endParaRPr>
          </a:p>
        </p:txBody>
      </p:sp>
      <p:sp>
        <p:nvSpPr>
          <p:cNvPr id="17" name="AutoShape 10"/>
          <p:cNvSpPr/>
          <p:nvPr/>
        </p:nvSpPr>
        <p:spPr>
          <a:xfrm rot="5400000">
            <a:off x="2868650" y="5704966"/>
            <a:ext cx="3254299" cy="0"/>
          </a:xfrm>
          <a:prstGeom prst="line">
            <a:avLst/>
          </a:prstGeom>
          <a:ln w="9525" cap="flat">
            <a:solidFill>
              <a:srgbClr val="000000"/>
            </a:solidFill>
            <a:prstDash val="solid"/>
            <a:headEnd type="none" w="sm" len="sm"/>
            <a:tailEnd type="none" w="sm" len="sm"/>
          </a:ln>
        </p:spPr>
      </p:sp>
      <p:sp>
        <p:nvSpPr>
          <p:cNvPr id="18" name="AutoShape 10"/>
          <p:cNvSpPr/>
          <p:nvPr/>
        </p:nvSpPr>
        <p:spPr>
          <a:xfrm rot="5400000">
            <a:off x="8583650" y="5704963"/>
            <a:ext cx="3254299" cy="0"/>
          </a:xfrm>
          <a:prstGeom prst="line">
            <a:avLst/>
          </a:prstGeom>
          <a:ln w="9525" cap="flat">
            <a:solidFill>
              <a:srgbClr val="000000"/>
            </a:solidFill>
            <a:prstDash val="solid"/>
            <a:headEnd type="none" w="sm" len="sm"/>
            <a:tailEnd type="none" w="sm" len="sm"/>
          </a:ln>
        </p:spPr>
      </p:sp>
    </p:spTree>
    <p:extLst>
      <p:ext uri="{BB962C8B-B14F-4D97-AF65-F5344CB8AC3E}">
        <p14:creationId xmlns:p14="http://schemas.microsoft.com/office/powerpoint/2010/main" val="412227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sp>
      <p:grpSp>
        <p:nvGrpSpPr>
          <p:cNvPr id="28" name="Group 27"/>
          <p:cNvGrpSpPr/>
          <p:nvPr/>
        </p:nvGrpSpPr>
        <p:grpSpPr>
          <a:xfrm>
            <a:off x="1066800" y="7352444"/>
            <a:ext cx="15587146" cy="1723419"/>
            <a:chOff x="1405454" y="7277100"/>
            <a:chExt cx="15587146" cy="1723419"/>
          </a:xfrm>
        </p:grpSpPr>
        <p:sp>
          <p:nvSpPr>
            <p:cNvPr id="26" name="Rounded Rectangle 25"/>
            <p:cNvSpPr/>
            <p:nvPr/>
          </p:nvSpPr>
          <p:spPr>
            <a:xfrm>
              <a:off x="3338509" y="7277100"/>
              <a:ext cx="13654091" cy="1723419"/>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22" name="Picture 21"/>
            <p:cNvPicPr>
              <a:picLocks noChangeAspect="1"/>
            </p:cNvPicPr>
            <p:nvPr/>
          </p:nvPicPr>
          <p:blipFill>
            <a:blip r:embed="rId2"/>
            <a:stretch>
              <a:fillRect/>
            </a:stretch>
          </p:blipFill>
          <p:spPr>
            <a:xfrm>
              <a:off x="1405454" y="7615681"/>
              <a:ext cx="1838325" cy="1362075"/>
            </a:xfrm>
            <a:prstGeom prst="rect">
              <a:avLst/>
            </a:prstGeom>
          </p:spPr>
        </p:pic>
        <p:sp>
          <p:nvSpPr>
            <p:cNvPr id="24" name="Rectangle 23"/>
            <p:cNvSpPr/>
            <p:nvPr/>
          </p:nvSpPr>
          <p:spPr>
            <a:xfrm>
              <a:off x="3510134" y="7299861"/>
              <a:ext cx="13391315" cy="1677895"/>
            </a:xfrm>
            <a:prstGeom prst="rect">
              <a:avLst/>
            </a:prstGeom>
          </p:spPr>
          <p:txBody>
            <a:bodyPr wrap="square">
              <a:spAutoFit/>
            </a:bodyPr>
            <a:lstStyle/>
            <a:p>
              <a:pPr algn="ctr">
                <a:lnSpc>
                  <a:spcPct val="120000"/>
                </a:lnSpc>
                <a:spcBef>
                  <a:spcPts val="600"/>
                </a:spcBef>
                <a:spcAft>
                  <a:spcPts val="600"/>
                </a:spcAft>
              </a:pPr>
              <a:r>
                <a:rPr lang="nl-NL" sz="4500">
                  <a:solidFill>
                    <a:srgbClr val="002060"/>
                  </a:solidFill>
                  <a:latin typeface="Arial" panose="020B0604020202020204" pitchFamily="34" charset="0"/>
                  <a:ea typeface="Times New Roman" panose="02020603050405020304" pitchFamily="18" charset="0"/>
                  <a:cs typeface="Arial" panose="020B0604020202020204" pitchFamily="34" charset="0"/>
                </a:rPr>
                <a:t>Vàng nặng hơn cát nên khi đãi hỗn hợp trong nước vàng sẽ lắng xuống dưới.</a:t>
              </a:r>
              <a:endParaRPr lang="en-US" sz="4500">
                <a:solidFill>
                  <a:srgbClr val="002060"/>
                </a:solidFill>
                <a:latin typeface="Arial" panose="020B0604020202020204" pitchFamily="34" charset="0"/>
                <a:cs typeface="Arial" panose="020B0604020202020204" pitchFamily="34" charset="0"/>
              </a:endParaRPr>
            </a:p>
          </p:txBody>
        </p:sp>
      </p:grpSp>
      <p:pic>
        <p:nvPicPr>
          <p:cNvPr id="2050" name="Picture 2" descr="Mường Tè: Vẫn “nóng” khai thác vàng sa khoá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36702"/>
            <a:ext cx="8001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ân Indonesia đổ xô ra sông đãi vàng, bất chấp nguy hiểm | Báo Dân tr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7273" y="936702"/>
            <a:ext cx="8267778" cy="51673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sp>
      <p:grpSp>
        <p:nvGrpSpPr>
          <p:cNvPr id="28" name="Group 27"/>
          <p:cNvGrpSpPr/>
          <p:nvPr/>
        </p:nvGrpSpPr>
        <p:grpSpPr>
          <a:xfrm>
            <a:off x="3124283" y="7382349"/>
            <a:ext cx="13654091" cy="1155470"/>
            <a:chOff x="3338509" y="7845049"/>
            <a:chExt cx="13654091" cy="1155470"/>
          </a:xfrm>
        </p:grpSpPr>
        <p:sp>
          <p:nvSpPr>
            <p:cNvPr id="26" name="Rounded Rectangle 25"/>
            <p:cNvSpPr/>
            <p:nvPr/>
          </p:nvSpPr>
          <p:spPr>
            <a:xfrm>
              <a:off x="3338509" y="7845049"/>
              <a:ext cx="13654091" cy="11554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3719426" y="8076087"/>
              <a:ext cx="12901289" cy="784830"/>
            </a:xfrm>
            <a:prstGeom prst="rect">
              <a:avLst/>
            </a:prstGeom>
          </p:spPr>
          <p:txBody>
            <a:bodyPr wrap="none">
              <a:spAutoFit/>
            </a:bodyPr>
            <a:lstStyle/>
            <a:p>
              <a:r>
                <a:rPr lang="nl-NL" sz="4500">
                  <a:solidFill>
                    <a:srgbClr val="002060"/>
                  </a:solidFill>
                  <a:latin typeface="Arial" panose="020B0604020202020204" pitchFamily="34" charset="0"/>
                  <a:ea typeface="Times New Roman" panose="02020603050405020304" pitchFamily="18" charset="0"/>
                  <a:cs typeface="Arial" panose="020B0604020202020204" pitchFamily="34" charset="0"/>
                </a:rPr>
                <a:t>Phù sa nặng hơn nước nên lắng xuống đáy sông.</a:t>
              </a:r>
              <a:endParaRPr lang="en-US" sz="4500">
                <a:solidFill>
                  <a:srgbClr val="002060"/>
                </a:solidFill>
                <a:latin typeface="Arial" panose="020B0604020202020204" pitchFamily="34" charset="0"/>
                <a:cs typeface="Arial" panose="020B0604020202020204" pitchFamily="34" charset="0"/>
              </a:endParaRPr>
            </a:p>
          </p:txBody>
        </p:sp>
      </p:grpSp>
      <p:pic>
        <p:nvPicPr>
          <p:cNvPr id="5" name="Picture 4"/>
          <p:cNvPicPr>
            <a:picLocks noChangeAspect="1"/>
          </p:cNvPicPr>
          <p:nvPr/>
        </p:nvPicPr>
        <p:blipFill>
          <a:blip r:embed="rId2"/>
          <a:stretch>
            <a:fillRect/>
          </a:stretch>
        </p:blipFill>
        <p:spPr>
          <a:xfrm>
            <a:off x="1168400" y="7337669"/>
            <a:ext cx="1323975" cy="1200150"/>
          </a:xfrm>
          <a:prstGeom prst="rect">
            <a:avLst/>
          </a:prstGeom>
        </p:spPr>
      </p:pic>
      <p:pic>
        <p:nvPicPr>
          <p:cNvPr id="3074" name="Picture 2" descr="Phù sa – Wikipedia tiếng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95300"/>
            <a:ext cx="10172700" cy="633895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1591232" y="494371"/>
            <a:ext cx="5227035" cy="6339888"/>
          </a:xfrm>
          <a:prstGeom prst="rect">
            <a:avLst/>
          </a:prstGeom>
        </p:spPr>
      </p:pic>
    </p:spTree>
    <p:extLst>
      <p:ext uri="{BB962C8B-B14F-4D97-AF65-F5344CB8AC3E}">
        <p14:creationId xmlns:p14="http://schemas.microsoft.com/office/powerpoint/2010/main" val="37644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0" y="9258300"/>
            <a:ext cx="18288000" cy="1028700"/>
          </a:xfrm>
          <a:prstGeom prst="rect">
            <a:avLst/>
          </a:prstGeom>
          <a:solidFill>
            <a:srgbClr val="D1A3E8"/>
          </a:solidFill>
        </p:spPr>
      </p:sp>
      <p:grpSp>
        <p:nvGrpSpPr>
          <p:cNvPr id="7" name="Group 6"/>
          <p:cNvGrpSpPr/>
          <p:nvPr/>
        </p:nvGrpSpPr>
        <p:grpSpPr>
          <a:xfrm>
            <a:off x="1366751" y="7113652"/>
            <a:ext cx="15668164" cy="1861369"/>
            <a:chOff x="1366751" y="7113652"/>
            <a:chExt cx="15668164" cy="1861369"/>
          </a:xfrm>
        </p:grpSpPr>
        <p:grpSp>
          <p:nvGrpSpPr>
            <p:cNvPr id="28" name="Group 27"/>
            <p:cNvGrpSpPr/>
            <p:nvPr/>
          </p:nvGrpSpPr>
          <p:grpSpPr>
            <a:xfrm>
              <a:off x="3048000" y="7113652"/>
              <a:ext cx="13986915" cy="1861369"/>
              <a:chOff x="3262226" y="7576352"/>
              <a:chExt cx="13986915" cy="1861369"/>
            </a:xfrm>
          </p:grpSpPr>
          <p:sp>
            <p:nvSpPr>
              <p:cNvPr id="26" name="Rounded Rectangle 25"/>
              <p:cNvSpPr/>
              <p:nvPr/>
            </p:nvSpPr>
            <p:spPr>
              <a:xfrm>
                <a:off x="3262226" y="7576352"/>
                <a:ext cx="13654091" cy="18613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4" name="Rectangle 23"/>
              <p:cNvSpPr/>
              <p:nvPr/>
            </p:nvSpPr>
            <p:spPr>
              <a:xfrm>
                <a:off x="3262226" y="7668088"/>
                <a:ext cx="13986915" cy="1677895"/>
              </a:xfrm>
              <a:prstGeom prst="rect">
                <a:avLst/>
              </a:prstGeom>
            </p:spPr>
            <p:txBody>
              <a:bodyPr wrap="square">
                <a:spAutoFit/>
              </a:bodyPr>
              <a:lstStyle/>
              <a:p>
                <a:pPr>
                  <a:lnSpc>
                    <a:spcPct val="120000"/>
                  </a:lnSpc>
                  <a:spcBef>
                    <a:spcPts val="600"/>
                  </a:spcBef>
                  <a:spcAft>
                    <a:spcPts val="600"/>
                  </a:spcAft>
                </a:pPr>
                <a:r>
                  <a:rPr lang="nl-NL" sz="4500">
                    <a:solidFill>
                      <a:srgbClr val="002060"/>
                    </a:solidFill>
                    <a:latin typeface="Arial" panose="020B0604020202020204" pitchFamily="34" charset="0"/>
                    <a:ea typeface="Times New Roman" panose="02020603050405020304" pitchFamily="18" charset="0"/>
                    <a:cs typeface="Arial" panose="020B0604020202020204" pitchFamily="34" charset="0"/>
                  </a:rPr>
                  <a:t>Muối ăn không bị bay hơi nên khi làm cho nước biển bay hơi bởi gió và nắng sẽ thu được muối rắn.</a:t>
                </a:r>
                <a:endParaRPr lang="en-US" sz="4500">
                  <a:solidFill>
                    <a:srgbClr val="002060"/>
                  </a:solidFill>
                  <a:latin typeface="Arial" panose="020B0604020202020204" pitchFamily="34" charset="0"/>
                  <a:cs typeface="Arial" panose="020B0604020202020204" pitchFamily="34" charset="0"/>
                </a:endParaRPr>
              </a:p>
            </p:txBody>
          </p:sp>
        </p:grpSp>
        <p:pic>
          <p:nvPicPr>
            <p:cNvPr id="6" name="Picture 5"/>
            <p:cNvPicPr>
              <a:picLocks noChangeAspect="1"/>
            </p:cNvPicPr>
            <p:nvPr/>
          </p:nvPicPr>
          <p:blipFill>
            <a:blip r:embed="rId2"/>
            <a:stretch>
              <a:fillRect/>
            </a:stretch>
          </p:blipFill>
          <p:spPr>
            <a:xfrm>
              <a:off x="1366751" y="7382349"/>
              <a:ext cx="1390650" cy="1323975"/>
            </a:xfrm>
            <a:prstGeom prst="rect">
              <a:avLst/>
            </a:prstGeom>
          </p:spPr>
        </p:pic>
      </p:grpSp>
      <p:pic>
        <p:nvPicPr>
          <p:cNvPr id="4098" name="Picture 2" descr="Nghề làm muối ở Ninh Thuận | Tạp chí điện tử Thế giới Di s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24" y="499946"/>
            <a:ext cx="9051608" cy="599315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uối chỉ còn 300 đồng/kg vẫn bị thương lái &amp;#39;chê&amp;#39; | Tài chính - Kinh doanh |  Thanh Niê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3599" y="495300"/>
            <a:ext cx="7977625" cy="598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1200</Words>
  <Application>Microsoft Office PowerPoint</Application>
  <PresentationFormat>Custom</PresentationFormat>
  <Paragraphs>148</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49</cp:revision>
  <dcterms:created xsi:type="dcterms:W3CDTF">2006-08-16T00:00:00Z</dcterms:created>
  <dcterms:modified xsi:type="dcterms:W3CDTF">2023-11-05T14:09:59Z</dcterms:modified>
  <dc:identifier>DAEncBJ-k0U</dc:identifier>
</cp:coreProperties>
</file>