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1" r:id="rId2"/>
    <p:sldId id="290" r:id="rId3"/>
    <p:sldId id="277" r:id="rId4"/>
    <p:sldId id="292" r:id="rId5"/>
    <p:sldId id="257" r:id="rId6"/>
    <p:sldId id="259" r:id="rId7"/>
    <p:sldId id="281" r:id="rId8"/>
    <p:sldId id="283" r:id="rId9"/>
    <p:sldId id="282" r:id="rId10"/>
    <p:sldId id="284" r:id="rId11"/>
    <p:sldId id="293" r:id="rId12"/>
    <p:sldId id="279" r:id="rId13"/>
    <p:sldId id="262" r:id="rId14"/>
    <p:sldId id="272" r:id="rId15"/>
    <p:sldId id="294" r:id="rId16"/>
    <p:sldId id="264" r:id="rId17"/>
    <p:sldId id="295" r:id="rId18"/>
    <p:sldId id="287" r:id="rId19"/>
    <p:sldId id="288" r:id="rId20"/>
    <p:sldId id="297" r:id="rId21"/>
    <p:sldId id="289" r:id="rId22"/>
    <p:sldId id="29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10/9/2023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10/9/2023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10/9/2023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10/9/2023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10/9/2023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10/9/2023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10/9/2023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lFamJsS0nQ8"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smtClean="0">
                <a:solidFill>
                  <a:schemeClr val="accent1"/>
                </a:solidFill>
                <a:latin typeface="Times New Roman" pitchFamily="18" charset="0"/>
                <a:cs typeface="Times New Roman" pitchFamily="18" charset="0"/>
                <a:sym typeface="Wingdings" pitchFamily="2" charset="2"/>
                <a:hlinkClick r:id="rId2"/>
              </a:rPr>
              <a:t>Video: </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154838560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
        <p:nvSpPr>
          <p:cNvPr id="2" name="Rectangle 1"/>
          <p:cNvSpPr/>
          <p:nvPr/>
        </p:nvSpPr>
        <p:spPr>
          <a:xfrm>
            <a:off x="990600" y="1752600"/>
            <a:ext cx="7924800" cy="4893647"/>
          </a:xfrm>
          <a:prstGeom prst="rect">
            <a:avLst/>
          </a:prstGeom>
        </p:spPr>
        <p:txBody>
          <a:bodyPr wrap="square">
            <a:spAutoFit/>
          </a:bodyPr>
          <a:lstStyle/>
          <a:p>
            <a:pPr>
              <a:buFont typeface="+mj-lt"/>
              <a:buAutoNum type="arabicPeriod"/>
            </a:pPr>
            <a:r>
              <a:rPr lang="vi-VN" sz="2400">
                <a:solidFill>
                  <a:srgbClr val="C00000"/>
                </a:solidFill>
                <a:latin typeface="Open Sans"/>
              </a:rPr>
              <a:t>Bộ não cầu thủ nhận thông tin từ mắt=&gt; </a:t>
            </a:r>
            <a:r>
              <a:rPr lang="vi-VN" sz="2400">
                <a:solidFill>
                  <a:srgbClr val="002060"/>
                </a:solidFill>
                <a:latin typeface="Open Sans"/>
              </a:rPr>
              <a:t>Thu nhận thông tin</a:t>
            </a:r>
            <a:r>
              <a:rPr lang="vi-VN" sz="2400">
                <a:solidFill>
                  <a:srgbClr val="C00000"/>
                </a:solidFill>
                <a:latin typeface="Open Sans"/>
              </a:rPr>
              <a:t/>
            </a:r>
            <a:br>
              <a:rPr lang="vi-VN" sz="2400">
                <a:solidFill>
                  <a:srgbClr val="C00000"/>
                </a:solidFill>
                <a:latin typeface="Open Sans"/>
              </a:rPr>
            </a:br>
            <a:r>
              <a:rPr lang="vi-VN" sz="2400">
                <a:solidFill>
                  <a:srgbClr val="C00000"/>
                </a:solidFill>
                <a:latin typeface="Open Sans"/>
              </a:rPr>
              <a:t>2. Thông tin được ghi nhớ: vị trí và động tác của thủ môn, vị trí quả bóng, khoảng cách giữa bóng tới khung thành. </a:t>
            </a:r>
            <a:r>
              <a:rPr lang="vi-VN" sz="2400" smtClean="0">
                <a:solidFill>
                  <a:srgbClr val="C00000"/>
                </a:solidFill>
                <a:latin typeface="Open Sans"/>
              </a:rPr>
              <a:t>=&gt; </a:t>
            </a:r>
            <a:r>
              <a:rPr lang="vi-VN" sz="2400">
                <a:solidFill>
                  <a:srgbClr val="002060"/>
                </a:solidFill>
                <a:latin typeface="Open Sans"/>
              </a:rPr>
              <a:t>Lưu trữ thông tin</a:t>
            </a:r>
            <a:r>
              <a:rPr lang="vi-VN" sz="2400">
                <a:solidFill>
                  <a:srgbClr val="C00000"/>
                </a:solidFill>
                <a:latin typeface="Open Sans"/>
              </a:rPr>
              <a:t/>
            </a:r>
            <a:br>
              <a:rPr lang="vi-VN" sz="2400">
                <a:solidFill>
                  <a:srgbClr val="C00000"/>
                </a:solidFill>
                <a:latin typeface="Open Sans"/>
              </a:rPr>
            </a:br>
            <a:r>
              <a:rPr lang="vi-VN" sz="2400">
                <a:solidFill>
                  <a:srgbClr val="C00000"/>
                </a:solidFill>
                <a:latin typeface="Open Sans"/>
              </a:rPr>
              <a:t>3. Bộ não dùng kinh nghiệm để xử lí thông tin về vị trí của thủ môn thành điểm sơ hở khi bảo vệ khung thành, từ đó chuyển thành thông tin điều khiển đôi chân của cầu thủ.=&gt; </a:t>
            </a:r>
            <a:r>
              <a:rPr lang="vi-VN" sz="2400">
                <a:solidFill>
                  <a:srgbClr val="002060"/>
                </a:solidFill>
                <a:latin typeface="Open Sans"/>
              </a:rPr>
              <a:t>Xử lí thông tin</a:t>
            </a:r>
            <a:r>
              <a:rPr lang="vi-VN" sz="2400">
                <a:solidFill>
                  <a:srgbClr val="C00000"/>
                </a:solidFill>
                <a:latin typeface="Open Sans"/>
              </a:rPr>
              <a:t/>
            </a:r>
            <a:br>
              <a:rPr lang="vi-VN" sz="2400">
                <a:solidFill>
                  <a:srgbClr val="C00000"/>
                </a:solidFill>
                <a:latin typeface="Open Sans"/>
              </a:rPr>
            </a:br>
            <a:r>
              <a:rPr lang="vi-VN" sz="2400">
                <a:solidFill>
                  <a:srgbClr val="C00000"/>
                </a:solidFill>
                <a:latin typeface="Open Sans"/>
              </a:rPr>
              <a:t>4. Bộ não chuyển thông tin điều khiển đến hệ thống cơ bắp, thành những thao tác vận động toàn thân, đặc biệt là sự di chuyển của đôi chân, thực hiện cú sút phạt với hiệu quả cao nhất.=&gt; </a:t>
            </a:r>
            <a:r>
              <a:rPr lang="vi-VN" sz="2400">
                <a:solidFill>
                  <a:srgbClr val="002060"/>
                </a:solidFill>
                <a:latin typeface="Open Sans"/>
              </a:rPr>
              <a:t>Truyền thông tin</a:t>
            </a:r>
            <a:endParaRPr lang="vi-VN" sz="2400" i="0">
              <a:solidFill>
                <a:srgbClr val="002060"/>
              </a:solidFill>
              <a:effectLst/>
              <a:latin typeface="Open Sans"/>
            </a:endParaRPr>
          </a:p>
        </p:txBody>
      </p:sp>
    </p:spTree>
    <p:extLst>
      <p:ext uri="{BB962C8B-B14F-4D97-AF65-F5344CB8AC3E}">
        <p14:creationId xmlns:p14="http://schemas.microsoft.com/office/powerpoint/2010/main" val="36876095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FF0000"/>
                </a:solidFill>
                <a:latin typeface="Times New Roman" pitchFamily="18" charset="0"/>
                <a:cs typeface="Times New Roman" pitchFamily="18" charset="0"/>
              </a:rPr>
              <a:t>Thu </a:t>
            </a:r>
            <a:r>
              <a:rPr lang="en-US" sz="3200" dirty="0" err="1">
                <a:solidFill>
                  <a:srgbClr val="FF0000"/>
                </a:solidFill>
                <a:latin typeface="Times New Roman" pitchFamily="18" charset="0"/>
                <a:cs typeface="Times New Roman" pitchFamily="18" charset="0"/>
              </a:rPr>
              <a:t>nhận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thông</a:t>
            </a:r>
            <a:r>
              <a:rPr lang="en-US" sz="3200" dirty="0">
                <a:solidFill>
                  <a:srgbClr val="FF000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FF0000"/>
                </a:solidFill>
                <a:latin typeface="Times New Roman" pitchFamily="18" charset="0"/>
                <a:cs typeface="Times New Roman" pitchFamily="18" charset="0"/>
              </a:rPr>
              <a:t>Lưu</a:t>
            </a:r>
            <a:r>
              <a:rPr lang="en-US" sz="3200" dirty="0" smtClean="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trữ</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thông</a:t>
            </a:r>
            <a:r>
              <a:rPr lang="en-US" sz="3200" dirty="0">
                <a:solidFill>
                  <a:srgbClr val="FF000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FF0000"/>
                </a:solidFill>
                <a:latin typeface="Times New Roman" pitchFamily="18" charset="0"/>
                <a:cs typeface="Times New Roman" pitchFamily="18" charset="0"/>
              </a:rPr>
              <a:t>Biến</a:t>
            </a:r>
            <a:r>
              <a:rPr lang="en-US" sz="3200" dirty="0" smtClean="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đổi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thông</a:t>
            </a:r>
            <a:r>
              <a:rPr lang="en-US" sz="3200" dirty="0">
                <a:solidFill>
                  <a:srgbClr val="FF000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FF0000"/>
                </a:solidFill>
                <a:latin typeface="Times New Roman" pitchFamily="18" charset="0"/>
                <a:cs typeface="Times New Roman" pitchFamily="18" charset="0"/>
              </a:rPr>
              <a:t>Truyền</a:t>
            </a:r>
            <a:r>
              <a:rPr lang="en-US" sz="3200" dirty="0" smtClean="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thông</a:t>
            </a:r>
            <a:r>
              <a:rPr lang="en-US" sz="3200" dirty="0">
                <a:solidFill>
                  <a:srgbClr val="FF0000"/>
                </a:solidFill>
                <a:latin typeface="Times New Roman" pitchFamily="18" charset="0"/>
                <a:cs typeface="Times New Roman" pitchFamily="18" charset="0"/>
              </a:rPr>
              <a:t> tin</a:t>
            </a:r>
            <a:r>
              <a:rPr lang="en-US" sz="3200" dirty="0" smtClean="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lưu </a:t>
            </a:r>
            <a:r>
              <a:rPr lang="en-US" sz="3200" b="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 xử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4309291" y="3060337"/>
              <a:ext cx="4311229" cy="17209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FF0000"/>
                  </a:solidFill>
                  <a:latin typeface="Times New Roman" panose="02020603050405020304" pitchFamily="18" charset="0"/>
                  <a:cs typeface="Times New Roman" panose="02020603050405020304" pitchFamily="18" charset="0"/>
                </a:rPr>
                <a:t>Hãy cho biết tên các thiết bị vào</a:t>
              </a:r>
              <a:r>
                <a:rPr lang="en-US" sz="2400" b="1" smtClean="0">
                  <a:solidFill>
                    <a:srgbClr val="FF0000"/>
                  </a:solidFill>
                  <a:latin typeface="Times New Roman" panose="02020603050405020304" pitchFamily="18" charset="0"/>
                  <a:cs typeface="Times New Roman" panose="02020603050405020304" pitchFamily="18" charset="0"/>
                </a:rPr>
                <a:t>, thiết bị</a:t>
              </a:r>
              <a:endParaRPr lang="en-US" sz="2400" b="1">
                <a:solidFill>
                  <a:srgbClr val="FF0000"/>
                </a:solidFill>
                <a:latin typeface="Times New Roman" panose="02020603050405020304" pitchFamily="18" charset="0"/>
                <a:cs typeface="Times New Roman" panose="02020603050405020304" pitchFamily="18" charset="0"/>
              </a:endParaRPr>
            </a:p>
            <a:p>
              <a:r>
                <a:rPr lang="en-US" sz="2400" b="1" smtClean="0">
                  <a:solidFill>
                    <a:srgbClr val="FF0000"/>
                  </a:solidFill>
                  <a:latin typeface="Times New Roman" panose="02020603050405020304" pitchFamily="18" charset="0"/>
                  <a:cs typeface="Times New Roman" panose="02020603050405020304" pitchFamily="18" charset="0"/>
                </a:rPr>
                <a:t>ra</a:t>
              </a:r>
              <a:r>
                <a:rPr lang="en-US" sz="2400" b="1">
                  <a:solidFill>
                    <a:srgbClr val="FF0000"/>
                  </a:solidFill>
                  <a:latin typeface="Times New Roman" panose="02020603050405020304" pitchFamily="18" charset="0"/>
                  <a:cs typeface="Times New Roman" panose="02020603050405020304" pitchFamily="18" charset="0"/>
                </a:rPr>
                <a:t>, bộ xử lí và bộ nhớ?</a:t>
              </a:r>
            </a:p>
            <a:p>
              <a:pPr algn="ctr"/>
              <a:endParaRPr lang="en-US" sz="2600" b="1" u="sng" dirty="0">
                <a:solidFill>
                  <a:srgbClr val="FF0000"/>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7696200" cy="3046988"/>
          </a:xfrm>
          <a:prstGeom prst="rect">
            <a:avLst/>
          </a:prstGeom>
        </p:spPr>
        <p:txBody>
          <a:bodyPr wrap="square">
            <a:spAutoFit/>
          </a:bodyPr>
          <a:lstStyle/>
          <a:p>
            <a:pPr>
              <a:buFont typeface="Arial" panose="020B0604020202020204" pitchFamily="34" charset="0"/>
              <a:buChar char="•"/>
            </a:pPr>
            <a:r>
              <a:rPr lang="vi-VN" sz="2400">
                <a:solidFill>
                  <a:srgbClr val="FF0000"/>
                </a:solidFill>
                <a:latin typeface="Open Sans"/>
              </a:rPr>
              <a:t>Thiết bị vào để thu nhận thông tin</a:t>
            </a:r>
            <a:r>
              <a:rPr lang="vi-VN" sz="2400">
                <a:solidFill>
                  <a:srgbClr val="002060"/>
                </a:solidFill>
                <a:latin typeface="Open Sans"/>
              </a:rPr>
              <a:t>: bàn phím, chuột, máy quét…</a:t>
            </a:r>
          </a:p>
          <a:p>
            <a:pPr>
              <a:buFont typeface="Arial" panose="020B0604020202020204" pitchFamily="34" charset="0"/>
              <a:buChar char="•"/>
            </a:pPr>
            <a:r>
              <a:rPr lang="vi-VN" sz="2400">
                <a:solidFill>
                  <a:srgbClr val="FF0000"/>
                </a:solidFill>
                <a:latin typeface="Open Sans"/>
              </a:rPr>
              <a:t>Thiết bị ra để truyền hoặc chia sẻ thông tin</a:t>
            </a:r>
            <a:r>
              <a:rPr lang="vi-VN" sz="2400">
                <a:solidFill>
                  <a:srgbClr val="002060"/>
                </a:solidFill>
                <a:latin typeface="Open Sans"/>
              </a:rPr>
              <a:t>: màn hình, máy in…</a:t>
            </a:r>
          </a:p>
          <a:p>
            <a:pPr>
              <a:buFont typeface="Arial" panose="020B0604020202020204" pitchFamily="34" charset="0"/>
              <a:buChar char="•"/>
            </a:pPr>
            <a:r>
              <a:rPr lang="vi-VN" sz="2400">
                <a:solidFill>
                  <a:srgbClr val="FF0000"/>
                </a:solidFill>
                <a:latin typeface="Open Sans"/>
              </a:rPr>
              <a:t>Bộ xử lí </a:t>
            </a:r>
            <a:r>
              <a:rPr lang="vi-VN" sz="2400">
                <a:solidFill>
                  <a:srgbClr val="002060"/>
                </a:solidFill>
                <a:latin typeface="Open Sans"/>
              </a:rPr>
              <a:t>để biến đổi thông tin bằng cách thực hiện chương </a:t>
            </a:r>
            <a:r>
              <a:rPr lang="vi-VN" sz="2400" smtClean="0">
                <a:solidFill>
                  <a:srgbClr val="002060"/>
                </a:solidFill>
                <a:latin typeface="Open Sans"/>
              </a:rPr>
              <a:t>trình</a:t>
            </a:r>
            <a:r>
              <a:rPr lang="en-US" sz="2400" smtClean="0">
                <a:solidFill>
                  <a:srgbClr val="002060"/>
                </a:solidFill>
                <a:latin typeface="Open Sans"/>
              </a:rPr>
              <a:t> </a:t>
            </a:r>
            <a:r>
              <a:rPr lang="vi-VN" sz="2400" smtClean="0">
                <a:solidFill>
                  <a:srgbClr val="002060"/>
                </a:solidFill>
                <a:latin typeface="Open Sans"/>
              </a:rPr>
              <a:t>máy </a:t>
            </a:r>
            <a:r>
              <a:rPr lang="vi-VN" sz="2400">
                <a:solidFill>
                  <a:srgbClr val="002060"/>
                </a:solidFill>
                <a:latin typeface="Open Sans"/>
              </a:rPr>
              <a:t>tính do con người biết ra.</a:t>
            </a:r>
          </a:p>
          <a:p>
            <a:pPr>
              <a:buFont typeface="Arial" panose="020B0604020202020204" pitchFamily="34" charset="0"/>
              <a:buChar char="•"/>
            </a:pPr>
            <a:r>
              <a:rPr lang="vi-VN" sz="2400">
                <a:solidFill>
                  <a:srgbClr val="FF0000"/>
                </a:solidFill>
                <a:latin typeface="Open Sans"/>
              </a:rPr>
              <a:t>Bộ nhớ để lưu trữ thông tin</a:t>
            </a:r>
            <a:r>
              <a:rPr lang="vi-VN" sz="2400">
                <a:solidFill>
                  <a:srgbClr val="002060"/>
                </a:solidFill>
                <a:latin typeface="Open Sans"/>
              </a:rPr>
              <a:t>: đĩa quang, đĩa từ, thẻ nhớ…</a:t>
            </a:r>
            <a:endParaRPr lang="vi-VN" sz="2400" b="0" i="0">
              <a:solidFill>
                <a:srgbClr val="002060"/>
              </a:solidFill>
              <a:effectLst/>
              <a:latin typeface="Open Sans"/>
            </a:endParaRPr>
          </a:p>
        </p:txBody>
      </p:sp>
      <p:sp>
        <p:nvSpPr>
          <p:cNvPr id="3" name="Rectangle 2"/>
          <p:cNvSpPr/>
          <p:nvPr/>
        </p:nvSpPr>
        <p:spPr>
          <a:xfrm>
            <a:off x="533400" y="4189988"/>
            <a:ext cx="7696200" cy="830997"/>
          </a:xfrm>
          <a:prstGeom prst="rect">
            <a:avLst/>
          </a:prstGeom>
        </p:spPr>
        <p:txBody>
          <a:bodyPr wrap="square">
            <a:spAutoFit/>
          </a:bodyPr>
          <a:lstStyle/>
          <a:p>
            <a:pPr>
              <a:buFont typeface="Arial" panose="020B0604020202020204" pitchFamily="34" charset="0"/>
              <a:buChar char="•"/>
            </a:pPr>
            <a:r>
              <a:rPr lang="en-US" sz="2400" smtClean="0">
                <a:latin typeface="Open Sans"/>
              </a:rPr>
              <a:t>Như vậy: Máy tính có đủ bốn thành phần thực hiện các hoạt động xử lý thông tin</a:t>
            </a:r>
            <a:endParaRPr lang="vi-VN" sz="2400" b="0" i="0">
              <a:effectLst/>
              <a:latin typeface="Open Sans"/>
            </a:endParaRPr>
          </a:p>
        </p:txBody>
      </p:sp>
    </p:spTree>
    <p:extLst>
      <p:ext uri="{BB962C8B-B14F-4D97-AF65-F5344CB8AC3E}">
        <p14:creationId xmlns:p14="http://schemas.microsoft.com/office/powerpoint/2010/main" val="3449798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
        <p:nvSpPr>
          <p:cNvPr id="3" name="TextBox 2"/>
          <p:cNvSpPr txBox="1"/>
          <p:nvPr/>
        </p:nvSpPr>
        <p:spPr>
          <a:xfrm>
            <a:off x="3962400" y="1600200"/>
            <a:ext cx="1676400" cy="338554"/>
          </a:xfrm>
          <a:prstGeom prst="rect">
            <a:avLst/>
          </a:prstGeom>
          <a:noFill/>
        </p:spPr>
        <p:txBody>
          <a:bodyPr wrap="square" rtlCol="0">
            <a:spAutoFit/>
          </a:bodyPr>
          <a:lstStyle/>
          <a:p>
            <a:r>
              <a:rPr lang="en-US" sz="1600" b="1" smtClean="0">
                <a:solidFill>
                  <a:schemeClr val="tx2">
                    <a:lumMod val="75000"/>
                  </a:schemeClr>
                </a:solidFill>
                <a:effectLst>
                  <a:outerShdw blurRad="38100" dist="38100" dir="2700000" algn="tl">
                    <a:srgbClr val="000000">
                      <a:alpha val="43137"/>
                    </a:srgbClr>
                  </a:outerShdw>
                </a:effectLst>
              </a:rPr>
              <a:t>Xử lý thông tin</a:t>
            </a:r>
            <a:endParaRPr lang="en-US" sz="1600" b="1">
              <a:solidFill>
                <a:schemeClr val="tx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81000"/>
            <a:ext cx="8153400" cy="3108543"/>
          </a:xfrm>
          <a:prstGeom prst="rect">
            <a:avLst/>
          </a:prstGeom>
        </p:spPr>
        <p:txBody>
          <a:bodyPr wrap="square">
            <a:spAutoFit/>
          </a:bodyPr>
          <a:lstStyle/>
          <a:p>
            <a:r>
              <a:rPr lang="vi-VN" sz="2800">
                <a:solidFill>
                  <a:srgbClr val="FF0000"/>
                </a:solidFill>
              </a:rPr>
              <a:t>Em hãy nêu ví dụ về việc máy tính giúp con người trong các hoạt động sau và </a:t>
            </a:r>
            <a:r>
              <a:rPr lang="vi-VN" sz="2800" smtClean="0">
                <a:solidFill>
                  <a:srgbClr val="FF0000"/>
                </a:solidFill>
              </a:rPr>
              <a:t>so</a:t>
            </a:r>
            <a:r>
              <a:rPr lang="en-US" sz="2800" smtClean="0">
                <a:solidFill>
                  <a:srgbClr val="FF0000"/>
                </a:solidFill>
              </a:rPr>
              <a:t> </a:t>
            </a:r>
            <a:r>
              <a:rPr lang="vi-VN" sz="2800" smtClean="0">
                <a:solidFill>
                  <a:srgbClr val="FF0000"/>
                </a:solidFill>
              </a:rPr>
              <a:t>sánh </a:t>
            </a:r>
            <a:r>
              <a:rPr lang="vi-VN" sz="2800">
                <a:solidFill>
                  <a:srgbClr val="FF0000"/>
                </a:solidFill>
              </a:rPr>
              <a:t>hiệu quả thực hiện việc đó khi có sử dụng và khi không sử dụng máy tính?</a:t>
            </a:r>
          </a:p>
          <a:p>
            <a:pPr>
              <a:buFont typeface="+mj-lt"/>
              <a:buAutoNum type="arabicPeriod"/>
            </a:pPr>
            <a:r>
              <a:rPr lang="en-US" sz="2800" smtClean="0">
                <a:solidFill>
                  <a:srgbClr val="FF0000"/>
                </a:solidFill>
              </a:rPr>
              <a:t> a)Thu </a:t>
            </a:r>
            <a:r>
              <a:rPr lang="en-US" sz="2800">
                <a:solidFill>
                  <a:srgbClr val="FF0000"/>
                </a:solidFill>
              </a:rPr>
              <a:t>nhận thông tin</a:t>
            </a:r>
          </a:p>
          <a:p>
            <a:pPr>
              <a:buFont typeface="+mj-lt"/>
              <a:buAutoNum type="arabicPeriod"/>
            </a:pPr>
            <a:r>
              <a:rPr lang="en-US" sz="2800">
                <a:solidFill>
                  <a:srgbClr val="FF0000"/>
                </a:solidFill>
              </a:rPr>
              <a:t>b) Hiển thị thông tin</a:t>
            </a:r>
          </a:p>
          <a:p>
            <a:pPr>
              <a:buFont typeface="+mj-lt"/>
              <a:buAutoNum type="arabicPeriod"/>
            </a:pPr>
            <a:r>
              <a:rPr lang="en-US" sz="2800">
                <a:solidFill>
                  <a:srgbClr val="FF0000"/>
                </a:solidFill>
              </a:rPr>
              <a:t>c) Xử lí thông tin</a:t>
            </a:r>
          </a:p>
          <a:p>
            <a:pPr>
              <a:buFont typeface="+mj-lt"/>
              <a:buAutoNum type="arabicPeriod"/>
            </a:pPr>
            <a:r>
              <a:rPr lang="en-US" sz="2800">
                <a:solidFill>
                  <a:srgbClr val="FF0000"/>
                </a:solidFill>
              </a:rPr>
              <a:t>d) Truyền thông tin</a:t>
            </a:r>
            <a:endParaRPr lang="en-US" sz="2800" b="0" i="0">
              <a:solidFill>
                <a:srgbClr val="FF0000"/>
              </a:solidFill>
              <a:effectLst/>
            </a:endParaRPr>
          </a:p>
        </p:txBody>
      </p:sp>
      <p:sp>
        <p:nvSpPr>
          <p:cNvPr id="3" name="Rectangle 2"/>
          <p:cNvSpPr/>
          <p:nvPr/>
        </p:nvSpPr>
        <p:spPr>
          <a:xfrm>
            <a:off x="838200" y="3810000"/>
            <a:ext cx="7696200" cy="1631216"/>
          </a:xfrm>
          <a:prstGeom prst="rect">
            <a:avLst/>
          </a:prstGeom>
        </p:spPr>
        <p:txBody>
          <a:bodyPr wrap="square">
            <a:spAutoFit/>
          </a:bodyPr>
          <a:lstStyle/>
          <a:p>
            <a:r>
              <a:rPr lang="vi-VN" sz="2000" b="1">
                <a:solidFill>
                  <a:srgbClr val="002060"/>
                </a:solidFill>
                <a:latin typeface="Open Sans"/>
              </a:rPr>
              <a:t>+ Soạn thảo văn bản, tính toán số học</a:t>
            </a:r>
          </a:p>
          <a:p>
            <a:r>
              <a:rPr lang="vi-VN" sz="2000" b="1">
                <a:solidFill>
                  <a:srgbClr val="002060"/>
                </a:solidFill>
                <a:latin typeface="Open Sans"/>
              </a:rPr>
              <a:t>+ Chuyển văn bản thành giọng nói và ngược lại</a:t>
            </a:r>
          </a:p>
          <a:p>
            <a:r>
              <a:rPr lang="vi-VN" sz="2000" b="1">
                <a:solidFill>
                  <a:srgbClr val="002060"/>
                </a:solidFill>
                <a:latin typeface="Open Sans"/>
              </a:rPr>
              <a:t>+ Dịch tự động từ văn bản và từ hình ảnh</a:t>
            </a:r>
          </a:p>
          <a:p>
            <a:r>
              <a:rPr lang="vi-VN" sz="2000" b="1">
                <a:solidFill>
                  <a:srgbClr val="002060"/>
                </a:solidFill>
                <a:latin typeface="Open Sans"/>
              </a:rPr>
              <a:t>+ Các ứng dụng di động, thông minh có hỗ trợ của Internet</a:t>
            </a:r>
          </a:p>
          <a:p>
            <a:r>
              <a:rPr lang="vi-VN" sz="2000" b="1">
                <a:solidFill>
                  <a:srgbClr val="002060"/>
                </a:solidFill>
                <a:latin typeface="Open Sans"/>
              </a:rPr>
              <a:t>(thời tiết, thời sự, tìm đường, mua hàng, thanh toán...)</a:t>
            </a:r>
            <a:endParaRPr lang="vi-VN" sz="2000" b="1" i="0">
              <a:solidFill>
                <a:srgbClr val="002060"/>
              </a:solidFill>
              <a:effectLst/>
              <a:latin typeface="Open Sans"/>
            </a:endParaRPr>
          </a:p>
        </p:txBody>
      </p:sp>
    </p:spTree>
    <p:extLst>
      <p:ext uri="{BB962C8B-B14F-4D97-AF65-F5344CB8AC3E}">
        <p14:creationId xmlns:p14="http://schemas.microsoft.com/office/powerpoint/2010/main" val="53336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err="1">
                <a:solidFill>
                  <a:srgbClr val="002060"/>
                </a:solidFill>
                <a:latin typeface="Times New Roman" pitchFamily="18" charset="0"/>
                <a:cs typeface="Times New Roman" pitchFamily="18" charset="0"/>
              </a:rPr>
              <a:t>thành</a:t>
            </a:r>
            <a:r>
              <a:rPr lang="en-US" sz="2800">
                <a:solidFill>
                  <a:srgbClr val="002060"/>
                </a:solidFill>
                <a:latin typeface="Times New Roman" pitchFamily="18" charset="0"/>
                <a:cs typeface="Times New Roman" pitchFamily="18" charset="0"/>
              </a:rPr>
              <a:t> </a:t>
            </a:r>
            <a:r>
              <a:rPr lang="en-US" sz="2800" smtClean="0">
                <a:solidFill>
                  <a:srgbClr val="002060"/>
                </a:solidFill>
                <a:latin typeface="Times New Roman" pitchFamily="18" charset="0"/>
                <a:cs typeface="Times New Roman" pitchFamily="18" charset="0"/>
              </a:rPr>
              <a:t>văn</a:t>
            </a:r>
            <a:r>
              <a:rPr lang="en-US" sz="2800">
                <a:solidFill>
                  <a:srgbClr val="002060"/>
                </a:solidFill>
                <a:latin typeface="Times New Roman" pitchFamily="18" charset="0"/>
                <a:cs typeface="Times New Roman" pitchFamily="18" charset="0"/>
              </a:rPr>
              <a:t> </a:t>
            </a:r>
            <a:r>
              <a:rPr lang="en-US" sz="2800" smtClean="0">
                <a:solidFill>
                  <a:srgbClr val="002060"/>
                </a:solidFill>
                <a:latin typeface="Times New Roman" pitchFamily="18" charset="0"/>
                <a:cs typeface="Times New Roman" pitchFamily="18" charset="0"/>
              </a:rPr>
              <a:t>vần.</a:t>
            </a:r>
            <a:endParaRPr lang="en-US" sz="2800" dirty="0" smtClean="0">
              <a:solidFill>
                <a:srgbClr val="002060"/>
              </a:solidFill>
              <a:latin typeface="Times New Roman" pitchFamily="18" charset="0"/>
              <a:cs typeface="Times New Roman" pitchFamily="18" charset="0"/>
            </a:endParaRP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a:latin typeface="Times New Roman" panose="02020603050405020304" pitchFamily="18" charset="0"/>
                <a:cs typeface="Times New Roman" panose="02020603050405020304" pitchFamily="18" charset="0"/>
              </a:rPr>
              <a:t>P</a:t>
            </a:r>
            <a:r>
              <a:rPr lang="it-IT" sz="2800" smtClean="0">
                <a:latin typeface="Times New Roman" panose="02020603050405020304" pitchFamily="18" charset="0"/>
                <a:cs typeface="Times New Roman" panose="02020603050405020304" pitchFamily="18" charset="0"/>
              </a:rPr>
              <a:t>hân </a:t>
            </a:r>
            <a:r>
              <a:rPr lang="it-IT" sz="2800" dirty="0">
                <a:latin typeface="Times New Roman" panose="02020603050405020304" pitchFamily="18" charset="0"/>
                <a:cs typeface="Times New Roman" panose="02020603050405020304" pitchFamily="18" charset="0"/>
              </a:rPr>
              <a:t>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685800"/>
            <a:ext cx="7162800" cy="6370975"/>
          </a:xfrm>
          <a:prstGeom prst="rect">
            <a:avLst/>
          </a:prstGeom>
        </p:spPr>
        <p:txBody>
          <a:bodyPr wrap="square">
            <a:spAutoFit/>
          </a:bodyPr>
          <a:lstStyle/>
          <a:p>
            <a:pPr algn="just"/>
            <a:r>
              <a:rPr lang="en-US" sz="2400" smtClean="0">
                <a:solidFill>
                  <a:srgbClr val="002060"/>
                </a:solidFill>
              </a:rPr>
              <a:t>* </a:t>
            </a:r>
            <a:r>
              <a:rPr lang="vi-VN" sz="2400" smtClean="0">
                <a:solidFill>
                  <a:srgbClr val="002060"/>
                </a:solidFill>
              </a:rPr>
              <a:t>Máy </a:t>
            </a:r>
            <a:r>
              <a:rPr lang="vi-VN" sz="2400">
                <a:solidFill>
                  <a:srgbClr val="002060"/>
                </a:solidFill>
              </a:rPr>
              <a:t>tính có đủ 4 thành phần thực hiện các hoạt động xử lý thông tin:</a:t>
            </a:r>
          </a:p>
          <a:p>
            <a:pPr algn="just"/>
            <a:r>
              <a:rPr lang="vi-VN" sz="2400">
                <a:solidFill>
                  <a:srgbClr val="002060"/>
                </a:solidFill>
              </a:rPr>
              <a:t>- Thiết bị vào để thu nhận thông tin: bàn phím, chuột, máy tính,…</a:t>
            </a:r>
          </a:p>
          <a:p>
            <a:pPr algn="just"/>
            <a:r>
              <a:rPr lang="vi-VN" sz="2400">
                <a:solidFill>
                  <a:srgbClr val="002060"/>
                </a:solidFill>
              </a:rPr>
              <a:t>- Thiết bị ra để truyền hoặc chia sẻ thông tin: màn hình, máy in, loa,..</a:t>
            </a:r>
          </a:p>
          <a:p>
            <a:pPr algn="just"/>
            <a:r>
              <a:rPr lang="vi-VN" sz="2400">
                <a:solidFill>
                  <a:srgbClr val="002060"/>
                </a:solidFill>
              </a:rPr>
              <a:t>- Bộ xử lí để xử lí thông tin bằng cách thực hiện chương trình máy tính do con người viết ra.</a:t>
            </a:r>
          </a:p>
          <a:p>
            <a:pPr marL="285750" indent="-285750" algn="just">
              <a:buFontTx/>
              <a:buChar char="-"/>
            </a:pPr>
            <a:r>
              <a:rPr lang="vi-VN" sz="2400" smtClean="0">
                <a:solidFill>
                  <a:srgbClr val="002060"/>
                </a:solidFill>
              </a:rPr>
              <a:t>Bộ </a:t>
            </a:r>
            <a:r>
              <a:rPr lang="vi-VN" sz="2400">
                <a:solidFill>
                  <a:srgbClr val="002060"/>
                </a:solidFill>
              </a:rPr>
              <a:t>nhớ để lưu trữ thông tin: đĩa quang, đĩa từ, thẻ nhớ</a:t>
            </a:r>
            <a:r>
              <a:rPr lang="vi-VN" sz="2400" smtClean="0">
                <a:solidFill>
                  <a:srgbClr val="002060"/>
                </a:solidFill>
              </a:rPr>
              <a:t>,...</a:t>
            </a:r>
            <a:endParaRPr lang="en-US" sz="2400" smtClean="0">
              <a:solidFill>
                <a:srgbClr val="002060"/>
              </a:solidFill>
            </a:endParaRPr>
          </a:p>
          <a:p>
            <a:pPr algn="just"/>
            <a:r>
              <a:rPr lang="en-US" sz="2400" smtClean="0">
                <a:solidFill>
                  <a:srgbClr val="002060"/>
                </a:solidFill>
              </a:rPr>
              <a:t>* </a:t>
            </a:r>
            <a:r>
              <a:rPr lang="vi-VN" sz="2400" smtClean="0">
                <a:solidFill>
                  <a:srgbClr val="C00000"/>
                </a:solidFill>
              </a:rPr>
              <a:t>Máy </a:t>
            </a:r>
            <a:r>
              <a:rPr lang="vi-VN" sz="2400">
                <a:solidFill>
                  <a:srgbClr val="C00000"/>
                </a:solidFill>
              </a:rPr>
              <a:t>tính giúp con người xử lí thông tin hiệu quả, nhanh chóng do nó có thể thực hiện nhanh các lệnh tính toán chính xác, xử lí thông tin, lưu trữ thông tin với dung lượng lớn và hoạt động bền bỉ</a:t>
            </a:r>
            <a:r>
              <a:rPr lang="vi-VN" sz="2400" smtClean="0">
                <a:solidFill>
                  <a:srgbClr val="C00000"/>
                </a:solidFill>
              </a:rPr>
              <a:t>.</a:t>
            </a:r>
            <a:endParaRPr lang="en-US" sz="2400" smtClean="0">
              <a:solidFill>
                <a:srgbClr val="C00000"/>
              </a:solidFill>
            </a:endParaRPr>
          </a:p>
          <a:p>
            <a:pPr marL="285750" indent="-285750" algn="just">
              <a:buFontTx/>
              <a:buChar char="-"/>
            </a:pPr>
            <a:r>
              <a:rPr lang="vi-VN" sz="2400">
                <a:solidFill>
                  <a:srgbClr val="002060"/>
                </a:solidFill>
              </a:rPr>
              <a:t/>
            </a:r>
            <a:br>
              <a:rPr lang="vi-VN" sz="2400">
                <a:solidFill>
                  <a:srgbClr val="002060"/>
                </a:solidFill>
              </a:rPr>
            </a:br>
            <a:r>
              <a:rPr lang="vi-VN" sz="2400">
                <a:solidFill>
                  <a:srgbClr val="002060"/>
                </a:solidFill>
              </a:rPr>
              <a:t/>
            </a:r>
            <a:br>
              <a:rPr lang="vi-VN" sz="2400">
                <a:solidFill>
                  <a:srgbClr val="002060"/>
                </a:solidFill>
              </a:rPr>
            </a:br>
            <a:endParaRPr lang="vi-VN" sz="2400">
              <a:solidFill>
                <a:srgbClr val="002060"/>
              </a:solidFill>
            </a:endParaRPr>
          </a:p>
        </p:txBody>
      </p:sp>
    </p:spTree>
    <p:extLst>
      <p:ext uri="{BB962C8B-B14F-4D97-AF65-F5344CB8AC3E}">
        <p14:creationId xmlns:p14="http://schemas.microsoft.com/office/powerpoint/2010/main" val="301129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243245"/>
            <a:ext cx="8610600" cy="7140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smtClean="0">
                <a:ln>
                  <a:noFill/>
                </a:ln>
                <a:solidFill>
                  <a:srgbClr val="FF0000"/>
                </a:solidFill>
                <a:effectLst/>
                <a:latin typeface="Open Sans"/>
              </a:rPr>
              <a:t>2. Em hãy liệt kê những lợi ích của máy tính ở một trong các lĩnh vực sau đây để thấy rõ hiệu quả của việc xử lí thông tin bằng máy tính.</a:t>
            </a:r>
            <a:endParaRPr kumimoji="0" lang="en-US" altLang="en-US" sz="2000" i="0" u="none" strike="noStrike" cap="none" normalizeH="0" baseline="0" smtClean="0">
              <a:ln>
                <a:noFill/>
              </a:ln>
              <a:solidFill>
                <a:srgbClr val="FF000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smtClean="0">
                <a:ln>
                  <a:noFill/>
                </a:ln>
                <a:solidFill>
                  <a:srgbClr val="FF0000"/>
                </a:solidFill>
                <a:effectLst/>
                <a:latin typeface="Open Sans"/>
              </a:rPr>
              <a:t>a) Y tế                        b) Giáo dục               c) Âm nhạc                d) Hội họa</a:t>
            </a:r>
            <a:endParaRPr kumimoji="0" lang="en-US" altLang="en-US" sz="2000" i="0" u="none" strike="noStrike" cap="none" normalizeH="0" baseline="0" smtClean="0">
              <a:ln>
                <a:noFill/>
              </a:ln>
              <a:solidFill>
                <a:srgbClr val="FF000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smtClean="0">
                <a:ln>
                  <a:noFill/>
                </a:ln>
                <a:solidFill>
                  <a:srgbClr val="FF0000"/>
                </a:solidFill>
                <a:effectLst/>
                <a:latin typeface="Open Sans"/>
              </a:rPr>
              <a:t>e) Xây dựng               f) Nông nghiệp          g) Thương mại          h) Du lịch</a:t>
            </a:r>
            <a:endParaRPr kumimoji="0" lang="en-US" altLang="en-US" sz="2000" i="0" u="none" strike="noStrike" cap="none" normalizeH="0" baseline="0" smtClean="0">
              <a:ln>
                <a:noFill/>
              </a:ln>
              <a:solidFill>
                <a:srgbClr val="FF000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i="0" u="none" strike="noStrike" cap="none" normalizeH="0" baseline="0" smtClean="0">
              <a:ln>
                <a:noFill/>
              </a:ln>
              <a:solidFill>
                <a:srgbClr val="002060"/>
              </a:solidFill>
              <a:effectLst/>
              <a:latin typeface="Open Sans"/>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Lời giải:</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Những lợi ích của máy tính trong các lĩnh vực là:</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a) Y tế: máy tính giúp việc lưu trữ thông tin của bệnh nhân dễ dàng và tiện lợi hơn.</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b) Giáo dục: máy tính giúp việc học có thể dễ dàng kết nối hơn khi ở những vị trí địa lí khác nhau và dễ dàng kết nối đến với nguồn tri thức khổng lồ.</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c) Âm nhạc: việc truyền thông và quảng bá âm nhạc đến với mọi người dễ dàng hơn rất nhiều nhờ máy tính.</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d) Hội họa: việc tạo ra những sản phẩm hội họa trên máy tính dễ dàng và dễ dàng lưu trữ hơn.</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e) Xây dựng: việc lên kế hoạch và có được những bản vẽ thiết kế nhanh chóng và dễ dàng chỉnh sửa hơn rất nhiều nhờ máy tính.</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f) Nông nghiệp: nhờ có máy tính mà việc tiêu thụ sản phẩm dễ dàng hơn và người nông dân cũng dễ dàng tiếp cận đến những kĩ năng canh tác để nâng cao năng suất dễ dàng hơn.</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g) Thương mại: thương mại đang rất phát triển nhờ máy tính nhờ việc bán hàng qua mạng với những kênh bán hàng tiện lợi đối với việc bày sản phẩm và tiếp cận đến khách hàng dễ dàng hơn.</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002060"/>
                </a:solidFill>
                <a:effectLst/>
                <a:latin typeface="Open Sans"/>
              </a:rPr>
              <a:t>h) Du lịch: việc tìm hiểu vị trí và địa điểm du lịch cũng dễ dàng hơn khi có máy tính.</a:t>
            </a:r>
            <a:endParaRPr kumimoji="0" lang="en-US" altLang="en-US" i="0" u="none" strike="noStrike" cap="none" normalizeH="0" baseline="0" smtClean="0">
              <a:ln>
                <a:noFill/>
              </a:ln>
              <a:solidFill>
                <a:srgbClr val="00206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smtClean="0">
                <a:ln>
                  <a:noFill/>
                </a:ln>
                <a:solidFill>
                  <a:srgbClr val="FF0000"/>
                </a:solidFill>
                <a:effectLst/>
                <a:latin typeface="Open Sans"/>
              </a:rPr>
              <a:t/>
            </a:r>
            <a:br>
              <a:rPr kumimoji="0" lang="en-US" altLang="en-US" i="0" u="none" strike="noStrike" cap="none" normalizeH="0" baseline="0" smtClean="0">
                <a:ln>
                  <a:noFill/>
                </a:ln>
                <a:solidFill>
                  <a:srgbClr val="FF0000"/>
                </a:solidFill>
                <a:effectLst/>
                <a:latin typeface="Open Sans"/>
              </a:rPr>
            </a:br>
            <a:endParaRPr kumimoji="0" lang="en-US" altLang="en-US" i="0" u="none" strike="noStrike" cap="none" normalizeH="0" baseline="0" smtClean="0">
              <a:ln>
                <a:noFill/>
              </a:ln>
              <a:solidFill>
                <a:srgbClr val="FF0000"/>
              </a:solidFill>
              <a:effectLst/>
            </a:endParaRPr>
          </a:p>
        </p:txBody>
      </p:sp>
    </p:spTree>
    <p:extLst>
      <p:ext uri="{BB962C8B-B14F-4D97-AF65-F5344CB8AC3E}">
        <p14:creationId xmlns:p14="http://schemas.microsoft.com/office/powerpoint/2010/main" val="762180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500"/>
                                        <p:tgtEl>
                                          <p:spTgt spid="2">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fade">
                                      <p:cBhvr>
                                        <p:cTn id="10" dur="500"/>
                                        <p:tgtEl>
                                          <p:spTgt spid="2">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fade">
                                      <p:cBhvr>
                                        <p:cTn id="13" dur="500"/>
                                        <p:tgtEl>
                                          <p:spTgt spid="2">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fade">
                                      <p:cBhvr>
                                        <p:cTn id="16" dur="500"/>
                                        <p:tgtEl>
                                          <p:spTgt spid="2">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Effect transition="in" filter="fade">
                                      <p:cBhvr>
                                        <p:cTn id="19" dur="500"/>
                                        <p:tgtEl>
                                          <p:spTgt spid="2">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500"/>
                                        <p:tgtEl>
                                          <p:spTgt spid="2">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fade">
                                      <p:cBhvr>
                                        <p:cTn id="25" dur="500"/>
                                        <p:tgtEl>
                                          <p:spTgt spid="2">
                                            <p:txEl>
                                              <p:pRg st="10" end="10"/>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11" end="11"/>
                                            </p:txEl>
                                          </p:spTgt>
                                        </p:tgtEl>
                                        <p:attrNameLst>
                                          <p:attrName>style.visibility</p:attrName>
                                        </p:attrNameLst>
                                      </p:cBhvr>
                                      <p:to>
                                        <p:strVal val="visible"/>
                                      </p:to>
                                    </p:set>
                                    <p:animEffect transition="in" filter="fade">
                                      <p:cBhvr>
                                        <p:cTn id="28" dur="500"/>
                                        <p:tgtEl>
                                          <p:spTgt spid="2">
                                            <p:txEl>
                                              <p:pRg st="11" end="11"/>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Effect transition="in" filter="fade">
                                      <p:cBhvr>
                                        <p:cTn id="31" dur="500"/>
                                        <p:tgtEl>
                                          <p:spTgt spid="2">
                                            <p:txEl>
                                              <p:pRg st="12" end="12"/>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13" end="13"/>
                                            </p:txEl>
                                          </p:spTgt>
                                        </p:tgtEl>
                                        <p:attrNameLst>
                                          <p:attrName>style.visibility</p:attrName>
                                        </p:attrNameLst>
                                      </p:cBhvr>
                                      <p:to>
                                        <p:strVal val="visible"/>
                                      </p:to>
                                    </p:set>
                                    <p:animEffect transition="in" filter="fade">
                                      <p:cBhvr>
                                        <p:cTn id="34"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52431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a:t>
            </a:r>
            <a:r>
              <a:rPr lang="nl-NL" sz="3200">
                <a:solidFill>
                  <a:srgbClr val="002060"/>
                </a:solidFill>
                <a:latin typeface="Times New Roman" pitchFamily="18" charset="0"/>
                <a:cs typeface="Times New Roman" pitchFamily="18" charset="0"/>
              </a:rPr>
              <a:t>thủ </a:t>
            </a:r>
            <a:r>
              <a:rPr lang="nl-NL" sz="3200" smtClean="0">
                <a:solidFill>
                  <a:srgbClr val="002060"/>
                </a:solidFill>
                <a:latin typeface="Times New Roman" pitchFamily="18" charset="0"/>
                <a:cs typeface="Times New Roman" pitchFamily="18" charset="0"/>
              </a:rPr>
              <a:t>môn báo lên não.</a:t>
            </a:r>
          </a:p>
          <a:p>
            <a:pPr marL="457200" indent="-457200">
              <a:buFont typeface="Wingdings" pitchFamily="2" charset="2"/>
              <a:buChar char="§"/>
            </a:pPr>
            <a:r>
              <a:rPr lang="nl-NL" sz="3200" smtClean="0">
                <a:solidFill>
                  <a:srgbClr val="002060"/>
                </a:solidFill>
                <a:latin typeface="Times New Roman" pitchFamily="18" charset="0"/>
                <a:cs typeface="Times New Roman" pitchFamily="18" charset="0"/>
              </a:rPr>
              <a:t>Não ghi nhớ vị trí thủ môn</a:t>
            </a:r>
            <a:endParaRPr lang="nl-NL" sz="3200" dirty="0" smtClean="0">
              <a:solidFill>
                <a:srgbClr val="002060"/>
              </a:solidFill>
              <a:latin typeface="Times New Roman" pitchFamily="18" charset="0"/>
              <a:cs typeface="Times New Roman" pitchFamily="18" charset="0"/>
            </a:endParaRPr>
          </a:p>
          <a:p>
            <a:pPr marL="457200" indent="-457200">
              <a:buFont typeface="Wingdings" pitchFamily="2" charset="2"/>
              <a:buChar char="§"/>
            </a:pPr>
            <a:r>
              <a:rPr lang="nl-NL" sz="3200" smtClean="0">
                <a:solidFill>
                  <a:srgbClr val="002060"/>
                </a:solidFill>
                <a:latin typeface="Times New Roman" pitchFamily="18" charset="0"/>
                <a:cs typeface="Times New Roman" pitchFamily="18" charset="0"/>
              </a:rPr>
              <a:t>Não đánh </a:t>
            </a:r>
            <a:r>
              <a:rPr lang="nl-NL" sz="3200" dirty="0" smtClean="0">
                <a:solidFill>
                  <a:srgbClr val="002060"/>
                </a:solidFill>
                <a:latin typeface="Times New Roman" pitchFamily="18" charset="0"/>
                <a:cs typeface="Times New Roman" pitchFamily="18" charset="0"/>
              </a:rPr>
              <a:t>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a:t>
            </a:r>
            <a:r>
              <a:rPr lang="nl-NL" sz="3200" smtClean="0">
                <a:solidFill>
                  <a:srgbClr val="002060"/>
                </a:solidFill>
                <a:latin typeface="Times New Roman" pitchFamily="18" charset="0"/>
                <a:cs typeface="Times New Roman" pitchFamily="18" charset="0"/>
              </a:rPr>
              <a:t>môn.</a:t>
            </a:r>
            <a:endParaRPr lang="nl-NL" sz="3200" dirty="0" smtClean="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2" end="2"/>
                                            </p:txEl>
                                          </p:spTgt>
                                        </p:tgtEl>
                                        <p:attrNameLst>
                                          <p:attrName>style.visibility</p:attrName>
                                        </p:attrNameLst>
                                      </p:cBhvr>
                                      <p:to>
                                        <p:strVal val="visible"/>
                                      </p:to>
                                    </p:set>
                                    <p:anim calcmode="lin" valueType="num">
                                      <p:cBhvr additive="base">
                                        <p:cTn id="13"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3" end="3"/>
                                            </p:txEl>
                                          </p:spTgt>
                                        </p:tgtEl>
                                        <p:attrNameLst>
                                          <p:attrName>style.visibility</p:attrName>
                                        </p:attrNameLst>
                                      </p:cBhvr>
                                      <p:to>
                                        <p:strVal val="visible"/>
                                      </p:to>
                                    </p:set>
                                    <p:anim calcmode="lin" valueType="num">
                                      <p:cBhvr additive="base">
                                        <p:cTn id="18"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4" end="4"/>
                                            </p:txEl>
                                          </p:spTgt>
                                        </p:tgtEl>
                                        <p:attrNameLst>
                                          <p:attrName>style.visibility</p:attrName>
                                        </p:attrNameLst>
                                      </p:cBhvr>
                                      <p:to>
                                        <p:strVal val="visible"/>
                                      </p:to>
                                    </p:set>
                                    <p:anim calcmode="lin" valueType="num">
                                      <p:cBhvr additive="base">
                                        <p:cTn id="23"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smtClean="0">
                <a:solidFill>
                  <a:srgbClr val="002060"/>
                </a:solidFill>
                <a:latin typeface="Times New Roman" pitchFamily="18" charset="0"/>
                <a:cs typeface="Times New Roman" pitchFamily="18" charset="0"/>
              </a:rPr>
              <a:t>	Không ai nhìn thấy bộ não làm việc như thế nào nhưng trong mọi hoạt động có ý thức của con người, bộ não đều phải thực hiện một nhiệm vụ quan trọng đấy chính là </a:t>
            </a:r>
            <a:r>
              <a:rPr lang="en-US" sz="3200" b="1" smtClean="0">
                <a:solidFill>
                  <a:srgbClr val="FF0000"/>
                </a:solidFill>
                <a:latin typeface="Times New Roman" pitchFamily="18" charset="0"/>
                <a:cs typeface="Times New Roman" pitchFamily="18" charset="0"/>
              </a:rPr>
              <a:t>Xử lý thông tin</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8609889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err="1" smtClean="0">
                  <a:solidFill>
                    <a:schemeClr val="tx1"/>
                  </a:solidFill>
                  <a:latin typeface="Times New Roman" pitchFamily="18" charset="0"/>
                  <a:cs typeface="Times New Roman" pitchFamily="18" charset="0"/>
                </a:rPr>
                <a:t>những</a:t>
              </a:r>
              <a:r>
                <a:rPr lang="en-US" sz="3200" smtClean="0">
                  <a:solidFill>
                    <a:schemeClr val="tx1"/>
                  </a:solidFill>
                  <a:latin typeface="Times New Roman" pitchFamily="18" charset="0"/>
                  <a:cs typeface="Times New Roman" pitchFamily="18" charset="0"/>
                </a:rPr>
                <a:t> bộ phận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b="1" dirty="0" smtClean="0">
                <a:solidFill>
                  <a:srgbClr val="002060"/>
                </a:solidFill>
                <a:latin typeface="Times New Roman" pitchFamily="18" charset="0"/>
                <a:cs typeface="Times New Roman" pitchFamily="18" charset="0"/>
              </a:rPr>
              <a:t>Mắt</a:t>
            </a:r>
            <a:r>
              <a:rPr lang="nl-NL" sz="3200" dirty="0" smtClean="0">
                <a:solidFill>
                  <a:srgbClr val="002060"/>
                </a:solidFill>
                <a:latin typeface="Times New Roman" pitchFamily="18" charset="0"/>
                <a:cs typeface="Times New Roman" pitchFamily="18" charset="0"/>
              </a:rPr>
              <a:t> </a:t>
            </a:r>
            <a:r>
              <a:rPr lang="nl-NL" sz="3200" dirty="0">
                <a:solidFill>
                  <a:srgbClr val="002060"/>
                </a:solidFill>
                <a:latin typeface="Times New Roman" pitchFamily="18" charset="0"/>
                <a:cs typeface="Times New Roman" pitchFamily="18" charset="0"/>
              </a:rPr>
              <a:t>theo dõi thủ môn đối phương, vị </a:t>
            </a:r>
            <a:r>
              <a:rPr lang="nl-NL" sz="3200">
                <a:solidFill>
                  <a:srgbClr val="002060"/>
                </a:solidFill>
                <a:latin typeface="Times New Roman" pitchFamily="18" charset="0"/>
                <a:cs typeface="Times New Roman" pitchFamily="18" charset="0"/>
              </a:rPr>
              <a:t>trí </a:t>
            </a:r>
            <a:r>
              <a:rPr lang="nl-NL" sz="3200" smtClean="0">
                <a:solidFill>
                  <a:srgbClr val="002060"/>
                </a:solidFill>
                <a:latin typeface="Times New Roman" pitchFamily="18" charset="0"/>
                <a:cs typeface="Times New Roman" pitchFamily="18" charset="0"/>
              </a:rPr>
              <a:t>quả </a:t>
            </a:r>
            <a:r>
              <a:rPr lang="nl-NL" sz="3200" dirty="0">
                <a:solidFill>
                  <a:srgbClr val="002060"/>
                </a:solidFill>
                <a:latin typeface="Times New Roman" pitchFamily="18" charset="0"/>
                <a:cs typeface="Times New Roman" pitchFamily="18" charset="0"/>
              </a:rPr>
              <a:t>bóng và khoảng cách </a:t>
            </a:r>
            <a:r>
              <a:rPr lang="nl-NL" sz="3200">
                <a:solidFill>
                  <a:srgbClr val="002060"/>
                </a:solidFill>
                <a:latin typeface="Times New Roman" pitchFamily="18" charset="0"/>
                <a:cs typeface="Times New Roman" pitchFamily="18" charset="0"/>
              </a:rPr>
              <a:t>giữa khoảng cách giữa quả bóng tới khung </a:t>
            </a:r>
            <a:r>
              <a:rPr lang="nl-NL" sz="3200" smtClean="0">
                <a:solidFill>
                  <a:srgbClr val="002060"/>
                </a:solidFill>
                <a:latin typeface="Times New Roman" pitchFamily="18" charset="0"/>
                <a:cs typeface="Times New Roman" pitchFamily="18" charset="0"/>
              </a:rPr>
              <a:t>thành.</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a:t>
            </a:r>
            <a:r>
              <a:rPr lang="nl-NL" sz="3200">
                <a:solidFill>
                  <a:srgbClr val="002060"/>
                </a:solidFill>
                <a:latin typeface="Times New Roman" pitchFamily="18" charset="0"/>
                <a:cs typeface="Times New Roman" pitchFamily="18" charset="0"/>
              </a:rPr>
              <a:t>giữa </a:t>
            </a:r>
            <a:r>
              <a:rPr lang="nl-NL" sz="3200" smtClean="0">
                <a:solidFill>
                  <a:srgbClr val="002060"/>
                </a:solidFill>
                <a:latin typeface="Times New Roman" pitchFamily="18" charset="0"/>
                <a:cs typeface="Times New Roman" pitchFamily="18" charset="0"/>
              </a:rPr>
              <a:t>quả bóng tới khung thành</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1057</TotalTime>
  <Words>1265</Words>
  <Application>Microsoft Office PowerPoint</Application>
  <PresentationFormat>On-screen Show (4:3)</PresentationFormat>
  <Paragraphs>120</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Franklin Gothic Book</vt:lpstr>
      <vt:lpstr>Open Sans</vt:lpstr>
      <vt:lpstr>Perpetua</vt:lpstr>
      <vt:lpstr>Times New Roman</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Administrator</cp:lastModifiedBy>
  <cp:revision>130</cp:revision>
  <dcterms:created xsi:type="dcterms:W3CDTF">2021-07-05T09:11:44Z</dcterms:created>
  <dcterms:modified xsi:type="dcterms:W3CDTF">2023-10-09T03:14:57Z</dcterms:modified>
</cp:coreProperties>
</file>