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0" r:id="rId3"/>
    <p:sldId id="262" r:id="rId4"/>
    <p:sldId id="281" r:id="rId5"/>
    <p:sldId id="299" r:id="rId6"/>
    <p:sldId id="319" r:id="rId7"/>
    <p:sldId id="320" r:id="rId8"/>
    <p:sldId id="321" r:id="rId9"/>
    <p:sldId id="323" r:id="rId10"/>
    <p:sldId id="322" r:id="rId11"/>
    <p:sldId id="324" r:id="rId12"/>
    <p:sldId id="325" r:id="rId13"/>
    <p:sldId id="275" r:id="rId14"/>
    <p:sldId id="326" r:id="rId15"/>
    <p:sldId id="327" r:id="rId16"/>
    <p:sldId id="304" r:id="rId17"/>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B76C3"/>
    <a:srgbClr val="FF912B"/>
    <a:srgbClr val="2CC6D2"/>
    <a:srgbClr val="1F6C9C"/>
    <a:srgbClr val="931F49"/>
    <a:srgbClr val="095380"/>
    <a:srgbClr val="FAB32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8"/>
    <p:restoredTop sz="93178"/>
  </p:normalViewPr>
  <p:slideViewPr>
    <p:cSldViewPr showGuides="1">
      <p:cViewPr varScale="1">
        <p:scale>
          <a:sx n="68" d="100"/>
          <a:sy n="68" d="100"/>
        </p:scale>
        <p:origin x="1452" y="54"/>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VnAristote"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VnAristote"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16644CD-77B4-484E-A4EB-C22B2C563174}" type="datetimeFigureOut">
              <a:rPr kumimoji="0" lang="en-US" sz="1200" b="0" i="0" u="none" strike="noStrike" kern="1200" cap="none" spc="0" normalizeH="0" baseline="0" noProof="0">
                <a:ln>
                  <a:noFill/>
                </a:ln>
                <a:solidFill>
                  <a:schemeClr val="tx1"/>
                </a:solidFill>
                <a:effectLst/>
                <a:uLnTx/>
                <a:uFillTx/>
                <a:latin typeface=".VnAristote"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VnAristote"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VnAristote"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3458558-63E9-42F8-9304-4B0E6CE6B724}" type="slidenum">
              <a:rPr kumimoji="0" lang="en-US" altLang="vi-VN" sz="1200" b="0" i="0" u="none" strike="noStrike" kern="1200" cap="none" spc="0" normalizeH="0" baseline="0" noProof="0">
                <a:ln>
                  <a:noFill/>
                </a:ln>
                <a:solidFill>
                  <a:schemeClr val="tx1"/>
                </a:solidFill>
                <a:effectLst/>
                <a:uLnTx/>
                <a:uFillTx/>
                <a:latin typeface=".VnAristote" pitchFamily="34" charset="0"/>
                <a:ea typeface="+mn-ea"/>
                <a:cs typeface="+mn-cs"/>
              </a:rPr>
            </a:fld>
            <a:endParaRPr kumimoji="0" lang="en-US" altLang="vi-VN"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3" y="274643"/>
            <a:ext cx="6019801"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6"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5"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9"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vi-VN" dirty="0"/>
              <a:t>Click to edit Master title style</a:t>
            </a:r>
            <a:endParaRPr lang="en-US" altLang="vi-V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5.GIF"/></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hyperlink" Target="NH&#431;%20QUY&#768;NH.ppt" TargetMode="Externa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Rectangle 21"/>
          <p:cNvSpPr/>
          <p:nvPr/>
        </p:nvSpPr>
        <p:spPr>
          <a:xfrm>
            <a:off x="-36285" y="331202"/>
            <a:ext cx="9143999" cy="2819400"/>
          </a:xfrm>
          <a:prstGeom prst="rect">
            <a:avLst/>
          </a:prstGeom>
          <a:solidFill>
            <a:srgbClr val="2CC6D2"/>
          </a:solidFill>
          <a:ln>
            <a:noFill/>
          </a:ln>
          <a:effectLst>
            <a:innerShdw blurRad="800100" dir="58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3074" name="Text Box 4"/>
          <p:cNvSpPr txBox="1"/>
          <p:nvPr/>
        </p:nvSpPr>
        <p:spPr>
          <a:xfrm>
            <a:off x="116205" y="1371283"/>
            <a:ext cx="8839200" cy="706755"/>
          </a:xfrm>
          <a:prstGeom prst="rect">
            <a:avLst/>
          </a:prstGeom>
          <a:noFill/>
          <a:ln w="9525">
            <a:noFill/>
          </a:ln>
        </p:spPr>
        <p:txBody>
          <a:bodyPr>
            <a:spAutoFit/>
          </a:bodyPr>
          <a:p>
            <a:pPr algn="ctr" eaLnBrk="1" hangingPunct="1">
              <a:spcBef>
                <a:spcPct val="50000"/>
              </a:spcBef>
            </a:pPr>
            <a:r>
              <a:rPr lang="en-US" altLang="vi-VN" sz="4000" b="1" dirty="0">
                <a:solidFill>
                  <a:srgbClr val="FF912B"/>
                </a:solidFill>
                <a:latin typeface="Times New Roman" panose="02020603050405020304" pitchFamily="18" charset="0"/>
                <a:cs typeface="Times New Roman" panose="02020603050405020304" pitchFamily="18" charset="0"/>
              </a:rPr>
              <a:t>BÀI 3: NGÔI NHÀ THÔNG MINH</a:t>
            </a:r>
            <a:endParaRPr lang="en-US" altLang="vi-VN" sz="4000" b="1" dirty="0">
              <a:solidFill>
                <a:srgbClr val="FF912B"/>
              </a:solidFill>
              <a:latin typeface="Times New Roman" panose="02020603050405020304" pitchFamily="18" charset="0"/>
              <a:cs typeface="Times New Roman" panose="02020603050405020304" pitchFamily="18" charset="0"/>
            </a:endParaRPr>
          </a:p>
        </p:txBody>
      </p:sp>
      <p:sp>
        <p:nvSpPr>
          <p:cNvPr id="6" name="Freeform 5"/>
          <p:cNvSpPr/>
          <p:nvPr/>
        </p:nvSpPr>
        <p:spPr>
          <a:xfrm>
            <a:off x="3602038" y="3543300"/>
            <a:ext cx="1579563" cy="1117600"/>
          </a:xfrm>
          <a:custGeom>
            <a:avLst/>
            <a:gdLst>
              <a:gd name="connsiteX0" fmla="*/ 1578966 w 1578966"/>
              <a:gd name="connsiteY0" fmla="*/ 0 h 1117600"/>
              <a:gd name="connsiteX1" fmla="*/ 1578966 w 1578966"/>
              <a:gd name="connsiteY1" fmla="*/ 1117600 h 1117600"/>
              <a:gd name="connsiteX2" fmla="*/ 0 w 1578966"/>
              <a:gd name="connsiteY2" fmla="*/ 1117600 h 1117600"/>
              <a:gd name="connsiteX3" fmla="*/ 34306 w 1578966"/>
              <a:gd name="connsiteY3" fmla="*/ 1023870 h 1117600"/>
              <a:gd name="connsiteX4" fmla="*/ 1578966 w 1578966"/>
              <a:gd name="connsiteY4" fmla="*/ 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966" h="1117600">
                <a:moveTo>
                  <a:pt x="1578966" y="0"/>
                </a:moveTo>
                <a:lnTo>
                  <a:pt x="1578966" y="1117600"/>
                </a:lnTo>
                <a:lnTo>
                  <a:pt x="0" y="1117600"/>
                </a:lnTo>
                <a:lnTo>
                  <a:pt x="34306" y="1023870"/>
                </a:lnTo>
                <a:cubicBezTo>
                  <a:pt x="288797" y="422185"/>
                  <a:pt x="884579" y="0"/>
                  <a:pt x="1578966" y="0"/>
                </a:cubicBezTo>
                <a:close/>
              </a:path>
            </a:pathLst>
          </a:custGeom>
          <a:solidFill>
            <a:srgbClr val="1F6C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9" name="Freeform 8"/>
          <p:cNvSpPr/>
          <p:nvPr/>
        </p:nvSpPr>
        <p:spPr>
          <a:xfrm>
            <a:off x="5181600" y="3543300"/>
            <a:ext cx="1579563" cy="1117600"/>
          </a:xfrm>
          <a:custGeom>
            <a:avLst/>
            <a:gdLst>
              <a:gd name="connsiteX0" fmla="*/ 0 w 1578966"/>
              <a:gd name="connsiteY0" fmla="*/ 0 h 1117600"/>
              <a:gd name="connsiteX1" fmla="*/ 1544660 w 1578966"/>
              <a:gd name="connsiteY1" fmla="*/ 1023870 h 1117600"/>
              <a:gd name="connsiteX2" fmla="*/ 1578966 w 1578966"/>
              <a:gd name="connsiteY2" fmla="*/ 1117600 h 1117600"/>
              <a:gd name="connsiteX3" fmla="*/ 0 w 1578966"/>
              <a:gd name="connsiteY3" fmla="*/ 1117600 h 1117600"/>
            </a:gdLst>
            <a:ahLst/>
            <a:cxnLst>
              <a:cxn ang="0">
                <a:pos x="connsiteX0" y="connsiteY0"/>
              </a:cxn>
              <a:cxn ang="0">
                <a:pos x="connsiteX1" y="connsiteY1"/>
              </a:cxn>
              <a:cxn ang="0">
                <a:pos x="connsiteX2" y="connsiteY2"/>
              </a:cxn>
              <a:cxn ang="0">
                <a:pos x="connsiteX3" y="connsiteY3"/>
              </a:cxn>
            </a:cxnLst>
            <a:rect l="l" t="t" r="r" b="b"/>
            <a:pathLst>
              <a:path w="1578966" h="1117600">
                <a:moveTo>
                  <a:pt x="0" y="0"/>
                </a:moveTo>
                <a:cubicBezTo>
                  <a:pt x="694388" y="0"/>
                  <a:pt x="1290169" y="422185"/>
                  <a:pt x="1544660" y="1023870"/>
                </a:cubicBezTo>
                <a:lnTo>
                  <a:pt x="1578966" y="1117600"/>
                </a:lnTo>
                <a:lnTo>
                  <a:pt x="0" y="1117600"/>
                </a:lnTo>
                <a:close/>
              </a:path>
            </a:pathLst>
          </a:custGeom>
          <a:solidFill>
            <a:srgbClr val="FAB3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2" name="Freeform 11"/>
          <p:cNvSpPr/>
          <p:nvPr/>
        </p:nvSpPr>
        <p:spPr>
          <a:xfrm>
            <a:off x="3505200" y="4660900"/>
            <a:ext cx="1676400" cy="1117600"/>
          </a:xfrm>
          <a:custGeom>
            <a:avLst/>
            <a:gdLst>
              <a:gd name="connsiteX0" fmla="*/ 97434 w 1676400"/>
              <a:gd name="connsiteY0" fmla="*/ 0 h 1117600"/>
              <a:gd name="connsiteX1" fmla="*/ 1676400 w 1676400"/>
              <a:gd name="connsiteY1" fmla="*/ 0 h 1117600"/>
              <a:gd name="connsiteX2" fmla="*/ 1676400 w 1676400"/>
              <a:gd name="connsiteY2" fmla="*/ 1117600 h 1117600"/>
              <a:gd name="connsiteX3" fmla="*/ 97434 w 1676400"/>
              <a:gd name="connsiteY3" fmla="*/ 1117600 h 1117600"/>
              <a:gd name="connsiteX4" fmla="*/ 75368 w 1676400"/>
              <a:gd name="connsiteY4" fmla="*/ 1057310 h 1117600"/>
              <a:gd name="connsiteX5" fmla="*/ 0 w 1676400"/>
              <a:gd name="connsiteY5" fmla="*/ 558800 h 1117600"/>
              <a:gd name="connsiteX6" fmla="*/ 75368 w 1676400"/>
              <a:gd name="connsiteY6" fmla="*/ 6029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1117600">
                <a:moveTo>
                  <a:pt x="97434" y="0"/>
                </a:moveTo>
                <a:lnTo>
                  <a:pt x="1676400" y="0"/>
                </a:lnTo>
                <a:lnTo>
                  <a:pt x="1676400" y="1117600"/>
                </a:lnTo>
                <a:lnTo>
                  <a:pt x="97434" y="1117600"/>
                </a:lnTo>
                <a:lnTo>
                  <a:pt x="75368" y="1057310"/>
                </a:lnTo>
                <a:cubicBezTo>
                  <a:pt x="26387" y="899831"/>
                  <a:pt x="0" y="732397"/>
                  <a:pt x="0" y="558800"/>
                </a:cubicBezTo>
                <a:cubicBezTo>
                  <a:pt x="0" y="385203"/>
                  <a:pt x="26387" y="217769"/>
                  <a:pt x="75368" y="60290"/>
                </a:cubicBezTo>
                <a:close/>
              </a:path>
            </a:pathLst>
          </a:custGeom>
          <a:solidFill>
            <a:srgbClr val="FF91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Freeform 14"/>
          <p:cNvSpPr/>
          <p:nvPr/>
        </p:nvSpPr>
        <p:spPr>
          <a:xfrm>
            <a:off x="5181600" y="4660900"/>
            <a:ext cx="1676400" cy="1117600"/>
          </a:xfrm>
          <a:custGeom>
            <a:avLst/>
            <a:gdLst>
              <a:gd name="connsiteX0" fmla="*/ 0 w 1676400"/>
              <a:gd name="connsiteY0" fmla="*/ 0 h 1117600"/>
              <a:gd name="connsiteX1" fmla="*/ 1578966 w 1676400"/>
              <a:gd name="connsiteY1" fmla="*/ 0 h 1117600"/>
              <a:gd name="connsiteX2" fmla="*/ 1601033 w 1676400"/>
              <a:gd name="connsiteY2" fmla="*/ 60290 h 1117600"/>
              <a:gd name="connsiteX3" fmla="*/ 1676400 w 1676400"/>
              <a:gd name="connsiteY3" fmla="*/ 558800 h 1117600"/>
              <a:gd name="connsiteX4" fmla="*/ 1601033 w 1676400"/>
              <a:gd name="connsiteY4" fmla="*/ 1057310 h 1117600"/>
              <a:gd name="connsiteX5" fmla="*/ 1578966 w 1676400"/>
              <a:gd name="connsiteY5" fmla="*/ 1117600 h 1117600"/>
              <a:gd name="connsiteX6" fmla="*/ 0 w 1676400"/>
              <a:gd name="connsiteY6" fmla="*/ 11176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1117600">
                <a:moveTo>
                  <a:pt x="0" y="0"/>
                </a:moveTo>
                <a:lnTo>
                  <a:pt x="1578966" y="0"/>
                </a:lnTo>
                <a:lnTo>
                  <a:pt x="1601033" y="60290"/>
                </a:lnTo>
                <a:cubicBezTo>
                  <a:pt x="1650014" y="217769"/>
                  <a:pt x="1676400" y="385203"/>
                  <a:pt x="1676400" y="558800"/>
                </a:cubicBezTo>
                <a:cubicBezTo>
                  <a:pt x="1676400" y="732397"/>
                  <a:pt x="1650014" y="899831"/>
                  <a:pt x="1601033" y="1057310"/>
                </a:cubicBezTo>
                <a:lnTo>
                  <a:pt x="1578966" y="1117600"/>
                </a:lnTo>
                <a:lnTo>
                  <a:pt x="0" y="1117600"/>
                </a:lnTo>
                <a:close/>
              </a:path>
            </a:pathLst>
          </a:custGeom>
          <a:solidFill>
            <a:srgbClr val="2CC6D2"/>
          </a:solidFill>
          <a:ln>
            <a:solidFill>
              <a:srgbClr val="2CC6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Freeform 17"/>
          <p:cNvSpPr/>
          <p:nvPr/>
        </p:nvSpPr>
        <p:spPr>
          <a:xfrm>
            <a:off x="3602038" y="5778500"/>
            <a:ext cx="1579563" cy="1117600"/>
          </a:xfrm>
          <a:custGeom>
            <a:avLst/>
            <a:gdLst>
              <a:gd name="connsiteX0" fmla="*/ 0 w 1578966"/>
              <a:gd name="connsiteY0" fmla="*/ 0 h 1117600"/>
              <a:gd name="connsiteX1" fmla="*/ 1578966 w 1578966"/>
              <a:gd name="connsiteY1" fmla="*/ 0 h 1117600"/>
              <a:gd name="connsiteX2" fmla="*/ 1578966 w 1578966"/>
              <a:gd name="connsiteY2" fmla="*/ 1117600 h 1117600"/>
              <a:gd name="connsiteX3" fmla="*/ 34306 w 1578966"/>
              <a:gd name="connsiteY3" fmla="*/ 93731 h 1117600"/>
            </a:gdLst>
            <a:ahLst/>
            <a:cxnLst>
              <a:cxn ang="0">
                <a:pos x="connsiteX0" y="connsiteY0"/>
              </a:cxn>
              <a:cxn ang="0">
                <a:pos x="connsiteX1" y="connsiteY1"/>
              </a:cxn>
              <a:cxn ang="0">
                <a:pos x="connsiteX2" y="connsiteY2"/>
              </a:cxn>
              <a:cxn ang="0">
                <a:pos x="connsiteX3" y="connsiteY3"/>
              </a:cxn>
            </a:cxnLst>
            <a:rect l="l" t="t" r="r" b="b"/>
            <a:pathLst>
              <a:path w="1578966" h="1117600">
                <a:moveTo>
                  <a:pt x="0" y="0"/>
                </a:moveTo>
                <a:lnTo>
                  <a:pt x="1578966" y="0"/>
                </a:lnTo>
                <a:lnTo>
                  <a:pt x="1578966" y="1117600"/>
                </a:lnTo>
                <a:cubicBezTo>
                  <a:pt x="884579" y="1117600"/>
                  <a:pt x="288797" y="695416"/>
                  <a:pt x="34306" y="93731"/>
                </a:cubicBezTo>
                <a:close/>
              </a:path>
            </a:pathLst>
          </a:custGeom>
          <a:solidFill>
            <a:srgbClr val="931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21" name="Freeform 20"/>
          <p:cNvSpPr/>
          <p:nvPr/>
        </p:nvSpPr>
        <p:spPr>
          <a:xfrm>
            <a:off x="5181600" y="5778500"/>
            <a:ext cx="1579563" cy="1117600"/>
          </a:xfrm>
          <a:custGeom>
            <a:avLst/>
            <a:gdLst>
              <a:gd name="connsiteX0" fmla="*/ 0 w 1578966"/>
              <a:gd name="connsiteY0" fmla="*/ 0 h 1117600"/>
              <a:gd name="connsiteX1" fmla="*/ 1578966 w 1578966"/>
              <a:gd name="connsiteY1" fmla="*/ 0 h 1117600"/>
              <a:gd name="connsiteX2" fmla="*/ 1544660 w 1578966"/>
              <a:gd name="connsiteY2" fmla="*/ 93731 h 1117600"/>
              <a:gd name="connsiteX3" fmla="*/ 0 w 1578966"/>
              <a:gd name="connsiteY3" fmla="*/ 1117600 h 1117600"/>
            </a:gdLst>
            <a:ahLst/>
            <a:cxnLst>
              <a:cxn ang="0">
                <a:pos x="connsiteX0" y="connsiteY0"/>
              </a:cxn>
              <a:cxn ang="0">
                <a:pos x="connsiteX1" y="connsiteY1"/>
              </a:cxn>
              <a:cxn ang="0">
                <a:pos x="connsiteX2" y="connsiteY2"/>
              </a:cxn>
              <a:cxn ang="0">
                <a:pos x="connsiteX3" y="connsiteY3"/>
              </a:cxn>
            </a:cxnLst>
            <a:rect l="l" t="t" r="r" b="b"/>
            <a:pathLst>
              <a:path w="1578966" h="1117600">
                <a:moveTo>
                  <a:pt x="0" y="0"/>
                </a:moveTo>
                <a:lnTo>
                  <a:pt x="1578966" y="0"/>
                </a:lnTo>
                <a:lnTo>
                  <a:pt x="1544660" y="93731"/>
                </a:lnTo>
                <a:cubicBezTo>
                  <a:pt x="1290169" y="695416"/>
                  <a:pt x="694388" y="1117600"/>
                  <a:pt x="0" y="1117600"/>
                </a:cubicBezTo>
                <a:close/>
              </a:path>
            </a:pathLst>
          </a:custGeom>
          <a:solidFill>
            <a:srgbClr val="0953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50"/>
                                        <p:tgtEl>
                                          <p:spTgt spid="3074"/>
                                        </p:tgtEl>
                                      </p:cBhvr>
                                    </p:animEffect>
                                    <p:anim calcmode="lin" valueType="num">
                                      <p:cBhvr>
                                        <p:cTn id="8" dur="750" fill="hold"/>
                                        <p:tgtEl>
                                          <p:spTgt spid="3074"/>
                                        </p:tgtEl>
                                        <p:attrNameLst>
                                          <p:attrName>ppt_x</p:attrName>
                                        </p:attrNameLst>
                                      </p:cBhvr>
                                      <p:tavLst>
                                        <p:tav tm="0">
                                          <p:val>
                                            <p:strVal val="#ppt_x"/>
                                          </p:val>
                                        </p:tav>
                                        <p:tav tm="100000">
                                          <p:val>
                                            <p:strVal val="#ppt_x"/>
                                          </p:val>
                                        </p:tav>
                                      </p:tavLst>
                                    </p:anim>
                                    <p:anim calcmode="lin" valueType="num">
                                      <p:cBhvr>
                                        <p:cTn id="9" dur="750" fill="hold"/>
                                        <p:tgtEl>
                                          <p:spTgt spid="307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000000"/>
                                          </p:val>
                                        </p:tav>
                                        <p:tav tm="100000">
                                          <p:val>
                                            <p:strVal val="#ppt_w"/>
                                          </p:val>
                                        </p:tav>
                                      </p:tavLst>
                                    </p:anim>
                                    <p:anim calcmode="lin" valueType="num">
                                      <p:cBhvr>
                                        <p:cTn id="13" dur="750" fill="hold"/>
                                        <p:tgtEl>
                                          <p:spTgt spid="9"/>
                                        </p:tgtEl>
                                        <p:attrNameLst>
                                          <p:attrName>ppt_h</p:attrName>
                                        </p:attrNameLst>
                                      </p:cBhvr>
                                      <p:tavLst>
                                        <p:tav tm="0">
                                          <p:val>
                                            <p:fltVal val="0,000000"/>
                                          </p:val>
                                        </p:tav>
                                        <p:tav tm="100000">
                                          <p:val>
                                            <p:strVal val="#ppt_h"/>
                                          </p:val>
                                        </p:tav>
                                      </p:tavLst>
                                    </p:anim>
                                    <p:animEffect transition="in" filter="fade">
                                      <p:cBhvr>
                                        <p:cTn id="14" dur="75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750" fill="hold"/>
                                        <p:tgtEl>
                                          <p:spTgt spid="15"/>
                                        </p:tgtEl>
                                        <p:attrNameLst>
                                          <p:attrName>ppt_w</p:attrName>
                                        </p:attrNameLst>
                                      </p:cBhvr>
                                      <p:tavLst>
                                        <p:tav tm="0">
                                          <p:val>
                                            <p:fltVal val="0,000000"/>
                                          </p:val>
                                        </p:tav>
                                        <p:tav tm="100000">
                                          <p:val>
                                            <p:strVal val="#ppt_w"/>
                                          </p:val>
                                        </p:tav>
                                      </p:tavLst>
                                    </p:anim>
                                    <p:anim calcmode="lin" valueType="num">
                                      <p:cBhvr>
                                        <p:cTn id="18" dur="750" fill="hold"/>
                                        <p:tgtEl>
                                          <p:spTgt spid="15"/>
                                        </p:tgtEl>
                                        <p:attrNameLst>
                                          <p:attrName>ppt_h</p:attrName>
                                        </p:attrNameLst>
                                      </p:cBhvr>
                                      <p:tavLst>
                                        <p:tav tm="0">
                                          <p:val>
                                            <p:fltVal val="0,000000"/>
                                          </p:val>
                                        </p:tav>
                                        <p:tav tm="100000">
                                          <p:val>
                                            <p:strVal val="#ppt_h"/>
                                          </p:val>
                                        </p:tav>
                                      </p:tavLst>
                                    </p:anim>
                                    <p:animEffect transition="in" filter="fade">
                                      <p:cBhvr>
                                        <p:cTn id="19" dur="75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750" fill="hold"/>
                                        <p:tgtEl>
                                          <p:spTgt spid="21"/>
                                        </p:tgtEl>
                                        <p:attrNameLst>
                                          <p:attrName>ppt_w</p:attrName>
                                        </p:attrNameLst>
                                      </p:cBhvr>
                                      <p:tavLst>
                                        <p:tav tm="0">
                                          <p:val>
                                            <p:fltVal val="0,000000"/>
                                          </p:val>
                                        </p:tav>
                                        <p:tav tm="100000">
                                          <p:val>
                                            <p:strVal val="#ppt_w"/>
                                          </p:val>
                                        </p:tav>
                                      </p:tavLst>
                                    </p:anim>
                                    <p:anim calcmode="lin" valueType="num">
                                      <p:cBhvr>
                                        <p:cTn id="23" dur="750" fill="hold"/>
                                        <p:tgtEl>
                                          <p:spTgt spid="21"/>
                                        </p:tgtEl>
                                        <p:attrNameLst>
                                          <p:attrName>ppt_h</p:attrName>
                                        </p:attrNameLst>
                                      </p:cBhvr>
                                      <p:tavLst>
                                        <p:tav tm="0">
                                          <p:val>
                                            <p:fltVal val="0,000000"/>
                                          </p:val>
                                        </p:tav>
                                        <p:tav tm="100000">
                                          <p:val>
                                            <p:strVal val="#ppt_h"/>
                                          </p:val>
                                        </p:tav>
                                      </p:tavLst>
                                    </p:anim>
                                    <p:animEffect transition="in" filter="fade">
                                      <p:cBhvr>
                                        <p:cTn id="24" dur="75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750" fill="hold"/>
                                        <p:tgtEl>
                                          <p:spTgt spid="18"/>
                                        </p:tgtEl>
                                        <p:attrNameLst>
                                          <p:attrName>ppt_w</p:attrName>
                                        </p:attrNameLst>
                                      </p:cBhvr>
                                      <p:tavLst>
                                        <p:tav tm="0">
                                          <p:val>
                                            <p:fltVal val="0,000000"/>
                                          </p:val>
                                        </p:tav>
                                        <p:tav tm="100000">
                                          <p:val>
                                            <p:strVal val="#ppt_w"/>
                                          </p:val>
                                        </p:tav>
                                      </p:tavLst>
                                    </p:anim>
                                    <p:anim calcmode="lin" valueType="num">
                                      <p:cBhvr>
                                        <p:cTn id="28" dur="750" fill="hold"/>
                                        <p:tgtEl>
                                          <p:spTgt spid="18"/>
                                        </p:tgtEl>
                                        <p:attrNameLst>
                                          <p:attrName>ppt_h</p:attrName>
                                        </p:attrNameLst>
                                      </p:cBhvr>
                                      <p:tavLst>
                                        <p:tav tm="0">
                                          <p:val>
                                            <p:fltVal val="0,000000"/>
                                          </p:val>
                                        </p:tav>
                                        <p:tav tm="100000">
                                          <p:val>
                                            <p:strVal val="#ppt_h"/>
                                          </p:val>
                                        </p:tav>
                                      </p:tavLst>
                                    </p:anim>
                                    <p:animEffect transition="in" filter="fade">
                                      <p:cBhvr>
                                        <p:cTn id="29" dur="75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750" fill="hold"/>
                                        <p:tgtEl>
                                          <p:spTgt spid="12"/>
                                        </p:tgtEl>
                                        <p:attrNameLst>
                                          <p:attrName>ppt_w</p:attrName>
                                        </p:attrNameLst>
                                      </p:cBhvr>
                                      <p:tavLst>
                                        <p:tav tm="0">
                                          <p:val>
                                            <p:fltVal val="0,000000"/>
                                          </p:val>
                                        </p:tav>
                                        <p:tav tm="100000">
                                          <p:val>
                                            <p:strVal val="#ppt_w"/>
                                          </p:val>
                                        </p:tav>
                                      </p:tavLst>
                                    </p:anim>
                                    <p:anim calcmode="lin" valueType="num">
                                      <p:cBhvr>
                                        <p:cTn id="33" dur="750" fill="hold"/>
                                        <p:tgtEl>
                                          <p:spTgt spid="12"/>
                                        </p:tgtEl>
                                        <p:attrNameLst>
                                          <p:attrName>ppt_h</p:attrName>
                                        </p:attrNameLst>
                                      </p:cBhvr>
                                      <p:tavLst>
                                        <p:tav tm="0">
                                          <p:val>
                                            <p:fltVal val="0,000000"/>
                                          </p:val>
                                        </p:tav>
                                        <p:tav tm="100000">
                                          <p:val>
                                            <p:strVal val="#ppt_h"/>
                                          </p:val>
                                        </p:tav>
                                      </p:tavLst>
                                    </p:anim>
                                    <p:animEffect transition="in" filter="fade">
                                      <p:cBhvr>
                                        <p:cTn id="34" dur="75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000000"/>
                                          </p:val>
                                        </p:tav>
                                        <p:tav tm="100000">
                                          <p:val>
                                            <p:strVal val="#ppt_w"/>
                                          </p:val>
                                        </p:tav>
                                      </p:tavLst>
                                    </p:anim>
                                    <p:anim calcmode="lin" valueType="num">
                                      <p:cBhvr>
                                        <p:cTn id="38" dur="750" fill="hold"/>
                                        <p:tgtEl>
                                          <p:spTgt spid="6"/>
                                        </p:tgtEl>
                                        <p:attrNameLst>
                                          <p:attrName>ppt_h</p:attrName>
                                        </p:attrNameLst>
                                      </p:cBhvr>
                                      <p:tavLst>
                                        <p:tav tm="0">
                                          <p:val>
                                            <p:fltVal val="0,000000"/>
                                          </p:val>
                                        </p:tav>
                                        <p:tav tm="100000">
                                          <p:val>
                                            <p:strVal val="#ppt_h"/>
                                          </p:val>
                                        </p:tav>
                                      </p:tavLst>
                                    </p:anim>
                                    <p:animEffect transition="in" filter="fade">
                                      <p:cBhvr>
                                        <p:cTn id="3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2291" name="Rectangle 10"/>
          <p:cNvSpPr/>
          <p:nvPr/>
        </p:nvSpPr>
        <p:spPr>
          <a:xfrm>
            <a:off x="477838" y="533400"/>
            <a:ext cx="8477250" cy="584200"/>
          </a:xfrm>
          <a:prstGeom prst="rect">
            <a:avLst/>
          </a:prstGeom>
          <a:noFill/>
          <a:ln w="9525">
            <a:noFill/>
          </a:ln>
        </p:spPr>
        <p:txBody>
          <a:bodyPr wrap="none">
            <a:spAutoFit/>
          </a:bodyPr>
          <a:p>
            <a:r>
              <a:rPr lang="en-US" altLang="en-US" sz="3200" dirty="0">
                <a:solidFill>
                  <a:srgbClr val="FF3300"/>
                </a:solidFill>
                <a:latin typeface="Times New Roman" panose="02020603050405020304" pitchFamily="18" charset="0"/>
              </a:rPr>
              <a:t>II. </a:t>
            </a:r>
            <a:r>
              <a:rPr lang="vi-VN" altLang="en-US" sz="3200" dirty="0">
                <a:solidFill>
                  <a:srgbClr val="FF3300"/>
                </a:solidFill>
                <a:latin typeface="Times New Roman" panose="02020603050405020304" pitchFamily="18" charset="0"/>
              </a:rPr>
              <a:t>ĐẶC ĐIỂM CỦA NGÔI NHÀ THÔNG MINH</a:t>
            </a:r>
            <a:endParaRPr lang="en-US" altLang="en-US" sz="3200" dirty="0">
              <a:solidFill>
                <a:srgbClr val="FF3300"/>
              </a:solidFill>
              <a:latin typeface="Times New Roman" panose="02020603050405020304"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1"/>
          <p:cNvSpPr/>
          <p:nvPr/>
        </p:nvSpPr>
        <p:spPr>
          <a:xfrm flipH="1">
            <a:off x="8936038" y="-14287"/>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pic>
        <p:nvPicPr>
          <p:cNvPr id="12294" name="Picture 2"/>
          <p:cNvPicPr>
            <a:picLocks noChangeAspect="1"/>
          </p:cNvPicPr>
          <p:nvPr/>
        </p:nvPicPr>
        <p:blipFill>
          <a:blip r:embed="rId1"/>
          <a:stretch>
            <a:fillRect/>
          </a:stretch>
        </p:blipFill>
        <p:spPr>
          <a:xfrm>
            <a:off x="4287838" y="1212850"/>
            <a:ext cx="3773487" cy="2216150"/>
          </a:xfrm>
          <a:prstGeom prst="rect">
            <a:avLst/>
          </a:prstGeom>
          <a:noFill/>
          <a:ln w="9525">
            <a:noFill/>
          </a:ln>
        </p:spPr>
      </p:pic>
      <p:pic>
        <p:nvPicPr>
          <p:cNvPr id="12295" name="Picture 4"/>
          <p:cNvPicPr>
            <a:picLocks noChangeAspect="1"/>
          </p:cNvPicPr>
          <p:nvPr/>
        </p:nvPicPr>
        <p:blipFill>
          <a:blip r:embed="rId2"/>
          <a:stretch>
            <a:fillRect/>
          </a:stretch>
        </p:blipFill>
        <p:spPr>
          <a:xfrm>
            <a:off x="4564063" y="3657600"/>
            <a:ext cx="2857500" cy="1600200"/>
          </a:xfrm>
          <a:prstGeom prst="rect">
            <a:avLst/>
          </a:prstGeom>
          <a:noFill/>
          <a:ln w="9525">
            <a:noFill/>
          </a:ln>
        </p:spPr>
      </p:pic>
      <p:sp>
        <p:nvSpPr>
          <p:cNvPr id="11" name="Text Box 5"/>
          <p:cNvSpPr txBox="1">
            <a:spLocks noChangeArrowheads="1"/>
          </p:cNvSpPr>
          <p:nvPr/>
        </p:nvSpPr>
        <p:spPr bwMode="auto">
          <a:xfrm>
            <a:off x="414338" y="1339850"/>
            <a:ext cx="3825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spcBef>
                <a:spcPct val="50000"/>
              </a:spcBef>
            </a:pPr>
            <a:r>
              <a:rPr lang="vi-VN" altLang="en-US" sz="3200" dirty="0">
                <a:solidFill>
                  <a:srgbClr val="0070C0"/>
                </a:solidFill>
                <a:latin typeface="Arial" panose="020B0604020202020204" pitchFamily="34" charset="0"/>
              </a:rPr>
              <a:t> </a:t>
            </a:r>
            <a:r>
              <a:rPr lang="vi-VN" altLang="en-US" sz="3200" dirty="0">
                <a:solidFill>
                  <a:srgbClr val="0070C0"/>
                </a:solidFill>
                <a:latin typeface="Times New Roman" panose="02020603050405020304" pitchFamily="18" charset="0"/>
              </a:rPr>
              <a:t>3</a:t>
            </a:r>
            <a:r>
              <a:rPr lang="en-US" altLang="en-US" sz="3200" dirty="0">
                <a:solidFill>
                  <a:srgbClr val="0070C0"/>
                </a:solidFill>
                <a:latin typeface="Calibri" panose="020F0502020204030204" pitchFamily="34" charset="0"/>
              </a:rPr>
              <a:t>. </a:t>
            </a:r>
            <a:r>
              <a:rPr lang="vi-VN" altLang="en-US" sz="3200" dirty="0">
                <a:solidFill>
                  <a:srgbClr val="0070C0"/>
                </a:solidFill>
                <a:latin typeface="Times New Roman" panose="02020603050405020304" pitchFamily="18" charset="0"/>
              </a:rPr>
              <a:t>Tiết kiệm năng lượng</a:t>
            </a:r>
            <a:endParaRPr lang="en-US" altLang="en-US" sz="3200" dirty="0">
              <a:solidFill>
                <a:srgbClr val="0070C0"/>
              </a:solidFill>
              <a:latin typeface="Calibri" panose="020F0502020204030204" pitchFamily="34" charset="0"/>
            </a:endParaRPr>
          </a:p>
        </p:txBody>
      </p:sp>
      <p:sp>
        <p:nvSpPr>
          <p:cNvPr id="12" name="Text Box 5"/>
          <p:cNvSpPr txBox="1"/>
          <p:nvPr/>
        </p:nvSpPr>
        <p:spPr>
          <a:xfrm>
            <a:off x="449263" y="2640013"/>
            <a:ext cx="3721100" cy="3503612"/>
          </a:xfrm>
          <a:prstGeom prst="rect">
            <a:avLst/>
          </a:prstGeom>
          <a:noFill/>
          <a:ln w="9525">
            <a:noFill/>
          </a:ln>
        </p:spPr>
        <p:txBody>
          <a:bodyPr>
            <a:spAutoFit/>
          </a:bodyPr>
          <a:p>
            <a:pPr>
              <a:spcBef>
                <a:spcPct val="50000"/>
              </a:spcBef>
            </a:pPr>
            <a:r>
              <a:rPr lang="en-US" altLang="en-US" sz="3200" dirty="0">
                <a:solidFill>
                  <a:srgbClr val="0070C0"/>
                </a:solidFill>
                <a:latin typeface="Times New Roman" panose="02020603050405020304" pitchFamily="18" charset="0"/>
                <a:cs typeface="Times New Roman" panose="02020603050405020304" pitchFamily="18" charset="0"/>
              </a:rPr>
              <a:t>Các thiết bị </a:t>
            </a:r>
            <a:r>
              <a:rPr lang="vi-VN" altLang="en-US" sz="3200" dirty="0">
                <a:solidFill>
                  <a:srgbClr val="0070C0"/>
                </a:solidFill>
                <a:latin typeface="Times New Roman" panose="02020603050405020304" pitchFamily="18" charset="0"/>
                <a:cs typeface="Times New Roman" panose="02020603050405020304" pitchFamily="18" charset="0"/>
              </a:rPr>
              <a:t>công nghệ sẽ điều khiển giám sát việc sử dụng hợp lý các nguồn năng lượng trong</a:t>
            </a:r>
            <a:r>
              <a:rPr lang="en-US" altLang="en-US" sz="3200" dirty="0">
                <a:solidFill>
                  <a:srgbClr val="0070C0"/>
                </a:solidFill>
                <a:latin typeface="Times New Roman" panose="02020603050405020304" pitchFamily="18" charset="0"/>
                <a:cs typeface="Times New Roman" panose="02020603050405020304" pitchFamily="18" charset="0"/>
              </a:rPr>
              <a:t> ngôi</a:t>
            </a:r>
            <a:r>
              <a:rPr lang="vi-VN" altLang="en-US" sz="3200" dirty="0">
                <a:solidFill>
                  <a:srgbClr val="0070C0"/>
                </a:solidFill>
                <a:latin typeface="Times New Roman" panose="02020603050405020304" pitchFamily="18" charset="0"/>
                <a:cs typeface="Times New Roman" panose="02020603050405020304" pitchFamily="18" charset="0"/>
              </a:rPr>
              <a:t> nh</a:t>
            </a:r>
            <a:r>
              <a:rPr lang="vi-VN"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 từ</a:t>
            </a:r>
            <a:r>
              <a:rPr lang="vi-VN" altLang="en-US" sz="3200" dirty="0">
                <a:solidFill>
                  <a:srgbClr val="0070C0"/>
                </a:solidFill>
                <a:latin typeface="Times New Roman" panose="02020603050405020304" pitchFamily="18" charset="0"/>
                <a:cs typeface="Times New Roman" panose="02020603050405020304" pitchFamily="18" charset="0"/>
              </a:rPr>
              <a:t> đó tiết kiệm năng lượng</a:t>
            </a:r>
            <a:endParaRPr lang="en-US" altLang="vi-VN"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3315" name="Rectangle 10"/>
          <p:cNvSpPr/>
          <p:nvPr/>
        </p:nvSpPr>
        <p:spPr>
          <a:xfrm>
            <a:off x="477838" y="533400"/>
            <a:ext cx="8361362" cy="1096963"/>
          </a:xfrm>
          <a:prstGeom prst="rect">
            <a:avLst/>
          </a:prstGeom>
          <a:noFill/>
          <a:ln w="9525">
            <a:noFill/>
          </a:ln>
        </p:spPr>
        <p:txBody>
          <a:bodyPr>
            <a:spAutoFit/>
          </a:bodyPr>
          <a:p>
            <a:r>
              <a:rPr lang="en-US" altLang="en-US" sz="3200" dirty="0">
                <a:solidFill>
                  <a:srgbClr val="FF3300"/>
                </a:solidFill>
                <a:latin typeface="Times New Roman" panose="02020603050405020304" pitchFamily="18" charset="0"/>
              </a:rPr>
              <a:t>III.</a:t>
            </a:r>
            <a:r>
              <a:rPr lang="vi-VN" altLang="en-US" dirty="0">
                <a:latin typeface="Times New Roman" panose="02020603050405020304" pitchFamily="18" charset="0"/>
              </a:rPr>
              <a:t> </a:t>
            </a:r>
            <a:r>
              <a:rPr lang="vi-VN" altLang="en-US" sz="3200" dirty="0">
                <a:solidFill>
                  <a:srgbClr val="FF3300"/>
                </a:solidFill>
                <a:latin typeface="Times New Roman" panose="02020603050405020304" pitchFamily="18" charset="0"/>
              </a:rPr>
              <a:t>SỬ DỤNG NĂNG LƯỢNG TIẾT KIỆM VÀ HIỆU QUẢ TRONG GIA ĐÌNH</a:t>
            </a:r>
            <a:endParaRPr lang="en-US" altLang="en-US" sz="3200" dirty="0">
              <a:solidFill>
                <a:srgbClr val="FF3300"/>
              </a:solidFill>
              <a:latin typeface="Times New Roman" panose="02020603050405020304"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1"/>
          <p:cNvSpPr/>
          <p:nvPr/>
        </p:nvSpPr>
        <p:spPr>
          <a:xfrm flipH="1">
            <a:off x="8936038" y="-14287"/>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2" name="Text Box 5"/>
          <p:cNvSpPr txBox="1"/>
          <p:nvPr/>
        </p:nvSpPr>
        <p:spPr>
          <a:xfrm>
            <a:off x="646113" y="1828800"/>
            <a:ext cx="7705725" cy="2603500"/>
          </a:xfrm>
          <a:prstGeom prst="rect">
            <a:avLst/>
          </a:prstGeom>
          <a:noFill/>
          <a:ln w="9525">
            <a:noFill/>
          </a:ln>
        </p:spPr>
        <p:txBody>
          <a:bodyPr>
            <a:spAutoFit/>
          </a:bodyPr>
          <a:p>
            <a:pPr>
              <a:spcBef>
                <a:spcPct val="50000"/>
              </a:spcBef>
            </a:pPr>
            <a:r>
              <a:rPr lang="en-US" altLang="en-US" sz="3200" dirty="0">
                <a:solidFill>
                  <a:srgbClr val="0070C0"/>
                </a:solidFill>
                <a:latin typeface="Times New Roman" panose="02020603050405020304" pitchFamily="18" charset="0"/>
                <a:cs typeface="Times New Roman" panose="02020603050405020304" pitchFamily="18" charset="0"/>
              </a:rPr>
              <a:t>Sử </a:t>
            </a:r>
            <a:r>
              <a:rPr lang="vi-VN" altLang="en-US" sz="3200" dirty="0">
                <a:solidFill>
                  <a:srgbClr val="0070C0"/>
                </a:solidFill>
                <a:latin typeface="Times New Roman" panose="02020603050405020304" pitchFamily="18" charset="0"/>
                <a:cs typeface="Times New Roman" panose="02020603050405020304" pitchFamily="18" charset="0"/>
              </a:rPr>
              <a:t>dụng năng lượng </a:t>
            </a:r>
            <a:r>
              <a:rPr lang="en-US" altLang="en-US" sz="3200" dirty="0">
                <a:solidFill>
                  <a:srgbClr val="0070C0"/>
                </a:solidFill>
                <a:latin typeface="Times New Roman" panose="02020603050405020304" pitchFamily="18" charset="0"/>
                <a:cs typeface="Times New Roman" panose="02020603050405020304" pitchFamily="18" charset="0"/>
              </a:rPr>
              <a:t>đúng lúc, </a:t>
            </a:r>
            <a:r>
              <a:rPr lang="vi-VN" altLang="en-US" sz="3200" dirty="0">
                <a:solidFill>
                  <a:srgbClr val="0070C0"/>
                </a:solidFill>
                <a:latin typeface="Times New Roman" panose="02020603050405020304" pitchFamily="18" charset="0"/>
                <a:cs typeface="Times New Roman" panose="02020603050405020304" pitchFamily="18" charset="0"/>
              </a:rPr>
              <a:t>đúng chỗ sử dụng ít năng lượng m</a:t>
            </a:r>
            <a:r>
              <a:rPr lang="vi-VN" altLang="en-US" sz="3200" dirty="0">
                <a:solidFill>
                  <a:srgbClr val="0070C0"/>
                </a:solidFill>
                <a:latin typeface="Times New Roman" panose="02020603050405020304" pitchFamily="18" charset="0"/>
                <a:ea typeface="Times New Roman" panose="02020603050405020304" pitchFamily="18" charset="0"/>
              </a:rPr>
              <a:t>à</a:t>
            </a:r>
            <a:r>
              <a:rPr lang="vi-VN" altLang="en-US" sz="3200" dirty="0">
                <a:solidFill>
                  <a:srgbClr val="0070C0"/>
                </a:solidFill>
                <a:latin typeface="Times New Roman" panose="02020603050405020304" pitchFamily="18" charset="0"/>
                <a:cs typeface="Times New Roman" panose="02020603050405020304" pitchFamily="18" charset="0"/>
              </a:rPr>
              <a:t> vẫn đảm bảo được nhu cầu</a:t>
            </a:r>
            <a:r>
              <a:rPr lang="en-US" altLang="en-US" sz="3200" dirty="0">
                <a:solidFill>
                  <a:srgbClr val="0070C0"/>
                </a:solidFill>
                <a:latin typeface="Times New Roman" panose="02020603050405020304" pitchFamily="18" charset="0"/>
                <a:cs typeface="Times New Roman" panose="02020603050405020304" pitchFamily="18" charset="0"/>
              </a:rPr>
              <a:t>.</a:t>
            </a:r>
            <a:r>
              <a:rPr lang="vi-VN"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a:solidFill>
                  <a:srgbClr val="0070C0"/>
                </a:solidFill>
                <a:latin typeface="Times New Roman" panose="02020603050405020304" pitchFamily="18" charset="0"/>
                <a:cs typeface="Times New Roman" panose="02020603050405020304" pitchFamily="18" charset="0"/>
              </a:rPr>
              <a:t>T</a:t>
            </a:r>
            <a:r>
              <a:rPr lang="vi-VN" altLang="en-US" sz="3200" dirty="0">
                <a:solidFill>
                  <a:srgbClr val="0070C0"/>
                </a:solidFill>
                <a:latin typeface="Times New Roman" panose="02020603050405020304" pitchFamily="18" charset="0"/>
                <a:cs typeface="Times New Roman" panose="02020603050405020304" pitchFamily="18" charset="0"/>
              </a:rPr>
              <a:t>iết kiệm năng lượng hiệu quả sẽ góp phần tiết kiệm chi phí cho gia đình</a:t>
            </a:r>
            <a:r>
              <a:rPr lang="en-US" altLang="en-US" sz="3200" dirty="0">
                <a:solidFill>
                  <a:srgbClr val="0070C0"/>
                </a:solidFill>
                <a:latin typeface="Times New Roman" panose="02020603050405020304" pitchFamily="18" charset="0"/>
                <a:cs typeface="Times New Roman" panose="02020603050405020304" pitchFamily="18" charset="0"/>
              </a:rPr>
              <a:t>,</a:t>
            </a:r>
            <a:r>
              <a:rPr lang="vi-VN"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a:solidFill>
                  <a:srgbClr val="0070C0"/>
                </a:solidFill>
                <a:latin typeface="Times New Roman" panose="02020603050405020304" pitchFamily="18" charset="0"/>
                <a:cs typeface="Times New Roman" panose="02020603050405020304" pitchFamily="18" charset="0"/>
              </a:rPr>
              <a:t>b</a:t>
            </a:r>
            <a:r>
              <a:rPr lang="vi-VN" altLang="en-US" sz="3200" dirty="0">
                <a:solidFill>
                  <a:srgbClr val="0070C0"/>
                </a:solidFill>
                <a:latin typeface="Times New Roman" panose="02020603050405020304" pitchFamily="18" charset="0"/>
                <a:cs typeface="Times New Roman" panose="02020603050405020304" pitchFamily="18" charset="0"/>
              </a:rPr>
              <a:t>ảo vệ môi trường</a:t>
            </a:r>
            <a:endParaRPr lang="en-US" altLang="en-US"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0" y="-14287"/>
            <a:ext cx="9144000" cy="68722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4339" name="Rectangle 2"/>
          <p:cNvSpPr/>
          <p:nvPr/>
        </p:nvSpPr>
        <p:spPr>
          <a:xfrm>
            <a:off x="0" y="-323850"/>
            <a:ext cx="184150" cy="647700"/>
          </a:xfrm>
          <a:prstGeom prst="rect">
            <a:avLst/>
          </a:prstGeom>
          <a:noFill/>
          <a:ln w="9525">
            <a:noFill/>
          </a:ln>
        </p:spPr>
        <p:txBody>
          <a:bodyPr wrap="none" anchor="ctr" anchorCtr="0">
            <a:spAutoFit/>
          </a:bodyPr>
          <a:p>
            <a:pPr eaLnBrk="1" hangingPunct="1"/>
            <a:endParaRPr lang="vi-VN" altLang="vi-VN" sz="3600" dirty="0">
              <a:latin typeface=".VnAristote" pitchFamily="34" charset="0"/>
            </a:endParaRPr>
          </a:p>
        </p:txBody>
      </p:sp>
      <p:sp>
        <p:nvSpPr>
          <p:cNvPr id="14340" name="Text Box 7"/>
          <p:cNvSpPr txBox="1"/>
          <p:nvPr/>
        </p:nvSpPr>
        <p:spPr>
          <a:xfrm>
            <a:off x="2057400" y="6262688"/>
            <a:ext cx="4724400" cy="531812"/>
          </a:xfrm>
          <a:prstGeom prst="rect">
            <a:avLst/>
          </a:prstGeom>
          <a:noFill/>
          <a:ln w="9525">
            <a:noFill/>
          </a:ln>
        </p:spPr>
        <p:txBody>
          <a:bodyPr>
            <a:spAutoFit/>
          </a:bodyPr>
          <a:p>
            <a:pPr eaLnBrk="1" hangingPunct="1">
              <a:spcBef>
                <a:spcPct val="50000"/>
              </a:spcBef>
            </a:pPr>
            <a:r>
              <a:rPr lang="en-US" altLang="vi-VN" sz="2800" dirty="0">
                <a:solidFill>
                  <a:srgbClr val="FF0000"/>
                </a:solidFill>
                <a:latin typeface="Times New Roman" panose="02020603050405020304" pitchFamily="18" charset="0"/>
              </a:rPr>
              <a:t>H</a:t>
            </a:r>
            <a:r>
              <a:rPr lang="en-US" altLang="vi-VN" sz="2800" dirty="0">
                <a:solidFill>
                  <a:srgbClr val="FF0000"/>
                </a:solidFill>
                <a:latin typeface=".VnTime" pitchFamily="34" charset="0"/>
              </a:rPr>
              <a:t>×nh 8.2 H×nh c¾t cña èng lãt</a:t>
            </a:r>
            <a:endParaRPr lang="en-US" altLang="vi-VN" sz="2800" dirty="0">
              <a:solidFill>
                <a:srgbClr val="FF0000"/>
              </a:solidFill>
              <a:latin typeface="Times New Roman" panose="02020603050405020304" pitchFamily="18" charset="0"/>
            </a:endParaRPr>
          </a:p>
        </p:txBody>
      </p:sp>
      <p:sp>
        <p:nvSpPr>
          <p:cNvPr id="14341" name="Rectangle 8"/>
          <p:cNvSpPr/>
          <p:nvPr/>
        </p:nvSpPr>
        <p:spPr>
          <a:xfrm>
            <a:off x="1828800" y="152400"/>
            <a:ext cx="5867400" cy="952500"/>
          </a:xfrm>
          <a:prstGeom prst="rect">
            <a:avLst/>
          </a:prstGeom>
          <a:noFill/>
          <a:ln w="9525">
            <a:noFill/>
          </a:ln>
        </p:spPr>
        <p:txBody>
          <a:bodyPr>
            <a:spAutoFit/>
          </a:bodyPr>
          <a:p>
            <a:pPr eaLnBrk="1" hangingPunct="1"/>
            <a:r>
              <a:rPr lang="en-US" altLang="vi-VN" sz="2800" dirty="0">
                <a:solidFill>
                  <a:schemeClr val="accent2"/>
                </a:solidFill>
                <a:latin typeface="Times New Roman" panose="02020603050405020304" pitchFamily="18" charset="0"/>
              </a:rPr>
              <a:t>KHÁI NIỆM VỀ BẢN VẼ KĨ THUẬT</a:t>
            </a:r>
            <a:endParaRPr lang="en-US" altLang="vi-VN" sz="2800" dirty="0">
              <a:solidFill>
                <a:schemeClr val="accent2"/>
              </a:solidFill>
              <a:latin typeface="Times New Roman" panose="02020603050405020304" pitchFamily="18" charset="0"/>
            </a:endParaRPr>
          </a:p>
          <a:p>
            <a:pPr eaLnBrk="1" hangingPunct="1"/>
            <a:r>
              <a:rPr lang="en-US" altLang="vi-VN" sz="2800" dirty="0">
                <a:solidFill>
                  <a:schemeClr val="accent2"/>
                </a:solidFill>
                <a:latin typeface="Times New Roman" panose="02020603050405020304" pitchFamily="18" charset="0"/>
              </a:rPr>
              <a:t>                     HÌNH CẮT</a:t>
            </a:r>
            <a:endParaRPr lang="en-US" altLang="vi-VN" sz="2800" dirty="0">
              <a:solidFill>
                <a:schemeClr val="accent2"/>
              </a:solidFill>
              <a:latin typeface="Times New Roman" panose="02020603050405020304" pitchFamily="18" charset="0"/>
            </a:endParaRPr>
          </a:p>
        </p:txBody>
      </p:sp>
      <p:sp>
        <p:nvSpPr>
          <p:cNvPr id="6"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7" name="Rectangle 1"/>
          <p:cNvSpPr/>
          <p:nvPr/>
        </p:nvSpPr>
        <p:spPr>
          <a:xfrm flipH="1">
            <a:off x="8936038" y="-14287"/>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pic>
        <p:nvPicPr>
          <p:cNvPr id="14344" name="Picture 1"/>
          <p:cNvPicPr>
            <a:picLocks noChangeAspect="1"/>
          </p:cNvPicPr>
          <p:nvPr/>
        </p:nvPicPr>
        <p:blipFill>
          <a:blip r:embed="rId1"/>
          <a:stretch>
            <a:fillRect/>
          </a:stretch>
        </p:blipFill>
        <p:spPr>
          <a:xfrm>
            <a:off x="381000" y="0"/>
            <a:ext cx="8382000" cy="68580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7" descr="bball"/>
          <p:cNvPicPr>
            <a:picLocks noChangeAspect="1"/>
          </p:cNvPicPr>
          <p:nvPr/>
        </p:nvPicPr>
        <p:blipFill>
          <a:blip r:embed="rId1"/>
          <a:stretch>
            <a:fillRect/>
          </a:stretch>
        </p:blipFill>
        <p:spPr>
          <a:xfrm>
            <a:off x="7848600" y="0"/>
            <a:ext cx="1295400" cy="1295400"/>
          </a:xfrm>
          <a:prstGeom prst="rect">
            <a:avLst/>
          </a:prstGeom>
          <a:noFill/>
          <a:ln w="9525">
            <a:noFill/>
          </a:ln>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5364" name="Freeform 19"/>
          <p:cNvSpPr/>
          <p:nvPr/>
        </p:nvSpPr>
        <p:spPr>
          <a:xfrm rot="5400000">
            <a:off x="587375" y="-1330325"/>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pic>
        <p:nvPicPr>
          <p:cNvPr id="15365" name="Picture 2" descr="Screen Clipping"/>
          <p:cNvPicPr>
            <a:picLocks noChangeAspect="1"/>
          </p:cNvPicPr>
          <p:nvPr/>
        </p:nvPicPr>
        <p:blipFill>
          <a:blip r:embed="rId2"/>
          <a:stretch>
            <a:fillRect/>
          </a:stretch>
        </p:blipFill>
        <p:spPr>
          <a:xfrm>
            <a:off x="762000" y="177800"/>
            <a:ext cx="914400" cy="576263"/>
          </a:xfrm>
          <a:prstGeom prst="rect">
            <a:avLst/>
          </a:prstGeom>
          <a:noFill/>
          <a:ln w="9525">
            <a:noFill/>
          </a:ln>
        </p:spPr>
      </p:pic>
      <p:sp>
        <p:nvSpPr>
          <p:cNvPr id="19462" name="Title 13"/>
          <p:cNvSpPr txBox="1"/>
          <p:nvPr/>
        </p:nvSpPr>
        <p:spPr>
          <a:xfrm>
            <a:off x="1676400" y="260350"/>
            <a:ext cx="2160588" cy="595313"/>
          </a:xfrm>
          <a:prstGeom prst="rect">
            <a:avLst/>
          </a:prstGeom>
          <a:noFill/>
          <a:ln w="9525">
            <a:noFill/>
          </a:ln>
        </p:spPr>
        <p:txBody>
          <a:bodyPr anchor="ctr" anchorCtr="0">
            <a:spAutoFit/>
          </a:bodyPr>
          <a:p>
            <a:pPr algn="ctr" eaLnBrk="1" hangingPunct="1"/>
            <a:r>
              <a:rPr lang="en-US" altLang="en-US" sz="3200" b="1" dirty="0">
                <a:solidFill>
                  <a:srgbClr val="4ABFB6"/>
                </a:solidFill>
                <a:latin typeface="#9Slide04 AdrianeSwash" panose="02000504060000090004" pitchFamily="2" charset="-93"/>
              </a:rPr>
              <a:t>Luyện 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275"/>
            <a:ext cx="7467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spcBef>
                <a:spcPct val="50000"/>
              </a:spcBef>
            </a:pPr>
            <a:r>
              <a:rPr lang="vi-VN" altLang="en-US" sz="3200" dirty="0">
                <a:solidFill>
                  <a:srgbClr val="0070C0"/>
                </a:solidFill>
                <a:latin typeface="Times New Roman" panose="02020603050405020304" pitchFamily="18" charset="0"/>
              </a:rPr>
              <a:t>Chỉ ra những biểu hiện sử dụng năng lượng chưa tiết kiệm trong gia đình em</a:t>
            </a:r>
            <a:r>
              <a:rPr lang="en-US" altLang="en-US" sz="3200" dirty="0">
                <a:solidFill>
                  <a:srgbClr val="0070C0"/>
                </a:solidFill>
                <a:latin typeface="Calibri" panose="020F0502020204030204" pitchFamily="34" charset="0"/>
              </a:rPr>
              <a:t>?</a:t>
            </a:r>
            <a:r>
              <a:rPr lang="vi-VN" altLang="en-US" sz="3200" dirty="0">
                <a:solidFill>
                  <a:srgbClr val="0070C0"/>
                </a:solidFill>
                <a:latin typeface="Times New Roman" panose="02020603050405020304" pitchFamily="18" charset="0"/>
              </a:rPr>
              <a:t> </a:t>
            </a:r>
            <a:r>
              <a:rPr lang="en-US" altLang="en-US" sz="3200" dirty="0">
                <a:solidFill>
                  <a:srgbClr val="0070C0"/>
                </a:solidFill>
                <a:latin typeface="Calibri" panose="020F0502020204030204" pitchFamily="34" charset="0"/>
              </a:rPr>
              <a:t>Đ</a:t>
            </a:r>
            <a:r>
              <a:rPr lang="vi-VN" altLang="en-US" sz="3200" dirty="0">
                <a:solidFill>
                  <a:srgbClr val="0070C0"/>
                </a:solidFill>
                <a:latin typeface="Times New Roman" panose="02020603050405020304" pitchFamily="18" charset="0"/>
              </a:rPr>
              <a:t>ề xuất những việc làm cụ thể để sử dụng năng lượng trong gia đình em sao cho tiết kiệm</a:t>
            </a:r>
            <a:r>
              <a:rPr lang="en-US" altLang="en-US" sz="3200" dirty="0">
                <a:solidFill>
                  <a:srgbClr val="0070C0"/>
                </a:solidFill>
                <a:latin typeface="Calibri" panose="020F0502020204030204" pitchFamily="34" charset="0"/>
              </a:rPr>
              <a:t>?</a:t>
            </a:r>
            <a:endParaRPr lang="en-US" altLang="en-US" sz="3200" dirty="0">
              <a:solidFill>
                <a:srgbClr val="0070C0"/>
              </a:solidFill>
              <a:latin typeface="Calibri" panose="020F050202020403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7" descr="bball"/>
          <p:cNvPicPr>
            <a:picLocks noChangeAspect="1"/>
          </p:cNvPicPr>
          <p:nvPr/>
        </p:nvPicPr>
        <p:blipFill>
          <a:blip r:embed="rId1"/>
          <a:stretch>
            <a:fillRect/>
          </a:stretch>
        </p:blipFill>
        <p:spPr>
          <a:xfrm>
            <a:off x="7848600" y="0"/>
            <a:ext cx="1295400" cy="1295400"/>
          </a:xfrm>
          <a:prstGeom prst="rect">
            <a:avLst/>
          </a:prstGeom>
          <a:noFill/>
          <a:ln w="9525">
            <a:noFill/>
          </a:ln>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6388" name="Freeform 19"/>
          <p:cNvSpPr/>
          <p:nvPr/>
        </p:nvSpPr>
        <p:spPr>
          <a:xfrm rot="5400000">
            <a:off x="1044575" y="-1304925"/>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0485" name="Rectangle 1"/>
          <p:cNvSpPr/>
          <p:nvPr/>
        </p:nvSpPr>
        <p:spPr>
          <a:xfrm>
            <a:off x="673100" y="1181100"/>
            <a:ext cx="7829550" cy="3108325"/>
          </a:xfrm>
          <a:prstGeom prst="rect">
            <a:avLst/>
          </a:prstGeom>
          <a:noFill/>
          <a:ln w="9525">
            <a:noFill/>
          </a:ln>
        </p:spPr>
        <p:txBody>
          <a:bodyPr>
            <a:spAutoFit/>
          </a:bodyPr>
          <a:p>
            <a:pPr>
              <a:spcBef>
                <a:spcPct val="50000"/>
              </a:spcBef>
            </a:pPr>
            <a:r>
              <a:rPr lang="en-US" altLang="en-US" sz="2800" b="1" dirty="0">
                <a:solidFill>
                  <a:srgbClr val="339966"/>
                </a:solidFill>
                <a:latin typeface="Times New Roman" panose="02020603050405020304" pitchFamily="18" charset="0"/>
              </a:rPr>
              <a:t>1. B</a:t>
            </a:r>
            <a:r>
              <a:rPr lang="vi-VN" altLang="en-US" sz="2800" b="1" dirty="0">
                <a:solidFill>
                  <a:srgbClr val="339966"/>
                </a:solidFill>
                <a:latin typeface="Times New Roman" panose="02020603050405020304" pitchFamily="18" charset="0"/>
              </a:rPr>
              <a:t>ạn Huy nói </a:t>
            </a:r>
            <a:r>
              <a:rPr lang="en-US" altLang="en-US" sz="2800" b="1" dirty="0">
                <a:solidFill>
                  <a:srgbClr val="339966"/>
                </a:solidFill>
                <a:latin typeface="Times New Roman" panose="02020603050405020304" pitchFamily="18" charset="0"/>
              </a:rPr>
              <a:t>“N</a:t>
            </a:r>
            <a:r>
              <a:rPr lang="vi-VN" altLang="en-US" sz="2800" b="1" dirty="0">
                <a:solidFill>
                  <a:srgbClr val="339966"/>
                </a:solidFill>
                <a:latin typeface="Times New Roman" panose="02020603050405020304" pitchFamily="18" charset="0"/>
              </a:rPr>
              <a:t>hà thông minh biết con người đang ở đâu </a:t>
            </a:r>
            <a:r>
              <a:rPr lang="en-US" altLang="en-US" sz="2800" b="1" dirty="0">
                <a:solidFill>
                  <a:srgbClr val="339966"/>
                </a:solidFill>
                <a:latin typeface="Times New Roman" panose="02020603050405020304" pitchFamily="18" charset="0"/>
              </a:rPr>
              <a:t>trong</a:t>
            </a:r>
            <a:r>
              <a:rPr lang="vi-VN" altLang="en-US" sz="2800" b="1" dirty="0">
                <a:solidFill>
                  <a:srgbClr val="339966"/>
                </a:solidFill>
                <a:latin typeface="Times New Roman" panose="02020603050405020304" pitchFamily="18" charset="0"/>
              </a:rPr>
              <a:t> ngôi nhà để bật và xuất hiện như thế thật là tiết kiệm</a:t>
            </a:r>
            <a:r>
              <a:rPr lang="en-US" altLang="en-US" sz="2800" b="1" dirty="0">
                <a:solidFill>
                  <a:srgbClr val="339966"/>
                </a:solidFill>
                <a:latin typeface="Times New Roman" panose="02020603050405020304" pitchFamily="18" charset="0"/>
              </a:rPr>
              <a:t>”.</a:t>
            </a:r>
            <a:r>
              <a:rPr lang="vi-VN" altLang="en-US" sz="2800" b="1" dirty="0">
                <a:solidFill>
                  <a:srgbClr val="339966"/>
                </a:solidFill>
                <a:latin typeface="Times New Roman" panose="02020603050405020304" pitchFamily="18" charset="0"/>
              </a:rPr>
              <a:t> bạn </a:t>
            </a:r>
            <a:r>
              <a:rPr lang="en-US" altLang="en-US" sz="2800" b="1" dirty="0">
                <a:solidFill>
                  <a:srgbClr val="339966"/>
                </a:solidFill>
                <a:latin typeface="Times New Roman" panose="02020603050405020304" pitchFamily="18" charset="0"/>
              </a:rPr>
              <a:t>Lan</a:t>
            </a:r>
            <a:r>
              <a:rPr lang="vi-VN" altLang="en-US" sz="2800" b="1" dirty="0">
                <a:solidFill>
                  <a:srgbClr val="339966"/>
                </a:solidFill>
                <a:latin typeface="Times New Roman" panose="02020603050405020304" pitchFamily="18" charset="0"/>
              </a:rPr>
              <a:t> nói nhà thông minh lắp đặt rất nhiều thiết bị điều khiển</a:t>
            </a:r>
            <a:r>
              <a:rPr lang="en-US" altLang="en-US" sz="2800" b="1" dirty="0">
                <a:solidFill>
                  <a:srgbClr val="339966"/>
                </a:solidFill>
                <a:latin typeface="Times New Roman" panose="02020603050405020304" pitchFamily="18" charset="0"/>
              </a:rPr>
              <a:t>,</a:t>
            </a:r>
            <a:r>
              <a:rPr lang="vi-VN" altLang="en-US" sz="2800" b="1" dirty="0">
                <a:solidFill>
                  <a:srgbClr val="339966"/>
                </a:solidFill>
                <a:latin typeface="Times New Roman" panose="02020603050405020304" pitchFamily="18" charset="0"/>
              </a:rPr>
              <a:t> đồ dùng sử dụng năng lượng điện như vậy  thật sự</a:t>
            </a:r>
            <a:r>
              <a:rPr lang="en-US" altLang="en-US" sz="2800" b="1" dirty="0">
                <a:solidFill>
                  <a:srgbClr val="339966"/>
                </a:solidFill>
                <a:latin typeface="Times New Roman" panose="02020603050405020304" pitchFamily="18" charset="0"/>
              </a:rPr>
              <a:t> cũng</a:t>
            </a:r>
            <a:r>
              <a:rPr lang="vi-VN" altLang="en-US" sz="2800" b="1" dirty="0">
                <a:solidFill>
                  <a:srgbClr val="339966"/>
                </a:solidFill>
                <a:latin typeface="Times New Roman" panose="02020603050405020304" pitchFamily="18" charset="0"/>
              </a:rPr>
              <a:t> không  tiết kiệm. </a:t>
            </a:r>
            <a:r>
              <a:rPr lang="en-US" altLang="en-US" sz="2800" b="1" dirty="0">
                <a:solidFill>
                  <a:srgbClr val="339966"/>
                </a:solidFill>
                <a:latin typeface="Times New Roman" panose="02020603050405020304" pitchFamily="18" charset="0"/>
              </a:rPr>
              <a:t>N</a:t>
            </a:r>
            <a:r>
              <a:rPr lang="vi-VN" altLang="en-US" sz="2800" b="1" dirty="0">
                <a:solidFill>
                  <a:srgbClr val="339966"/>
                </a:solidFill>
                <a:latin typeface="Times New Roman" panose="02020603050405020304" pitchFamily="18" charset="0"/>
              </a:rPr>
              <a:t>êu nhận xét về các ý kiến trên</a:t>
            </a:r>
            <a:r>
              <a:rPr lang="en-US" altLang="en-US" sz="2800" b="1" dirty="0">
                <a:solidFill>
                  <a:srgbClr val="339966"/>
                </a:solidFill>
                <a:latin typeface="Times New Roman" panose="02020603050405020304" pitchFamily="18" charset="0"/>
              </a:rPr>
              <a:t>.</a:t>
            </a:r>
            <a:endParaRPr lang="en-US" altLang="en-US" sz="2800" b="1" dirty="0">
              <a:solidFill>
                <a:srgbClr val="339966"/>
              </a:solidFill>
              <a:latin typeface="Times New Roman" panose="02020603050405020304" pitchFamily="18" charset="0"/>
            </a:endParaRPr>
          </a:p>
        </p:txBody>
      </p:sp>
      <p:pic>
        <p:nvPicPr>
          <p:cNvPr id="16390" name="Picture 12" descr="Screen Clipping"/>
          <p:cNvPicPr>
            <a:picLocks noChangeAspect="1"/>
          </p:cNvPicPr>
          <p:nvPr/>
        </p:nvPicPr>
        <p:blipFill>
          <a:blip r:embed="rId2"/>
          <a:stretch>
            <a:fillRect/>
          </a:stretch>
        </p:blipFill>
        <p:spPr>
          <a:xfrm>
            <a:off x="977900" y="381000"/>
            <a:ext cx="819150" cy="660400"/>
          </a:xfrm>
          <a:prstGeom prst="rect">
            <a:avLst/>
          </a:prstGeom>
          <a:noFill/>
          <a:ln w="9525">
            <a:noFill/>
          </a:ln>
        </p:spPr>
      </p:pic>
      <p:sp>
        <p:nvSpPr>
          <p:cNvPr id="20487" name="Rectangle 13"/>
          <p:cNvSpPr/>
          <p:nvPr/>
        </p:nvSpPr>
        <p:spPr>
          <a:xfrm>
            <a:off x="2057400" y="533400"/>
            <a:ext cx="1439863" cy="531813"/>
          </a:xfrm>
          <a:prstGeom prst="rect">
            <a:avLst/>
          </a:prstGeom>
          <a:noFill/>
          <a:ln w="9525">
            <a:noFill/>
          </a:ln>
        </p:spPr>
        <p:txBody>
          <a:bodyPr>
            <a:spAutoFit/>
          </a:bodyPr>
          <a:p>
            <a:r>
              <a:rPr lang="en-US" altLang="en-US" sz="2800" b="1" dirty="0">
                <a:solidFill>
                  <a:srgbClr val="3DB043"/>
                </a:solidFill>
                <a:latin typeface="#9Slide04 HLT Aquus" panose="00000500000000000000" pitchFamily="2" charset="0"/>
              </a:rPr>
              <a:t>Vận dụng</a:t>
            </a:r>
            <a:endParaRPr lang="en-US" altLang="en-US" sz="2800" b="1" dirty="0">
              <a:solidFill>
                <a:srgbClr val="3DB043"/>
              </a:solidFill>
              <a:latin typeface="#9Slide04 HLT Aquus" panose="00000500000000000000" pitchFamily="2" charset="0"/>
            </a:endParaRPr>
          </a:p>
        </p:txBody>
      </p:sp>
      <p:sp>
        <p:nvSpPr>
          <p:cNvPr id="20488" name="Rectangle 15"/>
          <p:cNvSpPr/>
          <p:nvPr/>
        </p:nvSpPr>
        <p:spPr>
          <a:xfrm>
            <a:off x="685800" y="4302125"/>
            <a:ext cx="7829550" cy="1384300"/>
          </a:xfrm>
          <a:prstGeom prst="rect">
            <a:avLst/>
          </a:prstGeom>
          <a:noFill/>
          <a:ln w="9525">
            <a:noFill/>
          </a:ln>
        </p:spPr>
        <p:txBody>
          <a:bodyPr>
            <a:spAutoFit/>
          </a:bodyPr>
          <a:p>
            <a:r>
              <a:rPr lang="en-US" altLang="en-US" sz="2800" b="1" dirty="0">
                <a:solidFill>
                  <a:srgbClr val="339966"/>
                </a:solidFill>
                <a:latin typeface="Times New Roman" panose="02020603050405020304" pitchFamily="18" charset="0"/>
              </a:rPr>
              <a:t>2. Nếu được lắp đặt các hệ thống thông minh trong ngôi nhà của mình thì em </a:t>
            </a:r>
            <a:r>
              <a:rPr lang="vi-VN" altLang="en-US" sz="2800" b="1" dirty="0">
                <a:solidFill>
                  <a:srgbClr val="339966"/>
                </a:solidFill>
                <a:latin typeface="Times New Roman" panose="02020603050405020304" pitchFamily="18" charset="0"/>
              </a:rPr>
              <a:t>sẽ lắp đặt </a:t>
            </a:r>
            <a:r>
              <a:rPr lang="en-US" altLang="en-US" sz="2800" b="1" dirty="0">
                <a:solidFill>
                  <a:srgbClr val="339966"/>
                </a:solidFill>
                <a:latin typeface="Times New Roman" panose="02020603050405020304" pitchFamily="18" charset="0"/>
              </a:rPr>
              <a:t>hệ thống</a:t>
            </a:r>
            <a:r>
              <a:rPr lang="vi-VN" altLang="en-US" sz="2800" b="1" dirty="0">
                <a:solidFill>
                  <a:srgbClr val="339966"/>
                </a:solidFill>
                <a:latin typeface="Times New Roman" panose="02020603050405020304" pitchFamily="18" charset="0"/>
              </a:rPr>
              <a:t> gì</a:t>
            </a:r>
            <a:r>
              <a:rPr lang="en-US" altLang="en-US" sz="2800" b="1" dirty="0">
                <a:solidFill>
                  <a:srgbClr val="339966"/>
                </a:solidFill>
                <a:latin typeface="Times New Roman" panose="02020603050405020304" pitchFamily="18" charset="0"/>
              </a:rPr>
              <a:t>? </a:t>
            </a:r>
            <a:r>
              <a:rPr lang="vi-VN" altLang="en-US" sz="2800" b="1" dirty="0">
                <a:solidFill>
                  <a:srgbClr val="339966"/>
                </a:solidFill>
                <a:latin typeface="Times New Roman" panose="02020603050405020304" pitchFamily="18" charset="0"/>
              </a:rPr>
              <a:t> </a:t>
            </a:r>
            <a:r>
              <a:rPr lang="en-US" altLang="en-US" sz="2800" b="1" dirty="0">
                <a:solidFill>
                  <a:srgbClr val="339966"/>
                </a:solidFill>
                <a:latin typeface="Times New Roman" panose="02020603050405020304" pitchFamily="18" charset="0"/>
              </a:rPr>
              <a:t>G</a:t>
            </a:r>
            <a:r>
              <a:rPr lang="vi-VN" altLang="en-US" sz="2800" b="1" dirty="0">
                <a:solidFill>
                  <a:srgbClr val="339966"/>
                </a:solidFill>
                <a:latin typeface="Times New Roman" panose="02020603050405020304" pitchFamily="18" charset="0"/>
              </a:rPr>
              <a:t>iải thích về  sự lựa chọn của em</a:t>
            </a:r>
            <a:r>
              <a:rPr lang="en-US" altLang="en-US" sz="2800" b="1" dirty="0">
                <a:solidFill>
                  <a:srgbClr val="339966"/>
                </a:solidFill>
                <a:latin typeface="Times New Roman" panose="02020603050405020304" pitchFamily="18" charset="0"/>
              </a:rPr>
              <a:t>.</a:t>
            </a:r>
            <a:endParaRPr lang="en-US" altLang="en-US" sz="2800" b="1" dirty="0">
              <a:solidFill>
                <a:srgbClr val="339966"/>
              </a:solidFill>
              <a:latin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4" descr="EJ145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8435" name="Text Box 3"/>
          <p:cNvSpPr txBox="1"/>
          <p:nvPr/>
        </p:nvSpPr>
        <p:spPr>
          <a:xfrm>
            <a:off x="2286000" y="2209800"/>
            <a:ext cx="5334000" cy="720725"/>
          </a:xfrm>
          <a:prstGeom prst="rect">
            <a:avLst/>
          </a:prstGeom>
          <a:noFill/>
          <a:ln w="9525">
            <a:noFill/>
          </a:ln>
        </p:spPr>
        <p:txBody>
          <a:bodyPr>
            <a:spAutoFit/>
          </a:bodyPr>
          <a:p>
            <a:pPr eaLnBrk="1" hangingPunct="1">
              <a:spcBef>
                <a:spcPct val="50000"/>
              </a:spcBef>
            </a:pPr>
            <a:r>
              <a:rPr lang="en-US" altLang="vi-VN" sz="4000" b="1" dirty="0">
                <a:solidFill>
                  <a:srgbClr val="FF3300"/>
                </a:solidFill>
                <a:latin typeface="Times New Roman" panose="02020603050405020304" pitchFamily="18" charset="0"/>
              </a:rPr>
              <a:t>BÀI HỌC KẾT THÚC</a:t>
            </a:r>
            <a:endParaRPr lang="en-US" altLang="vi-VN" sz="4000" b="1" dirty="0">
              <a:solidFill>
                <a:srgbClr val="FF3300"/>
              </a:solidFill>
              <a:latin typeface="Times New Roman" panose="02020603050405020304" pitchFamily="18" charset="0"/>
            </a:endParaRPr>
          </a:p>
        </p:txBody>
      </p:sp>
      <p:sp>
        <p:nvSpPr>
          <p:cNvPr id="17412" name="Text Box 5"/>
          <p:cNvSpPr txBox="1"/>
          <p:nvPr/>
        </p:nvSpPr>
        <p:spPr>
          <a:xfrm>
            <a:off x="1676400" y="3824288"/>
            <a:ext cx="6096000" cy="531812"/>
          </a:xfrm>
          <a:prstGeom prst="rect">
            <a:avLst/>
          </a:prstGeom>
          <a:noFill/>
          <a:ln w="9525">
            <a:noFill/>
          </a:ln>
        </p:spPr>
        <p:txBody>
          <a:bodyPr>
            <a:spAutoFit/>
          </a:bodyPr>
          <a:p>
            <a:pPr eaLnBrk="1" hangingPunct="1"/>
            <a:endParaRPr lang="vi-VN" altLang="vi-VN" sz="2800" dirty="0">
              <a:latin typeface="Times New Roman" panose="02020603050405020304" pitchFamily="18" charset="0"/>
            </a:endParaRPr>
          </a:p>
        </p:txBody>
      </p:sp>
      <p:sp>
        <p:nvSpPr>
          <p:cNvPr id="17413" name="AutoShape 6">
            <a:hlinkClick r:id="rId2" action="ppaction://hlinkpres?slideindex=1&amp;slidetitle="/>
          </p:cNvPr>
          <p:cNvSpPr/>
          <p:nvPr/>
        </p:nvSpPr>
        <p:spPr>
          <a:xfrm>
            <a:off x="8763000" y="6553200"/>
            <a:ext cx="381000" cy="304800"/>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a:effectLst>
            <a:outerShdw dist="107763" dir="18900000" algn="ctr" rotWithShape="0">
              <a:schemeClr val="bg2">
                <a:alpha val="50000"/>
              </a:schemeClr>
            </a:outerShdw>
          </a:effectLst>
        </p:spPr>
        <p:txBody>
          <a:bodyPr wrap="none" anchor="ctr" anchorCtr="0"/>
          <a:p>
            <a:pPr eaLnBrk="1" hangingPunct="1"/>
            <a:endParaRPr lang="vi-VN" altLang="vi-VN" dirty="0">
              <a:latin typeface="Times New Roman" panose="02020603050405020304" pitchFamily="18" charset="0"/>
            </a:endParaRPr>
          </a:p>
        </p:txBody>
      </p:sp>
      <p:sp>
        <p:nvSpPr>
          <p:cNvPr id="8"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1"/>
          <p:cNvSpPr/>
          <p:nvPr/>
        </p:nvSpPr>
        <p:spPr>
          <a:xfrm flipH="1">
            <a:off x="8936038" y="-14287"/>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pic>
        <p:nvPicPr>
          <p:cNvPr id="2" name="Picture 1"/>
          <p:cNvPicPr>
            <a:picLocks noChangeAspect="1"/>
          </p:cNvPicPr>
          <p:nvPr/>
        </p:nvPicPr>
        <p:blipFill>
          <a:blip r:embed="rId3"/>
          <a:stretch>
            <a:fillRect/>
          </a:stretch>
        </p:blipFill>
        <p:spPr>
          <a:xfrm>
            <a:off x="3848100" y="3060700"/>
            <a:ext cx="1752600" cy="1527175"/>
          </a:xfrm>
          <a:prstGeom prst="rect">
            <a:avLst/>
          </a:prstGeom>
          <a:noFill/>
          <a:ln w="9525">
            <a:noFill/>
          </a:ln>
        </p:spPr>
      </p:pic>
      <p:pic>
        <p:nvPicPr>
          <p:cNvPr id="3" name="Picture 2"/>
          <p:cNvPicPr>
            <a:picLocks noChangeAspect="1"/>
          </p:cNvPicPr>
          <p:nvPr/>
        </p:nvPicPr>
        <p:blipFill>
          <a:blip r:embed="rId4"/>
          <a:stretch>
            <a:fillRect/>
          </a:stretch>
        </p:blipFill>
        <p:spPr>
          <a:xfrm>
            <a:off x="1571625" y="3505200"/>
            <a:ext cx="1657350" cy="16986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000000"/>
                                          </p:val>
                                        </p:tav>
                                        <p:tav tm="100000">
                                          <p:val>
                                            <p:strVal val="#ppt_w"/>
                                          </p:val>
                                        </p:tav>
                                      </p:tavLst>
                                    </p:anim>
                                    <p:anim calcmode="lin" valueType="num">
                                      <p:cBhvr>
                                        <p:cTn id="8" dur="1000" fill="hold"/>
                                        <p:tgtEl>
                                          <p:spTgt spid="2"/>
                                        </p:tgtEl>
                                        <p:attrNameLst>
                                          <p:attrName>ppt_h</p:attrName>
                                        </p:attrNameLst>
                                      </p:cBhvr>
                                      <p:tavLst>
                                        <p:tav tm="0">
                                          <p:val>
                                            <p:fltVal val="0,000000"/>
                                          </p:val>
                                        </p:tav>
                                        <p:tav tm="100000">
                                          <p:val>
                                            <p:strVal val="#ppt_h"/>
                                          </p:val>
                                        </p:tav>
                                      </p:tavLst>
                                    </p:anim>
                                    <p:anim calcmode="lin" valueType="num">
                                      <p:cBhvr>
                                        <p:cTn id="9" dur="1000" fill="hold"/>
                                        <p:tgtEl>
                                          <p:spTgt spid="2"/>
                                        </p:tgtEl>
                                        <p:attrNameLst>
                                          <p:attrName>style.rotation</p:attrName>
                                        </p:attrNameLst>
                                      </p:cBhvr>
                                      <p:tavLst>
                                        <p:tav tm="0">
                                          <p:val>
                                            <p:fltVal val="90,000000"/>
                                          </p:val>
                                        </p:tav>
                                        <p:tav tm="100000">
                                          <p:val>
                                            <p:fltVal val="0,00000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000000"/>
                                          </p:val>
                                        </p:tav>
                                        <p:tav tm="100000">
                                          <p:val>
                                            <p:strVal val="#ppt_w"/>
                                          </p:val>
                                        </p:tav>
                                      </p:tavLst>
                                    </p:anim>
                                    <p:anim calcmode="lin" valueType="num">
                                      <p:cBhvr>
                                        <p:cTn id="16" dur="500" fill="hold"/>
                                        <p:tgtEl>
                                          <p:spTgt spid="3"/>
                                        </p:tgtEl>
                                        <p:attrNameLst>
                                          <p:attrName>ppt_h</p:attrName>
                                        </p:attrNameLst>
                                      </p:cBhvr>
                                      <p:tavLst>
                                        <p:tav tm="0">
                                          <p:val>
                                            <p:fltVal val="0,00000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184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4099" name="Rectangle 6"/>
          <p:cNvSpPr/>
          <p:nvPr/>
        </p:nvSpPr>
        <p:spPr>
          <a:xfrm>
            <a:off x="0" y="-323850"/>
            <a:ext cx="184150" cy="647700"/>
          </a:xfrm>
          <a:prstGeom prst="rect">
            <a:avLst/>
          </a:prstGeom>
          <a:noFill/>
          <a:ln w="9525">
            <a:noFill/>
          </a:ln>
        </p:spPr>
        <p:txBody>
          <a:bodyPr wrap="none" anchor="ctr" anchorCtr="0">
            <a:spAutoFit/>
          </a:bodyPr>
          <a:p>
            <a:pPr eaLnBrk="1" hangingPunct="1"/>
            <a:endParaRPr lang="vi-VN" altLang="vi-VN" sz="3600" dirty="0">
              <a:latin typeface=".VnAristote" pitchFamily="34" charset="0"/>
            </a:endParaRPr>
          </a:p>
        </p:txBody>
      </p:sp>
      <p:sp>
        <p:nvSpPr>
          <p:cNvPr id="5126" name="Rectangle 8"/>
          <p:cNvSpPr>
            <a:spLocks noChangeArrowheads="1"/>
          </p:cNvSpPr>
          <p:nvPr/>
        </p:nvSpPr>
        <p:spPr bwMode="auto">
          <a:xfrm>
            <a:off x="1371600" y="563563"/>
            <a:ext cx="63246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2400" b="0" i="0" u="none" strike="noStrike" kern="1200" cap="none" spc="0" normalizeH="0" baseline="0" noProof="0" dirty="0" smtClean="0">
                <a:ln>
                  <a:noFill/>
                </a:ln>
                <a:solidFill>
                  <a:schemeClr val="accent2"/>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smtClean="0">
                <a:ln>
                  <a:noFill/>
                </a:ln>
                <a:solidFill>
                  <a:srgbClr val="FF912B"/>
                </a:solidFill>
                <a:effectLst/>
                <a:uLnTx/>
                <a:uFillTx/>
                <a:latin typeface="#9Slide05 Garris" pitchFamily="2" charset="0"/>
                <a:ea typeface="+mj-ea"/>
                <a:cs typeface="+mj-cs"/>
              </a:rPr>
              <a:t>MỤC TIÊU BÀI HỌC</a:t>
            </a:r>
            <a:endParaRPr kumimoji="0" lang="en-US" altLang="vi-VN" sz="3200" b="1" i="0" u="none" strike="noStrike" kern="1200" cap="none" spc="0" normalizeH="0" baseline="0" noProof="0" dirty="0">
              <a:ln>
                <a:noFill/>
              </a:ln>
              <a:solidFill>
                <a:srgbClr val="FF912B"/>
              </a:solidFill>
              <a:effectLst/>
              <a:uLnTx/>
              <a:uFillTx/>
              <a:latin typeface="#9Slide05 Garris" pitchFamily="2" charset="0"/>
              <a:ea typeface="+mj-ea"/>
              <a:cs typeface="+mj-cs"/>
            </a:endParaRPr>
          </a:p>
        </p:txBody>
      </p:sp>
      <p:sp>
        <p:nvSpPr>
          <p:cNvPr id="11" name="Text Box 11"/>
          <p:cNvSpPr txBox="1"/>
          <p:nvPr/>
        </p:nvSpPr>
        <p:spPr>
          <a:xfrm>
            <a:off x="457200" y="1290638"/>
            <a:ext cx="8153400" cy="953135"/>
          </a:xfrm>
          <a:prstGeom prst="rect">
            <a:avLst/>
          </a:prstGeom>
          <a:noFill/>
          <a:ln w="9525">
            <a:noFill/>
          </a:ln>
        </p:spPr>
        <p:txBody>
          <a:bodyPr>
            <a:spAutoFit/>
          </a:bodyPr>
          <a:p>
            <a:pPr eaLnBrk="1" hangingPunct="1">
              <a:spcBef>
                <a:spcPct val="50000"/>
              </a:spcBef>
            </a:pPr>
            <a:r>
              <a:rPr lang="vi-VN" altLang="en-US" sz="2800" dirty="0">
                <a:solidFill>
                  <a:schemeClr val="hlink"/>
                </a:solidFill>
                <a:latin typeface="Times New Roman" panose="02020603050405020304" pitchFamily="18" charset="0"/>
              </a:rPr>
              <a:t>- Mô tả</a:t>
            </a:r>
            <a:r>
              <a:rPr lang="en-US" altLang="en-US" sz="2800" dirty="0">
                <a:solidFill>
                  <a:schemeClr val="hlink"/>
                </a:solidFill>
                <a:latin typeface="Times New Roman" panose="02020603050405020304" pitchFamily="18" charset="0"/>
              </a:rPr>
              <a:t>,</a:t>
            </a:r>
            <a:r>
              <a:rPr lang="vi-VN" altLang="en-US" sz="2800" dirty="0">
                <a:solidFill>
                  <a:schemeClr val="hlink"/>
                </a:solidFill>
                <a:latin typeface="Times New Roman" panose="02020603050405020304" pitchFamily="18" charset="0"/>
              </a:rPr>
              <a:t> </a:t>
            </a:r>
            <a:r>
              <a:rPr lang="en-US" altLang="en-US" sz="2800" dirty="0">
                <a:solidFill>
                  <a:schemeClr val="hlink"/>
                </a:solidFill>
                <a:latin typeface="Times New Roman" panose="02020603050405020304" pitchFamily="18" charset="0"/>
              </a:rPr>
              <a:t>n</a:t>
            </a:r>
            <a:r>
              <a:rPr lang="vi-VN" altLang="en-US" sz="2800" dirty="0">
                <a:solidFill>
                  <a:schemeClr val="hlink"/>
                </a:solidFill>
                <a:latin typeface="Times New Roman" panose="02020603050405020304" pitchFamily="18" charset="0"/>
              </a:rPr>
              <a:t>hận diện những đặc điểm của ngôi nhà thông minh </a:t>
            </a:r>
            <a:r>
              <a:rPr lang="en-US" altLang="en-US" sz="2800" dirty="0">
                <a:solidFill>
                  <a:schemeClr val="hlink"/>
                </a:solidFill>
                <a:latin typeface="Times New Roman" panose="02020603050405020304" pitchFamily="18" charset="0"/>
              </a:rPr>
              <a:t>.</a:t>
            </a:r>
            <a:endParaRPr lang="en-US" altLang="vi-VN" sz="2800" dirty="0">
              <a:solidFill>
                <a:schemeClr val="hlink"/>
              </a:solidFill>
              <a:latin typeface="Times New Roman" panose="02020603050405020304" pitchFamily="18" charset="0"/>
            </a:endParaRPr>
          </a:p>
        </p:txBody>
      </p:sp>
      <p:sp>
        <p:nvSpPr>
          <p:cNvPr id="12" name="Text Box 11"/>
          <p:cNvSpPr txBox="1"/>
          <p:nvPr/>
        </p:nvSpPr>
        <p:spPr>
          <a:xfrm>
            <a:off x="495300" y="2308225"/>
            <a:ext cx="8153400" cy="971550"/>
          </a:xfrm>
          <a:prstGeom prst="rect">
            <a:avLst/>
          </a:prstGeom>
          <a:noFill/>
          <a:ln w="9525">
            <a:noFill/>
          </a:ln>
        </p:spPr>
        <p:txBody>
          <a:bodyPr>
            <a:spAutoFit/>
          </a:bodyPr>
          <a:p>
            <a:pPr eaLnBrk="1" hangingPunct="1">
              <a:spcBef>
                <a:spcPct val="50000"/>
              </a:spcBef>
            </a:pPr>
            <a:r>
              <a:rPr lang="en-US" altLang="vi-VN" sz="2800" dirty="0">
                <a:solidFill>
                  <a:schemeClr val="hlink"/>
                </a:solidFill>
                <a:latin typeface="Times New Roman" panose="02020603050405020304" pitchFamily="18" charset="0"/>
              </a:rPr>
              <a:t>-T</a:t>
            </a:r>
            <a:r>
              <a:rPr lang="vi-VN" altLang="en-US" sz="2800" dirty="0">
                <a:solidFill>
                  <a:schemeClr val="hlink"/>
                </a:solidFill>
                <a:latin typeface="Times New Roman" panose="02020603050405020304" pitchFamily="18" charset="0"/>
              </a:rPr>
              <a:t>hực hiện được một số biện pháp sử dụng năng lượng trong gia đình tiết kiệm</a:t>
            </a:r>
            <a:r>
              <a:rPr lang="en-US" altLang="en-US" sz="2800" dirty="0">
                <a:solidFill>
                  <a:schemeClr val="hlink"/>
                </a:solidFill>
                <a:latin typeface="Times New Roman" panose="02020603050405020304" pitchFamily="18" charset="0"/>
              </a:rPr>
              <a:t>,</a:t>
            </a:r>
            <a:r>
              <a:rPr lang="vi-VN" altLang="en-US" sz="2800" dirty="0">
                <a:solidFill>
                  <a:schemeClr val="hlink"/>
                </a:solidFill>
                <a:latin typeface="Times New Roman" panose="02020603050405020304" pitchFamily="18" charset="0"/>
              </a:rPr>
              <a:t> hiệu quả</a:t>
            </a:r>
            <a:r>
              <a:rPr lang="en-US" altLang="en-US" sz="2800" dirty="0">
                <a:solidFill>
                  <a:schemeClr val="hlink"/>
                </a:solidFill>
                <a:latin typeface="Times New Roman" panose="02020603050405020304" pitchFamily="18" charset="0"/>
              </a:rPr>
              <a:t>.</a:t>
            </a:r>
            <a:endParaRPr lang="en-US" altLang="vi-VN" sz="2800" dirty="0">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6" name="Title 5"/>
          <p:cNvSpPr>
            <a:spLocks noGrp="1"/>
          </p:cNvSpPr>
          <p:nvPr>
            <p:ph type="title"/>
          </p:nvPr>
        </p:nvSpPr>
        <p:spPr>
          <a:xfrm>
            <a:off x="296863" y="1073150"/>
            <a:ext cx="8550275" cy="1143000"/>
          </a:xfrm>
          <a:ln/>
        </p:spPr>
        <p:txBody>
          <a:bodyPr vert="horz" wrap="square" lIns="91440" tIns="45720" rIns="91440" bIns="45720" anchor="ctr" anchorCtr="0"/>
          <a:p>
            <a:r>
              <a:rPr lang="en-US" altLang="en-US" sz="3200" dirty="0">
                <a:solidFill>
                  <a:srgbClr val="0070C0"/>
                </a:solidFill>
                <a:latin typeface="Times New Roman" panose="02020603050405020304" pitchFamily="18" charset="0"/>
                <a:cs typeface="Times New Roman" panose="02020603050405020304" pitchFamily="18" charset="0"/>
              </a:rPr>
              <a:t>Công nghệ mang lại sự tiện nghi trong ngôi nh</a:t>
            </a:r>
            <a:r>
              <a:rPr lang="en-US"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 như thế n</a:t>
            </a:r>
            <a:r>
              <a:rPr lang="en-US"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o?  Ngôi nh</a:t>
            </a:r>
            <a:r>
              <a:rPr lang="en-US"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 thông minh l</a:t>
            </a:r>
            <a:r>
              <a:rPr lang="en-US"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 gì v</a:t>
            </a:r>
            <a:r>
              <a:rPr lang="en-US"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 có những đặc điểm n</a:t>
            </a:r>
            <a:r>
              <a:rPr lang="en-US"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o?</a:t>
            </a:r>
            <a:endParaRPr lang="en-US" altLang="en-US" sz="3200" dirty="0">
              <a:solidFill>
                <a:srgbClr val="0070C0"/>
              </a:solidFill>
            </a:endParaRPr>
          </a:p>
        </p:txBody>
      </p:sp>
      <p:pic>
        <p:nvPicPr>
          <p:cNvPr id="5124" name="Picture 6"/>
          <p:cNvPicPr>
            <a:picLocks noChangeAspect="1"/>
          </p:cNvPicPr>
          <p:nvPr/>
        </p:nvPicPr>
        <p:blipFill>
          <a:blip r:embed="rId1"/>
          <a:stretch>
            <a:fillRect/>
          </a:stretch>
        </p:blipFill>
        <p:spPr>
          <a:xfrm>
            <a:off x="457200" y="0"/>
            <a:ext cx="908050" cy="1073150"/>
          </a:xfrm>
          <a:prstGeom prst="rect">
            <a:avLst/>
          </a:prstGeom>
          <a:noFill/>
          <a:ln w="9525">
            <a:noFill/>
          </a:ln>
        </p:spPr>
      </p:pic>
      <p:pic>
        <p:nvPicPr>
          <p:cNvPr id="5125" name="Picture 2"/>
          <p:cNvPicPr>
            <a:picLocks noChangeAspect="1"/>
          </p:cNvPicPr>
          <p:nvPr/>
        </p:nvPicPr>
        <p:blipFill>
          <a:blip r:embed="rId2"/>
          <a:stretch>
            <a:fillRect/>
          </a:stretch>
        </p:blipFill>
        <p:spPr>
          <a:xfrm>
            <a:off x="2270125" y="2670175"/>
            <a:ext cx="4572000" cy="30448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ectangle 9"/>
          <p:cNvSpPr/>
          <p:nvPr/>
        </p:nvSpPr>
        <p:spPr>
          <a:xfrm rot="5400000">
            <a:off x="2451894" y="3024981"/>
            <a:ext cx="8070850" cy="4287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a:t>
            </a:r>
            <a:r>
              <a:rPr sz="3200" dirty="0">
                <a:solidFill>
                  <a:schemeClr val="bg1"/>
                </a:solidFill>
                <a:latin typeface="Calibri" panose="020F0502020204030204" pitchFamily="34" charset="0"/>
              </a:rPr>
              <a:t>.</a:t>
            </a:r>
            <a:r>
              <a:rPr lang="vi-VN" altLang="x-none" sz="3200" dirty="0">
                <a:solidFill>
                  <a:schemeClr val="bg1"/>
                </a:solidFill>
                <a:latin typeface="Times New Roman" panose="02020603050405020304" pitchFamily="18" charset="0"/>
              </a:rPr>
              <a:t>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6148" name="Rectangle 10"/>
          <p:cNvSpPr/>
          <p:nvPr/>
        </p:nvSpPr>
        <p:spPr>
          <a:xfrm>
            <a:off x="477838" y="533400"/>
            <a:ext cx="5273675" cy="584200"/>
          </a:xfrm>
          <a:prstGeom prst="rect">
            <a:avLst/>
          </a:prstGeom>
          <a:noFill/>
          <a:ln w="9525">
            <a:noFill/>
          </a:ln>
        </p:spPr>
        <p:txBody>
          <a:bodyPr wrap="none">
            <a:spAutoFit/>
          </a:bodyPr>
          <a:p>
            <a:pPr eaLnBrk="1" hangingPunct="1">
              <a:spcBef>
                <a:spcPct val="50000"/>
              </a:spcBef>
            </a:pPr>
            <a:r>
              <a:rPr lang="en-US" altLang="en-US" sz="3200" dirty="0">
                <a:solidFill>
                  <a:srgbClr val="FF3300"/>
                </a:solidFill>
                <a:latin typeface="Times New Roman" panose="02020603050405020304" pitchFamily="18" charset="0"/>
              </a:rPr>
              <a:t>I. </a:t>
            </a:r>
            <a:r>
              <a:rPr lang="vi-VN" altLang="en-US" sz="3200" dirty="0">
                <a:solidFill>
                  <a:srgbClr val="FF3300"/>
                </a:solidFill>
                <a:latin typeface="Times New Roman" panose="02020603050405020304" pitchFamily="18" charset="0"/>
              </a:rPr>
              <a:t>NGÔI NHÀ THÔNG MINH</a:t>
            </a:r>
            <a:endParaRPr lang="en-US" altLang="vi-VN" dirty="0">
              <a:solidFill>
                <a:srgbClr val="FF3300"/>
              </a:solidFill>
              <a:latin typeface="Times New Roman" panose="02020603050405020304"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1"/>
          <p:cNvSpPr/>
          <p:nvPr/>
        </p:nvSpPr>
        <p:spPr>
          <a:xfrm flipH="1">
            <a:off x="8936038" y="-14287"/>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pic>
        <p:nvPicPr>
          <p:cNvPr id="6151" name="Picture 2"/>
          <p:cNvPicPr>
            <a:picLocks noChangeAspect="1"/>
          </p:cNvPicPr>
          <p:nvPr/>
        </p:nvPicPr>
        <p:blipFill>
          <a:blip r:embed="rId1"/>
          <a:stretch>
            <a:fillRect/>
          </a:stretch>
        </p:blipFill>
        <p:spPr>
          <a:xfrm>
            <a:off x="398463" y="1419225"/>
            <a:ext cx="3775075" cy="495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7171" name="Rectangle 10"/>
          <p:cNvSpPr/>
          <p:nvPr/>
        </p:nvSpPr>
        <p:spPr>
          <a:xfrm>
            <a:off x="477838" y="533400"/>
            <a:ext cx="5273675" cy="584200"/>
          </a:xfrm>
          <a:prstGeom prst="rect">
            <a:avLst/>
          </a:prstGeom>
          <a:noFill/>
          <a:ln w="9525">
            <a:noFill/>
          </a:ln>
        </p:spPr>
        <p:txBody>
          <a:bodyPr wrap="none">
            <a:spAutoFit/>
          </a:bodyPr>
          <a:p>
            <a:pPr eaLnBrk="1" hangingPunct="1">
              <a:spcBef>
                <a:spcPct val="50000"/>
              </a:spcBef>
            </a:pPr>
            <a:r>
              <a:rPr lang="en-US" altLang="en-US" sz="3200" dirty="0">
                <a:solidFill>
                  <a:srgbClr val="FF3300"/>
                </a:solidFill>
                <a:latin typeface="Times New Roman" panose="02020603050405020304" pitchFamily="18" charset="0"/>
              </a:rPr>
              <a:t>I. </a:t>
            </a:r>
            <a:r>
              <a:rPr lang="vi-VN" altLang="en-US" sz="3200" dirty="0">
                <a:solidFill>
                  <a:srgbClr val="FF3300"/>
                </a:solidFill>
                <a:latin typeface="Times New Roman" panose="02020603050405020304" pitchFamily="18" charset="0"/>
              </a:rPr>
              <a:t>NGÔI NHÀ THÔNG MINH</a:t>
            </a:r>
            <a:endParaRPr lang="en-US" altLang="vi-VN" dirty="0">
              <a:solidFill>
                <a:srgbClr val="FF3300"/>
              </a:solidFill>
              <a:latin typeface="Times New Roman" panose="02020603050405020304"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1"/>
          <p:cNvSpPr/>
          <p:nvPr/>
        </p:nvSpPr>
        <p:spPr>
          <a:xfrm flipH="1">
            <a:off x="8936038" y="-14287"/>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pic>
        <p:nvPicPr>
          <p:cNvPr id="7174" name="Picture 3"/>
          <p:cNvPicPr>
            <a:picLocks noChangeAspect="1"/>
          </p:cNvPicPr>
          <p:nvPr/>
        </p:nvPicPr>
        <p:blipFill>
          <a:blip r:embed="rId1"/>
          <a:stretch>
            <a:fillRect/>
          </a:stretch>
        </p:blipFill>
        <p:spPr>
          <a:xfrm>
            <a:off x="1050925" y="1239838"/>
            <a:ext cx="6737350" cy="52371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7" descr="bball"/>
          <p:cNvPicPr>
            <a:picLocks noChangeAspect="1"/>
          </p:cNvPicPr>
          <p:nvPr/>
        </p:nvPicPr>
        <p:blipFill>
          <a:blip r:embed="rId1"/>
          <a:stretch>
            <a:fillRect/>
          </a:stretch>
        </p:blipFill>
        <p:spPr>
          <a:xfrm>
            <a:off x="7848600" y="0"/>
            <a:ext cx="1295400" cy="1295400"/>
          </a:xfrm>
          <a:prstGeom prst="rect">
            <a:avLst/>
          </a:prstGeom>
          <a:noFill/>
          <a:ln w="9525">
            <a:noFill/>
          </a:ln>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196" name="Freeform 19"/>
          <p:cNvSpPr/>
          <p:nvPr/>
        </p:nvSpPr>
        <p:spPr>
          <a:xfrm rot="5400000">
            <a:off x="587375" y="-1330325"/>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pic>
        <p:nvPicPr>
          <p:cNvPr id="8197" name="Picture 2" descr="Screen Clipping"/>
          <p:cNvPicPr>
            <a:picLocks noChangeAspect="1"/>
          </p:cNvPicPr>
          <p:nvPr/>
        </p:nvPicPr>
        <p:blipFill>
          <a:blip r:embed="rId2"/>
          <a:stretch>
            <a:fillRect/>
          </a:stretch>
        </p:blipFill>
        <p:spPr>
          <a:xfrm>
            <a:off x="762000" y="177800"/>
            <a:ext cx="914400" cy="576263"/>
          </a:xfrm>
          <a:prstGeom prst="rect">
            <a:avLst/>
          </a:prstGeom>
          <a:noFill/>
          <a:ln w="9525">
            <a:noFill/>
          </a:ln>
        </p:spPr>
      </p:pic>
      <p:sp>
        <p:nvSpPr>
          <p:cNvPr id="19462" name="Title 13"/>
          <p:cNvSpPr txBox="1"/>
          <p:nvPr/>
        </p:nvSpPr>
        <p:spPr>
          <a:xfrm>
            <a:off x="1676400" y="260350"/>
            <a:ext cx="2160588" cy="595313"/>
          </a:xfrm>
          <a:prstGeom prst="rect">
            <a:avLst/>
          </a:prstGeom>
          <a:noFill/>
          <a:ln w="9525">
            <a:noFill/>
          </a:ln>
        </p:spPr>
        <p:txBody>
          <a:bodyPr anchor="ctr" anchorCtr="0">
            <a:spAutoFit/>
          </a:bodyPr>
          <a:p>
            <a:pPr algn="ctr" eaLnBrk="1" hangingPunct="1"/>
            <a:r>
              <a:rPr lang="en-US" altLang="en-US" sz="3200" b="1" dirty="0">
                <a:solidFill>
                  <a:srgbClr val="4ABFB6"/>
                </a:solidFill>
                <a:latin typeface="#9Slide04 AdrianeSwash" panose="02000504060000090004" pitchFamily="2" charset="-93"/>
              </a:rPr>
              <a:t>Luyện tập</a:t>
            </a:r>
            <a:endParaRPr lang="en-US" altLang="en-US" sz="3200" b="1" dirty="0">
              <a:solidFill>
                <a:srgbClr val="4ABFB6"/>
              </a:solidFill>
              <a:latin typeface="#9Slide04 AdrianeSwash" panose="02000504060000090004" pitchFamily="2" charset="-93"/>
            </a:endParaRPr>
          </a:p>
        </p:txBody>
      </p:sp>
      <p:sp>
        <p:nvSpPr>
          <p:cNvPr id="10" name="Title 5"/>
          <p:cNvSpPr txBox="1"/>
          <p:nvPr/>
        </p:nvSpPr>
        <p:spPr>
          <a:xfrm>
            <a:off x="341313" y="855663"/>
            <a:ext cx="8550275" cy="1143000"/>
          </a:xfrm>
          <a:prstGeom prst="rect">
            <a:avLst/>
          </a:prstGeom>
          <a:noFill/>
          <a:ln w="9525">
            <a:noFill/>
          </a:ln>
        </p:spPr>
        <p:txBody>
          <a:bodyPr/>
          <a:p>
            <a:pPr algn="ctr"/>
            <a:r>
              <a:rPr lang="vi-VN" altLang="en-US" sz="3200" dirty="0">
                <a:solidFill>
                  <a:srgbClr val="0070C0"/>
                </a:solidFill>
                <a:latin typeface="Times New Roman" panose="02020603050405020304" pitchFamily="18" charset="0"/>
              </a:rPr>
              <a:t>Những mô tả trong bảng dưới đây tương ứng với hệ thống nào trong ngôi nhà thông minh</a:t>
            </a:r>
            <a:endParaRPr lang="en-US" altLang="en-US" sz="3200" dirty="0">
              <a:solidFill>
                <a:srgbClr val="0070C0"/>
              </a:solidFill>
              <a:latin typeface="Calibri" panose="020F0502020204030204" pitchFamily="34" charset="0"/>
            </a:endParaRPr>
          </a:p>
        </p:txBody>
      </p:sp>
      <p:graphicFrame>
        <p:nvGraphicFramePr>
          <p:cNvPr id="8200" name="Table 8199"/>
          <p:cNvGraphicFramePr/>
          <p:nvPr/>
        </p:nvGraphicFramePr>
        <p:xfrm>
          <a:off x="806450" y="1862138"/>
          <a:ext cx="8085138" cy="4959350"/>
        </p:xfrm>
        <a:graphic>
          <a:graphicData uri="http://schemas.openxmlformats.org/drawingml/2006/table">
            <a:tbl>
              <a:tblPr/>
              <a:tblGrid>
                <a:gridCol w="6973888"/>
                <a:gridCol w="1111250"/>
              </a:tblGrid>
              <a:tr h="5492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1800" b="1" dirty="0">
                          <a:solidFill>
                            <a:srgbClr val="FFFFFF"/>
                          </a:solidFill>
                          <a:latin typeface="Times New Roman" panose="02020603050405020304" pitchFamily="18" charset="0"/>
                          <a:cs typeface="Times New Roman" panose="02020603050405020304" pitchFamily="18" charset="0"/>
                        </a:rPr>
                        <a:t>Mô tả</a:t>
                      </a:r>
                      <a:endParaRPr lang="en-US" sz="1800" b="1" dirty="0">
                        <a:solidFill>
                          <a:srgbClr val="FFFFFF"/>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1800" b="1" dirty="0">
                          <a:solidFill>
                            <a:srgbClr val="FFFFFF"/>
                          </a:solidFill>
                          <a:latin typeface="Calibri" panose="020F0502020204030204" pitchFamily="34" charset="0"/>
                        </a:rPr>
                        <a:t>Hệ thống</a:t>
                      </a:r>
                      <a:endParaRPr lang="en-US" sz="1800" b="1" dirty="0">
                        <a:solidFill>
                          <a:srgbClr val="FFFFFF"/>
                        </a:solidFill>
                        <a:latin typeface="Calibri" panose="020F0502020204030204" pitchFamily="34"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7524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B76C3"/>
                          </a:solidFill>
                          <a:latin typeface="Times New Roman" panose="02020603050405020304" pitchFamily="18" charset="0"/>
                          <a:cs typeface="Times New Roman" panose="02020603050405020304" pitchFamily="18" charset="0"/>
                        </a:rPr>
                        <a:t>Ở một v</a:t>
                      </a:r>
                      <a:r>
                        <a:rPr sz="2000" dirty="0">
                          <a:solidFill>
                            <a:srgbClr val="0B76C3"/>
                          </a:solidFill>
                          <a:latin typeface="Times New Roman" panose="02020603050405020304" pitchFamily="18" charset="0"/>
                          <a:ea typeface="Times New Roman" panose="02020603050405020304" pitchFamily="18" charset="0"/>
                        </a:rPr>
                        <a:t>à</a:t>
                      </a:r>
                      <a:r>
                        <a:rPr sz="2000" dirty="0">
                          <a:solidFill>
                            <a:srgbClr val="0B76C3"/>
                          </a:solidFill>
                          <a:latin typeface="Times New Roman" panose="02020603050405020304" pitchFamily="18" charset="0"/>
                          <a:cs typeface="Times New Roman" panose="02020603050405020304" pitchFamily="18" charset="0"/>
                        </a:rPr>
                        <a:t>i nơi trong nh</a:t>
                      </a:r>
                      <a:r>
                        <a:rPr sz="2000" dirty="0">
                          <a:solidFill>
                            <a:srgbClr val="0B76C3"/>
                          </a:solidFill>
                          <a:latin typeface="Times New Roman" panose="02020603050405020304" pitchFamily="18" charset="0"/>
                          <a:ea typeface="Times New Roman" panose="02020603050405020304" pitchFamily="18" charset="0"/>
                        </a:rPr>
                        <a:t>à</a:t>
                      </a:r>
                      <a:r>
                        <a:rPr sz="2000" dirty="0">
                          <a:solidFill>
                            <a:srgbClr val="0B76C3"/>
                          </a:solidFill>
                          <a:latin typeface="Times New Roman" panose="02020603050405020304" pitchFamily="18" charset="0"/>
                          <a:cs typeface="Times New Roman" panose="02020603050405020304" pitchFamily="18" charset="0"/>
                        </a:rPr>
                        <a:t>, đèn tự động bật lên khi trời tối, tắt đi khi trời sáng</a:t>
                      </a: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000" dirty="0">
                          <a:solidFill>
                            <a:srgbClr val="0B76C3"/>
                          </a:solidFill>
                          <a:latin typeface="Times New Roman" panose="02020603050405020304" pitchFamily="18" charset="0"/>
                          <a:cs typeface="Times New Roman" panose="02020603050405020304" pitchFamily="18" charset="0"/>
                        </a:rPr>
                        <a:t>?</a:t>
                      </a: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7016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B76C3"/>
                          </a:solidFill>
                          <a:latin typeface="Times New Roman" panose="02020603050405020304" pitchFamily="18" charset="0"/>
                          <a:cs typeface="Times New Roman" panose="02020603050405020304" pitchFamily="18" charset="0"/>
                        </a:rPr>
                        <a:t>Có m</a:t>
                      </a:r>
                      <a:r>
                        <a:rPr sz="2000" dirty="0">
                          <a:solidFill>
                            <a:srgbClr val="0B76C3"/>
                          </a:solidFill>
                          <a:latin typeface="Times New Roman" panose="02020603050405020304" pitchFamily="18" charset="0"/>
                          <a:ea typeface="Times New Roman" panose="02020603050405020304" pitchFamily="18" charset="0"/>
                        </a:rPr>
                        <a:t>à</a:t>
                      </a:r>
                      <a:r>
                        <a:rPr sz="2000" dirty="0">
                          <a:solidFill>
                            <a:srgbClr val="0B76C3"/>
                          </a:solidFill>
                          <a:latin typeface="Times New Roman" panose="02020603050405020304" pitchFamily="18" charset="0"/>
                          <a:cs typeface="Times New Roman" panose="02020603050405020304" pitchFamily="18" charset="0"/>
                        </a:rPr>
                        <a:t>n hình cho biết hình ảnh của người khách đang đứng ở cửa ra v</a:t>
                      </a:r>
                      <a:r>
                        <a:rPr sz="2000" dirty="0">
                          <a:solidFill>
                            <a:srgbClr val="0B76C3"/>
                          </a:solidFill>
                          <a:latin typeface="Times New Roman" panose="02020603050405020304" pitchFamily="18" charset="0"/>
                          <a:ea typeface="Times New Roman" panose="02020603050405020304" pitchFamily="18" charset="0"/>
                        </a:rPr>
                        <a:t>à</a:t>
                      </a:r>
                      <a:r>
                        <a:rPr sz="2000" dirty="0">
                          <a:solidFill>
                            <a:srgbClr val="0B76C3"/>
                          </a:solidFill>
                          <a:latin typeface="Times New Roman" panose="02020603050405020304" pitchFamily="18" charset="0"/>
                          <a:cs typeface="Times New Roman" panose="02020603050405020304" pitchFamily="18" charset="0"/>
                        </a:rPr>
                        <a:t>o</a:t>
                      </a: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000" dirty="0">
                          <a:solidFill>
                            <a:srgbClr val="0B76C3"/>
                          </a:solidFill>
                          <a:latin typeface="Times New Roman" panose="02020603050405020304" pitchFamily="18" charset="0"/>
                          <a:cs typeface="Times New Roman" panose="02020603050405020304" pitchFamily="18" charset="0"/>
                        </a:rPr>
                        <a:t>?</a:t>
                      </a:r>
                      <a:endParaRPr sz="2000" dirty="0">
                        <a:solidFill>
                          <a:srgbClr val="0B76C3"/>
                        </a:solidFill>
                        <a:latin typeface="Times New Roman" panose="02020603050405020304" pitchFamily="18" charset="0"/>
                        <a:cs typeface="Times New Roman" panose="02020603050405020304" pitchFamily="18" charset="0"/>
                      </a:endParaRPr>
                    </a:p>
                    <a:p>
                      <a:pPr lvl="0" algn="ctr" eaLnBrk="1" hangingPunct="1">
                        <a:buNone/>
                      </a:pP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75088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B76C3"/>
                          </a:solidFill>
                          <a:latin typeface="Times New Roman" panose="02020603050405020304" pitchFamily="18" charset="0"/>
                          <a:cs typeface="Times New Roman" panose="02020603050405020304" pitchFamily="18" charset="0"/>
                        </a:rPr>
                        <a:t>Đèn tự động bật lên v</a:t>
                      </a:r>
                      <a:r>
                        <a:rPr sz="2000" dirty="0">
                          <a:solidFill>
                            <a:srgbClr val="0B76C3"/>
                          </a:solidFill>
                          <a:latin typeface="Times New Roman" panose="02020603050405020304" pitchFamily="18" charset="0"/>
                          <a:ea typeface="Times New Roman" panose="02020603050405020304" pitchFamily="18" charset="0"/>
                        </a:rPr>
                        <a:t>à</a:t>
                      </a:r>
                      <a:r>
                        <a:rPr sz="2000" dirty="0">
                          <a:solidFill>
                            <a:srgbClr val="0B76C3"/>
                          </a:solidFill>
                          <a:latin typeface="Times New Roman" panose="02020603050405020304" pitchFamily="18" charset="0"/>
                          <a:cs typeface="Times New Roman" panose="02020603050405020304" pitchFamily="18" charset="0"/>
                        </a:rPr>
                        <a:t> chuông tự động kêu khi có người lạ di chuyển trong nh</a:t>
                      </a:r>
                      <a:r>
                        <a:rPr sz="2000" dirty="0">
                          <a:solidFill>
                            <a:srgbClr val="0B76C3"/>
                          </a:solidFill>
                          <a:latin typeface="Times New Roman" panose="02020603050405020304" pitchFamily="18" charset="0"/>
                          <a:ea typeface="Times New Roman" panose="02020603050405020304" pitchFamily="18" charset="0"/>
                        </a:rPr>
                        <a:t>à</a:t>
                      </a: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000" dirty="0">
                          <a:solidFill>
                            <a:srgbClr val="0B76C3"/>
                          </a:solidFill>
                          <a:latin typeface="Times New Roman" panose="02020603050405020304" pitchFamily="18" charset="0"/>
                          <a:cs typeface="Times New Roman" panose="02020603050405020304" pitchFamily="18" charset="0"/>
                        </a:rPr>
                        <a:t>?</a:t>
                      </a: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7016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B76C3"/>
                          </a:solidFill>
                          <a:latin typeface="Times New Roman" panose="02020603050405020304" pitchFamily="18" charset="0"/>
                          <a:cs typeface="Times New Roman" panose="02020603050405020304" pitchFamily="18" charset="0"/>
                        </a:rPr>
                        <a:t>Máy thu hình tự động mở kênh truyên hình yêu thích</a:t>
                      </a: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000" dirty="0">
                          <a:solidFill>
                            <a:srgbClr val="0B76C3"/>
                          </a:solidFill>
                          <a:latin typeface="Times New Roman" panose="02020603050405020304" pitchFamily="18" charset="0"/>
                          <a:cs typeface="Times New Roman" panose="02020603050405020304" pitchFamily="18" charset="0"/>
                        </a:rPr>
                        <a:t>?</a:t>
                      </a:r>
                      <a:endParaRPr sz="2000" dirty="0">
                        <a:solidFill>
                          <a:srgbClr val="0B76C3"/>
                        </a:solidFill>
                        <a:latin typeface="Times New Roman" panose="02020603050405020304" pitchFamily="18" charset="0"/>
                        <a:cs typeface="Times New Roman" panose="02020603050405020304" pitchFamily="18" charset="0"/>
                      </a:endParaRPr>
                    </a:p>
                    <a:p>
                      <a:pPr lvl="0" algn="ctr" eaLnBrk="1" hangingPunct="1">
                        <a:buNone/>
                      </a:pP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75088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B76C3"/>
                          </a:solidFill>
                          <a:latin typeface="Times New Roman" panose="02020603050405020304" pitchFamily="18" charset="0"/>
                          <a:cs typeface="Times New Roman" panose="02020603050405020304" pitchFamily="18" charset="0"/>
                        </a:rPr>
                        <a:t>Người đi tới đâu, hệ thống đèn tương ứng tự động bật để chiếu sáng</a:t>
                      </a: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000" dirty="0">
                          <a:solidFill>
                            <a:srgbClr val="0B76C3"/>
                          </a:solidFill>
                          <a:latin typeface="Times New Roman" panose="02020603050405020304" pitchFamily="18" charset="0"/>
                          <a:cs typeface="Times New Roman" panose="02020603050405020304" pitchFamily="18" charset="0"/>
                        </a:rPr>
                        <a:t>?</a:t>
                      </a:r>
                      <a:endParaRPr sz="2000" dirty="0">
                        <a:solidFill>
                          <a:srgbClr val="0B76C3"/>
                        </a:solidFill>
                        <a:latin typeface="Times New Roman" panose="02020603050405020304" pitchFamily="18" charset="0"/>
                        <a:cs typeface="Times New Roman" panose="02020603050405020304" pitchFamily="18" charset="0"/>
                      </a:endParaRPr>
                    </a:p>
                    <a:p>
                      <a:pPr lvl="0" algn="ctr" eaLnBrk="1" hangingPunct="1">
                        <a:buNone/>
                      </a:pP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7524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B76C3"/>
                          </a:solidFill>
                          <a:latin typeface="Times New Roman" panose="02020603050405020304" pitchFamily="18" charset="0"/>
                          <a:cs typeface="Times New Roman" panose="02020603050405020304" pitchFamily="18" charset="0"/>
                        </a:rPr>
                        <a:t>Trước khi có người về, nhiệt độ trong phòng giảm xuống cho đủ mát</a:t>
                      </a: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000" dirty="0">
                          <a:solidFill>
                            <a:srgbClr val="0B76C3"/>
                          </a:solidFill>
                          <a:latin typeface="Times New Roman" panose="02020603050405020304" pitchFamily="18" charset="0"/>
                          <a:cs typeface="Times New Roman" panose="02020603050405020304" pitchFamily="18" charset="0"/>
                        </a:rPr>
                        <a:t>?</a:t>
                      </a:r>
                      <a:endParaRPr sz="2000" dirty="0">
                        <a:solidFill>
                          <a:srgbClr val="0B76C3"/>
                        </a:solidFill>
                        <a:latin typeface="Times New Roman" panose="02020603050405020304" pitchFamily="18" charset="0"/>
                        <a:cs typeface="Times New Roman" panose="02020603050405020304" pitchFamily="18" charset="0"/>
                      </a:endParaRPr>
                    </a:p>
                    <a:p>
                      <a:pPr lvl="0" algn="ctr" eaLnBrk="1" hangingPunct="1">
                        <a:buNone/>
                      </a:pPr>
                      <a:endParaRPr lang="en-US" sz="2000" dirty="0">
                        <a:solidFill>
                          <a:srgbClr val="0B76C3"/>
                        </a:solidFill>
                        <a:latin typeface="Times New Roman" panose="02020603050405020304" pitchFamily="18" charset="0"/>
                        <a:ea typeface="Times New Roman" panose="02020603050405020304" pitchFamily="18" charset="0"/>
                      </a:endParaRPr>
                    </a:p>
                  </a:txBody>
                  <a:tcPr marT="45732" marB="4573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9" name="Text Box 5"/>
          <p:cNvSpPr txBox="1"/>
          <p:nvPr/>
        </p:nvSpPr>
        <p:spPr>
          <a:xfrm>
            <a:off x="1514475" y="298450"/>
            <a:ext cx="7231063" cy="1096963"/>
          </a:xfrm>
          <a:prstGeom prst="rect">
            <a:avLst/>
          </a:prstGeom>
          <a:noFill/>
          <a:ln w="9525">
            <a:noFill/>
          </a:ln>
        </p:spPr>
        <p:txBody>
          <a:bodyPr>
            <a:spAutoFit/>
          </a:bodyPr>
          <a:p>
            <a:pPr>
              <a:spcBef>
                <a:spcPct val="50000"/>
              </a:spcBef>
            </a:pPr>
            <a:r>
              <a:rPr lang="en-US" altLang="en-US" sz="3200" dirty="0">
                <a:solidFill>
                  <a:srgbClr val="0070C0"/>
                </a:solidFill>
                <a:latin typeface="Times New Roman" panose="02020603050405020304" pitchFamily="18" charset="0"/>
                <a:cs typeface="Times New Roman" panose="02020603050405020304" pitchFamily="18" charset="0"/>
              </a:rPr>
              <a:t>N</a:t>
            </a:r>
            <a:r>
              <a:rPr lang="vi-VN" altLang="en-US" sz="3200" dirty="0">
                <a:solidFill>
                  <a:srgbClr val="0070C0"/>
                </a:solidFill>
                <a:latin typeface="Times New Roman" panose="02020603050405020304" pitchFamily="18" charset="0"/>
                <a:cs typeface="Times New Roman" panose="02020603050405020304" pitchFamily="18" charset="0"/>
              </a:rPr>
              <a:t>guyên tắc hoạt động của hệ thống trong các ngôi nh</a:t>
            </a:r>
            <a:r>
              <a:rPr lang="vi-VN" altLang="en-US" sz="3200" dirty="0">
                <a:solidFill>
                  <a:srgbClr val="0070C0"/>
                </a:solidFill>
                <a:latin typeface="Times New Roman" panose="02020603050405020304" pitchFamily="18" charset="0"/>
                <a:ea typeface="Times New Roman" panose="02020603050405020304" pitchFamily="18" charset="0"/>
              </a:rPr>
              <a:t>à</a:t>
            </a:r>
            <a:r>
              <a:rPr lang="vi-VN" altLang="en-US" sz="3200" dirty="0">
                <a:solidFill>
                  <a:srgbClr val="0070C0"/>
                </a:solidFill>
                <a:latin typeface="Times New Roman" panose="02020603050405020304" pitchFamily="18" charset="0"/>
                <a:cs typeface="Times New Roman" panose="02020603050405020304" pitchFamily="18" charset="0"/>
              </a:rPr>
              <a:t> thông minh</a:t>
            </a:r>
            <a:endParaRPr lang="en-US" altLang="vi-VN" sz="3200" dirty="0">
              <a:solidFill>
                <a:srgbClr val="0070C0"/>
              </a:solidFill>
              <a:latin typeface="Times New Roman" panose="02020603050405020304" pitchFamily="18" charset="0"/>
              <a:ea typeface="Times New Roman" panose="02020603050405020304" pitchFamily="18" charset="0"/>
            </a:endParaRPr>
          </a:p>
        </p:txBody>
      </p:sp>
      <p:sp>
        <p:nvSpPr>
          <p:cNvPr id="5" name="Rectangle: Top Corners Rounded 15"/>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220" name="Oval 2"/>
          <p:cNvSpPr/>
          <p:nvPr/>
        </p:nvSpPr>
        <p:spPr>
          <a:xfrm>
            <a:off x="609600" y="334963"/>
            <a:ext cx="914400" cy="884237"/>
          </a:xfrm>
          <a:prstGeom prst="ellipse">
            <a:avLst/>
          </a:prstGeom>
          <a:solidFill>
            <a:srgbClr val="2828F3"/>
          </a:solidFill>
          <a:ln w="9525">
            <a:noFill/>
          </a:ln>
        </p:spPr>
        <p:txBody>
          <a:bodyPr/>
          <a:p>
            <a:endParaRPr lang="en-US" altLang="en-US" sz="14200" dirty="0">
              <a:solidFill>
                <a:schemeClr val="bg1"/>
              </a:solidFill>
              <a:latin typeface="UVN Ke Chuyen1" pitchFamily="66" charset="0"/>
            </a:endParaRPr>
          </a:p>
        </p:txBody>
      </p:sp>
      <p:sp>
        <p:nvSpPr>
          <p:cNvPr id="9221" name="Freeform 15"/>
          <p:cNvSpPr/>
          <p:nvPr/>
        </p:nvSpPr>
        <p:spPr>
          <a:xfrm>
            <a:off x="1049338" y="376238"/>
            <a:ext cx="379412" cy="801687"/>
          </a:xfrm>
          <a:custGeom>
            <a:avLst/>
            <a:gdLst/>
            <a:ahLst/>
            <a:cxnLst>
              <a:cxn ang="0">
                <a:pos x="0" y="0"/>
              </a:cxn>
              <a:cxn ang="0">
                <a:pos x="108946" y="0"/>
              </a:cxn>
              <a:cxn ang="0">
                <a:pos x="108946" y="516363"/>
              </a:cxn>
              <a:cxn ang="0">
                <a:pos x="124735" y="516363"/>
              </a:cxn>
              <a:cxn ang="0">
                <a:pos x="150220" y="644837"/>
              </a:cxn>
              <a:cxn ang="0">
                <a:pos x="249429" y="557389"/>
              </a:cxn>
              <a:cxn ang="0">
                <a:pos x="248233" y="465265"/>
              </a:cxn>
              <a:cxn ang="0">
                <a:pos x="352474" y="376630"/>
              </a:cxn>
              <a:cxn ang="0">
                <a:pos x="360422" y="631681"/>
              </a:cxn>
              <a:cxn ang="0">
                <a:pos x="110897" y="778073"/>
              </a:cxn>
              <a:cxn ang="0">
                <a:pos x="30139" y="672179"/>
              </a:cxn>
              <a:cxn ang="0">
                <a:pos x="20962" y="641813"/>
              </a:cxn>
              <a:cxn ang="0">
                <a:pos x="0" y="641813"/>
              </a:cxn>
              <a:cxn ang="0">
                <a:pos x="0" y="516363"/>
              </a:cxn>
            </a:cxnLst>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alpha val="100000"/>
            </a:schemeClr>
          </a:solidFill>
          <a:ln w="9525">
            <a:noFill/>
          </a:ln>
        </p:spPr>
        <p:txBody>
          <a:bodyPr/>
          <a:p>
            <a:endParaRPr lang="en-US"/>
          </a:p>
        </p:txBody>
      </p:sp>
      <p:sp>
        <p:nvSpPr>
          <p:cNvPr id="9222" name="Oval 5"/>
          <p:cNvSpPr/>
          <p:nvPr/>
        </p:nvSpPr>
        <p:spPr>
          <a:xfrm flipH="1">
            <a:off x="1019175" y="177800"/>
            <a:ext cx="203200" cy="239713"/>
          </a:xfrm>
          <a:prstGeom prst="ellipse">
            <a:avLst/>
          </a:prstGeom>
          <a:solidFill>
            <a:srgbClr val="2828F3"/>
          </a:solidFill>
          <a:ln w="9525">
            <a:noFill/>
          </a:ln>
        </p:spPr>
        <p:txBody>
          <a:bodyPr/>
          <a:p>
            <a:endParaRPr lang="en-US" altLang="en-US" dirty="0">
              <a:latin typeface="Times New Roman" panose="02020603050405020304" pitchFamily="18" charset="0"/>
            </a:endParaRPr>
          </a:p>
        </p:txBody>
      </p:sp>
      <p:sp>
        <p:nvSpPr>
          <p:cNvPr id="9223" name="Freeform 19"/>
          <p:cNvSpPr/>
          <p:nvPr/>
        </p:nvSpPr>
        <p:spPr>
          <a:xfrm>
            <a:off x="1333500" y="22225"/>
            <a:ext cx="381000" cy="381000"/>
          </a:xfrm>
          <a:custGeom>
            <a:avLst/>
            <a:gdLst/>
            <a:ahLst/>
            <a:cxnLst>
              <a:cxn ang="0">
                <a:pos x="190510" y="0"/>
              </a:cxn>
              <a:cxn ang="0">
                <a:pos x="236232" y="0"/>
              </a:cxn>
              <a:cxn ang="0">
                <a:pos x="236232" y="144786"/>
              </a:cxn>
              <a:cxn ang="0">
                <a:pos x="381020" y="144786"/>
              </a:cxn>
              <a:cxn ang="0">
                <a:pos x="381020" y="190511"/>
              </a:cxn>
              <a:cxn ang="0">
                <a:pos x="236232" y="190511"/>
              </a:cxn>
              <a:cxn ang="0">
                <a:pos x="236232" y="381018"/>
              </a:cxn>
              <a:cxn ang="0">
                <a:pos x="190510" y="381018"/>
              </a:cxn>
              <a:cxn ang="0">
                <a:pos x="190510" y="190511"/>
              </a:cxn>
              <a:cxn ang="0">
                <a:pos x="0" y="190511"/>
              </a:cxn>
              <a:cxn ang="0">
                <a:pos x="0" y="144786"/>
              </a:cxn>
              <a:cxn ang="0">
                <a:pos x="190510" y="144786"/>
              </a:cxn>
            </a:cxnLst>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alpha val="100000"/>
            </a:srgbClr>
          </a:solidFill>
          <a:ln w="9525">
            <a:noFill/>
          </a:ln>
        </p:spPr>
        <p:txBody>
          <a:bodyPr/>
          <a:p>
            <a:endParaRPr lang="en-US"/>
          </a:p>
        </p:txBody>
      </p:sp>
      <p:sp>
        <p:nvSpPr>
          <p:cNvPr id="9" name="Text Box 5"/>
          <p:cNvSpPr txBox="1"/>
          <p:nvPr/>
        </p:nvSpPr>
        <p:spPr>
          <a:xfrm>
            <a:off x="609600" y="2209800"/>
            <a:ext cx="8534400" cy="4032250"/>
          </a:xfrm>
          <a:prstGeom prst="rect">
            <a:avLst/>
          </a:prstGeom>
          <a:noFill/>
          <a:ln w="9525">
            <a:noFill/>
          </a:ln>
        </p:spPr>
        <p:txBody>
          <a:bodyPr>
            <a:spAutoFit/>
          </a:bodyPr>
          <a:p>
            <a:pPr>
              <a:spcBef>
                <a:spcPct val="20000"/>
              </a:spcBef>
              <a:buClr>
                <a:schemeClr val="accent1"/>
              </a:buClr>
              <a:buFont typeface="Wingdings" panose="05000000000000000000" pitchFamily="2" charset="2"/>
              <a:buChar char="l"/>
            </a:pPr>
            <a:r>
              <a:rPr lang="en-US" altLang="en-US" sz="3200" dirty="0">
                <a:solidFill>
                  <a:srgbClr val="0070C0"/>
                </a:solidFill>
                <a:latin typeface="Times New Roman" panose="02020603050405020304" pitchFamily="18" charset="0"/>
                <a:cs typeface="Times New Roman" panose="02020603050405020304" pitchFamily="18" charset="0"/>
              </a:rPr>
              <a:t>C</a:t>
            </a:r>
            <a:r>
              <a:rPr lang="vi-VN" altLang="en-US" sz="3200" dirty="0">
                <a:solidFill>
                  <a:srgbClr val="0070C0"/>
                </a:solidFill>
                <a:latin typeface="Times New Roman" panose="02020603050405020304" pitchFamily="18" charset="0"/>
                <a:cs typeface="Times New Roman" panose="02020603050405020304" pitchFamily="18" charset="0"/>
              </a:rPr>
              <a:t>ác hệ thống trong ngôi nh</a:t>
            </a:r>
            <a:r>
              <a:rPr lang="vi-VN" altLang="en-US" sz="3200" dirty="0">
                <a:solidFill>
                  <a:srgbClr val="0070C0"/>
                </a:solidFill>
                <a:latin typeface="Times New Roman" panose="02020603050405020304" pitchFamily="18" charset="0"/>
                <a:ea typeface="Times New Roman" panose="02020603050405020304" pitchFamily="18" charset="0"/>
              </a:rPr>
              <a:t>à</a:t>
            </a:r>
            <a:r>
              <a:rPr lang="vi-VN" altLang="en-US" sz="3200" dirty="0">
                <a:solidFill>
                  <a:srgbClr val="0070C0"/>
                </a:solidFill>
                <a:latin typeface="Times New Roman" panose="02020603050405020304" pitchFamily="18" charset="0"/>
                <a:cs typeface="Times New Roman" panose="02020603050405020304" pitchFamily="18" charset="0"/>
              </a:rPr>
              <a:t> thông minh trong t</a:t>
            </a:r>
            <a:r>
              <a:rPr lang="en-US" altLang="en-US" sz="3200" dirty="0">
                <a:solidFill>
                  <a:srgbClr val="0070C0"/>
                </a:solidFill>
                <a:latin typeface="Times New Roman" panose="02020603050405020304" pitchFamily="18" charset="0"/>
                <a:cs typeface="Times New Roman" panose="02020603050405020304" pitchFamily="18" charset="0"/>
              </a:rPr>
              <a:t>h</a:t>
            </a:r>
            <a:r>
              <a:rPr lang="vi-VN" altLang="en-US" sz="3200" dirty="0">
                <a:solidFill>
                  <a:srgbClr val="0070C0"/>
                </a:solidFill>
                <a:latin typeface="Times New Roman" panose="02020603050405020304" pitchFamily="18" charset="0"/>
                <a:cs typeface="Times New Roman" panose="02020603050405020304" pitchFamily="18" charset="0"/>
              </a:rPr>
              <a:t>ường hoạt động dựa trên nguyên lý như sau</a:t>
            </a:r>
            <a:r>
              <a:rPr lang="en-US" altLang="en-US" sz="3200" dirty="0">
                <a:solidFill>
                  <a:srgbClr val="0070C0"/>
                </a:solidFill>
                <a:latin typeface="Times New Roman" panose="02020603050405020304" pitchFamily="18" charset="0"/>
                <a:cs typeface="Times New Roman" panose="02020603050405020304" pitchFamily="18" charset="0"/>
              </a:rPr>
              <a:t>:</a:t>
            </a:r>
            <a:r>
              <a:rPr lang="vi-VN" altLang="en-US" sz="3200" dirty="0">
                <a:solidFill>
                  <a:srgbClr val="0070C0"/>
                </a:solidFill>
                <a:latin typeface="Times New Roman" panose="02020603050405020304" pitchFamily="18" charset="0"/>
                <a:cs typeface="Times New Roman" panose="02020603050405020304" pitchFamily="18" charset="0"/>
              </a:rPr>
              <a:t> lệnh điều khiển</a:t>
            </a:r>
            <a:r>
              <a:rPr lang="en-US" altLang="en-US" sz="3200" dirty="0">
                <a:solidFill>
                  <a:srgbClr val="0070C0"/>
                </a:solidFill>
                <a:latin typeface="Times New Roman" panose="02020603050405020304" pitchFamily="18" charset="0"/>
                <a:cs typeface="Times New Roman" panose="02020603050405020304" pitchFamily="18" charset="0"/>
              </a:rPr>
              <a:t>(</a:t>
            </a:r>
            <a:r>
              <a:rPr lang="vi-VN" altLang="en-US" sz="3200" dirty="0">
                <a:solidFill>
                  <a:srgbClr val="0070C0"/>
                </a:solidFill>
                <a:latin typeface="Times New Roman" panose="02020603050405020304" pitchFamily="18" charset="0"/>
                <a:cs typeface="Times New Roman" panose="02020603050405020304" pitchFamily="18" charset="0"/>
              </a:rPr>
              <a:t>thông qua tin nhắn giọng nói điều khiển từ xa</a:t>
            </a:r>
            <a:r>
              <a:rPr lang="en-US" altLang="en-US" sz="3200" dirty="0">
                <a:solidFill>
                  <a:srgbClr val="0070C0"/>
                </a:solidFill>
                <a:latin typeface="Times New Roman" panose="02020603050405020304" pitchFamily="18" charset="0"/>
                <a:cs typeface="Times New Roman" panose="02020603050405020304" pitchFamily="18" charset="0"/>
              </a:rPr>
              <a:t>)</a:t>
            </a:r>
            <a:r>
              <a:rPr lang="vi-VN" altLang="en-US" sz="3200" dirty="0">
                <a:solidFill>
                  <a:srgbClr val="0070C0"/>
                </a:solidFill>
                <a:latin typeface="Times New Roman" panose="02020603050405020304" pitchFamily="18" charset="0"/>
                <a:cs typeface="Times New Roman" panose="02020603050405020304" pitchFamily="18" charset="0"/>
              </a:rPr>
              <a:t> được thu nhận bởi thiết bị nhận định lệnh sẽ được chuyển tới bộ phận xử lý sau khi xử lý thông tin sẽ được chuyển tới các bộ phận chấp h</a:t>
            </a:r>
            <a:r>
              <a:rPr lang="vi-VN" altLang="en-US" sz="3200" dirty="0">
                <a:solidFill>
                  <a:srgbClr val="0070C0"/>
                </a:solidFill>
                <a:latin typeface="Times New Roman" panose="02020603050405020304" pitchFamily="18" charset="0"/>
                <a:ea typeface="Times New Roman" panose="02020603050405020304" pitchFamily="18" charset="0"/>
              </a:rPr>
              <a:t>à</a:t>
            </a:r>
            <a:r>
              <a:rPr lang="vi-VN" altLang="en-US" sz="3200" dirty="0">
                <a:solidFill>
                  <a:srgbClr val="0070C0"/>
                </a:solidFill>
                <a:latin typeface="Times New Roman" panose="02020603050405020304" pitchFamily="18" charset="0"/>
                <a:cs typeface="Times New Roman" panose="02020603050405020304" pitchFamily="18" charset="0"/>
              </a:rPr>
              <a:t>nh để điều khiển các thiết bị trong ngôi nh</a:t>
            </a:r>
            <a:r>
              <a:rPr lang="vi-VN"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a:t>
            </a:r>
            <a:r>
              <a:rPr lang="vi-VN" altLang="en-US" sz="3200" dirty="0">
                <a:solidFill>
                  <a:srgbClr val="0070C0"/>
                </a:solidFill>
                <a:latin typeface="Times New Roman" panose="02020603050405020304" pitchFamily="18" charset="0"/>
                <a:cs typeface="Times New Roman" panose="02020603050405020304" pitchFamily="18" charset="0"/>
              </a:rPr>
              <a:t> cửa</a:t>
            </a:r>
            <a:r>
              <a:rPr lang="en-US" altLang="en-US" sz="3200" dirty="0">
                <a:solidFill>
                  <a:srgbClr val="0070C0"/>
                </a:solidFill>
                <a:latin typeface="Times New Roman" panose="02020603050405020304" pitchFamily="18" charset="0"/>
                <a:cs typeface="Times New Roman" panose="02020603050405020304" pitchFamily="18" charset="0"/>
              </a:rPr>
              <a:t>,</a:t>
            </a:r>
            <a:r>
              <a:rPr lang="vi-VN" altLang="en-US" sz="3200" dirty="0">
                <a:solidFill>
                  <a:srgbClr val="0070C0"/>
                </a:solidFill>
                <a:latin typeface="Times New Roman" panose="02020603050405020304" pitchFamily="18" charset="0"/>
                <a:cs typeface="Times New Roman" panose="02020603050405020304" pitchFamily="18" charset="0"/>
              </a:rPr>
              <a:t> rèm</a:t>
            </a:r>
            <a:r>
              <a:rPr lang="en-US" altLang="en-US" sz="3200" dirty="0">
                <a:solidFill>
                  <a:srgbClr val="0070C0"/>
                </a:solidFill>
                <a:latin typeface="Times New Roman" panose="02020603050405020304" pitchFamily="18" charset="0"/>
                <a:cs typeface="Times New Roman" panose="02020603050405020304" pitchFamily="18" charset="0"/>
              </a:rPr>
              <a:t>,</a:t>
            </a:r>
            <a:r>
              <a:rPr lang="vi-VN" altLang="en-US" sz="3200" dirty="0">
                <a:solidFill>
                  <a:srgbClr val="0070C0"/>
                </a:solidFill>
                <a:latin typeface="Times New Roman" panose="02020603050405020304" pitchFamily="18" charset="0"/>
                <a:cs typeface="Times New Roman" panose="02020603050405020304" pitchFamily="18" charset="0"/>
              </a:rPr>
              <a:t> các thiết bị điện</a:t>
            </a:r>
            <a:r>
              <a:rPr lang="en-US" altLang="en-US" sz="3200" dirty="0">
                <a:solidFill>
                  <a:srgbClr val="0070C0"/>
                </a:solidFill>
                <a:latin typeface="Times New Roman" panose="02020603050405020304" pitchFamily="18" charset="0"/>
                <a:cs typeface="Times New Roman" panose="02020603050405020304" pitchFamily="18" charset="0"/>
              </a:rPr>
              <a:t>)</a:t>
            </a:r>
            <a:endParaRPr lang="en-US" altLang="en-US" sz="3200" dirty="0">
              <a:solidFill>
                <a:srgbClr val="0070C0"/>
              </a:solidFill>
              <a:latin typeface="Times New Roman" panose="02020603050405020304" pitchFamily="18" charset="0"/>
              <a:ea typeface="Times New Roman" panose="02020603050405020304" pitchFamily="18" charset="0"/>
            </a:endParaRPr>
          </a:p>
        </p:txBody>
      </p:sp>
      <p:sp>
        <p:nvSpPr>
          <p:cNvPr id="10"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1"/>
          <p:cNvSpPr/>
          <p:nvPr/>
        </p:nvSpPr>
        <p:spPr>
          <a:xfrm flipH="1">
            <a:off x="8936038" y="-14287"/>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2" name="Rectangle 1"/>
          <p:cNvSpPr/>
          <p:nvPr/>
        </p:nvSpPr>
        <p:spPr>
          <a:xfrm>
            <a:off x="1514475" y="1630363"/>
            <a:ext cx="1838325" cy="579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lt1"/>
                </a:solidFill>
                <a:effectLst/>
                <a:uLnTx/>
                <a:uFillTx/>
                <a:latin typeface="+mn-lt"/>
                <a:ea typeface="+mn-ea"/>
                <a:cs typeface="+mn-cs"/>
              </a:rPr>
              <a:t>Nhận</a:t>
            </a:r>
            <a:r>
              <a:rPr kumimoji="0" lang="en-US" sz="2400" b="0" i="0" u="none" strike="noStrike" kern="1200" cap="none" spc="0" normalizeH="0" baseline="0" noProof="0" dirty="0">
                <a:ln>
                  <a:noFill/>
                </a:ln>
                <a:solidFill>
                  <a:schemeClr val="lt1"/>
                </a:solidFill>
                <a:effectLst/>
                <a:uLnTx/>
                <a:uFillTx/>
                <a:latin typeface="+mn-lt"/>
                <a:ea typeface="+mn-ea"/>
                <a:cs typeface="+mn-cs"/>
              </a:rPr>
              <a:t> </a:t>
            </a:r>
            <a:r>
              <a:rPr kumimoji="0" lang="en-US" sz="2400" b="0" i="0" u="none" strike="noStrike" kern="1200" cap="none" spc="0" normalizeH="0" baseline="0" noProof="0" dirty="0" err="1">
                <a:ln>
                  <a:noFill/>
                </a:ln>
                <a:solidFill>
                  <a:schemeClr val="lt1"/>
                </a:solidFill>
                <a:effectLst/>
                <a:uLnTx/>
                <a:uFillTx/>
                <a:latin typeface="+mn-lt"/>
                <a:ea typeface="+mn-ea"/>
                <a:cs typeface="+mn-cs"/>
              </a:rPr>
              <a:t>lệnh</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Rectangle 13"/>
          <p:cNvSpPr/>
          <p:nvPr/>
        </p:nvSpPr>
        <p:spPr>
          <a:xfrm>
            <a:off x="4068763" y="1630363"/>
            <a:ext cx="1836738" cy="579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lt1"/>
                </a:solidFill>
                <a:effectLst/>
                <a:uLnTx/>
                <a:uFillTx/>
                <a:latin typeface="+mn-lt"/>
                <a:ea typeface="+mn-ea"/>
                <a:cs typeface="+mn-cs"/>
              </a:rPr>
              <a:t>Xử</a:t>
            </a:r>
            <a:r>
              <a:rPr kumimoji="0" lang="en-US" sz="2400" b="0" i="0" u="none" strike="noStrike" kern="1200" cap="none" spc="0" normalizeH="0" baseline="0" noProof="0" dirty="0">
                <a:ln>
                  <a:noFill/>
                </a:ln>
                <a:solidFill>
                  <a:schemeClr val="lt1"/>
                </a:solidFill>
                <a:effectLst/>
                <a:uLnTx/>
                <a:uFillTx/>
                <a:latin typeface="+mn-lt"/>
                <a:ea typeface="+mn-ea"/>
                <a:cs typeface="+mn-cs"/>
              </a:rPr>
              <a:t> </a:t>
            </a:r>
            <a:r>
              <a:rPr kumimoji="0" lang="en-US" sz="2400" b="0" i="0" u="none" strike="noStrike" kern="1200" cap="none" spc="0" normalizeH="0" baseline="0" noProof="0" dirty="0" err="1">
                <a:ln>
                  <a:noFill/>
                </a:ln>
                <a:solidFill>
                  <a:schemeClr val="lt1"/>
                </a:solidFill>
                <a:effectLst/>
                <a:uLnTx/>
                <a:uFillTx/>
                <a:latin typeface="+mn-lt"/>
                <a:ea typeface="+mn-ea"/>
                <a:cs typeface="+mn-cs"/>
              </a:rPr>
              <a:t>lí</a:t>
            </a:r>
            <a:r>
              <a:rPr kumimoji="0" lang="en-US" sz="2400" b="0" i="0" u="none" strike="noStrike" kern="1200" cap="none" spc="0" normalizeH="0" baseline="0" noProof="0" dirty="0">
                <a:ln>
                  <a:noFill/>
                </a:ln>
                <a:solidFill>
                  <a:schemeClr val="lt1"/>
                </a:solidFill>
                <a:effectLst/>
                <a:uLnTx/>
                <a:uFillTx/>
                <a:latin typeface="+mn-lt"/>
                <a:ea typeface="+mn-ea"/>
                <a:cs typeface="+mn-cs"/>
              </a:rPr>
              <a:t> </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Rectangle 14"/>
          <p:cNvSpPr/>
          <p:nvPr/>
        </p:nvSpPr>
        <p:spPr>
          <a:xfrm>
            <a:off x="6530975" y="1630363"/>
            <a:ext cx="1838325" cy="579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lt1"/>
                </a:solidFill>
                <a:effectLst/>
                <a:uLnTx/>
                <a:uFillTx/>
                <a:latin typeface="+mn-lt"/>
                <a:ea typeface="+mn-ea"/>
                <a:cs typeface="+mn-cs"/>
              </a:rPr>
              <a:t>Chấp</a:t>
            </a:r>
            <a:r>
              <a:rPr kumimoji="0" lang="en-US" sz="2400" b="0" i="0" u="none" strike="noStrike" kern="1200" cap="none" spc="0" normalizeH="0" baseline="0" noProof="0" dirty="0">
                <a:ln>
                  <a:noFill/>
                </a:ln>
                <a:solidFill>
                  <a:schemeClr val="lt1"/>
                </a:solidFill>
                <a:effectLst/>
                <a:uLnTx/>
                <a:uFillTx/>
                <a:latin typeface="+mn-lt"/>
                <a:ea typeface="+mn-ea"/>
                <a:cs typeface="+mn-cs"/>
              </a:rPr>
              <a:t> </a:t>
            </a:r>
            <a:r>
              <a:rPr kumimoji="0" lang="en-US" sz="2400" b="0" i="0" u="none" strike="noStrike" kern="1200" cap="none" spc="0" normalizeH="0" baseline="0" noProof="0" dirty="0" err="1">
                <a:ln>
                  <a:noFill/>
                </a:ln>
                <a:solidFill>
                  <a:schemeClr val="lt1"/>
                </a:solidFill>
                <a:effectLst/>
                <a:uLnTx/>
                <a:uFillTx/>
                <a:latin typeface="+mn-lt"/>
                <a:ea typeface="+mn-ea"/>
                <a:cs typeface="+mn-cs"/>
              </a:rPr>
              <a:t>hành</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7" name="Straight Arrow Connector 6"/>
          <p:cNvCxnSpPr/>
          <p:nvPr/>
        </p:nvCxnSpPr>
        <p:spPr>
          <a:xfrm flipV="1">
            <a:off x="3417888" y="1920875"/>
            <a:ext cx="6032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922963" y="1912938"/>
            <a:ext cx="601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ppt_x"/>
                                          </p:val>
                                        </p:tav>
                                        <p:tav tm="100000">
                                          <p:val>
                                            <p:strVal val="#ppt_x"/>
                                          </p:val>
                                        </p:tav>
                                      </p:tavLst>
                                    </p:anim>
                                    <p:anim calcmode="lin" valueType="num">
                                      <p:cBhvr additive="base">
                                        <p:cTn id="8"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0243" name="Rectangle 10"/>
          <p:cNvSpPr/>
          <p:nvPr/>
        </p:nvSpPr>
        <p:spPr>
          <a:xfrm>
            <a:off x="477838" y="533400"/>
            <a:ext cx="8477250" cy="584200"/>
          </a:xfrm>
          <a:prstGeom prst="rect">
            <a:avLst/>
          </a:prstGeom>
          <a:noFill/>
          <a:ln w="9525">
            <a:noFill/>
          </a:ln>
        </p:spPr>
        <p:txBody>
          <a:bodyPr wrap="none">
            <a:spAutoFit/>
          </a:bodyPr>
          <a:p>
            <a:r>
              <a:rPr lang="en-US" altLang="en-US" sz="3200" dirty="0">
                <a:solidFill>
                  <a:srgbClr val="FF3300"/>
                </a:solidFill>
                <a:latin typeface="Times New Roman" panose="02020603050405020304" pitchFamily="18" charset="0"/>
              </a:rPr>
              <a:t>II. </a:t>
            </a:r>
            <a:r>
              <a:rPr lang="vi-VN" altLang="en-US" sz="3200" dirty="0">
                <a:solidFill>
                  <a:srgbClr val="FF3300"/>
                </a:solidFill>
                <a:latin typeface="Times New Roman" panose="02020603050405020304" pitchFamily="18" charset="0"/>
              </a:rPr>
              <a:t>ĐẶC ĐIỂM CỦA NGÔI NHÀ THÔNG MINH</a:t>
            </a:r>
            <a:endParaRPr lang="en-US" altLang="en-US" sz="3200" dirty="0">
              <a:solidFill>
                <a:srgbClr val="FF3300"/>
              </a:solidFill>
              <a:latin typeface="Times New Roman" panose="02020603050405020304"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1"/>
          <p:cNvSpPr/>
          <p:nvPr/>
        </p:nvSpPr>
        <p:spPr>
          <a:xfrm flipH="1">
            <a:off x="8936038" y="-14287"/>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pic>
        <p:nvPicPr>
          <p:cNvPr id="10246" name="Picture 2"/>
          <p:cNvPicPr>
            <a:picLocks noChangeAspect="1"/>
          </p:cNvPicPr>
          <p:nvPr/>
        </p:nvPicPr>
        <p:blipFill>
          <a:blip r:embed="rId1"/>
          <a:stretch>
            <a:fillRect/>
          </a:stretch>
        </p:blipFill>
        <p:spPr>
          <a:xfrm>
            <a:off x="4287838" y="1212850"/>
            <a:ext cx="3773487" cy="5340350"/>
          </a:xfrm>
          <a:prstGeom prst="rect">
            <a:avLst/>
          </a:prstGeom>
          <a:noFill/>
          <a:ln w="9525">
            <a:noFill/>
          </a:ln>
        </p:spPr>
      </p:pic>
      <p:sp>
        <p:nvSpPr>
          <p:cNvPr id="9" name="Text Box 5"/>
          <p:cNvSpPr txBox="1"/>
          <p:nvPr/>
        </p:nvSpPr>
        <p:spPr>
          <a:xfrm>
            <a:off x="620713" y="1447800"/>
            <a:ext cx="2405062" cy="595313"/>
          </a:xfrm>
          <a:prstGeom prst="rect">
            <a:avLst/>
          </a:prstGeom>
          <a:noFill/>
          <a:ln w="9525">
            <a:noFill/>
          </a:ln>
        </p:spPr>
        <p:txBody>
          <a:bodyPr>
            <a:spAutoFit/>
          </a:bodyPr>
          <a:p>
            <a:pPr>
              <a:spcBef>
                <a:spcPct val="50000"/>
              </a:spcBef>
            </a:pPr>
            <a:r>
              <a:rPr lang="en-US" altLang="en-US" sz="3200" dirty="0">
                <a:solidFill>
                  <a:srgbClr val="0070C0"/>
                </a:solidFill>
                <a:latin typeface="Times New Roman" panose="02020603050405020304" pitchFamily="18" charset="0"/>
                <a:cs typeface="Times New Roman" panose="02020603050405020304" pitchFamily="18" charset="0"/>
              </a:rPr>
              <a:t>1. Tiện ích</a:t>
            </a:r>
            <a:endParaRPr lang="en-US" altLang="vi-VN" sz="3200" dirty="0">
              <a:solidFill>
                <a:srgbClr val="0070C0"/>
              </a:solidFill>
              <a:latin typeface="Times New Roman" panose="02020603050405020304" pitchFamily="18" charset="0"/>
              <a:ea typeface="Times New Roman" panose="02020603050405020304" pitchFamily="18" charset="0"/>
            </a:endParaRPr>
          </a:p>
        </p:txBody>
      </p:sp>
      <p:sp>
        <p:nvSpPr>
          <p:cNvPr id="10" name="Text Box 5"/>
          <p:cNvSpPr txBox="1"/>
          <p:nvPr/>
        </p:nvSpPr>
        <p:spPr>
          <a:xfrm>
            <a:off x="620713" y="2514600"/>
            <a:ext cx="3646487" cy="3540125"/>
          </a:xfrm>
          <a:prstGeom prst="rect">
            <a:avLst/>
          </a:prstGeom>
          <a:noFill/>
          <a:ln w="9525">
            <a:noFill/>
          </a:ln>
        </p:spPr>
        <p:txBody>
          <a:bodyPr>
            <a:spAutoFit/>
          </a:bodyPr>
          <a:p>
            <a:pPr>
              <a:spcBef>
                <a:spcPct val="50000"/>
              </a:spcBef>
            </a:pPr>
            <a:r>
              <a:rPr lang="en-US" altLang="en-US" sz="3200" dirty="0">
                <a:solidFill>
                  <a:srgbClr val="0070C0"/>
                </a:solidFill>
                <a:latin typeface="Times New Roman" panose="02020603050405020304" pitchFamily="18" charset="0"/>
                <a:cs typeface="Times New Roman" panose="02020603050405020304" pitchFamily="18" charset="0"/>
              </a:rPr>
              <a:t>C</a:t>
            </a:r>
            <a:r>
              <a:rPr lang="vi-VN" altLang="en-US" sz="3200" dirty="0">
                <a:solidFill>
                  <a:srgbClr val="0070C0"/>
                </a:solidFill>
                <a:latin typeface="Times New Roman" panose="02020603050405020304" pitchFamily="18" charset="0"/>
                <a:cs typeface="Times New Roman" panose="02020603050405020304" pitchFamily="18" charset="0"/>
              </a:rPr>
              <a:t>ác thiết bị trong ngôi nh</a:t>
            </a:r>
            <a:r>
              <a:rPr lang="vi-VN" altLang="en-US" sz="3200" dirty="0">
                <a:solidFill>
                  <a:srgbClr val="0070C0"/>
                </a:solidFill>
                <a:latin typeface="Times New Roman" panose="02020603050405020304" pitchFamily="18" charset="0"/>
                <a:ea typeface="Times New Roman" panose="02020603050405020304" pitchFamily="18" charset="0"/>
              </a:rPr>
              <a:t>à</a:t>
            </a:r>
            <a:r>
              <a:rPr lang="vi-VN" altLang="en-US" sz="3200" dirty="0">
                <a:solidFill>
                  <a:srgbClr val="0070C0"/>
                </a:solidFill>
                <a:latin typeface="Times New Roman" panose="02020603050405020304" pitchFamily="18" charset="0"/>
                <a:cs typeface="Times New Roman" panose="02020603050405020304" pitchFamily="18" charset="0"/>
              </a:rPr>
              <a:t> thông minh có thể được điều khiển từ xa thông qua các ứng dụng được c</a:t>
            </a:r>
            <a:r>
              <a:rPr lang="vi-VN" altLang="en-US" sz="3200" dirty="0">
                <a:solidFill>
                  <a:srgbClr val="0070C0"/>
                </a:solidFill>
                <a:latin typeface="Times New Roman" panose="02020603050405020304" pitchFamily="18" charset="0"/>
                <a:ea typeface="Times New Roman" panose="02020603050405020304" pitchFamily="18" charset="0"/>
              </a:rPr>
              <a:t>à</a:t>
            </a:r>
            <a:r>
              <a:rPr lang="vi-VN" altLang="en-US" sz="3200" dirty="0">
                <a:solidFill>
                  <a:srgbClr val="0070C0"/>
                </a:solidFill>
                <a:latin typeface="Times New Roman" panose="02020603050405020304" pitchFamily="18" charset="0"/>
                <a:cs typeface="Times New Roman" panose="02020603050405020304" pitchFamily="18" charset="0"/>
              </a:rPr>
              <a:t>i đặt trên các thiết bị </a:t>
            </a:r>
            <a:endParaRPr lang="en-US" altLang="vi-VN"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1267" name="Rectangle 10"/>
          <p:cNvSpPr/>
          <p:nvPr/>
        </p:nvSpPr>
        <p:spPr>
          <a:xfrm>
            <a:off x="477838" y="533400"/>
            <a:ext cx="8477250" cy="584200"/>
          </a:xfrm>
          <a:prstGeom prst="rect">
            <a:avLst/>
          </a:prstGeom>
          <a:noFill/>
          <a:ln w="9525">
            <a:noFill/>
          </a:ln>
        </p:spPr>
        <p:txBody>
          <a:bodyPr wrap="none">
            <a:spAutoFit/>
          </a:bodyPr>
          <a:p>
            <a:r>
              <a:rPr lang="en-US" altLang="en-US" sz="3200" dirty="0">
                <a:solidFill>
                  <a:srgbClr val="FF3300"/>
                </a:solidFill>
                <a:latin typeface="Times New Roman" panose="02020603050405020304" pitchFamily="18" charset="0"/>
              </a:rPr>
              <a:t>II. </a:t>
            </a:r>
            <a:r>
              <a:rPr lang="vi-VN" altLang="en-US" sz="3200" dirty="0">
                <a:solidFill>
                  <a:srgbClr val="FF3300"/>
                </a:solidFill>
                <a:latin typeface="Times New Roman" panose="02020603050405020304" pitchFamily="18" charset="0"/>
              </a:rPr>
              <a:t>ĐẶC ĐIỂM CỦA NGÔI NHÀ THÔNG MINH</a:t>
            </a:r>
            <a:endParaRPr lang="en-US" altLang="en-US" sz="3200" dirty="0">
              <a:solidFill>
                <a:srgbClr val="FF3300"/>
              </a:solidFill>
              <a:latin typeface="Times New Roman" panose="02020603050405020304"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1"/>
          <p:cNvSpPr/>
          <p:nvPr/>
        </p:nvSpPr>
        <p:spPr>
          <a:xfrm flipH="1">
            <a:off x="8936038" y="-14287"/>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1" fmla="*/ 0 w 304800"/>
              <a:gd name="connsiteY0-2" fmla="*/ 0 h 2946400"/>
              <a:gd name="connsiteX1-3" fmla="*/ 304800 w 304800"/>
              <a:gd name="connsiteY1-4" fmla="*/ 145143 h 2946400"/>
              <a:gd name="connsiteX2-5" fmla="*/ 304800 w 304800"/>
              <a:gd name="connsiteY2-6" fmla="*/ 2946400 h 2946400"/>
              <a:gd name="connsiteX3-7" fmla="*/ 0 w 304800"/>
              <a:gd name="connsiteY3-8" fmla="*/ 2946400 h 2946400"/>
              <a:gd name="connsiteX4-9" fmla="*/ 0 w 304800"/>
              <a:gd name="connsiteY4-10" fmla="*/ 0 h 2946400"/>
              <a:gd name="connsiteX0-11" fmla="*/ 0 w 304800"/>
              <a:gd name="connsiteY0-12" fmla="*/ 0 h 3202316"/>
              <a:gd name="connsiteX1-13" fmla="*/ 304800 w 304800"/>
              <a:gd name="connsiteY1-14" fmla="*/ 145143 h 3202316"/>
              <a:gd name="connsiteX2-15" fmla="*/ 290285 w 304800"/>
              <a:gd name="connsiteY2-16" fmla="*/ 3202316 h 3202316"/>
              <a:gd name="connsiteX3-17" fmla="*/ 0 w 304800"/>
              <a:gd name="connsiteY3-18" fmla="*/ 2946400 h 3202316"/>
              <a:gd name="connsiteX4-19" fmla="*/ 0 w 304800"/>
              <a:gd name="connsiteY4-20" fmla="*/ 0 h 320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pic>
        <p:nvPicPr>
          <p:cNvPr id="11270" name="Picture 2"/>
          <p:cNvPicPr>
            <a:picLocks noChangeAspect="1"/>
          </p:cNvPicPr>
          <p:nvPr/>
        </p:nvPicPr>
        <p:blipFill>
          <a:blip r:embed="rId1"/>
          <a:stretch>
            <a:fillRect/>
          </a:stretch>
        </p:blipFill>
        <p:spPr>
          <a:xfrm>
            <a:off x="4287838" y="1212850"/>
            <a:ext cx="3773487" cy="2216150"/>
          </a:xfrm>
          <a:prstGeom prst="rect">
            <a:avLst/>
          </a:prstGeom>
          <a:noFill/>
          <a:ln w="9525">
            <a:noFill/>
          </a:ln>
        </p:spPr>
      </p:pic>
      <p:pic>
        <p:nvPicPr>
          <p:cNvPr id="11271" name="Picture 4"/>
          <p:cNvPicPr>
            <a:picLocks noChangeAspect="1"/>
          </p:cNvPicPr>
          <p:nvPr/>
        </p:nvPicPr>
        <p:blipFill>
          <a:blip r:embed="rId2"/>
          <a:stretch>
            <a:fillRect/>
          </a:stretch>
        </p:blipFill>
        <p:spPr>
          <a:xfrm>
            <a:off x="4564063" y="3657600"/>
            <a:ext cx="2857500" cy="1600200"/>
          </a:xfrm>
          <a:prstGeom prst="rect">
            <a:avLst/>
          </a:prstGeom>
          <a:noFill/>
          <a:ln w="9525">
            <a:noFill/>
          </a:ln>
        </p:spPr>
      </p:pic>
      <p:sp>
        <p:nvSpPr>
          <p:cNvPr id="11" name="Text Box 5"/>
          <p:cNvSpPr txBox="1">
            <a:spLocks noChangeArrowheads="1"/>
          </p:cNvSpPr>
          <p:nvPr/>
        </p:nvSpPr>
        <p:spPr bwMode="auto">
          <a:xfrm>
            <a:off x="414338" y="1339850"/>
            <a:ext cx="3721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32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2. </a:t>
            </a:r>
            <a:r>
              <a:rPr kumimoji="0" lang="vi-VN" altLang="en-US" sz="3200" b="0" i="0" u="none" strike="noStrike" kern="1200" cap="none" spc="0" normalizeH="0" baseline="0" noProof="0" dirty="0" smtClean="0">
                <a:ln>
                  <a:noFill/>
                </a:ln>
                <a:solidFill>
                  <a:srgbClr val="0070C0"/>
                </a:solidFill>
                <a:effectLst/>
                <a:uLnTx/>
                <a:uFillTx/>
                <a:latin typeface="+mj-lt"/>
                <a:ea typeface="+mn-ea"/>
                <a:cs typeface="+mn-cs"/>
              </a:rPr>
              <a:t>An ninh an toàn</a:t>
            </a:r>
            <a:endParaRPr kumimoji="0" lang="en-US" altLang="vi-VN" sz="3200" b="0" i="0" u="none" strike="noStrike" kern="1200" cap="none" spc="0" normalizeH="0" baseline="0" noProof="0" dirty="0" smtClean="0">
              <a:ln>
                <a:noFill/>
              </a:ln>
              <a:solidFill>
                <a:srgbClr val="0070C0"/>
              </a:solidFill>
              <a:effectLst/>
              <a:uLnTx/>
              <a:uFillTx/>
              <a:latin typeface="+mj-lt"/>
              <a:ea typeface="+mn-ea"/>
              <a:cs typeface="+mn-cs"/>
            </a:endParaRPr>
          </a:p>
        </p:txBody>
      </p:sp>
      <p:sp>
        <p:nvSpPr>
          <p:cNvPr id="12" name="Text Box 5"/>
          <p:cNvSpPr txBox="1">
            <a:spLocks noChangeArrowheads="1"/>
          </p:cNvSpPr>
          <p:nvPr/>
        </p:nvSpPr>
        <p:spPr bwMode="auto">
          <a:xfrm>
            <a:off x="519113" y="1981200"/>
            <a:ext cx="37211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spcBef>
                <a:spcPct val="50000"/>
              </a:spcBef>
            </a:pPr>
            <a:r>
              <a:rPr lang="en-US" altLang="en-US" sz="3200" dirty="0">
                <a:solidFill>
                  <a:srgbClr val="0070C0"/>
                </a:solidFill>
                <a:latin typeface="Calibri" panose="020F0502020204030204" pitchFamily="34" charset="0"/>
              </a:rPr>
              <a:t>T</a:t>
            </a:r>
            <a:r>
              <a:rPr lang="vi-VN" altLang="en-US" sz="3200" dirty="0">
                <a:solidFill>
                  <a:srgbClr val="0070C0"/>
                </a:solidFill>
                <a:latin typeface="Times New Roman" panose="02020603050405020304" pitchFamily="18" charset="0"/>
              </a:rPr>
              <a:t>rong các thiết bị được lắp đặt sẽ giúp cảnh báo tới  chủ nhà các tình huống gây mất an ninh an toàn </a:t>
            </a:r>
            <a:endParaRPr lang="en-US" altLang="vi-VN" sz="3200" dirty="0">
              <a:solidFill>
                <a:srgbClr val="0070C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0</TotalTime>
  <Words>3935</Words>
  <Application>WPS Presentation</Application>
  <PresentationFormat/>
  <Paragraphs>111</Paragraphs>
  <Slides>15</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15</vt:i4>
      </vt:variant>
    </vt:vector>
  </HeadingPairs>
  <TitlesOfParts>
    <vt:vector size="34" baseType="lpstr">
      <vt:lpstr>Arial</vt:lpstr>
      <vt:lpstr>SimSun</vt:lpstr>
      <vt:lpstr>Wingdings</vt:lpstr>
      <vt:lpstr>Times New Roman</vt:lpstr>
      <vt:lpstr>Calibri</vt:lpstr>
      <vt:lpstr>.VnAristote</vt:lpstr>
      <vt:lpstr>#9Slide03 NettoOTLight</vt:lpstr>
      <vt:lpstr>.VnBodoniH</vt:lpstr>
      <vt:lpstr>#9Slide05 Garris</vt:lpstr>
      <vt:lpstr>.VnTime</vt:lpstr>
      <vt:lpstr>#9Slide04 AdrianeSwash</vt:lpstr>
      <vt:lpstr>UVN Ke Chuyen1</vt:lpstr>
      <vt:lpstr>#9Slide04 HLT Aquus</vt:lpstr>
      <vt:lpstr>#9Slide05 Garris</vt:lpstr>
      <vt:lpstr>Lato Light</vt:lpstr>
      <vt:lpstr>Microsoft YaHei</vt:lpstr>
      <vt:lpstr>Arial Unicode MS</vt:lpstr>
      <vt:lpstr>#9Slide07 White wood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dc:creator>
  <cp:lastModifiedBy>THANG</cp:lastModifiedBy>
  <cp:revision>157</cp:revision>
  <dcterms:created xsi:type="dcterms:W3CDTF">2008-10-16T08:52:35Z</dcterms:created>
  <dcterms:modified xsi:type="dcterms:W3CDTF">2023-11-02T02:17:45Z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ABA3EA34231A4EA6B97992C535E0A5AD_12</vt:lpwstr>
  </property>
  <property fmtid="{D5CDD505-2E9C-101B-9397-08002B2CF9AE}" pid="3" name="KSOProductBuildVer">
    <vt:lpwstr>1033-12.2.0.13266</vt:lpwstr>
  </property>
</Properties>
</file>