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3" r:id="rId3"/>
    <p:sldId id="281" r:id="rId4"/>
    <p:sldId id="262" r:id="rId5"/>
    <p:sldId id="310" r:id="rId6"/>
    <p:sldId id="257" r:id="rId7"/>
    <p:sldId id="311" r:id="rId8"/>
    <p:sldId id="282" r:id="rId9"/>
    <p:sldId id="283" r:id="rId10"/>
    <p:sldId id="309" r:id="rId11"/>
    <p:sldId id="312" r:id="rId12"/>
    <p:sldId id="317" r:id="rId13"/>
    <p:sldId id="318" r:id="rId14"/>
    <p:sldId id="319" r:id="rId15"/>
    <p:sldId id="279" r:id="rId16"/>
    <p:sldId id="294" r:id="rId17"/>
    <p:sldId id="321" r:id="rId18"/>
    <p:sldId id="284" r:id="rId19"/>
    <p:sldId id="320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94"/>
    <p:restoredTop sz="94818"/>
  </p:normalViewPr>
  <p:slideViewPr>
    <p:cSldViewPr snapToGrid="0" snapToObjects="1">
      <p:cViewPr varScale="1">
        <p:scale>
          <a:sx n="84" d="100"/>
          <a:sy n="84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08:04:4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5D6A-00E0-A84E-9D2C-010F6302F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182D3-108B-D74E-9C5D-8DCCD6A8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B274-2BBC-BC4B-B39B-316C66D9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00BC3-1AC7-3E45-9670-0D433039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7E16D-CB85-9449-806B-CD98709C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9390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428F-6D11-1C44-BD1C-D89953B3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EBCA9-C38F-5846-8249-3A8143DA0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12AB-1DDA-224C-8EDD-837A7D09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7AC23-24CF-2F49-92FC-0E178AC20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354F3-7834-FD43-AE84-B6815B17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879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0021FC-B3F8-EF4B-B135-AB7E97B30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A6101-E940-2F4D-88C6-89BF21DA3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8B69B-4FCE-9F4D-9087-D16A1823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247D9-CF7B-CC41-91DA-F2806819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0BB5C-85BC-5E4C-8505-B895075C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88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4465A-6333-3F48-8283-FA1D64120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7451-9B4E-A442-9A53-08DA618B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88ED-CD65-A24E-A9EE-2C46A69D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8A0D9-A233-444B-99E0-4980467F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D1BAD-6F84-C84A-B30C-36CB458C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1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898D-EF49-2E41-83DB-DD8644916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E337B-23A1-814C-8E98-86A775EC1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8EACC-3AF1-4544-9B07-B637D635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5F820-1C48-7148-831D-4F303272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33AC1-3A06-4147-B455-06CB9509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792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0BD3-F59A-2F44-9F53-DD5F06C9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3D34-EEC0-904D-938D-CB1DDF432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43747-1747-0345-B9FF-E34861D9E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8E9F5-70E9-B14C-88D2-57D26E01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CAF2B-5FB8-594A-BA2D-034FA4D7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4B0D-BF30-4E49-ADA2-88F687D0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411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84B5-EA8E-6D4E-9C52-BDAD433E5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6B961-6A75-2243-AAFD-002F0DB91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EB2A1-5B23-6942-A5A6-372A5B3F6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1B4F3-B706-1744-8620-8C625EB01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B9DDEE-D226-0949-9488-786E1519B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D629A-D061-184B-A42A-85904B48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6A9406-7F89-0740-8370-3DF54630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6C814-A155-9B47-83E8-EEB9B5D5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259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EB46-48F1-6B4D-9A53-2AB888AC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A2E2D-B09A-D24E-B86A-4EA11054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A5F01-10FF-3E46-B2A8-3C517D57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EE85A-3372-C74E-A9C5-929B15F17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585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8D4BC-1414-C845-B21A-A9E1B984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FABDDD-65DF-7347-9E5A-146E16E8A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FB5B2-3F3C-5649-83A0-501454D2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658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B3D2-06DA-164E-BC51-716EB2F0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20F4B-B14D-F149-9908-AA8B33A23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3785D-2D53-474A-861C-E97E1D6C7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4ECE1-B5A7-DC4B-834F-ED2A3B37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D7808-0ADA-2E4E-BE01-2668686C9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2C11-DCE4-C74E-82F5-9FA949BB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01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A6F5-9FBC-8F4A-BDC1-6F0C1DE3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80D67-E60F-FD4D-91A4-C9F0D974B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69DD6-F3FE-F14E-8A89-B8A731A91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0869A-1FD8-2645-870C-D6537181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BF101-4E28-B24D-A61A-3079F5C6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31B29-4E68-6B4E-8747-895E2A14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8029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B83CE-547B-C044-A997-3BC9D21E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2BAC7-C63C-D84D-8088-AB7ADAED9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3D83E-9E9D-7C4A-AF44-FCFCFDCA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F08B3-C3D6-454E-85E9-404EC5FAE969}" type="datetimeFigureOut">
              <a:rPr lang="en-VN" smtClean="0"/>
              <a:t>27/07/2021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7ECD3-7985-F243-98D5-8036A4DDA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E68CB-2C72-E140-BEF1-626C9E6D3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A521F-C625-F848-BC3E-8D413176FC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957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3o6cijwX7U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3o6cijwX7U?feature=oembed" TargetMode="External"/><Relationship Id="rId6" Type="http://schemas.openxmlformats.org/officeDocument/2006/relationships/image" Target="../media/image32.jpeg"/><Relationship Id="rId5" Type="http://schemas.openxmlformats.org/officeDocument/2006/relationships/hyperlink" Target="https://youtu.be/oOOZ_OeUwS8" TargetMode="External"/><Relationship Id="rId4" Type="http://schemas.openxmlformats.org/officeDocument/2006/relationships/hyperlink" Target="https://youtu.be/mWHQp2lWoM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WHQp2lWoMg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650956" y="-3399489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B31C83-1EA1-F64D-822F-C5962241DF23}"/>
              </a:ext>
            </a:extLst>
          </p:cNvPr>
          <p:cNvSpPr txBox="1"/>
          <p:nvPr/>
        </p:nvSpPr>
        <p:spPr>
          <a:xfrm>
            <a:off x="1197715" y="3963040"/>
            <a:ext cx="981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AI CẬP VÀ LƯỠNG HÀ CỔ ĐẠI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5B63C-F3F9-C744-BDAF-A73599A20E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143" y="0"/>
            <a:ext cx="11344758" cy="679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C83350-70CB-4E47-9DD4-C04B960E3A0E}"/>
              </a:ext>
            </a:extLst>
          </p:cNvPr>
          <p:cNvSpPr/>
          <p:nvPr/>
        </p:nvSpPr>
        <p:spPr>
          <a:xfrm>
            <a:off x="324226" y="607836"/>
            <a:ext cx="11543545" cy="96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10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A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A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A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A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A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361D882D-FA8C-8045-AAD9-D1D060B0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43" y="1632887"/>
            <a:ext cx="1496291" cy="60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6FC901-3C51-C94F-A2DD-69ECB6FE09EC}"/>
              </a:ext>
            </a:extLst>
          </p:cNvPr>
          <p:cNvSpPr/>
          <p:nvPr/>
        </p:nvSpPr>
        <p:spPr>
          <a:xfrm>
            <a:off x="3567126" y="210137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CF3E9D-8B0E-CD4A-9B8C-7759C3FBC7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614" y="2241545"/>
            <a:ext cx="5530385" cy="3952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 descr="Có thể là hình ảnh về văn bản">
            <a:extLst>
              <a:ext uri="{FF2B5EF4-FFF2-40B4-BE49-F238E27FC236}">
                <a16:creationId xmlns:a16="http://schemas.microsoft.com/office/drawing/2014/main" id="{E896CC87-62B0-F34F-83CD-7348710802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84" y="2248010"/>
            <a:ext cx="5662260" cy="4002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9899E-08B0-C34B-82DA-379AE8A62485}"/>
              </a:ext>
            </a:extLst>
          </p:cNvPr>
          <p:cNvSpPr txBox="1"/>
          <p:nvPr/>
        </p:nvSpPr>
        <p:spPr>
          <a:xfrm>
            <a:off x="2316610" y="1738349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C0159-99D6-2247-BA7D-A7809D0469D4}"/>
              </a:ext>
            </a:extLst>
          </p:cNvPr>
          <p:cNvSpPr txBox="1"/>
          <p:nvPr/>
        </p:nvSpPr>
        <p:spPr>
          <a:xfrm>
            <a:off x="7872162" y="1707776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 4</a:t>
            </a:r>
          </a:p>
        </p:txBody>
      </p:sp>
    </p:spTree>
    <p:extLst>
      <p:ext uri="{BB962C8B-B14F-4D97-AF65-F5344CB8AC3E}">
        <p14:creationId xmlns:p14="http://schemas.microsoft.com/office/powerpoint/2010/main" val="34818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ông có mô tả ảnh.">
            <a:extLst>
              <a:ext uri="{FF2B5EF4-FFF2-40B4-BE49-F238E27FC236}">
                <a16:creationId xmlns:a16="http://schemas.microsoft.com/office/drawing/2014/main" id="{9CBE97A7-20A5-314B-9DD9-4DAA712E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1418570"/>
            <a:ext cx="121920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361D882D-FA8C-8045-AAD9-D1D060B0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33" y="1805537"/>
            <a:ext cx="1496291" cy="87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704AC-06A2-9D41-87A5-F065FC1E0AA2}"/>
              </a:ext>
            </a:extLst>
          </p:cNvPr>
          <p:cNvSpPr txBox="1"/>
          <p:nvPr/>
        </p:nvSpPr>
        <p:spPr>
          <a:xfrm>
            <a:off x="10027403" y="3936569"/>
            <a:ext cx="17668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dirty="0"/>
              <a:t>Chữ tượng hình viết trên giấy pa-pi-rut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DECEA-4CF2-AF42-89D7-33295D06BD87}"/>
              </a:ext>
            </a:extLst>
          </p:cNvPr>
          <p:cNvSpPr txBox="1"/>
          <p:nvPr/>
        </p:nvSpPr>
        <p:spPr>
          <a:xfrm>
            <a:off x="9794928" y="5558541"/>
            <a:ext cx="17668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dirty="0"/>
              <a:t>Giỏi về hình học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06FC6-4E0D-AB41-B5E8-DD65C194EE83}"/>
              </a:ext>
            </a:extLst>
          </p:cNvPr>
          <p:cNvSpPr txBox="1"/>
          <p:nvPr/>
        </p:nvSpPr>
        <p:spPr>
          <a:xfrm>
            <a:off x="2231755" y="5743207"/>
            <a:ext cx="24022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dirty="0"/>
              <a:t>Kim tự tháp;, nhiều tác phẩm điêu khắc kiệt tác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40E31-7F24-484B-970A-7FCD32A02CDD}"/>
              </a:ext>
            </a:extLst>
          </p:cNvPr>
          <p:cNvSpPr txBox="1"/>
          <p:nvPr/>
        </p:nvSpPr>
        <p:spPr>
          <a:xfrm>
            <a:off x="2231755" y="3992614"/>
            <a:ext cx="22007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Ướp xác; giải phẩu người, thuốc thảo mộc tinh dầu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23D8B-3420-274C-9BB9-BA9D112FBFE3}"/>
              </a:ext>
            </a:extLst>
          </p:cNvPr>
          <p:cNvSpPr txBox="1"/>
          <p:nvPr/>
        </p:nvSpPr>
        <p:spPr>
          <a:xfrm>
            <a:off x="2433233" y="2451319"/>
            <a:ext cx="22007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 các vị thần: Thần Mặt trời, thần thái dương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2EC6D-9006-D64C-AF7D-8F22546DEAB6}"/>
              </a:ext>
            </a:extLst>
          </p:cNvPr>
          <p:cNvSpPr txBox="1"/>
          <p:nvPr/>
        </p:nvSpPr>
        <p:spPr>
          <a:xfrm>
            <a:off x="9911165" y="2498398"/>
            <a:ext cx="19992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dirty="0"/>
              <a:t>Lịch mặt trời (dương lịch)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FC901-3C51-C94F-A2DD-69ECB6FE09EC}"/>
              </a:ext>
            </a:extLst>
          </p:cNvPr>
          <p:cNvSpPr/>
          <p:nvPr/>
        </p:nvSpPr>
        <p:spPr>
          <a:xfrm>
            <a:off x="3332135" y="859331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thể là hình ảnh về văn bản">
            <a:extLst>
              <a:ext uri="{FF2B5EF4-FFF2-40B4-BE49-F238E27FC236}">
                <a16:creationId xmlns:a16="http://schemas.microsoft.com/office/drawing/2014/main" id="{E896CC87-62B0-F34F-83CD-73487108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2098"/>
            <a:ext cx="114300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30441-4CEB-314F-A037-2161B2898F4F}"/>
              </a:ext>
            </a:extLst>
          </p:cNvPr>
          <p:cNvSpPr txBox="1"/>
          <p:nvPr/>
        </p:nvSpPr>
        <p:spPr>
          <a:xfrm>
            <a:off x="7258050" y="1761966"/>
            <a:ext cx="440055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Gin-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-met (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Gilgames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Sume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B2924-EF95-C344-8FA8-D7E6396AA2EC}"/>
              </a:ext>
            </a:extLst>
          </p:cNvPr>
          <p:cNvSpPr txBox="1"/>
          <p:nvPr/>
        </p:nvSpPr>
        <p:spPr>
          <a:xfrm>
            <a:off x="7258050" y="4700239"/>
            <a:ext cx="440055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1750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Hămmurabi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95FF41-95BF-AF4E-9748-D1DE960CB339}"/>
              </a:ext>
            </a:extLst>
          </p:cNvPr>
          <p:cNvSpPr txBox="1"/>
          <p:nvPr/>
        </p:nvSpPr>
        <p:spPr>
          <a:xfrm>
            <a:off x="888804" y="1861979"/>
            <a:ext cx="387667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52C7F-341E-F949-8EBA-272CB74D2357}"/>
              </a:ext>
            </a:extLst>
          </p:cNvPr>
          <p:cNvSpPr txBox="1"/>
          <p:nvPr/>
        </p:nvSpPr>
        <p:spPr>
          <a:xfrm>
            <a:off x="904875" y="4927419"/>
            <a:ext cx="387667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bi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38B2D-F33D-434E-8438-C8E318D0FA46}"/>
              </a:ext>
            </a:extLst>
          </p:cNvPr>
          <p:cNvSpPr/>
          <p:nvPr/>
        </p:nvSpPr>
        <p:spPr>
          <a:xfrm>
            <a:off x="3303654" y="462826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ED81EE-CDD5-7C40-8C42-C28B912479B3}"/>
              </a:ext>
            </a:extLst>
          </p:cNvPr>
          <p:cNvSpPr/>
          <p:nvPr/>
        </p:nvSpPr>
        <p:spPr>
          <a:xfrm>
            <a:off x="3427641" y="394382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0CB162-6726-2048-9505-D9732353B034}"/>
              </a:ext>
            </a:extLst>
          </p:cNvPr>
          <p:cNvSpPr/>
          <p:nvPr/>
        </p:nvSpPr>
        <p:spPr>
          <a:xfrm>
            <a:off x="379641" y="779680"/>
            <a:ext cx="6096000" cy="19205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 chức cho HS xem video:</a:t>
            </a: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VN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https://youtu.be/W3o6cijwX7U</a:t>
            </a: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Kim tự tháp Ai Cập “ Đánh bại ” Thời gian – tin tức VTV24</a:t>
            </a:r>
          </a:p>
          <a:p>
            <a:pPr algn="just">
              <a:lnSpc>
                <a:spcPct val="115000"/>
              </a:lnSpc>
            </a:pP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video </a:t>
            </a:r>
            <a:r>
              <a:rPr lang="en-VN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https://youtu.be/mWHQp2lWoMg</a:t>
            </a:r>
            <a:r>
              <a:rPr lang="en-VN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</a:p>
          <a:p>
            <a:r>
              <a:rPr lang="en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ái dựng vườn treo Babilon- tin tức VOA</a:t>
            </a:r>
            <a:r>
              <a:rPr lang="en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hoặc video</a:t>
            </a:r>
            <a:r>
              <a:rPr lang="en-VN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VN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https://youtu.be/oOOZ_OeUwS8</a:t>
            </a:r>
            <a:r>
              <a:rPr lang="en-VN" dirty="0"/>
              <a:t> </a:t>
            </a:r>
          </a:p>
        </p:txBody>
      </p:sp>
      <p:pic>
        <p:nvPicPr>
          <p:cNvPr id="6" name="Online Media 5" descr="Kim Tự Tháp Ai Cập &quot;Đánh Bại&quot; Thời Gian - Tin Tức VTV24">
            <a:hlinkClick r:id="" action="ppaction://media"/>
            <a:extLst>
              <a:ext uri="{FF2B5EF4-FFF2-40B4-BE49-F238E27FC236}">
                <a16:creationId xmlns:a16="http://schemas.microsoft.com/office/drawing/2014/main" id="{9C9F9449-A3C5-9B4E-8175-FE4673B066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826000" y="779680"/>
            <a:ext cx="6543040" cy="56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1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ái dựng hình ảnh Vườn treo Babylon (VOA)">
            <a:hlinkClick r:id="" action="ppaction://media"/>
            <a:extLst>
              <a:ext uri="{FF2B5EF4-FFF2-40B4-BE49-F238E27FC236}">
                <a16:creationId xmlns:a16="http://schemas.microsoft.com/office/drawing/2014/main" id="{A0DD4963-7250-DF48-B089-2FE9F1CA2D8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8233" y="1253331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8086" y="-91417"/>
            <a:ext cx="7518883" cy="7747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1056" y="635068"/>
            <a:ext cx="10017171" cy="12207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Sume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600" i="1" dirty="0">
              <a:solidFill>
                <a:srgbClr val="0F3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2668827"/>
            <a:ext cx="5285968" cy="37032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Cloud Callout 2"/>
          <p:cNvSpPr/>
          <p:nvPr/>
        </p:nvSpPr>
        <p:spPr>
          <a:xfrm>
            <a:off x="10362373" y="98064"/>
            <a:ext cx="1704109" cy="10426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B4850C-3D7A-0147-A218-7EBEFD45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528" y="2015708"/>
            <a:ext cx="5061992" cy="653119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Bảng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cái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Sume</a:t>
            </a:r>
            <a:endParaRPr lang="en-GB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4" descr="Image result for cuneiform">
            <a:extLst>
              <a:ext uri="{FF2B5EF4-FFF2-40B4-BE49-F238E27FC236}">
                <a16:creationId xmlns:a16="http://schemas.microsoft.com/office/drawing/2014/main" id="{11A6324F-37CE-B545-8F08-065EA0CC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 r="7322"/>
          <a:stretch/>
        </p:blipFill>
        <p:spPr bwMode="auto">
          <a:xfrm>
            <a:off x="6389914" y="2681919"/>
            <a:ext cx="5009606" cy="35664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593A204-938C-8349-81CD-347F134CACF4}"/>
              </a:ext>
            </a:extLst>
          </p:cNvPr>
          <p:cNvSpPr txBox="1">
            <a:spLocks/>
          </p:cNvSpPr>
          <p:nvPr/>
        </p:nvSpPr>
        <p:spPr>
          <a:xfrm>
            <a:off x="905302" y="2028799"/>
            <a:ext cx="5432225" cy="65312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Bảng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chữ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của</a:t>
            </a:r>
            <a:r>
              <a:rPr lang="en-GB" sz="3200" b="1" dirty="0">
                <a:solidFill>
                  <a:srgbClr val="002060"/>
                </a:solidFill>
              </a:rPr>
              <a:t> Ai </a:t>
            </a:r>
            <a:r>
              <a:rPr lang="en-GB" sz="3200" b="1" dirty="0" err="1">
                <a:solidFill>
                  <a:srgbClr val="002060"/>
                </a:solidFill>
              </a:rPr>
              <a:t>Cập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618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756" y="409006"/>
            <a:ext cx="9603275" cy="1049235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4" name="Picture 3" descr="Agriculture, Mesopotam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96" y="2485005"/>
            <a:ext cx="5179315" cy="2346439"/>
          </a:xfrm>
          <a:prstGeom prst="rect">
            <a:avLst/>
          </a:prstGeom>
          <a:solidFill>
            <a:srgbClr val="FFFF00"/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Mesopotamians started the concept of urbanizatio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/>
          <a:stretch/>
        </p:blipFill>
        <p:spPr bwMode="auto">
          <a:xfrm>
            <a:off x="709554" y="4116261"/>
            <a:ext cx="2551096" cy="217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uniform: first writi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11017"/>
          <a:stretch/>
        </p:blipFill>
        <p:spPr bwMode="auto">
          <a:xfrm>
            <a:off x="8819458" y="4261881"/>
            <a:ext cx="2662988" cy="217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nvention of tim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458" y="1689610"/>
            <a:ext cx="2553830" cy="2171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Image result for babylonian 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68" y="1689610"/>
            <a:ext cx="2175093" cy="217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63D495E2-5BBE-6B4F-A101-E744FF70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3" y="5056914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72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8057" y="402867"/>
            <a:ext cx="6865258" cy="76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j-lt"/>
              </a:rPr>
              <a:t>HOẠT ĐỘNG 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160" y="1443841"/>
            <a:ext cx="5427406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Babylon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170"/>
          <a:stretch/>
        </p:blipFill>
        <p:spPr>
          <a:xfrm>
            <a:off x="6465435" y="1563327"/>
            <a:ext cx="5392267" cy="500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01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6DFE12-352A-4A4B-BEF4-7C765E06B4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5363" y="976393"/>
            <a:ext cx="10616339" cy="5656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48D52-1ADD-9342-8FCC-1917CA8C4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7" y="1208867"/>
            <a:ext cx="2789694" cy="324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426DD-7CB3-134C-9A61-8C4DB69F4D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0424"/>
            <a:ext cx="9310533" cy="35693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F00DB4-2F65-4344-B9D6-2300B2E12992}"/>
              </a:ext>
            </a:extLst>
          </p:cNvPr>
          <p:cNvSpPr/>
          <p:nvPr/>
        </p:nvSpPr>
        <p:spPr>
          <a:xfrm>
            <a:off x="854546" y="1285631"/>
            <a:ext cx="9751387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ẤN ĐỘ CỔ ĐẠI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các câu hỏi sau</a:t>
            </a:r>
            <a:endParaRPr lang="en-VN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C86385-4C0A-C641-AE3D-2617AB41A974}"/>
              </a:ext>
            </a:extLst>
          </p:cNvPr>
          <p:cNvSpPr/>
          <p:nvPr/>
        </p:nvSpPr>
        <p:spPr>
          <a:xfrm>
            <a:off x="2346960" y="4160520"/>
            <a:ext cx="1828800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ẤN ĐỘ </a:t>
            </a:r>
          </a:p>
        </p:txBody>
      </p:sp>
    </p:spTree>
    <p:extLst>
      <p:ext uri="{BB962C8B-B14F-4D97-AF65-F5344CB8AC3E}">
        <p14:creationId xmlns:p14="http://schemas.microsoft.com/office/powerpoint/2010/main" val="16153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039" y="1176111"/>
            <a:ext cx="5161181" cy="563231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CẤM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6913" y="285673"/>
            <a:ext cx="8993875" cy="682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1FC8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HOẠT ĐỘNG KHỞI ĐỘNG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1137" y="3219728"/>
            <a:ext cx="3365310" cy="353194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Từ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khóa</a:t>
            </a:r>
            <a:r>
              <a:rPr lang="en-US" sz="2000" b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TRƯỜNG HỌC</a:t>
            </a:r>
          </a:p>
          <a:p>
            <a:pPr algn="ctr">
              <a:lnSpc>
                <a:spcPct val="150000"/>
              </a:lnSpc>
            </a:pPr>
            <a:endParaRPr lang="en-US" sz="3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Từ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cấm</a:t>
            </a:r>
            <a:r>
              <a:rPr lang="en-US" sz="2000" b="1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</a:rPr>
              <a:t>Giáo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viên</a:t>
            </a:r>
            <a:endParaRPr lang="en-US" sz="2400" b="1" dirty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</a:rPr>
              <a:t>Học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sinh</a:t>
            </a:r>
            <a:endParaRPr lang="en-US" sz="24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3947" y="1176111"/>
            <a:ext cx="5936776" cy="183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“TRƯỜNG HỌC”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039" y="1176111"/>
            <a:ext cx="5161181" cy="50119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CẤM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92338" y="1392072"/>
            <a:ext cx="1897039" cy="244335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en-US" b="1" dirty="0">
              <a:solidFill>
                <a:srgbClr val="00206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khóa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NGUYÊN THỦY</a:t>
            </a:r>
          </a:p>
          <a:p>
            <a:pPr algn="ctr">
              <a:lnSpc>
                <a:spcPct val="125000"/>
              </a:lnSpc>
            </a:pPr>
            <a:endParaRPr lang="en-US" sz="200" dirty="0">
              <a:solidFill>
                <a:srgbClr val="FF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cấm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ĐẦU TIÊN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LOÀI NGƯỜI</a:t>
            </a:r>
          </a:p>
          <a:p>
            <a:pPr>
              <a:lnSpc>
                <a:spcPct val="125000"/>
              </a:lnSpc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00399" y="1385138"/>
            <a:ext cx="1897039" cy="241565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khóa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</a:p>
          <a:p>
            <a:pPr algn="ctr">
              <a:lnSpc>
                <a:spcPct val="125000"/>
              </a:lnSpc>
            </a:pPr>
            <a:r>
              <a:rPr lang="en-US" b="1" dirty="0">
                <a:solidFill>
                  <a:srgbClr val="FF0000"/>
                </a:solidFill>
              </a:rPr>
              <a:t>KIM LOẠI</a:t>
            </a:r>
          </a:p>
          <a:p>
            <a:pPr algn="ctr">
              <a:lnSpc>
                <a:spcPct val="125000"/>
              </a:lnSpc>
            </a:pPr>
            <a:endParaRPr lang="en-US" sz="200" dirty="0">
              <a:solidFill>
                <a:srgbClr val="FF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cấm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CỨNG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ĐỒ ĐÁ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6368" y="1419775"/>
            <a:ext cx="1897039" cy="241565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khóa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endParaRPr lang="en-US" dirty="0">
              <a:solidFill>
                <a:srgbClr val="00206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>
                <a:solidFill>
                  <a:srgbClr val="FF0000"/>
                </a:solidFill>
              </a:rPr>
              <a:t>THỊ TỘC</a:t>
            </a:r>
          </a:p>
          <a:p>
            <a:pPr algn="ctr">
              <a:lnSpc>
                <a:spcPct val="125000"/>
              </a:lnSpc>
            </a:pPr>
            <a:endParaRPr lang="en-US" sz="200" dirty="0">
              <a:solidFill>
                <a:srgbClr val="FF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cấm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NHÓM NGƯỜI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GIA ĐÌNH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23047" y="4122440"/>
            <a:ext cx="1897039" cy="241565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khóa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</a:p>
          <a:p>
            <a:pPr algn="ctr">
              <a:lnSpc>
                <a:spcPct val="125000"/>
              </a:lnSpc>
            </a:pPr>
            <a:r>
              <a:rPr lang="en-US" b="1" dirty="0">
                <a:solidFill>
                  <a:srgbClr val="FF0000"/>
                </a:solidFill>
              </a:rPr>
              <a:t>NHÀ NƯỚC</a:t>
            </a:r>
          </a:p>
          <a:p>
            <a:pPr algn="ctr">
              <a:lnSpc>
                <a:spcPct val="125000"/>
              </a:lnSpc>
            </a:pPr>
            <a:endParaRPr lang="en-US" sz="200" dirty="0">
              <a:solidFill>
                <a:srgbClr val="FF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cấm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GIAI CẤP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THỐNG TRỊ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031108" y="4087803"/>
            <a:ext cx="1897039" cy="241565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khóa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</a:p>
          <a:p>
            <a:pPr algn="ctr">
              <a:lnSpc>
                <a:spcPct val="125000"/>
              </a:lnSpc>
            </a:pPr>
            <a:r>
              <a:rPr lang="en-US" b="1" dirty="0">
                <a:solidFill>
                  <a:srgbClr val="FF0000"/>
                </a:solidFill>
              </a:rPr>
              <a:t>NÔNG NGHIỆP</a:t>
            </a:r>
          </a:p>
          <a:p>
            <a:pPr algn="ctr">
              <a:lnSpc>
                <a:spcPct val="125000"/>
              </a:lnSpc>
            </a:pPr>
            <a:endParaRPr lang="en-US" sz="200" dirty="0">
              <a:solidFill>
                <a:srgbClr val="FF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cấm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TRỒNG TRỌT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TRỒNG LÚA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27077" y="4122440"/>
            <a:ext cx="1897039" cy="241565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khóa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</a:p>
          <a:p>
            <a:pPr algn="ctr">
              <a:lnSpc>
                <a:spcPct val="125000"/>
              </a:lnSpc>
            </a:pPr>
            <a:r>
              <a:rPr lang="en-US" b="1" dirty="0">
                <a:solidFill>
                  <a:srgbClr val="FF0000"/>
                </a:solidFill>
              </a:rPr>
              <a:t>AI CẬP</a:t>
            </a:r>
          </a:p>
          <a:p>
            <a:pPr algn="ctr">
              <a:lnSpc>
                <a:spcPct val="125000"/>
              </a:lnSpc>
            </a:pPr>
            <a:endParaRPr lang="en-US" sz="200" dirty="0">
              <a:solidFill>
                <a:srgbClr val="FF0000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b="1" dirty="0" err="1">
                <a:solidFill>
                  <a:srgbClr val="002060"/>
                </a:solidFill>
              </a:rPr>
              <a:t>Từ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cấm</a:t>
            </a:r>
            <a:r>
              <a:rPr lang="en-US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CHÂU PHI</a:t>
            </a:r>
          </a:p>
          <a:p>
            <a:pPr>
              <a:lnSpc>
                <a:spcPct val="125000"/>
              </a:lnSpc>
            </a:pPr>
            <a:r>
              <a:rPr lang="en-US" b="1" dirty="0">
                <a:solidFill>
                  <a:srgbClr val="7030A0"/>
                </a:solidFill>
              </a:rPr>
              <a:t>- KIM TỰ THÁP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3B1B70-DCB8-C84D-9F40-3DE276C2FEBA}"/>
              </a:ext>
            </a:extLst>
          </p:cNvPr>
          <p:cNvSpPr/>
          <p:nvPr/>
        </p:nvSpPr>
        <p:spPr>
          <a:xfrm>
            <a:off x="1899313" y="438073"/>
            <a:ext cx="8993875" cy="682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1FC8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HOẠT ĐỘNG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378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4031" y="328973"/>
            <a:ext cx="8747628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BÀI 7. AI CẬP VÀ LƯỠNG HÀ CỔ ĐẠI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4CAAE-1444-ED4F-AE6D-A77AEF52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076" y="1076285"/>
            <a:ext cx="3891521" cy="2038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36A37-3757-8B49-8741-68EC1AD2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50" y="3390900"/>
            <a:ext cx="889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8E10A-4680-2349-90C3-4B371239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4" y="961300"/>
            <a:ext cx="4226921" cy="2280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959DB1-4A85-DF4B-9E4F-861C3B42997C}"/>
              </a:ext>
            </a:extLst>
          </p:cNvPr>
          <p:cNvSpPr/>
          <p:nvPr/>
        </p:nvSpPr>
        <p:spPr>
          <a:xfrm>
            <a:off x="1754032" y="3742843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72234-E751-574A-9519-B5E99054538E}"/>
              </a:ext>
            </a:extLst>
          </p:cNvPr>
          <p:cNvSpPr/>
          <p:nvPr/>
        </p:nvSpPr>
        <p:spPr>
          <a:xfrm>
            <a:off x="3867492" y="3742843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A88667-605C-164D-B04F-D1FAF276409D}"/>
              </a:ext>
            </a:extLst>
          </p:cNvPr>
          <p:cNvSpPr/>
          <p:nvPr/>
        </p:nvSpPr>
        <p:spPr>
          <a:xfrm>
            <a:off x="5980953" y="3742843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0A2435-A096-F547-94B6-64FDD474061D}"/>
              </a:ext>
            </a:extLst>
          </p:cNvPr>
          <p:cNvSpPr/>
          <p:nvPr/>
        </p:nvSpPr>
        <p:spPr>
          <a:xfrm>
            <a:off x="8158007" y="3742842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13A0B1-5732-D042-AB50-9620C0B6C63A}"/>
              </a:ext>
            </a:extLst>
          </p:cNvPr>
          <p:cNvSpPr/>
          <p:nvPr/>
        </p:nvSpPr>
        <p:spPr>
          <a:xfrm>
            <a:off x="1754031" y="4285283"/>
            <a:ext cx="2113461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2 điều mà em biết về Ai Cập và Lưỡng Hà? ………………………………………..</a:t>
            </a:r>
          </a:p>
          <a:p>
            <a:pPr algn="ctr"/>
            <a:r>
              <a:rPr lang="en-VN" dirty="0"/>
              <a:t>……………………………….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CC4156-1CDF-C944-BB2D-44E8506819C0}"/>
              </a:ext>
            </a:extLst>
          </p:cNvPr>
          <p:cNvSpPr/>
          <p:nvPr/>
        </p:nvSpPr>
        <p:spPr>
          <a:xfrm>
            <a:off x="5976035" y="4296042"/>
            <a:ext cx="2213769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biết thêm điều gì về Ai Cập và Lưỡng Hà sau bài học?</a:t>
            </a:r>
          </a:p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………………………………………..</a:t>
            </a:r>
          </a:p>
          <a:p>
            <a:pPr algn="ctr"/>
            <a:r>
              <a:rPr lang="en-VN" dirty="0"/>
              <a:t>……………………………….</a:t>
            </a:r>
          </a:p>
          <a:p>
            <a:pPr algn="just"/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64CEF8-74A5-2A4D-B15C-F3E2831455D7}"/>
              </a:ext>
            </a:extLst>
          </p:cNvPr>
          <p:cNvSpPr/>
          <p:nvPr/>
        </p:nvSpPr>
        <p:spPr>
          <a:xfrm>
            <a:off x="3899289" y="4285283"/>
            <a:ext cx="2076746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2 điều mà em  muốn biết thêm về  Ai Cập và Lưỡng Hà? ………………………………………..</a:t>
            </a:r>
          </a:p>
          <a:p>
            <a:pPr algn="ctr"/>
            <a:r>
              <a:rPr lang="en-VN" dirty="0"/>
              <a:t>……………………………….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783E22-A268-D64B-A74C-986E89919BB7}"/>
              </a:ext>
            </a:extLst>
          </p:cNvPr>
          <p:cNvSpPr/>
          <p:nvPr/>
        </p:nvSpPr>
        <p:spPr>
          <a:xfrm>
            <a:off x="8189804" y="4285283"/>
            <a:ext cx="2145258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nào có thể tìm hiểu thêm về hai quốc gia cổ đại này? ………………………………………..</a:t>
            </a:r>
          </a:p>
          <a:p>
            <a:pPr algn="ctr"/>
            <a:r>
              <a:rPr lang="en-VN" dirty="0"/>
              <a:t>……………………………….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0AAF6-0BC3-5345-B144-F6CD306A1549}"/>
              </a:ext>
            </a:extLst>
          </p:cNvPr>
          <p:cNvSpPr txBox="1"/>
          <p:nvPr/>
        </p:nvSpPr>
        <p:spPr>
          <a:xfrm>
            <a:off x="3195022" y="3229233"/>
            <a:ext cx="552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điền vào cột K,W  bảng sau</a:t>
            </a:r>
          </a:p>
        </p:txBody>
      </p:sp>
    </p:spTree>
    <p:extLst>
      <p:ext uri="{BB962C8B-B14F-4D97-AF65-F5344CB8AC3E}">
        <p14:creationId xmlns:p14="http://schemas.microsoft.com/office/powerpoint/2010/main" val="72447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347986-F8D4-2146-82EB-FAD0EA79ECEC}"/>
              </a:ext>
            </a:extLst>
          </p:cNvPr>
          <p:cNvSpPr/>
          <p:nvPr/>
        </p:nvSpPr>
        <p:spPr>
          <a:xfrm>
            <a:off x="3048000" y="6567"/>
            <a:ext cx="6096000" cy="10436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 III: XÃ HỘI CỔ ĐẠI</a:t>
            </a:r>
            <a:endParaRPr lang="en-V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</a:t>
            </a:r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CẬP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LƯỠNG HÀ </a:t>
            </a:r>
            <a:r>
              <a:rPr lang="en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CỔ ĐẠI</a:t>
            </a:r>
            <a:endParaRPr lang="en-VN" sz="28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17DEFF-DED0-DD4C-BD9C-22D86360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17" y="3764925"/>
            <a:ext cx="3441700" cy="24003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7FCBF6-FF4A-5E48-903C-AE6680A52D9F}"/>
              </a:ext>
            </a:extLst>
          </p:cNvPr>
          <p:cNvSpPr/>
          <p:nvPr/>
        </p:nvSpPr>
        <p:spPr>
          <a:xfrm>
            <a:off x="1115878" y="4613151"/>
            <a:ext cx="2650210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PHẨM CỦA NHỮNG DÒNG SÔNG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AA47D7-7992-574E-A00D-166DF42E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809" y="3711751"/>
            <a:ext cx="3262398" cy="2349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022DF1-8411-A644-9068-D6F5C13E9570}"/>
              </a:ext>
            </a:extLst>
          </p:cNvPr>
          <p:cNvSpPr/>
          <p:nvPr/>
        </p:nvSpPr>
        <p:spPr>
          <a:xfrm>
            <a:off x="9144000" y="4613151"/>
            <a:ext cx="2057093" cy="102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THÀNH TỰU VĂN HOÁ TIÊU BIỂU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5BBB0B-837C-AB43-86ED-C506D0D00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460" y="3711751"/>
            <a:ext cx="3441700" cy="2349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5F5169-2A7F-3540-82C0-5077184DB85E}"/>
              </a:ext>
            </a:extLst>
          </p:cNvPr>
          <p:cNvSpPr/>
          <p:nvPr/>
        </p:nvSpPr>
        <p:spPr>
          <a:xfrm>
            <a:off x="5050161" y="4375303"/>
            <a:ext cx="2558297" cy="102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VN" b="1" dirty="0">
                <a:solidFill>
                  <a:srgbClr val="0F3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b="1" dirty="0">
                <a:solidFill>
                  <a:srgbClr val="0F3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TRÌNH LẬP QUỐC CỦA NGƯỜI AI CẬP LƯỠNG HÀ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F7C274-D02F-234A-9646-BFA8F30B359E}"/>
              </a:ext>
            </a:extLst>
          </p:cNvPr>
          <p:cNvCxnSpPr>
            <a:stCxn id="5" idx="2"/>
            <a:endCxn id="10" idx="0"/>
          </p:cNvCxnSpPr>
          <p:nvPr/>
        </p:nvCxnSpPr>
        <p:spPr>
          <a:xfrm flipH="1">
            <a:off x="2618767" y="1050186"/>
            <a:ext cx="3477233" cy="27147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B256FC-9178-CE47-96CD-E0D04EB1B82B}"/>
              </a:ext>
            </a:extLst>
          </p:cNvPr>
          <p:cNvCxnSpPr>
            <a:cxnSpLocks/>
            <a:stCxn id="5" idx="2"/>
            <a:endCxn id="20" idx="0"/>
          </p:cNvCxnSpPr>
          <p:nvPr/>
        </p:nvCxnSpPr>
        <p:spPr>
          <a:xfrm>
            <a:off x="6096000" y="1050186"/>
            <a:ext cx="233310" cy="2661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40E6EC-C625-4C4F-89D0-E0D31DB730FA}"/>
              </a:ext>
            </a:extLst>
          </p:cNvPr>
          <p:cNvCxnSpPr>
            <a:cxnSpLocks/>
            <a:stCxn id="5" idx="2"/>
            <a:endCxn id="18" idx="0"/>
          </p:cNvCxnSpPr>
          <p:nvPr/>
        </p:nvCxnSpPr>
        <p:spPr>
          <a:xfrm>
            <a:off x="6096000" y="1050186"/>
            <a:ext cx="4058008" cy="2661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Horizontal Scroll 29">
            <a:extLst>
              <a:ext uri="{FF2B5EF4-FFF2-40B4-BE49-F238E27FC236}">
                <a16:creationId xmlns:a16="http://schemas.microsoft.com/office/drawing/2014/main" id="{D324C614-890B-DC49-952F-E03C106772C9}"/>
              </a:ext>
            </a:extLst>
          </p:cNvPr>
          <p:cNvSpPr/>
          <p:nvPr/>
        </p:nvSpPr>
        <p:spPr>
          <a:xfrm>
            <a:off x="606439" y="650191"/>
            <a:ext cx="10979122" cy="3537256"/>
          </a:xfrm>
          <a:prstGeom prst="horizontalScroll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180340" algn="l"/>
              </a:tabLst>
            </a:pPr>
            <a:r>
              <a:rPr lang="it-IT" sz="2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tiêu bài học</a:t>
            </a:r>
          </a:p>
          <a:p>
            <a:pPr marL="342900" indent="-342900" algn="just">
              <a:lnSpc>
                <a:spcPct val="100000"/>
              </a:lnSpc>
            </a:pPr>
            <a:r>
              <a:rPr lang="en-A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A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Câp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6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FB725A-03BD-F545-AFCA-5E6B17EF7A35}"/>
              </a:ext>
            </a:extLst>
          </p:cNvPr>
          <p:cNvSpPr/>
          <p:nvPr/>
        </p:nvSpPr>
        <p:spPr>
          <a:xfrm>
            <a:off x="1672904" y="64698"/>
            <a:ext cx="8993875" cy="682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1FC8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HOẠT ĐỘNG HÌNH THÀNH KIẾN THỨC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F94D410-D286-A24B-A5BE-13CF38AC4828}"/>
                  </a:ext>
                </a:extLst>
              </p14:cNvPr>
              <p14:cNvContentPartPr/>
              <p14:nvPr/>
            </p14:nvContentPartPr>
            <p14:xfrm>
              <a:off x="9109473" y="2058742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F94D410-D286-A24B-A5BE-13CF38AC48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0833" y="204974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526D42C-DC69-664F-9DA5-A8ED23E9E556}"/>
              </a:ext>
            </a:extLst>
          </p:cNvPr>
          <p:cNvSpPr/>
          <p:nvPr/>
        </p:nvSpPr>
        <p:spPr>
          <a:xfrm>
            <a:off x="1354998" y="798076"/>
            <a:ext cx="4814844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TẶNG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PHẨM CỦA NHỮNG DÒNG SÔNG 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E1FC8-54D1-1445-A8F6-02DC495874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4880"/>
            <a:ext cx="5760203" cy="5487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A7E56-3A4A-1A44-90BC-0308B16EDCDE}"/>
              </a:ext>
            </a:extLst>
          </p:cNvPr>
          <p:cNvSpPr txBox="1"/>
          <p:nvPr/>
        </p:nvSpPr>
        <p:spPr>
          <a:xfrm>
            <a:off x="211377" y="1695777"/>
            <a:ext cx="5884623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1.Ai Cập Lưỡng Hà nằm ở khu vực nào?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Nêu tên con sông lớn ở Ai Cập và Lưỡng Hà?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Rút ra điểm tương đồng về điều kiện tự nhiên của hai quốc gia cổ đại Ai Cập- Lưỡng Hà?..................................................................</a:t>
            </a:r>
          </a:p>
          <a:p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những điều kiện tự nhiên đó hai quốc gia Ai Câp, Lưỡng Hà sẽ phát triển những ngành kinh tế nào?...........................................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685264E0-8C42-F648-96E7-C80D972C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6" y="637908"/>
            <a:ext cx="904067" cy="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53CCD6-03BA-FD49-8A8B-112937A2499F}"/>
              </a:ext>
            </a:extLst>
          </p:cNvPr>
          <p:cNvSpPr/>
          <p:nvPr/>
        </p:nvSpPr>
        <p:spPr>
          <a:xfrm>
            <a:off x="1126210" y="32546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F57B3-C9BB-174F-91C2-579BC0010CB0}"/>
              </a:ext>
            </a:extLst>
          </p:cNvPr>
          <p:cNvSpPr/>
          <p:nvPr/>
        </p:nvSpPr>
        <p:spPr>
          <a:xfrm>
            <a:off x="6096000" y="32546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LƯỠNG 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E092C-ECDF-C844-95D9-4871003F047B}"/>
              </a:ext>
            </a:extLst>
          </p:cNvPr>
          <p:cNvSpPr/>
          <p:nvPr/>
        </p:nvSpPr>
        <p:spPr>
          <a:xfrm>
            <a:off x="6096000" y="96089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ở khu vực Tây Nam Á (Trung Đông)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58FC00-BDDD-FF4E-9706-C2BCEA3C8DD6}"/>
              </a:ext>
            </a:extLst>
          </p:cNvPr>
          <p:cNvSpPr/>
          <p:nvPr/>
        </p:nvSpPr>
        <p:spPr>
          <a:xfrm>
            <a:off x="1126210" y="96089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93792-1EC4-2142-860E-3877E6D4C711}"/>
              </a:ext>
            </a:extLst>
          </p:cNvPr>
          <p:cNvSpPr/>
          <p:nvPr/>
        </p:nvSpPr>
        <p:spPr>
          <a:xfrm>
            <a:off x="1126210" y="1596324"/>
            <a:ext cx="4969790" cy="6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25A70-4291-9E4E-A74D-98AC0167A825}"/>
              </a:ext>
            </a:extLst>
          </p:cNvPr>
          <p:cNvSpPr/>
          <p:nvPr/>
        </p:nvSpPr>
        <p:spPr>
          <a:xfrm>
            <a:off x="6096000" y="159632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sông: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Ti-gơ-rơ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Ơ-phơ-rát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0BD1C5-B5AA-0040-B4AB-9205396728A7}"/>
              </a:ext>
            </a:extLst>
          </p:cNvPr>
          <p:cNvSpPr/>
          <p:nvPr/>
        </p:nvSpPr>
        <p:spPr>
          <a:xfrm>
            <a:off x="1126210" y="2231755"/>
            <a:ext cx="4969790" cy="16815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Nile (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mỡ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3EE7B8-31C3-AC48-B04A-406CCA909035}"/>
              </a:ext>
            </a:extLst>
          </p:cNvPr>
          <p:cNvSpPr/>
          <p:nvPr/>
        </p:nvSpPr>
        <p:spPr>
          <a:xfrm>
            <a:off x="6096000" y="2231755"/>
            <a:ext cx="4969790" cy="16815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0" hangingPunct="0">
              <a:lnSpc>
                <a:spcPct val="114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lnSpc>
                <a:spcPct val="114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Ti-gơ-rơ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Ơ-phơ-rát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lnSpc>
                <a:spcPct val="114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GB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39EA84-8EEB-2D4B-8690-8B2B139EF4EC}"/>
              </a:ext>
            </a:extLst>
          </p:cNvPr>
          <p:cNvSpPr/>
          <p:nvPr/>
        </p:nvSpPr>
        <p:spPr>
          <a:xfrm>
            <a:off x="1126210" y="3913326"/>
            <a:ext cx="9939580" cy="9221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phát triển kinh tế nông nghiệp, thuỷ sản, giao lưu đi lại buôn bán, thúc đẩy văn minh phát triển =&gt;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 tặng của những dòng sông</a:t>
            </a:r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580C5F-2FDB-FB49-B54B-478367FE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09" y="4804470"/>
            <a:ext cx="4969791" cy="1793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638F94-7B13-B748-86C5-D186A15F5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804470"/>
            <a:ext cx="4969790" cy="1681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9038E7-5303-B84B-B4E6-6523321A3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4" y="128831"/>
            <a:ext cx="1245870" cy="9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8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956C49-4786-3448-A132-E61F31352F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3" y="4804475"/>
            <a:ext cx="11220773" cy="19740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85EB46-13EC-3B4C-B40A-D41DE64E1EEE}"/>
              </a:ext>
            </a:extLst>
          </p:cNvPr>
          <p:cNvSpPr/>
          <p:nvPr/>
        </p:nvSpPr>
        <p:spPr>
          <a:xfrm>
            <a:off x="1529164" y="440987"/>
            <a:ext cx="9288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HÀNH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TRÌNH LẬP QUỐC CỦA NGƯỜI AI CẬP LƯỠNG HÀ</a:t>
            </a:r>
            <a:r>
              <a:rPr lang="en-VN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C3C454-EEBD-7348-89CD-91B64CF7BD04}"/>
              </a:ext>
            </a:extLst>
          </p:cNvPr>
          <p:cNvSpPr/>
          <p:nvPr/>
        </p:nvSpPr>
        <p:spPr>
          <a:xfrm>
            <a:off x="951854" y="1860487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cổ đại</a:t>
            </a:r>
          </a:p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Home">
            <a:extLst>
              <a:ext uri="{FF2B5EF4-FFF2-40B4-BE49-F238E27FC236}">
                <a16:creationId xmlns:a16="http://schemas.microsoft.com/office/drawing/2014/main" id="{71A8BBCA-DD0B-A743-90ED-D9A5964B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4002" y="2266901"/>
            <a:ext cx="741336" cy="4804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E96833-F03E-8C46-B6A4-C5CDDF40FFC8}"/>
              </a:ext>
            </a:extLst>
          </p:cNvPr>
          <p:cNvSpPr/>
          <p:nvPr/>
        </p:nvSpPr>
        <p:spPr>
          <a:xfrm>
            <a:off x="3554277" y="1860487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thành lập,  người định cư sớm</a:t>
            </a:r>
          </a:p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84BF6F-690C-DD48-B837-2B0EAFDC30F0}"/>
              </a:ext>
            </a:extLst>
          </p:cNvPr>
          <p:cNvSpPr/>
          <p:nvPr/>
        </p:nvSpPr>
        <p:spPr>
          <a:xfrm>
            <a:off x="6173490" y="1860487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thành lập</a:t>
            </a:r>
          </a:p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2879-0D6E-C84F-9109-597337410677}"/>
              </a:ext>
            </a:extLst>
          </p:cNvPr>
          <p:cNvSpPr/>
          <p:nvPr/>
        </p:nvSpPr>
        <p:spPr>
          <a:xfrm>
            <a:off x="8792703" y="1860487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đúng đầu</a:t>
            </a:r>
          </a:p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raphic 17" descr="Child with balloon">
            <a:extLst>
              <a:ext uri="{FF2B5EF4-FFF2-40B4-BE49-F238E27FC236}">
                <a16:creationId xmlns:a16="http://schemas.microsoft.com/office/drawing/2014/main" id="{2E0A6EBE-FB4D-264B-8C09-027E06C6C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4277" y="1954585"/>
            <a:ext cx="457200" cy="602497"/>
          </a:xfrm>
          <a:prstGeom prst="rect">
            <a:avLst/>
          </a:prstGeom>
        </p:spPr>
      </p:pic>
      <p:pic>
        <p:nvPicPr>
          <p:cNvPr id="22" name="Graphic 21" descr="Clock">
            <a:extLst>
              <a:ext uri="{FF2B5EF4-FFF2-40B4-BE49-F238E27FC236}">
                <a16:creationId xmlns:a16="http://schemas.microsoft.com/office/drawing/2014/main" id="{19E690BA-FE9F-9647-8D08-1D94A96AC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812" y="2213073"/>
            <a:ext cx="538568" cy="45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8ACCFB-CBA1-D24C-A943-8141A0298A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3025" y="2266901"/>
            <a:ext cx="596900" cy="406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70A4997-DF20-844A-959C-C0C4CAD66A60}"/>
              </a:ext>
            </a:extLst>
          </p:cNvPr>
          <p:cNvSpPr/>
          <p:nvPr/>
        </p:nvSpPr>
        <p:spPr>
          <a:xfrm>
            <a:off x="935064" y="2778069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32FE70-39CF-B44D-BBE7-5DE7B0E17200}"/>
              </a:ext>
            </a:extLst>
          </p:cNvPr>
          <p:cNvSpPr/>
          <p:nvPr/>
        </p:nvSpPr>
        <p:spPr>
          <a:xfrm>
            <a:off x="3554277" y="2778069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9F084-7AE2-BC46-8B11-DF9FB5B7FDBE}"/>
              </a:ext>
            </a:extLst>
          </p:cNvPr>
          <p:cNvSpPr/>
          <p:nvPr/>
        </p:nvSpPr>
        <p:spPr>
          <a:xfrm>
            <a:off x="6173490" y="2778069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B1A34C-2C82-824E-8F17-2AA76EBC8AF5}"/>
              </a:ext>
            </a:extLst>
          </p:cNvPr>
          <p:cNvSpPr/>
          <p:nvPr/>
        </p:nvSpPr>
        <p:spPr>
          <a:xfrm>
            <a:off x="8792703" y="2778069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541FD3-DD15-D34E-B9FD-9C4B21E59230}"/>
              </a:ext>
            </a:extLst>
          </p:cNvPr>
          <p:cNvSpPr/>
          <p:nvPr/>
        </p:nvSpPr>
        <p:spPr>
          <a:xfrm>
            <a:off x="935064" y="3707691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Lưỡng Hà</a:t>
            </a:r>
          </a:p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3B321A-4284-9F48-9192-7F124EC121B5}"/>
              </a:ext>
            </a:extLst>
          </p:cNvPr>
          <p:cNvSpPr/>
          <p:nvPr/>
        </p:nvSpPr>
        <p:spPr>
          <a:xfrm>
            <a:off x="3554277" y="3707691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69E903-C612-6849-8E0C-CAE0E082CCC7}"/>
              </a:ext>
            </a:extLst>
          </p:cNvPr>
          <p:cNvSpPr/>
          <p:nvPr/>
        </p:nvSpPr>
        <p:spPr>
          <a:xfrm>
            <a:off x="6173490" y="3707691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A554D3-A817-FA45-A87F-28E16C516AC0}"/>
              </a:ext>
            </a:extLst>
          </p:cNvPr>
          <p:cNvSpPr/>
          <p:nvPr/>
        </p:nvSpPr>
        <p:spPr>
          <a:xfrm>
            <a:off x="8792703" y="3707691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8B0604-BF03-F14E-A17B-71C5E81F6391}"/>
              </a:ext>
            </a:extLst>
          </p:cNvPr>
          <p:cNvSpPr txBox="1"/>
          <p:nvPr/>
        </p:nvSpPr>
        <p:spPr>
          <a:xfrm>
            <a:off x="2167835" y="1152630"/>
            <a:ext cx="8127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và trục thời gian hoàn thành phiếu học tập sau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051C1E-48B7-9F41-A8F1-803522A3CD02}"/>
              </a:ext>
            </a:extLst>
          </p:cNvPr>
          <p:cNvSpPr txBox="1"/>
          <p:nvPr/>
        </p:nvSpPr>
        <p:spPr>
          <a:xfrm>
            <a:off x="3624019" y="2872122"/>
            <a:ext cx="247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Mê- nét thống nhất </a:t>
            </a:r>
          </a:p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ED73F1-7241-E44B-BE87-D24C4D87DA3F}"/>
              </a:ext>
            </a:extLst>
          </p:cNvPr>
          <p:cNvSpPr txBox="1"/>
          <p:nvPr/>
        </p:nvSpPr>
        <p:spPr>
          <a:xfrm>
            <a:off x="6320723" y="2852475"/>
            <a:ext cx="247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3.200 TCN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9E988E-8BD9-3F4A-A965-C2CCCB46CEFE}"/>
              </a:ext>
            </a:extLst>
          </p:cNvPr>
          <p:cNvSpPr txBox="1"/>
          <p:nvPr/>
        </p:nvSpPr>
        <p:spPr>
          <a:xfrm>
            <a:off x="9001273" y="2825955"/>
            <a:ext cx="247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Pha-ra-ông ( kẻ ngự trị trong cung điện)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9E0831-B6C9-1D49-B104-7D55CE1F2FD8}"/>
              </a:ext>
            </a:extLst>
          </p:cNvPr>
          <p:cNvSpPr txBox="1"/>
          <p:nvPr/>
        </p:nvSpPr>
        <p:spPr>
          <a:xfrm>
            <a:off x="3775126" y="3720033"/>
            <a:ext cx="247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Xu-me đến định cư sớm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F52906-A2A6-414A-A252-71CA09DB5E3D}"/>
              </a:ext>
            </a:extLst>
          </p:cNvPr>
          <p:cNvSpPr txBox="1"/>
          <p:nvPr/>
        </p:nvSpPr>
        <p:spPr>
          <a:xfrm>
            <a:off x="6372383" y="3797777"/>
            <a:ext cx="247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3.000 TCN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EF981B-D81C-D94D-A4A0-CB1314264561}"/>
              </a:ext>
            </a:extLst>
          </p:cNvPr>
          <p:cNvSpPr txBox="1"/>
          <p:nvPr/>
        </p:nvSpPr>
        <p:spPr>
          <a:xfrm>
            <a:off x="8832739" y="3840613"/>
            <a:ext cx="247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En-xi (người đứng đầu)</a:t>
            </a:r>
          </a:p>
        </p:txBody>
      </p:sp>
      <p:pic>
        <p:nvPicPr>
          <p:cNvPr id="44" name="Content Placeholder 4">
            <a:extLst>
              <a:ext uri="{FF2B5EF4-FFF2-40B4-BE49-F238E27FC236}">
                <a16:creationId xmlns:a16="http://schemas.microsoft.com/office/drawing/2014/main" id="{DFD4D65D-DC2A-6846-82FC-632C1E442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969" y="115404"/>
            <a:ext cx="1103284" cy="10915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0A077D-64A1-944A-B197-BFA4AD778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5" y="577841"/>
            <a:ext cx="124587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2644" y="1400325"/>
            <a:ext cx="10504844" cy="45391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+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A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+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A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+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2086" y="641112"/>
            <a:ext cx="6515357" cy="774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D111DD19-31A2-764D-A8B2-E93FA0E2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2" y="268949"/>
            <a:ext cx="1561811" cy="113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3F17A-7E45-4044-BA6F-A83C155BA766}"/>
              </a:ext>
            </a:extLst>
          </p:cNvPr>
          <p:cNvSpPr/>
          <p:nvPr/>
        </p:nvSpPr>
        <p:spPr>
          <a:xfrm>
            <a:off x="1928350" y="61653"/>
            <a:ext cx="9856785" cy="774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 LẬP QUỐC CỦA NGƯỜI AI CẬP LƯỠNG HÀ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829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1366</Words>
  <Application>Microsoft Macintosh PowerPoint</Application>
  <PresentationFormat>Widescreen</PresentationFormat>
  <Paragraphs>156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APPLE CHANCERY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chữ cái của người Sume</vt:lpstr>
      <vt:lpstr>Theo bạn thành tựu văn hóa nào của Lưỡng Hà có ảnh hưởng nhất đối với ngày nay?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2021-07-26T14:08:03Z</dcterms:created>
  <dcterms:modified xsi:type="dcterms:W3CDTF">2021-07-27T03:40:03Z</dcterms:modified>
</cp:coreProperties>
</file>