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47"/>
  </p:notesMasterIdLst>
  <p:sldIdLst>
    <p:sldId id="357" r:id="rId7"/>
    <p:sldId id="358" r:id="rId8"/>
    <p:sldId id="256" r:id="rId9"/>
    <p:sldId id="283" r:id="rId10"/>
    <p:sldId id="284" r:id="rId11"/>
    <p:sldId id="285" r:id="rId12"/>
    <p:sldId id="257" r:id="rId13"/>
    <p:sldId id="335" r:id="rId14"/>
    <p:sldId id="288" r:id="rId15"/>
    <p:sldId id="289" r:id="rId16"/>
    <p:sldId id="264" r:id="rId17"/>
    <p:sldId id="265" r:id="rId18"/>
    <p:sldId id="361" r:id="rId19"/>
    <p:sldId id="290" r:id="rId20"/>
    <p:sldId id="292" r:id="rId21"/>
    <p:sldId id="293" r:id="rId22"/>
    <p:sldId id="359" r:id="rId23"/>
    <p:sldId id="360" r:id="rId24"/>
    <p:sldId id="352" r:id="rId25"/>
    <p:sldId id="346" r:id="rId26"/>
    <p:sldId id="347" r:id="rId27"/>
    <p:sldId id="349" r:id="rId28"/>
    <p:sldId id="271" r:id="rId29"/>
    <p:sldId id="295" r:id="rId30"/>
    <p:sldId id="354" r:id="rId31"/>
    <p:sldId id="353" r:id="rId32"/>
    <p:sldId id="362" r:id="rId33"/>
    <p:sldId id="363" r:id="rId34"/>
    <p:sldId id="364" r:id="rId35"/>
    <p:sldId id="270" r:id="rId36"/>
    <p:sldId id="282" r:id="rId37"/>
    <p:sldId id="365" r:id="rId38"/>
    <p:sldId id="366" r:id="rId39"/>
    <p:sldId id="367" r:id="rId40"/>
    <p:sldId id="368" r:id="rId41"/>
    <p:sldId id="281" r:id="rId42"/>
    <p:sldId id="369" r:id="rId43"/>
    <p:sldId id="277" r:id="rId44"/>
    <p:sldId id="370" r:id="rId45"/>
    <p:sldId id="35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6" autoAdjust="0"/>
    <p:restoredTop sz="94293" autoAdjust="0"/>
  </p:normalViewPr>
  <p:slideViewPr>
    <p:cSldViewPr snapToGrid="0">
      <p:cViewPr varScale="1">
        <p:scale>
          <a:sx n="40" d="100"/>
          <a:sy n="40" d="100"/>
        </p:scale>
        <p:origin x="4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7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40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text</a:t>
            </a:r>
            <a:r>
              <a:rPr lang="en-US" baseline="0" dirty="0"/>
              <a:t> </a:t>
            </a:r>
            <a:r>
              <a:rPr lang="en-US" dirty="0"/>
              <a:t>box</a:t>
            </a:r>
            <a:r>
              <a:rPr lang="en-US" baseline="0" dirty="0"/>
              <a:t> “AI NHANH NHẤT”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icon “TÌM HIỂU LỊCH SỬ VIỆT NAM”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2306-4C6E-4223-83B8-E2369D1CC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414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2306-4C6E-4223-83B8-E2369D1CC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25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err="1"/>
              <a:t>tập</a:t>
            </a:r>
            <a:r>
              <a:rPr lang="en-US" baseline="0"/>
              <a:t> 4 (PBT) </a:t>
            </a:r>
            <a:r>
              <a:rPr lang="en-US" baseline="0" dirty="0" err="1"/>
              <a:t>nên</a:t>
            </a:r>
            <a:r>
              <a:rPr lang="en-US" baseline="0" dirty="0"/>
              <a:t> ở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slide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2306-4C6E-4223-83B8-E2369D1CC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9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 sự vật hiện tượng có đặc điểm chung nào đó ngta gom lại thành 1 tập hợp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Đọc SGK tr5 và trả lời câu hỏi.</a:t>
            </a:r>
          </a:p>
          <a:p>
            <a:pPr marL="228600" indent="-228600">
              <a:buAutoNum type="arabicPeriod"/>
            </a:pPr>
            <a:r>
              <a:rPr lang="vi-VN" dirty="0"/>
              <a:t>Người ta thường dùng chữ gì để kí hiệu tập hợp?</a:t>
            </a:r>
          </a:p>
          <a:p>
            <a:pPr marL="228600" indent="-228600">
              <a:buAutoNum type="arabicPeriod"/>
            </a:pPr>
            <a:r>
              <a:rPr lang="vi-VN" dirty="0"/>
              <a:t>VD các con tem, con số, bút được gọi chung là gì?</a:t>
            </a:r>
          </a:p>
          <a:p>
            <a:pPr marL="0" indent="0">
              <a:buNone/>
            </a:pPr>
            <a:r>
              <a:rPr lang="vi-VN" dirty="0"/>
              <a:t>Ta có kết luận về kí hiệu tập hợp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Dựa vào vd và ghi nhớ SGK, quan sát và trả lời câu hỏi:</a:t>
            </a:r>
          </a:p>
          <a:p>
            <a:r>
              <a:rPr lang="vi-VN" dirty="0"/>
              <a:t>Khi viết 1 tập hợp ta cần tuần theo những quy tắc nào?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93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Tìm hiểu ví dụ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90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Củng cố với bài 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65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77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1.png"/><Relationship Id="rId7" Type="http://schemas.openxmlformats.org/officeDocument/2006/relationships/image" Target="../media/image1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0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22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9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9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5.svg"/><Relationship Id="rId10" Type="http://schemas.openxmlformats.org/officeDocument/2006/relationships/image" Target="../media/image67.PNG"/><Relationship Id="rId4" Type="http://schemas.openxmlformats.org/officeDocument/2006/relationships/image" Target="../media/image14.pn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8.png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1.wmf"/><Relationship Id="rId4" Type="http://schemas.openxmlformats.org/officeDocument/2006/relationships/image" Target="../media/image42.jpg"/><Relationship Id="rId9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10.png"/><Relationship Id="rId7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3.wmf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75.png"/><Relationship Id="rId7" Type="http://schemas.openxmlformats.org/officeDocument/2006/relationships/slide" Target="slide3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image" Target="../media/image76.jpg"/><Relationship Id="rId4" Type="http://schemas.openxmlformats.org/officeDocument/2006/relationships/slide" Target="slide32.xml"/><Relationship Id="rId9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1.png"/><Relationship Id="rId18" Type="http://schemas.openxmlformats.org/officeDocument/2006/relationships/oleObject" Target="../embeddings/oleObject9.bin"/><Relationship Id="rId3" Type="http://schemas.openxmlformats.org/officeDocument/2006/relationships/audio" Target="../media/audio1.wav"/><Relationship Id="rId21" Type="http://schemas.openxmlformats.org/officeDocument/2006/relationships/image" Target="../media/image86.wmf"/><Relationship Id="rId7" Type="http://schemas.openxmlformats.org/officeDocument/2006/relationships/image" Target="../media/image78.png"/><Relationship Id="rId12" Type="http://schemas.microsoft.com/office/2007/relationships/hdphoto" Target="../media/hdphoto6.wdp"/><Relationship Id="rId17" Type="http://schemas.openxmlformats.org/officeDocument/2006/relationships/image" Target="../media/image84.wmf"/><Relationship Id="rId2" Type="http://schemas.openxmlformats.org/officeDocument/2006/relationships/notesSlide" Target="../notesSlides/notesSlide15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image" Target="../media/image80.png"/><Relationship Id="rId5" Type="http://schemas.openxmlformats.org/officeDocument/2006/relationships/audio" Target="../media/audio3.wav"/><Relationship Id="rId15" Type="http://schemas.openxmlformats.org/officeDocument/2006/relationships/image" Target="../media/image83.png"/><Relationship Id="rId23" Type="http://schemas.openxmlformats.org/officeDocument/2006/relationships/image" Target="../media/image87.wmf"/><Relationship Id="rId10" Type="http://schemas.microsoft.com/office/2007/relationships/hdphoto" Target="../media/hdphoto5.wdp"/><Relationship Id="rId19" Type="http://schemas.openxmlformats.org/officeDocument/2006/relationships/image" Target="../media/image85.wmf"/><Relationship Id="rId4" Type="http://schemas.openxmlformats.org/officeDocument/2006/relationships/audio" Target="../media/audio2.wav"/><Relationship Id="rId9" Type="http://schemas.openxmlformats.org/officeDocument/2006/relationships/image" Target="../media/image79.png"/><Relationship Id="rId14" Type="http://schemas.openxmlformats.org/officeDocument/2006/relationships/image" Target="../media/image82.png"/><Relationship Id="rId22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microsoft.com/office/2007/relationships/hdphoto" Target="../media/hdphoto6.wdp"/><Relationship Id="rId5" Type="http://schemas.openxmlformats.org/officeDocument/2006/relationships/slide" Target="slide31.xml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microsoft.com/office/2007/relationships/hdphoto" Target="../media/hdphoto6.wdp"/><Relationship Id="rId5" Type="http://schemas.openxmlformats.org/officeDocument/2006/relationships/slide" Target="slide31.xml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9.jpeg"/><Relationship Id="rId4" Type="http://schemas.openxmlformats.org/officeDocument/2006/relationships/image" Target="../media/image8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75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75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A1BA-DF3D-CE3A-0703-B3804F7D9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42570"/>
            <a:ext cx="10363200" cy="762900"/>
          </a:xfrm>
        </p:spPr>
        <p:txBody>
          <a:bodyPr/>
          <a:lstStyle/>
          <a:p>
            <a:r>
              <a:rPr lang="vi-VN" b="1">
                <a:solidFill>
                  <a:srgbClr val="FF0000"/>
                </a:solidFill>
                <a:latin typeface="Calibri (Headings)"/>
              </a:rPr>
              <a:t>NỘI QUY LỚP HỌC TOÁN</a:t>
            </a:r>
            <a:endParaRPr lang="en-US" b="1" dirty="0">
              <a:solidFill>
                <a:srgbClr val="FF0000"/>
              </a:solidFill>
              <a:latin typeface="Calibri (Headings)"/>
            </a:endParaRPr>
          </a:p>
        </p:txBody>
      </p:sp>
      <p:pic>
        <p:nvPicPr>
          <p:cNvPr id="1026" name="Picture 2" descr="Trung tâm tâm lý trẻ IPPKIDS">
            <a:extLst>
              <a:ext uri="{FF2B5EF4-FFF2-40B4-BE49-F238E27FC236}">
                <a16:creationId xmlns:a16="http://schemas.microsoft.com/office/drawing/2014/main" id="{3E5A6EAC-3874-C14F-E3A0-28069085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919" y="2034328"/>
            <a:ext cx="2397457" cy="239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CE0B9EE-525B-3576-8160-A95ECDBB2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1B7FF9-A9F3-7A0A-6516-31DA5715BC8C}"/>
              </a:ext>
            </a:extLst>
          </p:cNvPr>
          <p:cNvSpPr txBox="1">
            <a:spLocks/>
          </p:cNvSpPr>
          <p:nvPr/>
        </p:nvSpPr>
        <p:spPr>
          <a:xfrm>
            <a:off x="914400" y="1323833"/>
            <a:ext cx="10363200" cy="4968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itchFamily="34" charset="0"/>
              <a:buAutoNum type="arabicPeriod"/>
            </a:pPr>
            <a:r>
              <a:rPr lang="vi-VN" dirty="0">
                <a:solidFill>
                  <a:srgbClr val="15142A"/>
                </a:solidFill>
              </a:rPr>
              <a:t>Quy định về đồ dùng học tập: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   - 4 quyển vở: 1 vở ghi Đại số, 1 vở ghi Hình học, 1 vở bài tập Đại số, 1 vở bài tập Hình học.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   - Sách giáo khoa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   - Bút bi, bút chì, thước kẻ, êke.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2. Giơ tay xin phát biểu ý kiến.</a:t>
            </a:r>
          </a:p>
          <a:p>
            <a:pPr marL="457200" indent="-457200" algn="l">
              <a:buFontTx/>
              <a:buChar char="-"/>
            </a:pPr>
            <a:r>
              <a:rPr lang="vi-VN" dirty="0">
                <a:solidFill>
                  <a:srgbClr val="15142A"/>
                </a:solidFill>
              </a:rPr>
              <a:t>Mỗi lần trả lời đúng được 1 điểm +</a:t>
            </a:r>
          </a:p>
          <a:p>
            <a:pPr marL="457200" indent="-457200" algn="l">
              <a:buFontTx/>
              <a:buChar char="-"/>
            </a:pPr>
            <a:r>
              <a:rPr lang="vi-VN" dirty="0">
                <a:solidFill>
                  <a:srgbClr val="15142A"/>
                </a:solidFill>
              </a:rPr>
              <a:t>Nếu được &gt; hoặc = 5 điểm + sẽ được 1 điểm 10 </a:t>
            </a:r>
          </a:p>
          <a:p>
            <a:pPr marL="457200" indent="-457200" algn="l">
              <a:buFontTx/>
              <a:buChar char="-"/>
            </a:pPr>
            <a:r>
              <a:rPr lang="vi-VN" dirty="0">
                <a:solidFill>
                  <a:srgbClr val="15142A"/>
                </a:solidFill>
              </a:rPr>
              <a:t>Nếu được &lt; 5 điểm + sẽ được bảo lưu sang tiết học tiếp theo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3. Không mất trật tự, làm việc riêng trong giờ học.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4. Tích cực phát biểu xây dựng bài học</a:t>
            </a:r>
          </a:p>
          <a:p>
            <a:pPr algn="l"/>
            <a:r>
              <a:rPr lang="vi-VN" dirty="0">
                <a:solidFill>
                  <a:srgbClr val="15142A"/>
                </a:solidFill>
              </a:rPr>
              <a:t>5. Hoàn thành bài tập được giao đúng hạn.</a:t>
            </a:r>
            <a:endParaRPr lang="en-US" dirty="0">
              <a:solidFill>
                <a:srgbClr val="151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8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4893738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4914058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4872783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2217" y="4914058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850197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00255"/>
            <a:ext cx="3413445" cy="54357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AF1BD-5028-27EC-9CE1-2D2C10947482}"/>
              </a:ext>
            </a:extLst>
          </p:cNvPr>
          <p:cNvSpPr/>
          <p:nvPr/>
        </p:nvSpPr>
        <p:spPr>
          <a:xfrm>
            <a:off x="9444251" y="5281684"/>
            <a:ext cx="1927392" cy="1576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F26FF8C-DD0A-DB31-8463-8DCAA88770A4}"/>
              </a:ext>
            </a:extLst>
          </p:cNvPr>
          <p:cNvSpPr/>
          <p:nvPr/>
        </p:nvSpPr>
        <p:spPr>
          <a:xfrm>
            <a:off x="3402470" y="2792336"/>
            <a:ext cx="1892861" cy="4958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7FF8C2-0CFC-BD88-CFEC-B7FFCDFA2724}"/>
              </a:ext>
            </a:extLst>
          </p:cNvPr>
          <p:cNvSpPr/>
          <p:nvPr/>
        </p:nvSpPr>
        <p:spPr>
          <a:xfrm>
            <a:off x="3201660" y="4295444"/>
            <a:ext cx="1097513" cy="4958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0266CB-5D8B-A660-774C-A9312737546F}"/>
              </a:ext>
            </a:extLst>
          </p:cNvPr>
          <p:cNvSpPr/>
          <p:nvPr/>
        </p:nvSpPr>
        <p:spPr>
          <a:xfrm>
            <a:off x="4389277" y="5877535"/>
            <a:ext cx="780634" cy="5341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1821FA-AB1B-4B96-F555-AEC96040CA95}"/>
              </a:ext>
            </a:extLst>
          </p:cNvPr>
          <p:cNvSpPr txBox="1"/>
          <p:nvPr/>
        </p:nvSpPr>
        <p:spPr>
          <a:xfrm>
            <a:off x="7975587" y="3931716"/>
            <a:ext cx="22028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/>
              <a:t>Các con tem</a:t>
            </a:r>
          </a:p>
          <a:p>
            <a:pPr algn="ctr"/>
            <a:r>
              <a:rPr lang="vi-VN" sz="2800" dirty="0"/>
              <a:t>Các số</a:t>
            </a:r>
          </a:p>
          <a:p>
            <a:pPr algn="ctr"/>
            <a:r>
              <a:rPr lang="vi-VN" sz="2800" dirty="0"/>
              <a:t>Các bút </a:t>
            </a:r>
            <a:endParaRPr lang="en-US" sz="280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D61AB80-61D3-C569-71FD-7F7B58948B61}"/>
              </a:ext>
            </a:extLst>
          </p:cNvPr>
          <p:cNvSpPr/>
          <p:nvPr/>
        </p:nvSpPr>
        <p:spPr>
          <a:xfrm>
            <a:off x="10191846" y="446147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0563F6-DE73-C685-B47A-A87B4D3939D3}"/>
              </a:ext>
            </a:extLst>
          </p:cNvPr>
          <p:cNvSpPr txBox="1"/>
          <p:nvPr/>
        </p:nvSpPr>
        <p:spPr>
          <a:xfrm>
            <a:off x="10742294" y="4038456"/>
            <a:ext cx="127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Phần tử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  <p:bldP spid="2" grpId="0" animBg="1"/>
      <p:bldP spid="9" grpId="0" animBg="1"/>
      <p:bldP spid="11" grpId="0" animBg="1"/>
      <p:bldP spid="25" grpId="0"/>
      <p:bldP spid="26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412380"/>
            <a:ext cx="10752472" cy="24061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5333"/>
              </p:ext>
            </p:extLst>
          </p:nvPr>
        </p:nvGraphicFramePr>
        <p:xfrm>
          <a:off x="2289175" y="2727096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175" y="2727096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10798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D6803-457B-B21B-E545-314CE1C98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54864" y="3825736"/>
            <a:ext cx="697706" cy="7217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5672E8-1F40-A7BD-3797-4FC8F7501D55}"/>
              </a:ext>
            </a:extLst>
          </p:cNvPr>
          <p:cNvSpPr/>
          <p:nvPr/>
        </p:nvSpPr>
        <p:spPr>
          <a:xfrm>
            <a:off x="1047936" y="4461738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056603-0886-A031-303E-3364F7B00C15}"/>
              </a:ext>
            </a:extLst>
          </p:cNvPr>
          <p:cNvSpPr/>
          <p:nvPr/>
        </p:nvSpPr>
        <p:spPr>
          <a:xfrm>
            <a:off x="6825425" y="4461739"/>
            <a:ext cx="4318640" cy="17279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8AC60-935A-1FF1-15EE-97121A313299}"/>
              </a:ext>
            </a:extLst>
          </p:cNvPr>
          <p:cNvSpPr txBox="1"/>
          <p:nvPr/>
        </p:nvSpPr>
        <p:spPr>
          <a:xfrm>
            <a:off x="952570" y="3924992"/>
            <a:ext cx="411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u="sng" dirty="0"/>
              <a:t>Quy tắc viết một tập hợp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10798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BA4C8-629F-2B74-0D10-58613A4D4E90}"/>
              </a:ext>
            </a:extLst>
          </p:cNvPr>
          <p:cNvSpPr/>
          <p:nvPr/>
        </p:nvSpPr>
        <p:spPr>
          <a:xfrm>
            <a:off x="9165265" y="5507665"/>
            <a:ext cx="2552143" cy="12003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6FA469-A3ED-A350-B321-1E7AC0036D1F}"/>
              </a:ext>
            </a:extLst>
          </p:cNvPr>
          <p:cNvSpPr/>
          <p:nvPr/>
        </p:nvSpPr>
        <p:spPr>
          <a:xfrm>
            <a:off x="474592" y="1550800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80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1064921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1146462" y="3827052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209431"/>
              </p:ext>
            </p:extLst>
          </p:nvPr>
        </p:nvGraphicFramePr>
        <p:xfrm>
          <a:off x="2341611" y="5113423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0" imgH="406080" progId="Equation.DSMT4">
                  <p:embed/>
                </p:oleObj>
              </mc:Choice>
              <mc:Fallback>
                <p:oleObj name="Equation" r:id="rId3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1611" y="5113423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1320F66-0D15-8B04-ECF8-DE5B5DB45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7" y="1707864"/>
            <a:ext cx="697706" cy="7217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A36036-B69F-6F9C-2B29-6BC1764D41A1}"/>
              </a:ext>
            </a:extLst>
          </p:cNvPr>
          <p:cNvSpPr/>
          <p:nvPr/>
        </p:nvSpPr>
        <p:spPr>
          <a:xfrm>
            <a:off x="3313469" y="1778424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B = {N; H; A; T; R; G}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71177-39D3-BAD0-8B11-EFCD38981BE8}"/>
              </a:ext>
            </a:extLst>
          </p:cNvPr>
          <p:cNvSpPr txBox="1"/>
          <p:nvPr/>
        </p:nvSpPr>
        <p:spPr>
          <a:xfrm>
            <a:off x="533399" y="4166553"/>
            <a:ext cx="10014857" cy="176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00" dirty="0"/>
              <a:t>Quan sát và trả lời câu hỏi: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500" dirty="0"/>
              <a:t>Phần tử A có mặt trong tập hợp B hay không?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500" dirty="0"/>
              <a:t>Phần tử X có mặt trong tập hợp B hay không?</a:t>
            </a:r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997B1-B3E1-7072-9A6E-0F68B7D3BDC6}"/>
              </a:ext>
            </a:extLst>
          </p:cNvPr>
          <p:cNvSpPr txBox="1"/>
          <p:nvPr/>
        </p:nvSpPr>
        <p:spPr>
          <a:xfrm>
            <a:off x="7658099" y="4891648"/>
            <a:ext cx="740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FF0000"/>
                </a:solidFill>
              </a:rPr>
              <a:t>Có 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2DF35-95C4-2EDF-AA21-89932EEC9802}"/>
              </a:ext>
            </a:extLst>
          </p:cNvPr>
          <p:cNvSpPr txBox="1"/>
          <p:nvPr/>
        </p:nvSpPr>
        <p:spPr>
          <a:xfrm>
            <a:off x="7658099" y="5442786"/>
            <a:ext cx="13824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FF0000"/>
                </a:solidFill>
              </a:rPr>
              <a:t>Không 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3773310" y="24043"/>
            <a:ext cx="4660130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D1D3850D-866F-45ED-B049-2AF3DD092D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8750" y="1017382"/>
                <a:ext cx="10073423" cy="5047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3.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Phần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tử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của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tập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hợp</a:t>
                </a: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altLang="en-US" sz="2800" b="1" i="1" dirty="0"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dirty="0" err="1">
                    <a:cs typeface="Arial" panose="020B0604020202020204" pitchFamily="34" charset="0"/>
                  </a:rPr>
                  <a:t>Ví</a:t>
                </a:r>
                <a:r>
                  <a:rPr lang="en-US" altLang="en-US" sz="2800" b="1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b="1" i="1" dirty="0" err="1">
                    <a:cs typeface="Arial" panose="020B0604020202020204" pitchFamily="34" charset="0"/>
                  </a:rPr>
                  <a:t>dụ</a:t>
                </a:r>
                <a:r>
                  <a:rPr lang="en-US" altLang="en-US" sz="2800" b="1" i="1" dirty="0">
                    <a:cs typeface="Arial" panose="020B0604020202020204" pitchFamily="34" charset="0"/>
                  </a:rPr>
                  <a:t> 2 (SGK/Tr6): 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Cho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tập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hợp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.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Phát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biểu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nào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sau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đây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đúng</a:t>
                </a:r>
                <a:r>
                  <a:rPr lang="en-US" alt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?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altLang="en-US" sz="28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dirty="0"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1D3850D-866F-45ED-B049-2AF3DD09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8750" y="1017382"/>
                <a:ext cx="10073423" cy="5047536"/>
              </a:xfrm>
              <a:prstGeom prst="rect">
                <a:avLst/>
              </a:prstGeom>
              <a:blipFill rotWithShape="0">
                <a:blip r:embed="rId3"/>
                <a:stretch>
                  <a:fillRect l="-1210" t="-13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A8EC4DE-D5CF-4822-98EB-23018A9104C8}"/>
                  </a:ext>
                </a:extLst>
              </p:cNvPr>
              <p:cNvSpPr/>
              <p:nvPr/>
            </p:nvSpPr>
            <p:spPr>
              <a:xfrm>
                <a:off x="1551860" y="1634338"/>
                <a:ext cx="6960654" cy="156917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altLang="en-US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altLang="en-US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vi-V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  </a:t>
                </a:r>
                <a:r>
                  <a:rPr lang="vi-V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A8EC4DE-D5CF-4822-98EB-23018A910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860" y="1634338"/>
                <a:ext cx="6960654" cy="1569176"/>
              </a:xfrm>
              <a:prstGeom prst="rect">
                <a:avLst/>
              </a:prstGeom>
              <a:blipFill>
                <a:blip r:embed="rId4"/>
                <a:stretch>
                  <a:fillRect l="-1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469D0674-42D0-4E13-9911-DD9143C37E8A}"/>
              </a:ext>
            </a:extLst>
          </p:cNvPr>
          <p:cNvSpPr/>
          <p:nvPr/>
        </p:nvSpPr>
        <p:spPr>
          <a:xfrm>
            <a:off x="1551860" y="438773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D196C-A880-4DD1-A733-98AFBF6F7A38}"/>
                  </a:ext>
                </a:extLst>
              </p:cNvPr>
              <p:cNvSpPr txBox="1"/>
              <p:nvPr/>
            </p:nvSpPr>
            <p:spPr>
              <a:xfrm>
                <a:off x="2147935" y="4396173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;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D196C-A880-4DD1-A733-98AFBF6F7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35" y="4396173"/>
                <a:ext cx="1159821" cy="430887"/>
              </a:xfrm>
              <a:prstGeom prst="rect">
                <a:avLst/>
              </a:prstGeom>
              <a:blipFill>
                <a:blip r:embed="rId5"/>
                <a:stretch>
                  <a:fillRect t="-23944" r="-7853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2F13D96D-B00C-4A35-8B14-1C369C7B4CF2}"/>
              </a:ext>
            </a:extLst>
          </p:cNvPr>
          <p:cNvSpPr/>
          <p:nvPr/>
        </p:nvSpPr>
        <p:spPr>
          <a:xfrm>
            <a:off x="5507300" y="438773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5103D6-BEAF-4945-97FF-634159EBC8BC}"/>
                  </a:ext>
                </a:extLst>
              </p:cNvPr>
              <p:cNvSpPr txBox="1"/>
              <p:nvPr/>
            </p:nvSpPr>
            <p:spPr>
              <a:xfrm>
                <a:off x="6103375" y="4396173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i="1" dirty="0">
                    <a:ea typeface="Cambria Math" panose="02040503050406030204" pitchFamily="18" charset="0"/>
                  </a:rPr>
                  <a:t>c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;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5103D6-BEAF-4945-97FF-634159EBC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375" y="4396173"/>
                <a:ext cx="1159821" cy="430887"/>
              </a:xfrm>
              <a:prstGeom prst="rect">
                <a:avLst/>
              </a:prstGeom>
              <a:blipFill>
                <a:blip r:embed="rId6"/>
                <a:stretch>
                  <a:fillRect l="-18421" t="-23944" r="-1579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id="{BF8BFB20-C418-4F98-B421-DB1A0372D7C8}"/>
              </a:ext>
            </a:extLst>
          </p:cNvPr>
          <p:cNvSpPr/>
          <p:nvPr/>
        </p:nvSpPr>
        <p:spPr>
          <a:xfrm>
            <a:off x="1539315" y="5164312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DD9AAF8-38DF-4770-9542-D258807D5AE3}"/>
                  </a:ext>
                </a:extLst>
              </p:cNvPr>
              <p:cNvSpPr txBox="1"/>
              <p:nvPr/>
            </p:nvSpPr>
            <p:spPr>
              <a:xfrm>
                <a:off x="2135390" y="5172754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;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DD9AAF8-38DF-4770-9542-D258807D5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90" y="5172754"/>
                <a:ext cx="1159821" cy="430887"/>
              </a:xfrm>
              <a:prstGeom prst="rect">
                <a:avLst/>
              </a:prstGeom>
              <a:blipFill>
                <a:blip r:embed="rId7"/>
                <a:stretch>
                  <a:fillRect t="-24286" r="-6283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6306E3B7-EF01-4685-B3CE-353F2B9DF659}"/>
              </a:ext>
            </a:extLst>
          </p:cNvPr>
          <p:cNvSpPr/>
          <p:nvPr/>
        </p:nvSpPr>
        <p:spPr>
          <a:xfrm>
            <a:off x="5494755" y="5164312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BD15EF-187B-4821-9175-F8FECB96D42C}"/>
                  </a:ext>
                </a:extLst>
              </p:cNvPr>
              <p:cNvSpPr txBox="1"/>
              <p:nvPr/>
            </p:nvSpPr>
            <p:spPr>
              <a:xfrm>
                <a:off x="6090830" y="5172754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BD15EF-187B-4821-9175-F8FECB96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30" y="5172754"/>
                <a:ext cx="115982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434C6B42-9DAD-4C87-98AE-CE1A69038B9F}"/>
              </a:ext>
            </a:extLst>
          </p:cNvPr>
          <p:cNvSpPr txBox="1"/>
          <p:nvPr/>
        </p:nvSpPr>
        <p:spPr>
          <a:xfrm>
            <a:off x="1435619" y="5788886"/>
            <a:ext cx="1139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7C2F63-6EB4-4A16-9F5A-CD12609ABF4A}"/>
              </a:ext>
            </a:extLst>
          </p:cNvPr>
          <p:cNvSpPr txBox="1"/>
          <p:nvPr/>
        </p:nvSpPr>
        <p:spPr>
          <a:xfrm>
            <a:off x="2373862" y="5772337"/>
            <a:ext cx="560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9D447D-2B39-42FD-A4A8-56AA9613685B}"/>
              </a:ext>
            </a:extLst>
          </p:cNvPr>
          <p:cNvSpPr/>
          <p:nvPr/>
        </p:nvSpPr>
        <p:spPr>
          <a:xfrm>
            <a:off x="5368626" y="5797464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917E3E7-F86A-47BD-B6FB-81E1C997823D}"/>
              </a:ext>
            </a:extLst>
          </p:cNvPr>
          <p:cNvSpPr/>
          <p:nvPr/>
        </p:nvSpPr>
        <p:spPr>
          <a:xfrm>
            <a:off x="6400889" y="578810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4489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9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/>
      <p:bldP spid="49" grpId="0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D025C37D-0A8F-4F85-87D1-72660E0026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8750" y="1017382"/>
                <a:ext cx="10073423" cy="8507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3.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Phần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tử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của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tập</a:t>
                </a:r>
                <a:r>
                  <a:rPr lang="en-US" altLang="en-US" sz="2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hợp</a:t>
                </a: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i="1" dirty="0"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dirty="0" err="1">
                    <a:cs typeface="Arial" panose="020B0604020202020204" pitchFamily="34" charset="0"/>
                  </a:rPr>
                  <a:t>Luyện</a:t>
                </a:r>
                <a:r>
                  <a:rPr lang="en-US" altLang="en-US" sz="2800" b="1" i="1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b="1" i="1" dirty="0" err="1">
                    <a:cs typeface="Arial" panose="020B0604020202020204" pitchFamily="34" charset="0"/>
                  </a:rPr>
                  <a:t>tập</a:t>
                </a:r>
                <a:r>
                  <a:rPr lang="en-US" altLang="en-US" sz="2800" b="1" i="1" dirty="0">
                    <a:cs typeface="Arial" panose="020B0604020202020204" pitchFamily="34" charset="0"/>
                  </a:rPr>
                  <a:t> 2: 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Cho </a:t>
                </a:r>
                <a:r>
                  <a:rPr lang="en-US" altLang="en-US" sz="2800" i="1" dirty="0">
                    <a:cs typeface="Arial" panose="020B0604020202020204" pitchFamily="34" charset="0"/>
                  </a:rPr>
                  <a:t>H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tập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hợp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gồm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tháng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dương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lịch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có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30 ngày.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Chọn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kí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hiệu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altLang="en-US" sz="2800" dirty="0"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thích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hợp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cho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dirty="0">
                    <a:cs typeface="Arial" panose="020B0604020202020204" pitchFamily="34" charset="0"/>
                  </a:rPr>
                  <a:t>a)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Tháng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2        </a:t>
                </a:r>
                <a:r>
                  <a:rPr lang="en-US" altLang="en-US" sz="2800" i="1" dirty="0">
                    <a:cs typeface="Arial" panose="020B0604020202020204" pitchFamily="34" charset="0"/>
                  </a:rPr>
                  <a:t>H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dirty="0">
                    <a:cs typeface="Arial" panose="020B0604020202020204" pitchFamily="34" charset="0"/>
                  </a:rPr>
                  <a:t>b)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Tháng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4        </a:t>
                </a:r>
                <a:r>
                  <a:rPr lang="en-US" altLang="en-US" sz="2800" i="1" dirty="0">
                    <a:cs typeface="Arial" panose="020B0604020202020204" pitchFamily="34" charset="0"/>
                  </a:rPr>
                  <a:t>H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dirty="0">
                    <a:cs typeface="Arial" panose="020B0604020202020204" pitchFamily="34" charset="0"/>
                  </a:rPr>
                  <a:t>c) </a:t>
                </a:r>
                <a:r>
                  <a:rPr lang="en-US" altLang="en-US" sz="2800" dirty="0" err="1">
                    <a:cs typeface="Arial" panose="020B0604020202020204" pitchFamily="34" charset="0"/>
                  </a:rPr>
                  <a:t>Tháng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 12        </a:t>
                </a:r>
                <a:r>
                  <a:rPr lang="en-US" altLang="en-US" sz="2800" i="1" dirty="0">
                    <a:cs typeface="Arial" panose="020B0604020202020204" pitchFamily="34" charset="0"/>
                  </a:rPr>
                  <a:t>H</a:t>
                </a:r>
                <a:r>
                  <a:rPr lang="en-US" altLang="en-US" sz="2800" dirty="0">
                    <a:cs typeface="Arial" panose="020B0604020202020204" pitchFamily="34" charset="0"/>
                  </a:rPr>
                  <a:t>.</a:t>
                </a: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altLang="en-US" sz="28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dirty="0"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D025C37D-0A8F-4F85-87D1-72660E002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8750" y="1017382"/>
                <a:ext cx="10073423" cy="8507137"/>
              </a:xfrm>
              <a:prstGeom prst="rect">
                <a:avLst/>
              </a:prstGeom>
              <a:blipFill>
                <a:blip r:embed="rId2"/>
                <a:stretch>
                  <a:fillRect l="-1210" r="-6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3E5B334-81B6-473E-A89A-4668E147EDC8}"/>
              </a:ext>
            </a:extLst>
          </p:cNvPr>
          <p:cNvSpPr/>
          <p:nvPr/>
        </p:nvSpPr>
        <p:spPr>
          <a:xfrm>
            <a:off x="8094160" y="2555762"/>
            <a:ext cx="482281" cy="502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08A1F-987A-4222-A587-0A70692BA310}"/>
              </a:ext>
            </a:extLst>
          </p:cNvPr>
          <p:cNvSpPr/>
          <p:nvPr/>
        </p:nvSpPr>
        <p:spPr>
          <a:xfrm>
            <a:off x="3433024" y="3462507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3F5A4E-C86D-4AD6-8F88-F6C67E97531F}"/>
              </a:ext>
            </a:extLst>
          </p:cNvPr>
          <p:cNvSpPr/>
          <p:nvPr/>
        </p:nvSpPr>
        <p:spPr>
          <a:xfrm>
            <a:off x="3433023" y="4113670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FD0BF5-DE14-4E93-8A34-B30E85CBDEA1}"/>
              </a:ext>
            </a:extLst>
          </p:cNvPr>
          <p:cNvSpPr/>
          <p:nvPr/>
        </p:nvSpPr>
        <p:spPr>
          <a:xfrm>
            <a:off x="3570038" y="4901266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50A9AC-09FC-4B25-8A80-E0EDE4F3BCEB}"/>
                  </a:ext>
                </a:extLst>
              </p:cNvPr>
              <p:cNvSpPr/>
              <p:nvPr/>
            </p:nvSpPr>
            <p:spPr>
              <a:xfrm>
                <a:off x="3420177" y="4096916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50A9AC-09FC-4B25-8A80-E0EDE4F3B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177" y="4096916"/>
                <a:ext cx="538917" cy="479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81A57E-3103-47DC-B5CB-826F3E0F851F}"/>
                  </a:ext>
                </a:extLst>
              </p:cNvPr>
              <p:cNvSpPr/>
              <p:nvPr/>
            </p:nvSpPr>
            <p:spPr>
              <a:xfrm>
                <a:off x="3435766" y="3429000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81A57E-3103-47DC-B5CB-826F3E0F8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766" y="3429000"/>
                <a:ext cx="538917" cy="479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48CB42-E42F-4B06-966B-9F2BFE4F209A}"/>
                  </a:ext>
                </a:extLst>
              </p:cNvPr>
              <p:cNvSpPr/>
              <p:nvPr/>
            </p:nvSpPr>
            <p:spPr>
              <a:xfrm>
                <a:off x="3557192" y="4901266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48CB42-E42F-4B06-966B-9F2BFE4F2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192" y="4901266"/>
                <a:ext cx="538917" cy="479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!!3">
            <a:extLst>
              <a:ext uri="{FF2B5EF4-FFF2-40B4-BE49-F238E27FC236}">
                <a16:creationId xmlns:a16="http://schemas.microsoft.com/office/drawing/2014/main" id="{7AF04DF3-A798-4005-8FB1-CC52A4A6C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41518" cy="13873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D8DDB86-2F87-44BD-96B8-0200CE91B628}"/>
              </a:ext>
            </a:extLst>
          </p:cNvPr>
          <p:cNvSpPr txBox="1">
            <a:spLocks/>
          </p:cNvSpPr>
          <p:nvPr/>
        </p:nvSpPr>
        <p:spPr>
          <a:xfrm>
            <a:off x="3773310" y="24043"/>
            <a:ext cx="4660130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 </a:t>
            </a:r>
          </a:p>
        </p:txBody>
      </p:sp>
    </p:spTree>
    <p:extLst>
      <p:ext uri="{BB962C8B-B14F-4D97-AF65-F5344CB8AC3E}">
        <p14:creationId xmlns:p14="http://schemas.microsoft.com/office/powerpoint/2010/main" val="3277640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3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28A67-517F-8677-1630-895F1B3A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atin typeface="Calibri (Headings)"/>
              </a:rPr>
              <a:t>PHƯƠNG PHÁP HỌC TẬP</a:t>
            </a:r>
            <a:endParaRPr lang="en-US" b="1" dirty="0">
              <a:latin typeface="Calibri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5F5AE-2928-32AD-EF5A-B16041D93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Hoạt động cá nhân.</a:t>
            </a:r>
          </a:p>
          <a:p>
            <a:r>
              <a:rPr lang="vi-VN" dirty="0"/>
              <a:t>Hoạt động nhóm.</a:t>
            </a:r>
          </a:p>
          <a:p>
            <a:r>
              <a:rPr lang="vi-VN" dirty="0"/>
              <a:t>Học tập đảo ngược:</a:t>
            </a:r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dirty="0"/>
              <a:t>   Giáo viên giao nhiệm vụ cho học sinh nghiên cứu tìm hiểu bài học tại nhà thông qua tài liệu, video được cung cấp sẵn.</a:t>
            </a:r>
          </a:p>
          <a:p>
            <a:pPr marL="0" indent="0">
              <a:buNone/>
            </a:pPr>
            <a:r>
              <a:rPr lang="vi-VN" dirty="0"/>
              <a:t>   Học sinh nghiên cứu và nộp lại sản phẩm hoặc báo cáo trước lớp theo thời gian giáo viên quy định.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Ưu và nhược điểm của Lớp học đảo ngược (Flipped Classroom)">
            <a:extLst>
              <a:ext uri="{FF2B5EF4-FFF2-40B4-BE49-F238E27FC236}">
                <a16:creationId xmlns:a16="http://schemas.microsoft.com/office/drawing/2014/main" id="{9A1DDAE4-C36F-36B4-E15A-F1AC60D5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429000"/>
            <a:ext cx="95250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">
            <a:extLst>
              <a:ext uri="{FF2B5EF4-FFF2-40B4-BE49-F238E27FC236}">
                <a16:creationId xmlns:a16="http://schemas.microsoft.com/office/drawing/2014/main" id="{5B8DEE80-41F4-41BA-BEAB-36242DE7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30" y="697292"/>
            <a:ext cx="11635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4.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hợp</a:t>
            </a:r>
            <a:endParaRPr lang="en-US" alt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07E027E5-CFBF-4280-8F90-9A6CE8847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30" y="1314145"/>
            <a:ext cx="90659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Quan </a:t>
            </a:r>
            <a:r>
              <a:rPr lang="en-US" altLang="en-US" sz="2800" dirty="0" err="1">
                <a:cs typeface="Arial" panose="020B0604020202020204" pitchFamily="34" charset="0"/>
              </a:rPr>
              <a:t>sát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ở </a:t>
            </a:r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cs typeface="Arial" panose="020B0604020202020204" pitchFamily="34" charset="0"/>
              </a:rPr>
              <a:t>(SGK/Tr6)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a) </a:t>
            </a:r>
            <a:r>
              <a:rPr lang="en-US" altLang="en-US" sz="2800" dirty="0" err="1">
                <a:cs typeface="Arial" panose="020B0604020202020204" pitchFamily="34" charset="0"/>
              </a:rPr>
              <a:t>Liệt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kê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tập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cs typeface="Arial" panose="020B0604020202020204" pitchFamily="34" charset="0"/>
              </a:rPr>
              <a:t>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tập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cs typeface="Arial" panose="020B0604020202020204" pitchFamily="34" charset="0"/>
              </a:rPr>
              <a:t>A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b) </a:t>
            </a:r>
            <a:r>
              <a:rPr lang="en-US" altLang="en-US" sz="2800" dirty="0" err="1"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tập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cs typeface="Arial" panose="020B0604020202020204" pitchFamily="34" charset="0"/>
              </a:rPr>
              <a:t>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chất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chung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EBD6E2-5C45-4544-9B8C-E029E818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771" y="289380"/>
            <a:ext cx="2936558" cy="2823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211D24-70B6-4200-876C-4A393EE6C7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166671" y="3284220"/>
            <a:ext cx="697706" cy="7217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C83934-7B64-4AEF-9175-BC036801DEF1}"/>
              </a:ext>
            </a:extLst>
          </p:cNvPr>
          <p:cNvSpPr txBox="1"/>
          <p:nvPr/>
        </p:nvSpPr>
        <p:spPr>
          <a:xfrm>
            <a:off x="865171" y="3627512"/>
            <a:ext cx="4480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0; 2; 4; 6; 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9B1F949-6A9C-4ACB-A4C4-18DF60DBAF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6613" y="4675188"/>
          <a:ext cx="2324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23800" imgH="507960" progId="Equation.DSMT4">
                  <p:embed/>
                </p:oleObj>
              </mc:Choice>
              <mc:Fallback>
                <p:oleObj name="Equation" r:id="rId5" imgW="232380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9B1F949-6A9C-4ACB-A4C4-18DF60DBA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6613" y="4675188"/>
                        <a:ext cx="2324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8A08EE-B275-4B58-B7FE-825CF263A4F4}"/>
              </a:ext>
            </a:extLst>
          </p:cNvPr>
          <p:cNvSpPr/>
          <p:nvPr/>
        </p:nvSpPr>
        <p:spPr>
          <a:xfrm>
            <a:off x="91238" y="5397686"/>
            <a:ext cx="5507129" cy="7211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21FC0-F5E9-48A1-94F2-4787F5AE1DDE}"/>
              </a:ext>
            </a:extLst>
          </p:cNvPr>
          <p:cNvSpPr txBox="1"/>
          <p:nvPr/>
        </p:nvSpPr>
        <p:spPr>
          <a:xfrm>
            <a:off x="5835434" y="3546506"/>
            <a:ext cx="62926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808CE9D-A242-4699-9610-BDE5CEF31960}"/>
              </a:ext>
            </a:extLst>
          </p:cNvPr>
          <p:cNvSpPr/>
          <p:nvPr/>
        </p:nvSpPr>
        <p:spPr>
          <a:xfrm>
            <a:off x="5852702" y="5772734"/>
            <a:ext cx="5870725" cy="5333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1CE1E22-EFC5-439B-A766-91ACCFBA82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2702" y="5089313"/>
          <a:ext cx="1282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82680" imgH="533160" progId="Equation.DSMT4">
                  <p:embed/>
                </p:oleObj>
              </mc:Choice>
              <mc:Fallback>
                <p:oleObj name="Equation" r:id="rId7" imgW="1282680" imgH="5331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C1CE1E22-EFC5-439B-A766-91ACCFBA82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2702" y="5089313"/>
                        <a:ext cx="1282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CF9FCFC-81A0-449F-A362-7E2E257723DF}"/>
              </a:ext>
            </a:extLst>
          </p:cNvPr>
          <p:cNvSpPr txBox="1"/>
          <p:nvPr/>
        </p:nvSpPr>
        <p:spPr>
          <a:xfrm>
            <a:off x="7135401" y="5052219"/>
            <a:ext cx="439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BAFE81B-9397-4183-993C-DEBB6E85BE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47657" y="5114713"/>
          <a:ext cx="1028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28520" imgH="482400" progId="Equation.DSMT4">
                  <p:embed/>
                </p:oleObj>
              </mc:Choice>
              <mc:Fallback>
                <p:oleObj name="Equation" r:id="rId9" imgW="1028520" imgH="4824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BAFE81B-9397-4183-993C-DEBB6E85BE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447657" y="5114713"/>
                        <a:ext cx="10287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C5190E-8B1E-435B-9EB8-DDC11027642F}"/>
              </a:ext>
            </a:extLst>
          </p:cNvPr>
          <p:cNvCxnSpPr/>
          <p:nvPr/>
        </p:nvCxnSpPr>
        <p:spPr>
          <a:xfrm>
            <a:off x="5783057" y="3597470"/>
            <a:ext cx="0" cy="313259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670C02C-436C-4CD7-B72E-378A5F133A5F}"/>
              </a:ext>
            </a:extLst>
          </p:cNvPr>
          <p:cNvSpPr txBox="1">
            <a:spLocks/>
          </p:cNvSpPr>
          <p:nvPr/>
        </p:nvSpPr>
        <p:spPr>
          <a:xfrm>
            <a:off x="3773310" y="24043"/>
            <a:ext cx="4660130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 (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718472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AC6072-5D12-4320-8BFC-39A4D2312540}"/>
              </a:ext>
            </a:extLst>
          </p:cNvPr>
          <p:cNvSpPr/>
          <p:nvPr/>
        </p:nvSpPr>
        <p:spPr>
          <a:xfrm>
            <a:off x="297084" y="1410424"/>
            <a:ext cx="11243607" cy="16364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DF0809-1674-48E2-97BE-533E70EE9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2" y="1430371"/>
            <a:ext cx="1207294" cy="997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4E8B27-584E-483F-9824-0268C0A15A19}"/>
              </a:ext>
            </a:extLst>
          </p:cNvPr>
          <p:cNvSpPr txBox="1"/>
          <p:nvPr/>
        </p:nvSpPr>
        <p:spPr>
          <a:xfrm>
            <a:off x="297084" y="3346769"/>
            <a:ext cx="1163508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“ĐÔNG ĐÔ”. </a:t>
            </a:r>
          </a:p>
          <a:p>
            <a:pPr marL="45720" indent="0"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CE566-66FD-47E7-BAED-B87E3B8541BE}"/>
              </a:ext>
            </a:extLst>
          </p:cNvPr>
          <p:cNvSpPr txBox="1"/>
          <p:nvPr/>
        </p:nvSpPr>
        <p:spPr>
          <a:xfrm>
            <a:off x="330014" y="4576196"/>
            <a:ext cx="1139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62C0AC-F134-4839-87F3-EE67D7BD95A9}"/>
                  </a:ext>
                </a:extLst>
              </p:cNvPr>
              <p:cNvSpPr txBox="1"/>
              <p:nvPr/>
            </p:nvSpPr>
            <p:spPr>
              <a:xfrm>
                <a:off x="3725057" y="5314454"/>
                <a:ext cx="6220918" cy="576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Tập </a:t>
                </a:r>
                <a:r>
                  <a:rPr lang="en-US" alt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Đ;Ô;</m:t>
                        </m:r>
                        <m:r>
                          <m:rPr>
                            <m:sty m:val="p"/>
                          </m:rP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62C0AC-F134-4839-87F3-EE67D7BD9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057" y="5314454"/>
                <a:ext cx="6220918" cy="576568"/>
              </a:xfrm>
              <a:prstGeom prst="rect">
                <a:avLst/>
              </a:prstGeom>
              <a:blipFill>
                <a:blip r:embed="rId3"/>
                <a:stretch>
                  <a:fillRect l="-1959" t="-8511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">
            <a:extLst>
              <a:ext uri="{FF2B5EF4-FFF2-40B4-BE49-F238E27FC236}">
                <a16:creationId xmlns:a16="http://schemas.microsoft.com/office/drawing/2014/main" id="{31820525-A2CE-49EF-8D2C-795E98EB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76" y="821112"/>
            <a:ext cx="11635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4.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hợp</a:t>
            </a:r>
            <a:endParaRPr lang="en-US" alt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D0DA-CFBD-4FA3-96F8-3E46C14BFBB0}"/>
              </a:ext>
            </a:extLst>
          </p:cNvPr>
          <p:cNvSpPr txBox="1">
            <a:spLocks/>
          </p:cNvSpPr>
          <p:nvPr/>
        </p:nvSpPr>
        <p:spPr>
          <a:xfrm>
            <a:off x="3773310" y="24043"/>
            <a:ext cx="4660130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 (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63780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">
            <a:extLst>
              <a:ext uri="{FF2B5EF4-FFF2-40B4-BE49-F238E27FC236}">
                <a16:creationId xmlns:a16="http://schemas.microsoft.com/office/drawing/2014/main" id="{706C6891-D772-4823-B781-93D07E88E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76" y="821112"/>
            <a:ext cx="11635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4.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hợp</a:t>
            </a:r>
            <a:endParaRPr lang="en-US" alt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FF1B53-1280-4AE7-92BA-1C9BCD284D98}"/>
                  </a:ext>
                </a:extLst>
              </p:cNvPr>
              <p:cNvSpPr txBox="1"/>
              <p:nvPr/>
            </p:nvSpPr>
            <p:spPr>
              <a:xfrm>
                <a:off x="143576" y="1495832"/>
                <a:ext cx="11065707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.          </a:t>
                </a:r>
              </a:p>
              <a:p>
                <a:pPr marL="4572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FF1B53-1280-4AE7-92BA-1C9BCD284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76" y="1495832"/>
                <a:ext cx="11065707" cy="1107996"/>
              </a:xfrm>
              <a:prstGeom prst="rect">
                <a:avLst/>
              </a:prstGeom>
              <a:blipFill>
                <a:blip r:embed="rId3"/>
                <a:stretch>
                  <a:fillRect l="-716" t="-54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FA3E410-EB10-4E6F-AA5A-39522DD1BA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32923" y="1532295"/>
          <a:ext cx="129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280" imgH="533160" progId="Equation.DSMT4">
                  <p:embed/>
                </p:oleObj>
              </mc:Choice>
              <mc:Fallback>
                <p:oleObj name="Equation" r:id="rId4" imgW="1295280" imgH="5331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1FA3E410-EB10-4E6F-AA5A-39522DD1B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2923" y="1532295"/>
                        <a:ext cx="12954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032C618-362B-4457-B33D-67E5341C3D4E}"/>
              </a:ext>
            </a:extLst>
          </p:cNvPr>
          <p:cNvSpPr txBox="1"/>
          <p:nvPr/>
        </p:nvSpPr>
        <p:spPr>
          <a:xfrm>
            <a:off x="5122248" y="1495832"/>
            <a:ext cx="266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86988F0-350B-443A-9C1C-8DF4CF8E30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730" y="1562275"/>
          <a:ext cx="1384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200" imgH="482400" progId="Equation.DSMT4">
                  <p:embed/>
                </p:oleObj>
              </mc:Choice>
              <mc:Fallback>
                <p:oleObj name="Equation" r:id="rId6" imgW="1384200" imgH="482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86988F0-350B-443A-9C1C-8DF4CF8E30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56730" y="1562275"/>
                        <a:ext cx="1384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634A82F-73AF-4A2A-9924-BE74050D5694}"/>
              </a:ext>
            </a:extLst>
          </p:cNvPr>
          <p:cNvSpPr txBox="1"/>
          <p:nvPr/>
        </p:nvSpPr>
        <p:spPr>
          <a:xfrm>
            <a:off x="1145349" y="3220943"/>
            <a:ext cx="9795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 4       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;		b) 8        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E;		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9        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A46942-AAEA-4F89-8605-068C2019F7E2}"/>
              </a:ext>
            </a:extLst>
          </p:cNvPr>
          <p:cNvSpPr/>
          <p:nvPr/>
        </p:nvSpPr>
        <p:spPr>
          <a:xfrm>
            <a:off x="5854858" y="2007386"/>
            <a:ext cx="482281" cy="502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8414B5-474C-4EA7-AAB1-67C2D84473CB}"/>
              </a:ext>
            </a:extLst>
          </p:cNvPr>
          <p:cNvSpPr/>
          <p:nvPr/>
        </p:nvSpPr>
        <p:spPr>
          <a:xfrm>
            <a:off x="2045660" y="3214908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BE4703-F405-4B76-8D1B-EE3A67E40D49}"/>
              </a:ext>
            </a:extLst>
          </p:cNvPr>
          <p:cNvSpPr/>
          <p:nvPr/>
        </p:nvSpPr>
        <p:spPr>
          <a:xfrm>
            <a:off x="5676501" y="3239145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46DEBE-3B28-496C-9873-8BD9B3C6C5B4}"/>
              </a:ext>
            </a:extLst>
          </p:cNvPr>
          <p:cNvSpPr/>
          <p:nvPr/>
        </p:nvSpPr>
        <p:spPr>
          <a:xfrm>
            <a:off x="8373599" y="3197837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492105-1683-433A-AD1C-32B49FC4F045}"/>
                  </a:ext>
                </a:extLst>
              </p:cNvPr>
              <p:cNvSpPr/>
              <p:nvPr/>
            </p:nvSpPr>
            <p:spPr>
              <a:xfrm>
                <a:off x="5663655" y="3222391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492105-1683-433A-AD1C-32B49FC4F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655" y="3222391"/>
                <a:ext cx="538917" cy="4793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0DE3EBA-4C49-4A48-B3D8-C4BBC341FDE9}"/>
                  </a:ext>
                </a:extLst>
              </p:cNvPr>
              <p:cNvSpPr/>
              <p:nvPr/>
            </p:nvSpPr>
            <p:spPr>
              <a:xfrm>
                <a:off x="2048402" y="3181401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0DE3EBA-4C49-4A48-B3D8-C4BBC341FD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402" y="3181401"/>
                <a:ext cx="538917" cy="4793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34C4D-A02B-4D8A-8068-194DAAF2F510}"/>
                  </a:ext>
                </a:extLst>
              </p:cNvPr>
              <p:cNvSpPr/>
              <p:nvPr/>
            </p:nvSpPr>
            <p:spPr>
              <a:xfrm>
                <a:off x="8360753" y="3201437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34C4D-A02B-4D8A-8068-194DAAF2F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0753" y="3201437"/>
                <a:ext cx="538917" cy="4793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A11BAF9F-FFB2-412A-B2DA-7E1B0DF184B9}"/>
              </a:ext>
            </a:extLst>
          </p:cNvPr>
          <p:cNvSpPr txBox="1">
            <a:spLocks/>
          </p:cNvSpPr>
          <p:nvPr/>
        </p:nvSpPr>
        <p:spPr>
          <a:xfrm>
            <a:off x="3773310" y="24043"/>
            <a:ext cx="4660130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 (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708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7" grpId="0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ĐẠI SỐ 6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907224" y="3915397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3814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Phạm Vũ Lan Trang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1524000" y="58917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ĐT QUẬN LONG BIÊN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 GIA THIỀU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02A31D-E992-0C90-FFF7-E14E9DE543A5}"/>
              </a:ext>
            </a:extLst>
          </p:cNvPr>
          <p:cNvSpPr/>
          <p:nvPr/>
        </p:nvSpPr>
        <p:spPr>
          <a:xfrm>
            <a:off x="9567081" y="5177912"/>
            <a:ext cx="1883391" cy="16557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9309629" y="-124195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7458" y="471530"/>
            <a:ext cx="1488402" cy="1488402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23D575A1-EA7D-43DF-87F4-B692F436C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57" y="900485"/>
            <a:ext cx="11635086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thức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gắn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liền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suốt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4">
            <a:extLst>
              <a:ext uri="{FF2B5EF4-FFF2-40B4-BE49-F238E27FC236}">
                <a16:creationId xmlns:a16="http://schemas.microsoft.com/office/drawing/2014/main" id="{320214A1-606D-4845-8DAA-BD0D6019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34" y="1348554"/>
            <a:ext cx="5824818" cy="4281289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206356" y="1344558"/>
            <a:ext cx="3768180" cy="210787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276600" y="1367604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6989256" y="1348553"/>
            <a:ext cx="2033397" cy="430034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8017989" y="26599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5994" y="13051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NHANH NHẤT?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7820" y="1923442"/>
            <a:ext cx="1560576" cy="9541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22653" y="3106149"/>
            <a:ext cx="1599819" cy="954107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7820" y="4271731"/>
            <a:ext cx="1560576" cy="954107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7998" y="5667945"/>
            <a:ext cx="758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Tượng “Tây Sơn tam kiệt”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 hoa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hanh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iên ở TP Quy Nhơn, tỉnh Bình 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06356" y="3452436"/>
            <a:ext cx="3768180" cy="2196457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Heart 14"/>
          <p:cNvSpPr/>
          <p:nvPr/>
        </p:nvSpPr>
        <p:spPr>
          <a:xfrm>
            <a:off x="5793176" y="4560190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47" y="422112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17" grpId="0"/>
      <p:bldP spid="2" grpId="0" animBg="1"/>
      <p:bldP spid="18" grpId="0" animBg="1"/>
      <p:bldP spid="19" grpId="0" animBg="1"/>
      <p:bldP spid="3" grpId="0"/>
      <p:bldP spid="14" grpId="0" animBg="1"/>
      <p:bldP spid="15" grpId="0" animBg="1"/>
      <p:bldP spid="1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9249365" y="5757168"/>
            <a:ext cx="1999488" cy="755904"/>
          </a:xfrm>
          <a:prstGeom prst="homePlate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13" y="4199146"/>
            <a:ext cx="1086500" cy="1182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87" y="4945869"/>
            <a:ext cx="812889" cy="885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08" y="5983486"/>
            <a:ext cx="520391" cy="566575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808886" y="62988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{10; 14; 18; 22},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6470" y="23793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Cloud 17"/>
          <p:cNvSpPr/>
          <p:nvPr/>
        </p:nvSpPr>
        <p:spPr>
          <a:xfrm>
            <a:off x="-707095" y="53322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3608851" y="513251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06865" y="23835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86470" y="326853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06865" y="32727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8131" y="2404836"/>
            <a:ext cx="885137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8732" y="3301897"/>
            <a:ext cx="804536" cy="704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21" y="3313494"/>
            <a:ext cx="804742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21" y="2424806"/>
            <a:ext cx="804742" cy="70719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908800" y="2424113"/>
          <a:ext cx="13446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19040" imgH="177480" progId="Equation.DSMT4">
                  <p:embed/>
                </p:oleObj>
              </mc:Choice>
              <mc:Fallback>
                <p:oleObj name="Equation" r:id="rId16" imgW="41904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08800" y="2424113"/>
                        <a:ext cx="1344613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805414" y="2473563"/>
          <a:ext cx="1590806" cy="57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95000" imgH="177480" progId="Equation.DSMT4">
                  <p:embed/>
                </p:oleObj>
              </mc:Choice>
              <mc:Fallback>
                <p:oleObj name="Equation" r:id="rId18" imgW="495000" imgH="1774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05414" y="2473563"/>
                        <a:ext cx="1590806" cy="570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649413" y="3381375"/>
          <a:ext cx="163036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177480" progId="Equation.DSMT4">
                  <p:embed/>
                </p:oleObj>
              </mc:Choice>
              <mc:Fallback>
                <p:oleObj name="Equation" r:id="rId20" imgW="507960" imgH="1774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49413" y="3381375"/>
                        <a:ext cx="1630362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786563" y="3368675"/>
          <a:ext cx="15890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95000" imgH="177480" progId="Equation.DSMT4">
                  <p:embed/>
                </p:oleObj>
              </mc:Choice>
              <mc:Fallback>
                <p:oleObj name="Equation" r:id="rId22" imgW="495000" imgH="177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86563" y="3368675"/>
                        <a:ext cx="1589087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7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283786" y="5743688"/>
            <a:ext cx="1999488" cy="755904"/>
          </a:xfrm>
          <a:prstGeom prst="homePlate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60" y="4398523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934" y="5145246"/>
            <a:ext cx="812889" cy="885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75" y="5759781"/>
            <a:ext cx="520391" cy="566575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737633" y="356259"/>
            <a:ext cx="10526728" cy="207759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11}.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143" y="2578738"/>
            <a:ext cx="526887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{1; 3; 5; 7; 9; 11}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-778348" y="553158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3537598" y="533189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5611" y="2582927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{1; 3; 5; 7; 9}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143" y="3467910"/>
            <a:ext cx="526887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{1, 3, 5, 7, 9}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35612" y="3472099"/>
            <a:ext cx="522874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{1, 3, 5, 7, 9, 11}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3" y="2604213"/>
            <a:ext cx="805722" cy="708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17479" y="3501274"/>
            <a:ext cx="804536" cy="7040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51" y="3513119"/>
            <a:ext cx="804742" cy="707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18" y="2668479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605656" y="5964126"/>
            <a:ext cx="1999488" cy="755904"/>
          </a:xfrm>
          <a:prstGeom prst="homePlate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800" y="2108838"/>
            <a:ext cx="1086500" cy="11829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574" y="2855561"/>
            <a:ext cx="812889" cy="8850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15" y="3470096"/>
            <a:ext cx="520391" cy="566575"/>
          </a:xfrm>
          <a:prstGeom prst="rect">
            <a:avLst/>
          </a:prstGeom>
        </p:spPr>
      </p:pic>
      <p:sp>
        <p:nvSpPr>
          <p:cNvPr id="26" name="Snip Diagonal Corner Rectangle 25"/>
          <p:cNvSpPr/>
          <p:nvPr/>
        </p:nvSpPr>
        <p:spPr>
          <a:xfrm>
            <a:off x="845162" y="45038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{2; 6; 10; 14}.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22746" y="2199866"/>
            <a:ext cx="83181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15}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Cloud 27"/>
          <p:cNvSpPr/>
          <p:nvPr/>
        </p:nvSpPr>
        <p:spPr>
          <a:xfrm>
            <a:off x="-670819" y="515271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13645127" y="495301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93971" y="3157049"/>
            <a:ext cx="834691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15}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4149" y="4182203"/>
            <a:ext cx="104438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2}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4149" y="5176668"/>
            <a:ext cx="105005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{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15}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85" y="2251988"/>
            <a:ext cx="805722" cy="7080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00" y="4245797"/>
            <a:ext cx="732404" cy="6436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00" y="5277782"/>
            <a:ext cx="804742" cy="6437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25" y="3302015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5248" y="177153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08050B75-7929-4EB4-B2EC-B18C4218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48" y="924145"/>
            <a:ext cx="776566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1778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1802. 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F57B10-F905-43D1-A29A-1672510C11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12" y="3357196"/>
            <a:ext cx="3832168" cy="273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9B0B8-78E0-40D2-B625-69C0A4B8A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74" y="106910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20214A1-606D-4845-8DAA-BD0D6019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0">
                <a:extLst>
                  <a:ext uri="{FF2B5EF4-FFF2-40B4-BE49-F238E27FC236}">
                    <a16:creationId xmlns:a16="http://schemas.microsoft.com/office/drawing/2014/main" id="{1575CF34-B75B-48D3-9A35-D2E425B72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387" y="293523"/>
                <a:ext cx="7572698" cy="4508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5.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Luyện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4. PBT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Viết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hợp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gồm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tên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anh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nhà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Tây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Sơn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cách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liệt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kê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hợp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gồm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bao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nhiêu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phần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tử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Điền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kí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hiệu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alt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vào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ô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trống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Nguyễn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Huệ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</a:t>
                </a:r>
                <a:r>
                  <a:rPr kumimoji="0" lang="en-US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28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Lê Lợi          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</a:t>
                </a:r>
                <a:r>
                  <a:rPr kumimoji="0" lang="en-US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Text Box 10">
                <a:extLst>
                  <a:ext uri="{FF2B5EF4-FFF2-40B4-BE49-F238E27FC236}">
                    <a16:creationId xmlns:a16="http://schemas.microsoft.com/office/drawing/2014/main" id="{1575CF34-B75B-48D3-9A35-D2E425B72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87" y="293523"/>
                <a:ext cx="7572698" cy="4508927"/>
              </a:xfrm>
              <a:prstGeom prst="rect">
                <a:avLst/>
              </a:prstGeom>
              <a:blipFill>
                <a:blip r:embed="rId4"/>
                <a:stretch>
                  <a:fillRect l="-1610" t="-1351" b="-27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DCDB515A-20C2-46B5-86D5-2CED40F52A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79" y="2983150"/>
            <a:ext cx="5221184" cy="36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F7F7DE-11FF-4B91-AF17-57625661B93A}"/>
              </a:ext>
            </a:extLst>
          </p:cNvPr>
          <p:cNvSpPr/>
          <p:nvPr/>
        </p:nvSpPr>
        <p:spPr>
          <a:xfrm>
            <a:off x="2749432" y="3776624"/>
            <a:ext cx="373671" cy="377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7402F-DFFB-46E4-8B0D-2B2149A755D1}"/>
              </a:ext>
            </a:extLst>
          </p:cNvPr>
          <p:cNvSpPr/>
          <p:nvPr/>
        </p:nvSpPr>
        <p:spPr>
          <a:xfrm>
            <a:off x="2749431" y="4289537"/>
            <a:ext cx="373671" cy="377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8F226B-DA5C-16A8-4160-D85A4C466978}"/>
                  </a:ext>
                </a:extLst>
              </p:cNvPr>
              <p:cNvSpPr txBox="1"/>
              <p:nvPr/>
            </p:nvSpPr>
            <p:spPr>
              <a:xfrm>
                <a:off x="2717902" y="3734775"/>
                <a:ext cx="436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8F226B-DA5C-16A8-4160-D85A4C466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7902" y="3734775"/>
                <a:ext cx="43672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5B6CA6-F71B-EB85-8F80-320328EB2515}"/>
                  </a:ext>
                </a:extLst>
              </p:cNvPr>
              <p:cNvSpPr txBox="1"/>
              <p:nvPr/>
            </p:nvSpPr>
            <p:spPr>
              <a:xfrm>
                <a:off x="2701819" y="4238289"/>
                <a:ext cx="4326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5B6CA6-F71B-EB85-8F80-320328EB2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819" y="4238289"/>
                <a:ext cx="432695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245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19AE09-BBD6-4540-BDCA-6560F194448D}"/>
                  </a:ext>
                </a:extLst>
              </p:cNvPr>
              <p:cNvSpPr/>
              <p:nvPr/>
            </p:nvSpPr>
            <p:spPr>
              <a:xfrm>
                <a:off x="0" y="3117655"/>
                <a:ext cx="6258910" cy="205343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alt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altLang="en-US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altLang="en-US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4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19AE09-BBD6-4540-BDCA-6560F1944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17655"/>
                <a:ext cx="6258910" cy="2053435"/>
              </a:xfrm>
              <a:prstGeom prst="rect">
                <a:avLst/>
              </a:prstGeom>
              <a:blipFill>
                <a:blip r:embed="rId3"/>
                <a:stretch>
                  <a:fillRect l="-1846" r="-972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6445752" y="3141101"/>
            <a:ext cx="5746248" cy="36084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EFBC8AD-B381-439E-AAB7-7E30A02AB6A0}"/>
              </a:ext>
            </a:extLst>
          </p:cNvPr>
          <p:cNvSpPr/>
          <p:nvPr/>
        </p:nvSpPr>
        <p:spPr>
          <a:xfrm>
            <a:off x="3958982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97B4E8-3F2B-488C-AA1F-73FCF5AB7114}"/>
              </a:ext>
            </a:extLst>
          </p:cNvPr>
          <p:cNvSpPr/>
          <p:nvPr/>
        </p:nvSpPr>
        <p:spPr>
          <a:xfrm>
            <a:off x="787787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5449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>
            <a:extLst>
              <a:ext uri="{FF2B5EF4-FFF2-40B4-BE49-F238E27FC236}">
                <a16:creationId xmlns:a16="http://schemas.microsoft.com/office/drawing/2014/main" id="{1FC46D6E-8345-4B01-ADF6-116DFE98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107B1A2D-DB8D-46A3-91D8-7BB5FC7E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4931DF6-70B8-4C8C-B8D2-142F57E7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AACA61A-178E-46F9-9A25-FB8223F6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2" y="5095296"/>
            <a:ext cx="1430652" cy="111363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2EB5EE-649E-4EFD-9F41-DCFC58543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C9FBA5F-F361-4176-9E66-F63051BB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565CF18-F1F3-4B82-BB09-D6CB0A267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8263484-E339-42FA-81E5-7036E2C71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932533B6-D522-4D80-B4C8-07F50DC02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513" y="142483"/>
            <a:ext cx="10139962" cy="5373083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F5E9DFBF-F6D2-4B2F-926D-B062B023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742" y="621252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TỰ HỌC Ở NHÀ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id="{CAFB9A91-793A-473E-B86A-5BCBB3C71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46" y="5991300"/>
            <a:ext cx="12176209" cy="86497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6896B752-3EBA-4FC3-92D8-CC629661D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567" y="4556337"/>
            <a:ext cx="3901779" cy="228416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E87B5DB1-BABB-4F82-AEDD-8EADA67EF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1718" y="3669863"/>
            <a:ext cx="2586252" cy="2868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B3B07-B4A4-47F1-AB6C-8E0D35D01ABA}"/>
              </a:ext>
            </a:extLst>
          </p:cNvPr>
          <p:cNvSpPr txBox="1"/>
          <p:nvPr/>
        </p:nvSpPr>
        <p:spPr>
          <a:xfrm>
            <a:off x="2389289" y="1344621"/>
            <a:ext cx="92337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toàn bộ kiến thức về tập 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4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mới: Lớp chia làm hai nhóm: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“Nhóm dân số”: tìm hiểu về dân số của các tỉnh quê em.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“Nhóm diện tích”: tìm hiểu về diện tích của tỉnh quê em.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>
            <a:extLst>
              <a:ext uri="{FF2B5EF4-FFF2-40B4-BE49-F238E27FC236}">
                <a16:creationId xmlns:a16="http://schemas.microsoft.com/office/drawing/2014/main" id="{1FC46D6E-8345-4B01-ADF6-116DFE98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107B1A2D-DB8D-46A3-91D8-7BB5FC7E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4931DF6-70B8-4C8C-B8D2-142F57E7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AACA61A-178E-46F9-9A25-FB8223F6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2" y="5095296"/>
            <a:ext cx="1430652" cy="111363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2EB5EE-649E-4EFD-9F41-DCFC58543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C9FBA5F-F361-4176-9E66-F63051BB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565CF18-F1F3-4B82-BB09-D6CB0A267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8263484-E339-42FA-81E5-7036E2C71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932533B6-D522-4D80-B4C8-07F50DC02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513" y="142483"/>
            <a:ext cx="10139962" cy="5373083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F5E9DFBF-F6D2-4B2F-926D-B062B023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742" y="621252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TỰ HỌC Ở NHÀ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id="{CAFB9A91-793A-473E-B86A-5BCBB3C71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46" y="5991300"/>
            <a:ext cx="12176209" cy="86497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6896B752-3EBA-4FC3-92D8-CC629661D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567" y="4556337"/>
            <a:ext cx="3901779" cy="228416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E87B5DB1-BABB-4F82-AEDD-8EADA67EF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1718" y="3669863"/>
            <a:ext cx="2586252" cy="2868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B3B07-B4A4-47F1-AB6C-8E0D35D01ABA}"/>
              </a:ext>
            </a:extLst>
          </p:cNvPr>
          <p:cNvSpPr txBox="1"/>
          <p:nvPr/>
        </p:nvSpPr>
        <p:spPr>
          <a:xfrm>
            <a:off x="2389289" y="1344621"/>
            <a:ext cx="92337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mới: tìm hiểu về số dân số và diện tích của tỉnh thành quê em.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tập lại cách đọc số tự nhiên có 5 chữ số trở lên.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cách so sánh các số tự nhiên có 5 chữ số trở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2051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459504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1136</TotalTime>
  <Words>3004</Words>
  <Application>Microsoft Office PowerPoint</Application>
  <PresentationFormat>Widescreen</PresentationFormat>
  <Paragraphs>324</Paragraphs>
  <Slides>40</Slides>
  <Notes>17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Calibri (Headings)</vt:lpstr>
      <vt:lpstr>Calibri Light</vt:lpstr>
      <vt:lpstr>Cambria Math</vt:lpstr>
      <vt:lpstr>Rockwell</vt:lpstr>
      <vt:lpstr>Times New Roman</vt:lpstr>
      <vt:lpstr>Wingdings</vt:lpstr>
      <vt:lpstr>Office Theme</vt:lpstr>
      <vt:lpstr>1_Office Theme</vt:lpstr>
      <vt:lpstr>Organic</vt:lpstr>
      <vt:lpstr>Equation</vt:lpstr>
      <vt:lpstr>NỘI QUY LỚP HỌC TOÁN</vt:lpstr>
      <vt:lpstr>PHƯƠNG PHÁP HỌC TẬP</vt:lpstr>
      <vt:lpstr>ĐẠI SỐ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29</cp:revision>
  <dcterms:created xsi:type="dcterms:W3CDTF">2021-06-07T13:44:30Z</dcterms:created>
  <dcterms:modified xsi:type="dcterms:W3CDTF">2023-09-11T07:36:07Z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