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6" autoAdjust="0"/>
    <p:restoredTop sz="94291" autoAdjust="0"/>
  </p:normalViewPr>
  <p:slideViewPr>
    <p:cSldViewPr snapToGrid="0">
      <p:cViewPr varScale="1">
        <p:scale>
          <a:sx n="64" d="100"/>
          <a:sy n="64" d="100"/>
        </p:scale>
        <p:origin x="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11/28/2023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11/28/2023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6.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14.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3.bin"/><Relationship Id="rId18" Type="http://schemas.openxmlformats.org/officeDocument/2006/relationships/image" Target="../media/image23.wmf"/><Relationship Id="rId3" Type="http://schemas.openxmlformats.org/officeDocument/2006/relationships/image" Target="../media/image17.png"/><Relationship Id="rId21" Type="http://schemas.openxmlformats.org/officeDocument/2006/relationships/oleObject" Target="../embeddings/oleObject18.bin"/><Relationship Id="rId7" Type="http://schemas.openxmlformats.org/officeDocument/2006/relationships/image" Target="../media/image19.wmf"/><Relationship Id="rId12" Type="http://schemas.openxmlformats.org/officeDocument/2006/relationships/image" Target="../media/image21.wmf"/><Relationship Id="rId17" Type="http://schemas.openxmlformats.org/officeDocument/2006/relationships/oleObject" Target="../embeddings/oleObject15.bin"/><Relationship Id="rId2" Type="http://schemas.openxmlformats.org/officeDocument/2006/relationships/notesSlide" Target="../notesSlides/notesSlide3.xml"/><Relationship Id="rId16" Type="http://schemas.openxmlformats.org/officeDocument/2006/relationships/image" Target="../media/image22.emf"/><Relationship Id="rId20" Type="http://schemas.openxmlformats.org/officeDocument/2006/relationships/oleObject" Target="../embeddings/oleObject17.bin"/><Relationship Id="rId1" Type="http://schemas.openxmlformats.org/officeDocument/2006/relationships/slideLayout" Target="../slideLayouts/slideLayout2.xml"/><Relationship Id="rId6" Type="http://schemas.openxmlformats.org/officeDocument/2006/relationships/oleObject" Target="../embeddings/oleObject9.bin"/><Relationship Id="rId11" Type="http://schemas.openxmlformats.org/officeDocument/2006/relationships/oleObject" Target="../embeddings/oleObject12.bin"/><Relationship Id="rId5" Type="http://schemas.openxmlformats.org/officeDocument/2006/relationships/image" Target="../media/image18.wmf"/><Relationship Id="rId15" Type="http://schemas.openxmlformats.org/officeDocument/2006/relationships/oleObject" Target="../embeddings/oleObject14.bin"/><Relationship Id="rId10" Type="http://schemas.openxmlformats.org/officeDocument/2006/relationships/oleObject" Target="../embeddings/oleObject11.bin"/><Relationship Id="rId19" Type="http://schemas.openxmlformats.org/officeDocument/2006/relationships/oleObject" Target="../embeddings/oleObject16.bin"/><Relationship Id="rId4" Type="http://schemas.openxmlformats.org/officeDocument/2006/relationships/oleObject" Target="../embeddings/oleObject8.bin"/><Relationship Id="rId9" Type="http://schemas.openxmlformats.org/officeDocument/2006/relationships/image" Target="../media/image20.wmf"/><Relationship Id="rId14" Type="http://schemas.openxmlformats.org/officeDocument/2006/relationships/image" Target="../media/image11.wmf"/><Relationship Id="rId22" Type="http://schemas.openxmlformats.org/officeDocument/2006/relationships/image" Target="../media/image24.wmf"/></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ea typeface="Tahoma" panose="020B0604030504040204" pitchFamily="34" charset="0"/>
                <a:cs typeface="Times New Roman" panose="02020603050405020304" pitchFamily="18" charset="0"/>
              </a:rPr>
              <a:t>Giáo</a:t>
            </a:r>
            <a:r>
              <a:rPr lang="en-US" sz="2800" dirty="0">
                <a:solidFill>
                  <a:schemeClr val="bg1"/>
                </a:solidFill>
                <a:ea typeface="Tahoma" panose="020B0604030504040204" pitchFamily="34" charset="0"/>
                <a:cs typeface="Times New Roman" panose="02020603050405020304" pitchFamily="18" charset="0"/>
              </a:rPr>
              <a:t> </a:t>
            </a:r>
            <a:r>
              <a:rPr lang="en-US" sz="2800" dirty="0" err="1">
                <a:solidFill>
                  <a:schemeClr val="bg1"/>
                </a:solidFill>
                <a:ea typeface="Tahoma" panose="020B0604030504040204" pitchFamily="34" charset="0"/>
                <a:cs typeface="Times New Roman" panose="02020603050405020304" pitchFamily="18" charset="0"/>
              </a:rPr>
              <a:t>viên</a:t>
            </a:r>
            <a:r>
              <a:rPr lang="en-US" sz="2800" dirty="0">
                <a:solidFill>
                  <a:schemeClr val="bg1"/>
                </a:solidFill>
                <a:ea typeface="Tahoma" panose="020B0604030504040204" pitchFamily="34" charset="0"/>
                <a:cs typeface="Times New Roman" panose="02020603050405020304" pitchFamily="18" charset="0"/>
              </a:rPr>
              <a:t>: </a:t>
            </a:r>
            <a:r>
              <a:rPr lang="vi-VN" sz="2800" dirty="0">
                <a:solidFill>
                  <a:schemeClr val="bg1"/>
                </a:solidFill>
                <a:ea typeface="Tahoma" panose="020B0604030504040204" pitchFamily="34" charset="0"/>
                <a:cs typeface="Times New Roman" panose="02020603050405020304" pitchFamily="18" charset="0"/>
              </a:rPr>
              <a:t>PHẠM VŨ LAN TRANG</a:t>
            </a:r>
            <a:endParaRPr lang="en-US" sz="2800" dirty="0">
              <a:solidFill>
                <a:schemeClr val="bg1"/>
              </a:solidFill>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2800" dirty="0">
                <a:solidFill>
                  <a:schemeClr val="bg1"/>
                </a:solidFill>
                <a:ea typeface="Tahoma" panose="020B0604030504040204" pitchFamily="34" charset="0"/>
                <a:cs typeface="Times New Roman" panose="02020603050405020304" pitchFamily="18" charset="0"/>
              </a:rPr>
              <a:t>          UBND QUẬN LONG BIÊN</a:t>
            </a:r>
            <a:endParaRPr lang="en-US" sz="2800" dirty="0">
              <a:solidFill>
                <a:schemeClr val="bg1"/>
              </a:solidFill>
              <a:ea typeface="Tahoma" panose="020B0604030504040204" pitchFamily="34" charset="0"/>
              <a:cs typeface="Times New Roman" panose="02020603050405020304" pitchFamily="18" charset="0"/>
            </a:endParaRPr>
          </a:p>
          <a:p>
            <a:pPr algn="l"/>
            <a:r>
              <a:rPr lang="en-US" sz="2800" dirty="0">
                <a:solidFill>
                  <a:schemeClr val="bg1"/>
                </a:solidFill>
                <a:ea typeface="Tahoma" panose="020B0604030504040204" pitchFamily="34" charset="0"/>
                <a:cs typeface="Times New Roman" panose="02020603050405020304" pitchFamily="18" charset="0"/>
              </a:rPr>
              <a:t>TRƯỜNG THCS </a:t>
            </a:r>
            <a:r>
              <a:rPr lang="vi-VN" sz="2800" dirty="0">
                <a:solidFill>
                  <a:schemeClr val="bg1"/>
                </a:solidFill>
                <a:ea typeface="Tahoma" panose="020B0604030504040204" pitchFamily="34" charset="0"/>
                <a:cs typeface="Times New Roman" panose="02020603050405020304" pitchFamily="18" charset="0"/>
              </a:rPr>
              <a:t>NGUYỄN GIA THIỀU</a:t>
            </a:r>
            <a:endParaRPr lang="en-US" sz="2800" dirty="0">
              <a:solidFill>
                <a:schemeClr val="bg1"/>
              </a:solidFill>
              <a:ea typeface="Tahoma" panose="020B0604030504040204" pitchFamily="34" charset="0"/>
              <a:cs typeface="Times New Roman" panose="02020603050405020304" pitchFamily="18" charset="0"/>
            </a:endParaRPr>
          </a:p>
        </p:txBody>
      </p:sp>
      <p:sp>
        <p:nvSpPr>
          <p:cNvPr id="13" name="!!2">
            <a:extLst>
              <a:ext uri="{FF2B5EF4-FFF2-40B4-BE49-F238E27FC236}">
                <a16:creationId xmlns:a16="http://schemas.microsoft.com/office/drawing/2014/main" id="{D2B87D8F-8DCF-42A1-AB33-20EB50526204}"/>
              </a:ext>
            </a:extLst>
          </p:cNvPr>
          <p:cNvSpPr>
            <a:spLocks noGrp="1"/>
          </p:cNvSpPr>
          <p:nvPr>
            <p:ph type="ctrTitle"/>
          </p:nvPr>
        </p:nvSpPr>
        <p:spPr>
          <a:xfrm>
            <a:off x="239628" y="2323835"/>
            <a:ext cx="11952372" cy="1417123"/>
          </a:xfrm>
        </p:spPr>
        <p:txBody>
          <a:bodyPr>
            <a:noAutofit/>
          </a:bodyPr>
          <a:lstStyle/>
          <a:p>
            <a:br>
              <a:rPr lang="en-US" sz="5000" b="1" dirty="0">
                <a:solidFill>
                  <a:schemeClr val="bg1"/>
                </a:solidFill>
                <a:latin typeface="+mn-lt"/>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mn-lt"/>
                <a:cs typeface="Arial" panose="020B0604020202020204" pitchFamily="34" charset="0"/>
              </a:rPr>
              <a:t>TẬP HỢP CÁC SỐ NGUYÊN</a:t>
            </a:r>
            <a:endParaRPr lang="en-US" sz="5000" b="1" dirty="0">
              <a:solidFill>
                <a:schemeClr val="bg1"/>
              </a:solidFill>
              <a:latin typeface="+mn-lt"/>
              <a:cs typeface="Times New Roman" panose="02020603050405020304" pitchFamily="18" charset="0"/>
            </a:endParaRPr>
          </a:p>
        </p:txBody>
      </p:sp>
      <p:sp>
        <p:nvSpPr>
          <p:cNvPr id="16" name="Rectangle 15">
            <a:extLst>
              <a:ext uri="{FF2B5EF4-FFF2-40B4-BE49-F238E27FC236}">
                <a16:creationId xmlns:a16="http://schemas.microsoft.com/office/drawing/2014/main" id="{B92A9CB4-F53E-458D-AE32-E01E32AE7129}"/>
              </a:ext>
            </a:extLst>
          </p:cNvPr>
          <p:cNvSpPr/>
          <p:nvPr/>
        </p:nvSpPr>
        <p:spPr>
          <a:xfrm>
            <a:off x="4006765" y="1960094"/>
            <a:ext cx="4060728" cy="707886"/>
          </a:xfrm>
          <a:prstGeom prst="rect">
            <a:avLst/>
          </a:prstGeom>
          <a:noFill/>
        </p:spPr>
        <p:txBody>
          <a:bodyPr wrap="none" lIns="91440" tIns="45720" rIns="91440" bIns="45720">
            <a:spAutoFit/>
          </a:bodyPr>
          <a:lstStyle/>
          <a:p>
            <a:pPr algn="ctr"/>
            <a:r>
              <a:rPr lang="vi-VN"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TIẾT 38 – BÀI 2</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6948" y="2312240"/>
            <a:ext cx="6947257" cy="1384995"/>
          </a:xfrm>
          <a:prstGeom prst="rect">
            <a:avLst/>
          </a:prstGeom>
          <a:solidFill>
            <a:schemeClr val="accent2">
              <a:lumMod val="40000"/>
              <a:lumOff val="60000"/>
            </a:schemeClr>
          </a:solidFill>
        </p:spPr>
        <p:txBody>
          <a:bodyPr wrap="square">
            <a:spAutoFit/>
          </a:bodyPr>
          <a:lstStyle/>
          <a:p>
            <a:r>
              <a:rPr lang="en-US" sz="2800" dirty="0" err="1">
                <a:effectLst/>
                <a:latin typeface="Arial" panose="020B0604020202020204" pitchFamily="34" charset="0"/>
                <a:ea typeface="Times New Roman" panose="02020603050405020304" pitchFamily="18" charset="0"/>
              </a:rPr>
              <a:t>Hoạt</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động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nhóm</a:t>
            </a:r>
            <a:r>
              <a:rPr lang="en-US" sz="2800" dirty="0">
                <a:effectLst/>
                <a:latin typeface="Arial" panose="020B0604020202020204" pitchFamily="34" charset="0"/>
                <a:ea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rPr>
              <a:t>đôi</a:t>
            </a:r>
            <a:r>
              <a:rPr lang="en-US" sz="2800" dirty="0">
                <a:effectLst/>
                <a:latin typeface="Arial" panose="020B0604020202020204" pitchFamily="34" charset="0"/>
                <a:ea typeface="Times New Roman" panose="02020603050405020304" pitchFamily="18" charset="0"/>
              </a:rPr>
              <a:t>: Quan </a:t>
            </a:r>
            <a:r>
              <a:rPr lang="en-US" sz="2800" dirty="0" err="1">
                <a:effectLst/>
                <a:latin typeface="Arial" panose="020B0604020202020204" pitchFamily="34" charset="0"/>
                <a:ea typeface="Times New Roman" panose="02020603050405020304" pitchFamily="18" charset="0"/>
              </a:rPr>
              <a:t>sát</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hình</a:t>
            </a:r>
            <a:r>
              <a:rPr lang="en-US" sz="2800" dirty="0">
                <a:effectLst/>
                <a:latin typeface="Arial" panose="020B0604020202020204" pitchFamily="34" charset="0"/>
                <a:ea typeface="Times New Roman" panose="02020603050405020304" pitchFamily="18" charset="0"/>
              </a:rPr>
              <a:t> 1, 2, </a:t>
            </a:r>
            <a:r>
              <a:rPr lang="en-US" sz="2800" dirty="0" err="1">
                <a:effectLst/>
                <a:latin typeface="Arial" panose="020B0604020202020204" pitchFamily="34" charset="0"/>
                <a:ea typeface="Times New Roman" panose="02020603050405020304" pitchFamily="18" charset="0"/>
              </a:rPr>
              <a:t>kết</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đọc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thông</a:t>
            </a:r>
            <a:r>
              <a:rPr lang="en-US" sz="2800" dirty="0">
                <a:effectLst/>
                <a:latin typeface="Arial" panose="020B0604020202020204" pitchFamily="34" charset="0"/>
                <a:ea typeface="Times New Roman" panose="02020603050405020304" pitchFamily="18" charset="0"/>
              </a:rPr>
              <a:t> tin SGK </a:t>
            </a:r>
            <a:r>
              <a:rPr lang="en-US" sz="2800" dirty="0" err="1">
                <a:effectLst/>
                <a:latin typeface="Arial" panose="020B0604020202020204" pitchFamily="34" charset="0"/>
                <a:ea typeface="Times New Roman" panose="02020603050405020304" pitchFamily="18" charset="0"/>
              </a:rPr>
              <a:t>để</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điền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vào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bảng</a:t>
            </a:r>
            <a:r>
              <a:rPr lang="en-US" sz="2800" dirty="0">
                <a:effectLst/>
                <a:latin typeface="Arial" panose="020B0604020202020204" pitchFamily="34" charset="0"/>
                <a:ea typeface="Times New Roman" panose="02020603050405020304" pitchFamily="18" charset="0"/>
              </a:rPr>
              <a:t>: </a:t>
            </a:r>
            <a:endParaRPr lang="en-US" sz="2800" dirty="0"/>
          </a:p>
        </p:txBody>
      </p:sp>
      <p:graphicFrame>
        <p:nvGraphicFramePr>
          <p:cNvPr id="19" name="Table 18">
            <a:extLst>
              <a:ext uri="{FF2B5EF4-FFF2-40B4-BE49-F238E27FC236}">
                <a16:creationId xmlns:a16="http://schemas.microsoft.com/office/drawing/2014/main"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24" name="TextBox 23">
            <a:extLst>
              <a:ext uri="{FF2B5EF4-FFF2-40B4-BE49-F238E27FC236}">
                <a16:creationId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484481"/>
        </p:xfrm>
        <a:graphic>
          <a:graphicData uri="http://schemas.openxmlformats.org/drawingml/2006/table">
            <a:tbl>
              <a:tblPr firstRow="1" firstCol="1" bandRow="1">
                <a:tableStyleId>{5C22544A-7EE6-4342-B048-85BDC9FD1C3A}</a:tableStyleId>
              </a:tblPr>
              <a:tblGrid>
                <a:gridCol w="6256984">
                  <a:extLst>
                    <a:ext uri="{9D8B030D-6E8A-4147-A177-3AD203B41FA5}">
                      <a16:colId xmlns:a16="http://schemas.microsoft.com/office/drawing/2014/main" val="495735645"/>
                    </a:ext>
                  </a:extLst>
                </a:gridCol>
                <a:gridCol w="2425775">
                  <a:extLst>
                    <a:ext uri="{9D8B030D-6E8A-4147-A177-3AD203B41FA5}">
                      <a16:colId xmlns:a16="http://schemas.microsoft.com/office/drawing/2014/main" val="254155068"/>
                    </a:ext>
                  </a:extLst>
                </a:gridCol>
                <a:gridCol w="2651717">
                  <a:extLst>
                    <a:ext uri="{9D8B030D-6E8A-4147-A177-3AD203B41FA5}">
                      <a16:colId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a16="http://schemas.microsoft.com/office/drawing/2014/main" val="623258886"/>
                  </a:ext>
                </a:extLst>
              </a:tr>
            </a:tbl>
          </a:graphicData>
        </a:graphic>
      </p:graphicFrame>
      <p:sp>
        <p:nvSpPr>
          <p:cNvPr id="36" name="TextBox 35">
            <a:extLst>
              <a:ext uri="{FF2B5EF4-FFF2-40B4-BE49-F238E27FC236}">
                <a16:creationId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DFCDDCFC-7F0E-459A-B06C-045E93D95266}"/>
              </a:ext>
            </a:extLst>
          </p:cNvPr>
          <p:cNvGrpSpPr/>
          <p:nvPr/>
        </p:nvGrpSpPr>
        <p:grpSpPr>
          <a:xfrm>
            <a:off x="6404708" y="2747080"/>
            <a:ext cx="5377239" cy="3055401"/>
            <a:chOff x="7124308" y="2842829"/>
            <a:chExt cx="4829610" cy="3296812"/>
          </a:xfrm>
        </p:grpSpPr>
        <p:pic>
          <p:nvPicPr>
            <p:cNvPr id="9" name="Picture 8">
              <a:extLst>
                <a:ext uri="{FF2B5EF4-FFF2-40B4-BE49-F238E27FC236}">
                  <a16:creationId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a16="http://schemas.microsoft.com/office/drawing/2014/main"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17" name="Object 16">
                          <a:extLst>
                            <a:ext uri="{FF2B5EF4-FFF2-40B4-BE49-F238E27FC236}">
                              <a16:creationId xmlns:a16="http://schemas.microsoft.com/office/drawing/2014/main" id="{45113CAB-7D31-4969-8417-653C07EDA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9" name="Thought Bubble: Cloud 18">
            <a:extLst>
              <a:ext uri="{FF2B5EF4-FFF2-40B4-BE49-F238E27FC236}">
                <a16:creationId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a16="http://schemas.microsoft.com/office/drawing/2014/main"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25" name="Object 24">
                        <a:extLst>
                          <a:ext uri="{FF2B5EF4-FFF2-40B4-BE49-F238E27FC236}">
                            <a16:creationId xmlns:a16="http://schemas.microsoft.com/office/drawing/2014/main" id="{61558CE7-EE59-4831-B5D9-6ACFF8742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name="Equation" r:id="rId3" imgW="164814" imgH="177492" progId="Equation.DSMT4">
                    <p:embed/>
                  </p:oleObj>
                </mc:Choice>
                <mc:Fallback>
                  <p:oleObj name="Equation" r:id="rId3" imgW="164814" imgH="177492" progId="Equation.DSMT4">
                    <p:embed/>
                    <p:pic>
                      <p:nvPicPr>
                        <p:cNvPr id="28" name="Object 27">
                          <a:extLst>
                            <a:ext uri="{FF2B5EF4-FFF2-40B4-BE49-F238E27FC236}">
                              <a16:creationId xmlns:a16="http://schemas.microsoft.com/office/drawing/2014/main" id="{22B0B8F1-FAF4-4A28-9060-F479D1B70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a16="http://schemas.microsoft.com/office/drawing/2014/main" id="{F7B43648-A966-41F5-AC7A-188622DD51AA}"/>
              </a:ext>
            </a:extLst>
          </p:cNvPr>
          <p:cNvPicPr>
            <a:picLocks noChangeAspect="1"/>
          </p:cNvPicPr>
          <p:nvPr/>
        </p:nvPicPr>
        <p:blipFill rotWithShape="1">
          <a:blip r:embed="rId3"/>
          <a:srcRect l="48333" t="35185" r="12500" b="35238"/>
          <a:stretch/>
        </p:blipFill>
        <p:spPr>
          <a:xfrm>
            <a:off x="1531759" y="605326"/>
            <a:ext cx="8382000" cy="3129524"/>
          </a:xfrm>
          <a:prstGeom prst="rect">
            <a:avLst/>
          </a:prstGeom>
        </p:spPr>
      </p:pic>
      <p:sp>
        <p:nvSpPr>
          <p:cNvPr id="13" name="Text Box 53">
            <a:extLst>
              <a:ext uri="{FF2B5EF4-FFF2-40B4-BE49-F238E27FC236}">
                <a16:creationId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a16="http://schemas.microsoft.com/office/drawing/2014/main"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name="Equation" r:id="rId4" imgW="1434477" imgH="266584" progId="Equation.DSMT4">
                  <p:embed/>
                </p:oleObj>
              </mc:Choice>
              <mc:Fallback>
                <p:oleObj name="Equation" r:id="rId4" imgW="1434477" imgH="266584" progId="Equation.DSMT4">
                  <p:embed/>
                  <p:pic>
                    <p:nvPicPr>
                      <p:cNvPr id="15" name="Object 14">
                        <a:extLst>
                          <a:ext uri="{FF2B5EF4-FFF2-40B4-BE49-F238E27FC236}">
                            <a16:creationId xmlns:a16="http://schemas.microsoft.com/office/drawing/2014/main" id="{FA90B208-54B4-4CA5-9167-6EB91C498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a16="http://schemas.microsoft.com/office/drawing/2014/main"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name="Equation" r:id="rId6" imgW="164814" imgH="177492" progId="Equation.DSMT4">
                    <p:embed/>
                  </p:oleObj>
                </mc:Choice>
                <mc:Fallback>
                  <p:oleObj name="Equation" r:id="rId6" imgW="164814" imgH="177492" progId="Equation.DSMT4">
                    <p:embed/>
                    <p:pic>
                      <p:nvPicPr>
                        <p:cNvPr id="22" name="Object 21">
                          <a:extLst>
                            <a:ext uri="{FF2B5EF4-FFF2-40B4-BE49-F238E27FC236}">
                              <a16:creationId xmlns:a16="http://schemas.microsoft.com/office/drawing/2014/main" id="{33E9F928-948C-49AE-895D-592335024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a16="http://schemas.microsoft.com/office/drawing/2014/main"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a16="http://schemas.microsoft.com/office/drawing/2014/main"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a16="http://schemas.microsoft.com/office/drawing/2014/main"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r:id="rId3" imgW="164957" imgH="444114" progId="Equation.DSMT4">
                      <p:embed/>
                    </p:oleObj>
                  </mc:Choice>
                  <mc:Fallback>
                    <p:oleObj r:id="rId3" imgW="164957" imgH="444114" progId="Equation.DSMT4">
                      <p:embed/>
                      <p:pic>
                        <p:nvPicPr>
                          <p:cNvPr id="3" name="Object 2">
                            <a:extLst>
                              <a:ext uri="{FF2B5EF4-FFF2-40B4-BE49-F238E27FC236}">
                                <a16:creationId xmlns:a16="http://schemas.microsoft.com/office/drawing/2014/main" id="{178CBD25-B9E8-43C3-8C81-A7132E92B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a16="http://schemas.microsoft.com/office/drawing/2014/main"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r:id="rId5" imgW="164957" imgH="444114" progId="Equation.DSMT4">
                    <p:embed/>
                  </p:oleObj>
                </mc:Choice>
                <mc:Fallback>
                  <p:oleObj r:id="rId5" imgW="164957" imgH="444114" progId="Equation.DSMT4">
                    <p:embed/>
                    <p:pic>
                      <p:nvPicPr>
                        <p:cNvPr id="15" name="Object 14">
                          <a:extLst>
                            <a:ext uri="{FF2B5EF4-FFF2-40B4-BE49-F238E27FC236}">
                              <a16:creationId xmlns:a16="http://schemas.microsoft.com/office/drawing/2014/main" id="{5E442099-DF1C-4EED-AE58-202695370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a16="http://schemas.microsoft.com/office/drawing/2014/main"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r:id="rId6" imgW="164957" imgH="444114" progId="Equation.DSMT4">
                    <p:embed/>
                  </p:oleObj>
                </mc:Choice>
                <mc:Fallback>
                  <p:oleObj r:id="rId6" imgW="164957" imgH="444114" progId="Equation.DSMT4">
                    <p:embed/>
                    <p:pic>
                      <p:nvPicPr>
                        <p:cNvPr id="28" name="Object 27">
                          <a:extLst>
                            <a:ext uri="{FF2B5EF4-FFF2-40B4-BE49-F238E27FC236}">
                              <a16:creationId xmlns:a16="http://schemas.microsoft.com/office/drawing/2014/main" id="{89283949-BFE4-4982-A7A9-0ECADB9AB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a16="http://schemas.microsoft.com/office/drawing/2014/main" id="{692E03A9-BADC-4491-9CDF-62195DD6C6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0213F29E-888E-49BB-ABBB-60A2C7DB9B9A}"/>
              </a:ext>
            </a:extLst>
          </p:cNvPr>
          <p:cNvPicPr>
            <a:picLocks noChangeAspect="1"/>
          </p:cNvPicPr>
          <p:nvPr/>
        </p:nvPicPr>
        <p:blipFill rotWithShape="1">
          <a:blip r:embed="rId3"/>
          <a:srcRect l="75656" t="46720" r="21908" b="48873"/>
          <a:stretch/>
        </p:blipFill>
        <p:spPr>
          <a:xfrm>
            <a:off x="358799" y="593387"/>
            <a:ext cx="931750" cy="948051"/>
          </a:xfrm>
          <a:prstGeom prst="rect">
            <a:avLst/>
          </a:prstGeom>
        </p:spPr>
      </p:pic>
      <p:grpSp>
        <p:nvGrpSpPr>
          <p:cNvPr id="22" name="Group 21">
            <a:extLst>
              <a:ext uri="{FF2B5EF4-FFF2-40B4-BE49-F238E27FC236}">
                <a16:creationId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a16="http://schemas.microsoft.com/office/drawing/2014/main"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r:id="rId4" imgW="139700" imgH="139700" progId="Equation.DSMT4">
                    <p:embed/>
                  </p:oleObj>
                </mc:Choice>
                <mc:Fallback>
                  <p:oleObj r:id="rId4" imgW="139700" imgH="139700" progId="Equation.DSMT4">
                    <p:embed/>
                    <p:pic>
                      <p:nvPicPr>
                        <p:cNvPr id="5" name="Object 4">
                          <a:extLst>
                            <a:ext uri="{FF2B5EF4-FFF2-40B4-BE49-F238E27FC236}">
                              <a16:creationId xmlns:a16="http://schemas.microsoft.com/office/drawing/2014/main" id="{5C4B8B5B-777A-43B5-B562-3537A0350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r:id="rId6" imgW="139579" imgH="177646" progId="Equation.DSMT4">
                    <p:embed/>
                  </p:oleObj>
                </mc:Choice>
                <mc:Fallback>
                  <p:oleObj r:id="rId6" imgW="139579" imgH="177646" progId="Equation.DSMT4">
                    <p:embed/>
                    <p:pic>
                      <p:nvPicPr>
                        <p:cNvPr id="6" name="Object 5">
                          <a:extLst>
                            <a:ext uri="{FF2B5EF4-FFF2-40B4-BE49-F238E27FC236}">
                              <a16:creationId xmlns:a16="http://schemas.microsoft.com/office/drawing/2014/main" id="{490989BB-1E4A-4B1E-B8DD-5AA2AC1968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a16="http://schemas.microsoft.com/office/drawing/2014/main"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r:id="rId8" imgW="342751" imgH="279279" progId="Equation.DSMT4">
                    <p:embed/>
                  </p:oleObj>
                </mc:Choice>
                <mc:Fallback>
                  <p:oleObj r:id="rId8" imgW="342751" imgH="279279" progId="Equation.DSMT4">
                    <p:embed/>
                    <p:pic>
                      <p:nvPicPr>
                        <p:cNvPr id="14" name="Object 13">
                          <a:extLst>
                            <a:ext uri="{FF2B5EF4-FFF2-40B4-BE49-F238E27FC236}">
                              <a16:creationId xmlns:a16="http://schemas.microsoft.com/office/drawing/2014/main" id="{DFBAFD83-41DA-415D-A869-05D03AC4B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a16="http://schemas.microsoft.com/office/drawing/2014/main"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name="Equation" r:id="rId10" imgW="342751" imgH="279279" progId="Equation.DSMT4">
                    <p:embed/>
                  </p:oleObj>
                </mc:Choice>
                <mc:Fallback>
                  <p:oleObj name="Equation" r:id="rId10" imgW="342751" imgH="279279" progId="Equation.DSMT4">
                    <p:embed/>
                    <p:pic>
                      <p:nvPicPr>
                        <p:cNvPr id="4" name="Object 3">
                          <a:extLst>
                            <a:ext uri="{FF2B5EF4-FFF2-40B4-BE49-F238E27FC236}">
                              <a16:creationId xmlns:a16="http://schemas.microsoft.com/office/drawing/2014/main" id="{A62458B8-3A8E-4BC6-A071-F44C45A733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name="Equation" r:id="rId11" imgW="177646" imgH="190335" progId="Equation.DSMT4">
                    <p:embed/>
                  </p:oleObj>
                </mc:Choice>
                <mc:Fallback>
                  <p:oleObj name="Equation" r:id="rId11" imgW="177646" imgH="190335" progId="Equation.DSMT4">
                    <p:embed/>
                    <p:pic>
                      <p:nvPicPr>
                        <p:cNvPr id="7" name="Object 6">
                          <a:extLst>
                            <a:ext uri="{FF2B5EF4-FFF2-40B4-BE49-F238E27FC236}">
                              <a16:creationId xmlns:a16="http://schemas.microsoft.com/office/drawing/2014/main" id="{4B7319B5-C930-42ED-9382-01E1855C3D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name="Equation" r:id="rId13" imgW="164814" imgH="177492" progId="Equation.DSMT4">
                    <p:embed/>
                  </p:oleObj>
                </mc:Choice>
                <mc:Fallback>
                  <p:oleObj name="Equation" r:id="rId13" imgW="164814" imgH="177492" progId="Equation.DSMT4">
                    <p:embed/>
                    <p:pic>
                      <p:nvPicPr>
                        <p:cNvPr id="12" name="Object 11">
                          <a:extLst>
                            <a:ext uri="{FF2B5EF4-FFF2-40B4-BE49-F238E27FC236}">
                              <a16:creationId xmlns:a16="http://schemas.microsoft.com/office/drawing/2014/main" id="{A6615287-B8C2-48AD-96C2-4025F09933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a16="http://schemas.microsoft.com/office/drawing/2014/main"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name="Equation" r:id="rId15" imgW="576093" imgH="463263" progId="Equation.DSMT4">
                    <p:embed/>
                  </p:oleObj>
                </mc:Choice>
                <mc:Fallback>
                  <p:oleObj name="Equation" r:id="rId15" imgW="576093" imgH="463263" progId="Equation.DSMT4">
                    <p:embed/>
                    <p:pic>
                      <p:nvPicPr>
                        <p:cNvPr id="21" name="Object 20">
                          <a:extLst>
                            <a:ext uri="{FF2B5EF4-FFF2-40B4-BE49-F238E27FC236}">
                              <a16:creationId xmlns:a16="http://schemas.microsoft.com/office/drawing/2014/main" id="{60B2CFEE-B2D5-47C7-A3D8-A056C741F8E0}"/>
                            </a:ext>
                          </a:extLst>
                        </p:cNvPr>
                        <p:cNvPicPr/>
                        <p:nvPr/>
                      </p:nvPicPr>
                      <p:blipFill>
                        <a:blip r:embed="rId16"/>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a16="http://schemas.microsoft.com/office/drawing/2014/main"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name="Equation" r:id="rId17" imgW="393480" imgH="279360" progId="Equation.DSMT4">
                    <p:embed/>
                  </p:oleObj>
                </mc:Choice>
                <mc:Fallback>
                  <p:oleObj name="Equation" r:id="rId17" imgW="393480" imgH="279360" progId="Equation.DSMT4">
                    <p:embed/>
                    <p:pic>
                      <p:nvPicPr>
                        <p:cNvPr id="34" name="Object 33">
                          <a:extLst>
                            <a:ext uri="{FF2B5EF4-FFF2-40B4-BE49-F238E27FC236}">
                              <a16:creationId xmlns:a16="http://schemas.microsoft.com/office/drawing/2014/main" id="{AD738F39-311C-4E25-B4B4-C85F5DDA5E79}"/>
                            </a:ext>
                          </a:extLst>
                        </p:cNvPr>
                        <p:cNvPicPr>
                          <a:picLocks noChangeAspect="1" noChangeArrowheads="1"/>
                        </p:cNvPicPr>
                        <p:nvPr/>
                      </p:nvPicPr>
                      <p:blipFill>
                        <a:blip r:embed="rId18"/>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a16="http://schemas.microsoft.com/office/drawing/2014/main"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name="Equation" r:id="rId19" imgW="164814" imgH="177492" progId="Equation.DSMT4">
                    <p:embed/>
                  </p:oleObj>
                </mc:Choice>
                <mc:Fallback>
                  <p:oleObj name="Equation" r:id="rId19" imgW="164814" imgH="177492" progId="Equation.DSMT4">
                    <p:embed/>
                    <p:pic>
                      <p:nvPicPr>
                        <p:cNvPr id="38" name="Object 37">
                          <a:extLst>
                            <a:ext uri="{FF2B5EF4-FFF2-40B4-BE49-F238E27FC236}">
                              <a16:creationId xmlns:a16="http://schemas.microsoft.com/office/drawing/2014/main" id="{F3146E68-B684-4335-8CBE-DAA1799E47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a16="http://schemas.microsoft.com/office/drawing/2014/main"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name="Equation" r:id="rId20" imgW="177646" imgH="190335" progId="Equation.DSMT4">
                    <p:embed/>
                  </p:oleObj>
                </mc:Choice>
                <mc:Fallback>
                  <p:oleObj name="Equation" r:id="rId20" imgW="177646" imgH="190335" progId="Equation.DSMT4">
                    <p:embed/>
                    <p:pic>
                      <p:nvPicPr>
                        <p:cNvPr id="37" name="Object 36">
                          <a:extLst>
                            <a:ext uri="{FF2B5EF4-FFF2-40B4-BE49-F238E27FC236}">
                              <a16:creationId xmlns:a16="http://schemas.microsoft.com/office/drawing/2014/main" id="{436965C2-9A67-4D5D-9483-7403C3E877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a16="http://schemas.microsoft.com/office/drawing/2014/main"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name="Equation" r:id="rId21" imgW="393480" imgH="291960" progId="Equation.DSMT4">
                    <p:embed/>
                  </p:oleObj>
                </mc:Choice>
                <mc:Fallback>
                  <p:oleObj name="Equation" r:id="rId21" imgW="393480" imgH="291960" progId="Equation.DSMT4">
                    <p:embed/>
                    <p:pic>
                      <p:nvPicPr>
                        <p:cNvPr id="41" name="Object 40">
                          <a:extLst>
                            <a:ext uri="{FF2B5EF4-FFF2-40B4-BE49-F238E27FC236}">
                              <a16:creationId xmlns:a16="http://schemas.microsoft.com/office/drawing/2014/main" id="{93C73BF6-4E3D-4A0D-8DFF-EF2F3F56EAA5}"/>
                            </a:ext>
                          </a:extLst>
                        </p:cNvPr>
                        <p:cNvPicPr/>
                        <p:nvPr/>
                      </p:nvPicPr>
                      <p:blipFill>
                        <a:blip r:embed="rId22"/>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71af3243-3dd4-4a8d-8c0d-dd76da1f02a5"/>
    <ds:schemaRef ds:uri="http://purl.org/dc/dcmitype/"/>
    <ds:schemaRef ds:uri="http://schemas.microsoft.com/office/infopath/2007/PartnerControls"/>
    <ds:schemaRef ds:uri="16c05727-aa75-4e4a-9b5f-8a80a1165891"/>
    <ds:schemaRef ds:uri="http://purl.org/dc/terms/"/>
  </ds:schemaRefs>
</ds:datastoreItem>
</file>

<file path=docProps/app.xml><?xml version="1.0" encoding="utf-8"?>
<Properties xmlns="http://schemas.openxmlformats.org/officeDocument/2006/extended-properties" xmlns:vt="http://schemas.openxmlformats.org/officeDocument/2006/docPropsVTypes">
  <Template>Lab safety</Template>
  <TotalTime>1712</TotalTime>
  <Words>1480</Words>
  <Application>Microsoft Office PowerPoint</Application>
  <PresentationFormat>Widescreen</PresentationFormat>
  <Paragraphs>236</Paragraphs>
  <Slides>20</Slides>
  <Notes>9</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1" baseType="lpstr">
      <vt:lpstr>.VnTime</vt:lpstr>
      <vt:lpstr>Arial</vt:lpstr>
      <vt:lpstr>Arial Black</vt:lpstr>
      <vt:lpstr>Calibri</vt:lpstr>
      <vt:lpstr>Calibri Light</vt:lpstr>
      <vt:lpstr>Rockwell</vt:lpstr>
      <vt:lpstr>Tahoma</vt:lpstr>
      <vt:lpstr>Times New Roman</vt:lpstr>
      <vt:lpstr>Office Theme</vt:lpstr>
      <vt:lpstr>Equation</vt:lpstr>
      <vt:lpstr>MathType 7.0 Equation</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lantrang2412@gmail.com</cp:lastModifiedBy>
  <cp:revision>20</cp:revision>
  <dcterms:created xsi:type="dcterms:W3CDTF">2021-06-07T13:44:30Z</dcterms:created>
  <dcterms:modified xsi:type="dcterms:W3CDTF">2023-11-28T15:47:37Z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