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89" r:id="rId5"/>
  </p:sldMasterIdLst>
  <p:notesMasterIdLst>
    <p:notesMasterId r:id="rId29"/>
  </p:notesMasterIdLst>
  <p:sldIdLst>
    <p:sldId id="288" r:id="rId6"/>
    <p:sldId id="327" r:id="rId7"/>
    <p:sldId id="326" r:id="rId8"/>
    <p:sldId id="328" r:id="rId9"/>
    <p:sldId id="349" r:id="rId10"/>
    <p:sldId id="332" r:id="rId11"/>
    <p:sldId id="350" r:id="rId12"/>
    <p:sldId id="351" r:id="rId13"/>
    <p:sldId id="352" r:id="rId14"/>
    <p:sldId id="334" r:id="rId15"/>
    <p:sldId id="356" r:id="rId16"/>
    <p:sldId id="358" r:id="rId17"/>
    <p:sldId id="355" r:id="rId18"/>
    <p:sldId id="335" r:id="rId19"/>
    <p:sldId id="348" r:id="rId20"/>
    <p:sldId id="357" r:id="rId21"/>
    <p:sldId id="377" r:id="rId22"/>
    <p:sldId id="378" r:id="rId23"/>
    <p:sldId id="379" r:id="rId24"/>
    <p:sldId id="380" r:id="rId25"/>
    <p:sldId id="381" r:id="rId26"/>
    <p:sldId id="382" r:id="rId27"/>
    <p:sldId id="375" r:id="rId28"/>
  </p:sldIdLst>
  <p:sldSz cx="9144000" cy="5143500" type="screen16x9"/>
  <p:notesSz cx="6858000" cy="9144000"/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iết 1" id="{58DDB260-AEE1-4CD9-9A9B-3E5750AEBFD3}">
          <p14:sldIdLst>
            <p14:sldId id="288"/>
            <p14:sldId id="327"/>
            <p14:sldId id="326"/>
            <p14:sldId id="328"/>
            <p14:sldId id="349"/>
            <p14:sldId id="332"/>
            <p14:sldId id="350"/>
            <p14:sldId id="351"/>
            <p14:sldId id="352"/>
            <p14:sldId id="334"/>
            <p14:sldId id="356"/>
            <p14:sldId id="358"/>
            <p14:sldId id="355"/>
            <p14:sldId id="335"/>
            <p14:sldId id="348"/>
            <p14:sldId id="357"/>
            <p14:sldId id="377"/>
            <p14:sldId id="378"/>
            <p14:sldId id="379"/>
            <p14:sldId id="380"/>
            <p14:sldId id="381"/>
            <p14:sldId id="382"/>
          </p14:sldIdLst>
        </p14:section>
        <p14:section name="tiết 2" id="{E3D43333-5946-4FF0-8C8F-761AA2A2D056}">
          <p14:sldIdLst>
            <p14:sldId id="37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7C45"/>
    <a:srgbClr val="6EB147"/>
    <a:srgbClr val="55375F"/>
    <a:srgbClr val="442C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71" autoAdjust="0"/>
  </p:normalViewPr>
  <p:slideViewPr>
    <p:cSldViewPr snapToGrid="0">
      <p:cViewPr varScale="1">
        <p:scale>
          <a:sx n="96" d="100"/>
          <a:sy n="96" d="100"/>
        </p:scale>
        <p:origin x="994" y="6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presProps" Target="presProps.xml"/><Relationship Id="rId8" Type="http://schemas.openxmlformats.org/officeDocument/2006/relationships/slide" Target="slides/slide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E8BE76-29C8-41AB-8544-889D89FA4F96}" type="datetimeFigureOut">
              <a:rPr lang="zh-CN" altLang="en-US" smtClean="0"/>
              <a:pPr/>
              <a:t>2023/12/4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3AD677-048F-409F-AACD-0A0B5EF61C8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23667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fld id="{8E734D7E-DDC1-43BA-BA84-4A1CFE3D3418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  <a:pPr/>
              <a:t>1</a:t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119912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006091-B64E-46A7-B1D7-CFE523FACEE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5529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fld id="{8E734D7E-DDC1-43BA-BA84-4A1CFE3D3418}" type="slidenum">
              <a:rPr lang="zh-CN" altLang="en-US" sz="12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pPr/>
              <a:t>23</a:t>
            </a:fld>
            <a:endParaRPr lang="zh-CN" altLang="en-US" sz="1200">
              <a:solidFill>
                <a:prstClr val="black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3584674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pPr/>
              <a:t>2023/12/4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3746729"/>
      </p:ext>
    </p:extLst>
  </p:cSld>
  <p:clrMapOvr>
    <a:masterClrMapping/>
  </p:clrMapOvr>
  <p:transition spd="slow" advClick="0" advTm="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pPr/>
              <a:t>2023/12/4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59827731"/>
      </p:ext>
    </p:extLst>
  </p:cSld>
  <p:clrMapOvr>
    <a:masterClrMapping/>
  </p:clrMapOvr>
  <p:transition spd="slow" advClick="0" advTm="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pPr/>
              <a:t>2023/12/4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8846656"/>
      </p:ext>
    </p:extLst>
  </p:cSld>
  <p:clrMapOvr>
    <a:masterClrMapping/>
  </p:clrMapOvr>
  <p:transition spd="slow" advClick="0" advTm="0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组合 33">
            <a:extLst>
              <a:ext uri="{FF2B5EF4-FFF2-40B4-BE49-F238E27FC236}">
                <a16:creationId xmlns:a16="http://schemas.microsoft.com/office/drawing/2014/main" id="{1F833EC4-E2F9-4549-A464-40B7E5EEA6FD}"/>
              </a:ext>
            </a:extLst>
          </p:cNvPr>
          <p:cNvGrpSpPr/>
          <p:nvPr userDrawn="1"/>
        </p:nvGrpSpPr>
        <p:grpSpPr>
          <a:xfrm>
            <a:off x="0" y="0"/>
            <a:ext cx="9234014" cy="5145088"/>
            <a:chOff x="0" y="0"/>
            <a:chExt cx="12309881" cy="6858000"/>
          </a:xfrm>
        </p:grpSpPr>
        <p:pic>
          <p:nvPicPr>
            <p:cNvPr id="35" name="图片 34">
              <a:extLst>
                <a:ext uri="{FF2B5EF4-FFF2-40B4-BE49-F238E27FC236}">
                  <a16:creationId xmlns:a16="http://schemas.microsoft.com/office/drawing/2014/main" id="{C990D388-9074-4BA5-80A8-22320140908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5400000">
              <a:off x="2667000" y="-2667000"/>
              <a:ext cx="6858000" cy="12192000"/>
            </a:xfrm>
            <a:prstGeom prst="rect">
              <a:avLst/>
            </a:prstGeom>
          </p:spPr>
        </p:pic>
        <p:sp>
          <p:nvSpPr>
            <p:cNvPr id="36" name="矩形: 圆角 3">
              <a:extLst>
                <a:ext uri="{FF2B5EF4-FFF2-40B4-BE49-F238E27FC236}">
                  <a16:creationId xmlns:a16="http://schemas.microsoft.com/office/drawing/2014/main" id="{63E2F4B5-8CE5-4856-AD7D-53EABD075E69}"/>
                </a:ext>
              </a:extLst>
            </p:cNvPr>
            <p:cNvSpPr/>
            <p:nvPr/>
          </p:nvSpPr>
          <p:spPr>
            <a:xfrm>
              <a:off x="429986" y="664016"/>
              <a:ext cx="11332027" cy="5758800"/>
            </a:xfrm>
            <a:prstGeom prst="roundRect">
              <a:avLst/>
            </a:prstGeom>
            <a:noFill/>
            <a:ln w="34925" cap="rnd" cmpd="sng" algn="ctr">
              <a:solidFill>
                <a:srgbClr val="139F4E"/>
              </a:solidFill>
              <a:prstDash val="dash"/>
              <a:round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34294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pic>
          <p:nvPicPr>
            <p:cNvPr id="37" name="图片 36">
              <a:extLst>
                <a:ext uri="{FF2B5EF4-FFF2-40B4-BE49-F238E27FC236}">
                  <a16:creationId xmlns:a16="http://schemas.microsoft.com/office/drawing/2014/main" id="{C5ADCA99-DAF4-4291-84A9-6E7BE648008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904514" y="5528668"/>
              <a:ext cx="3405367" cy="1329332"/>
            </a:xfrm>
            <a:prstGeom prst="rect">
              <a:avLst/>
            </a:prstGeom>
          </p:spPr>
        </p:pic>
        <p:grpSp>
          <p:nvGrpSpPr>
            <p:cNvPr id="38" name="组合 37">
              <a:extLst>
                <a:ext uri="{FF2B5EF4-FFF2-40B4-BE49-F238E27FC236}">
                  <a16:creationId xmlns:a16="http://schemas.microsoft.com/office/drawing/2014/main" id="{90FD8696-508A-46C2-B9A5-C8837437E346}"/>
                </a:ext>
              </a:extLst>
            </p:cNvPr>
            <p:cNvGrpSpPr/>
            <p:nvPr/>
          </p:nvGrpSpPr>
          <p:grpSpPr>
            <a:xfrm rot="5400000">
              <a:off x="5709961" y="-1054214"/>
              <a:ext cx="772078" cy="3224189"/>
              <a:chOff x="246324" y="651074"/>
              <a:chExt cx="969786" cy="5555849"/>
            </a:xfrm>
          </p:grpSpPr>
          <p:sp>
            <p:nvSpPr>
              <p:cNvPr id="41" name="矩形: 圆角 8">
                <a:extLst>
                  <a:ext uri="{FF2B5EF4-FFF2-40B4-BE49-F238E27FC236}">
                    <a16:creationId xmlns:a16="http://schemas.microsoft.com/office/drawing/2014/main" id="{AF493636-B449-46E7-9C1C-83C3DD1DFC60}"/>
                  </a:ext>
                </a:extLst>
              </p:cNvPr>
              <p:cNvSpPr/>
              <p:nvPr/>
            </p:nvSpPr>
            <p:spPr>
              <a:xfrm rot="5400000" flipH="1" flipV="1">
                <a:off x="-1913394" y="3077419"/>
                <a:ext cx="5555849" cy="703159"/>
              </a:xfrm>
              <a:prstGeom prst="roundRect">
                <a:avLst>
                  <a:gd name="adj" fmla="val 15140"/>
                </a:avLst>
              </a:prstGeom>
              <a:solidFill>
                <a:srgbClr val="47984B"/>
              </a:solidFill>
              <a:ln w="7620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34294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endParaRPr>
              </a:p>
            </p:txBody>
          </p:sp>
          <p:sp>
            <p:nvSpPr>
              <p:cNvPr id="42" name="矩形: 圆角 9">
                <a:extLst>
                  <a:ext uri="{FF2B5EF4-FFF2-40B4-BE49-F238E27FC236}">
                    <a16:creationId xmlns:a16="http://schemas.microsoft.com/office/drawing/2014/main" id="{D090BB28-5099-4CBB-82A1-4C7600071AA6}"/>
                  </a:ext>
                </a:extLst>
              </p:cNvPr>
              <p:cNvSpPr/>
              <p:nvPr/>
            </p:nvSpPr>
            <p:spPr>
              <a:xfrm rot="5400000" flipH="1" flipV="1">
                <a:off x="369398" y="5318468"/>
                <a:ext cx="287107" cy="533255"/>
              </a:xfrm>
              <a:prstGeom prst="roundRect">
                <a:avLst>
                  <a:gd name="adj" fmla="val 50000"/>
                </a:avLst>
              </a:prstGeom>
              <a:solidFill>
                <a:srgbClr val="59D36A"/>
              </a:solidFill>
              <a:ln w="7620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34294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43" name="矩形: 圆角 10">
                <a:extLst>
                  <a:ext uri="{FF2B5EF4-FFF2-40B4-BE49-F238E27FC236}">
                    <a16:creationId xmlns:a16="http://schemas.microsoft.com/office/drawing/2014/main" id="{9B26AE79-14A4-4595-B87C-340D6E201629}"/>
                  </a:ext>
                </a:extLst>
              </p:cNvPr>
              <p:cNvSpPr/>
              <p:nvPr/>
            </p:nvSpPr>
            <p:spPr>
              <a:xfrm rot="5400000" flipH="1" flipV="1">
                <a:off x="379009" y="1090739"/>
                <a:ext cx="287107" cy="533254"/>
              </a:xfrm>
              <a:prstGeom prst="roundRect">
                <a:avLst>
                  <a:gd name="adj" fmla="val 50000"/>
                </a:avLst>
              </a:prstGeom>
              <a:solidFill>
                <a:srgbClr val="59D36A"/>
              </a:solidFill>
              <a:ln w="7620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34294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</p:grpSp>
        <p:pic>
          <p:nvPicPr>
            <p:cNvPr id="39" name="图片 38">
              <a:extLst>
                <a:ext uri="{FF2B5EF4-FFF2-40B4-BE49-F238E27FC236}">
                  <a16:creationId xmlns:a16="http://schemas.microsoft.com/office/drawing/2014/main" id="{E3B6CFF1-6C5F-4973-8039-0FDC3B0DAAC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381524" y="609676"/>
              <a:ext cx="837659" cy="527951"/>
            </a:xfrm>
            <a:prstGeom prst="rect">
              <a:avLst/>
            </a:prstGeom>
          </p:spPr>
        </p:pic>
        <p:pic>
          <p:nvPicPr>
            <p:cNvPr id="40" name="图片 39">
              <a:extLst>
                <a:ext uri="{FF2B5EF4-FFF2-40B4-BE49-F238E27FC236}">
                  <a16:creationId xmlns:a16="http://schemas.microsoft.com/office/drawing/2014/main" id="{E168D529-666E-4291-9C8B-7493590088D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923800" y="185838"/>
              <a:ext cx="837659" cy="5279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84643704"/>
      </p:ext>
    </p:extLst>
  </p:cSld>
  <p:clrMapOvr>
    <a:masterClrMapping/>
  </p:clrMapOvr>
  <p:transition spd="slow" advClick="0" advTm="0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4AA026D-5155-4411-A095-EE8A8D92F9B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BED98-F7AE-4B9B-9E71-D9EE7C5BB7B1}" type="slidenum">
              <a:rPr lang="en-US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94906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7704373-27C8-4744-B552-26724315BE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51E95-7D05-4D3C-BC7D-4DCCFFB107EC}" type="slidenum">
              <a:rPr lang="en-US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17526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BAB41FF-7D32-46D6-937C-F532D77E1B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EAAC5-5D4A-493D-A8C4-C0536BD8B102}" type="slidenum">
              <a:rPr lang="en-US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96404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661E94E-D7C1-4CE2-BC21-8F9D57E613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7296F-68F0-498B-97F3-34F3BA995236}" type="slidenum">
              <a:rPr lang="en-US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67797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4C6385C-8D0E-4458-BBCC-AA41E082FF0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C8E3F-5227-48A1-B09A-0F68F081EFDB}" type="slidenum">
              <a:rPr lang="en-US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40413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11CEEF6-EA97-4984-97DD-4D3F8668063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3D901-D1DC-43EE-9D87-40E076DB7456}" type="slidenum">
              <a:rPr lang="en-US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012652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6621A5D-E4FF-4911-AE10-90CD2D1C93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B45A5-4FE3-44AE-AD49-43BA1CA6FC73}" type="slidenum">
              <a:rPr lang="en-US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92729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pPr/>
              <a:t>2023/12/4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46103537"/>
      </p:ext>
    </p:extLst>
  </p:cSld>
  <p:clrMapOvr>
    <a:masterClrMapping/>
  </p:clrMapOvr>
  <p:transition spd="slow" advClick="0" advTm="0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54135ED-5E04-4331-88C4-572EB8A446A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0A344-01BD-4FDD-88B8-F3ABCC39118A}" type="slidenum">
              <a:rPr lang="en-US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445109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ABD724A-9F60-4923-8496-E99A68EB6F1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C84B0-ED62-42A5-866E-DB98F94DEB64}" type="slidenum">
              <a:rPr lang="en-US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08001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A83B406-2E82-4D5D-B903-994E3A88237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FD4A6-672C-45D9-B2CC-760954BE1822}" type="slidenum">
              <a:rPr lang="en-US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651486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9A5B89D-1A3F-4A70-BA56-E7DF8269C7E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84204-0419-4229-B2C4-64FD79D41F3B}" type="slidenum">
              <a:rPr lang="en-US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662625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9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accent3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9543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pic>
        <p:nvPicPr>
          <p:cNvPr id="2050" name="Picture 2" descr="E:\002-KIMS BUSINESS\007-02-Fullslidesppt-Contents\20161206\02-\color-pencil2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13979"/>
            <a:ext cx="9144000" cy="536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331578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87674F70-2DD0-492D-826F-54F56AD2CA1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A5A535-6320-418C-9600-AEFAF11C159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678F6A13-3AE9-451A-BBB3-89F6B638E3B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B1EA32F1-DB05-4C2E-B7DD-45C279EAE8A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FE777F4-EB74-4B71-91C2-7A559086A21E}" type="slidenum">
              <a:rPr lang="en-US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3537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pPr/>
              <a:t>2023/12/4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79085"/>
      </p:ext>
    </p:extLst>
  </p:cSld>
  <p:clrMapOvr>
    <a:masterClrMapping/>
  </p:clrMapOvr>
  <p:transition spd="slow" advClick="0" advTm="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pPr/>
              <a:t>2023/12/4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5159219"/>
      </p:ext>
    </p:extLst>
  </p:cSld>
  <p:clrMapOvr>
    <a:masterClrMapping/>
  </p:clrMapOvr>
  <p:transition spd="slow" advClick="0" advTm="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pPr/>
              <a:t>2023/12/4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11" name="矩形 10"/>
          <p:cNvSpPr/>
          <p:nvPr userDrawn="1"/>
        </p:nvSpPr>
        <p:spPr>
          <a:xfrm>
            <a:off x="6917342" y="4252168"/>
            <a:ext cx="77513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pPr defTabSz="914400"/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精美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pPr defTabSz="914400"/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工作总结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www.1ppt.com/xiazai/zongjie/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工作计划：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www.1ppt.com/xiazai/jihua/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商务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www.1ppt.com/moban/shangwu/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个人简历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www.1ppt.com/xiazai/jianli/  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毕业答辩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www.1ppt.com/xiazai/dabian/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工作汇报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www.1ppt.com/xiazai/huibao/    </a:t>
            </a:r>
          </a:p>
          <a:p>
            <a:pPr defTabSz="914400"/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492275"/>
      </p:ext>
    </p:extLst>
  </p:cSld>
  <p:clrMapOvr>
    <a:masterClrMapping/>
  </p:clrMapOvr>
  <p:transition spd="slow" advClick="0" advTm="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pPr/>
              <a:t>2023/12/4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89057927"/>
      </p:ext>
    </p:extLst>
  </p:cSld>
  <p:clrMapOvr>
    <a:masterClrMapping/>
  </p:clrMapOvr>
  <p:transition spd="slow" advClick="0" advTm="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pPr/>
              <a:t>2023/12/4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40428924"/>
      </p:ext>
    </p:extLst>
  </p:cSld>
  <p:clrMapOvr>
    <a:masterClrMapping/>
  </p:clrMapOvr>
  <p:transition spd="slow" advClick="0" advTm="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pPr/>
              <a:t>2023/12/4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26863871"/>
      </p:ext>
    </p:extLst>
  </p:cSld>
  <p:clrMapOvr>
    <a:masterClrMapping/>
  </p:clrMapOvr>
  <p:transition spd="slow" advClick="0" advTm="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pPr/>
              <a:t>2023/12/4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201385"/>
      </p:ext>
    </p:extLst>
  </p:cSld>
  <p:clrMapOvr>
    <a:masterClrMapping/>
  </p:clrMapOvr>
  <p:transition spd="slow" advClick="0" advTm="0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A37975-6AF7-4301-9DC5-87C074AA59D1}" type="datetimeFigureOut">
              <a:rPr lang="zh-CN" altLang="en-US" smtClean="0"/>
              <a:pPr/>
              <a:t>2023/12/4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1859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 spd="slow" advClick="0" advTm="0">
    <p:fade/>
  </p:transition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54135ED-5E04-4331-88C4-572EB8A446A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30A344-01BD-4FDD-88B8-F3ABCC39118A}" type="slidenum">
              <a:rPr lang="en-US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24579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2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291" cy="514350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07" t="33863" r="20308"/>
          <a:stretch/>
        </p:blipFill>
        <p:spPr>
          <a:xfrm>
            <a:off x="653144" y="2821426"/>
            <a:ext cx="4180113" cy="215796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389593" y="1022909"/>
            <a:ext cx="83621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ĐỒ THỊ </a:t>
            </a:r>
            <a:r>
              <a:rPr lang="en-US" altLang="zh-CN" sz="4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QUÃNG</a:t>
            </a:r>
            <a:r>
              <a:rPr lang="en-US" altLang="zh-CN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ĐƯỜNG</a:t>
            </a:r>
            <a:r>
              <a:rPr lang="en-US" altLang="zh-CN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– </a:t>
            </a:r>
            <a:r>
              <a:rPr lang="en-US" altLang="zh-CN" sz="4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THỜI</a:t>
            </a:r>
            <a:r>
              <a:rPr lang="en-US" altLang="zh-CN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GIAN</a:t>
            </a:r>
            <a:r>
              <a:rPr lang="en-US" altLang="zh-CN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(TIẾT 1)</a:t>
            </a:r>
            <a:endParaRPr lang="zh-CN" altLang="en-US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1620252" y="284243"/>
            <a:ext cx="5967663" cy="830997"/>
            <a:chOff x="2855223" y="1665900"/>
            <a:chExt cx="3581399" cy="369332"/>
          </a:xfrm>
        </p:grpSpPr>
        <p:sp>
          <p:nvSpPr>
            <p:cNvPr id="7" name="圆角矩形 6"/>
            <p:cNvSpPr/>
            <p:nvPr/>
          </p:nvSpPr>
          <p:spPr>
            <a:xfrm>
              <a:off x="2855223" y="1677808"/>
              <a:ext cx="3178629" cy="345516"/>
            </a:xfrm>
            <a:prstGeom prst="roundRect">
              <a:avLst/>
            </a:prstGeom>
            <a:solidFill>
              <a:srgbClr val="6EB1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2855223" y="1665900"/>
              <a:ext cx="358139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800" dirty="0">
                  <a:solidFill>
                    <a:schemeClr val="bg1"/>
                  </a:solidFill>
                  <a:latin typeface="Times New Roman" pitchFamily="18" charset="0"/>
                  <a:ea typeface="Arial-Rounded" panose="020B0500000000000000" pitchFamily="34" charset="-93"/>
                  <a:cs typeface="Times New Roman" pitchFamily="18" charset="0"/>
                  <a:sym typeface="+mn-lt"/>
                </a:rPr>
                <a:t>BÀI 10</a:t>
              </a:r>
              <a:endParaRPr lang="zh-CN" altLang="en-US" sz="4800" dirty="0">
                <a:solidFill>
                  <a:schemeClr val="bg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endParaRPr>
            </a:p>
          </p:txBody>
        </p:sp>
      </p:grpSp>
      <p:sp>
        <p:nvSpPr>
          <p:cNvPr id="5" name="Rectangle 4"/>
          <p:cNvSpPr/>
          <p:nvPr/>
        </p:nvSpPr>
        <p:spPr>
          <a:xfrm>
            <a:off x="103909" y="4748645"/>
            <a:ext cx="841664" cy="3221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</a:t>
            </a:r>
          </a:p>
        </p:txBody>
      </p:sp>
    </p:spTree>
    <p:extLst>
      <p:ext uri="{BB962C8B-B14F-4D97-AF65-F5344CB8AC3E}">
        <p14:creationId xmlns:p14="http://schemas.microsoft.com/office/powerpoint/2010/main" val="2412638660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750"/>
                            </p:stCondLst>
                            <p:childTnLst>
                              <p:par>
                                <p:cTn id="1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3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1308538" y="15766"/>
            <a:ext cx="4572000" cy="55335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n-US" sz="1400" b="1" dirty="0">
                <a:latin typeface="Times New Roman"/>
                <a:ea typeface="Calibri"/>
                <a:cs typeface="Times New Roman"/>
              </a:rPr>
              <a:t>PHIẾU HỌC TẬP SỐ 3</a:t>
            </a:r>
            <a:endParaRPr lang="en-US" sz="1100" dirty="0">
              <a:latin typeface="Calibri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n-US" sz="1400" dirty="0">
                <a:latin typeface="Times New Roman"/>
                <a:ea typeface="Calibri"/>
                <a:cs typeface="Times New Roman"/>
              </a:rPr>
              <a:t>NHÓM: …………</a:t>
            </a:r>
            <a:endParaRPr lang="en-US" sz="1100" dirty="0">
              <a:latin typeface="Calibri"/>
              <a:ea typeface="Calibri"/>
              <a:cs typeface="Times New Roman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22117" y="1038452"/>
            <a:ext cx="8499765" cy="33978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H9: </a:t>
            </a:r>
            <a:r>
              <a:rPr lang="vi-VN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 vẽ được đồ thị S- t chúng ta cần vẽ mấy trục? Tên và đơn vị các trục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H10: </a:t>
            </a:r>
            <a:r>
              <a:rPr lang="vi-VN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ê</a:t>
            </a:r>
            <a:r>
              <a:rPr lang="vi-VN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 cách xác định điểm biểu diễn O,A,B,C,D,E,F quãng đường đi được và thời gian tương ứng? (O là điểm khởi hành khi s=0, t=0)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H11: </a:t>
            </a:r>
            <a:r>
              <a:rPr lang="vi-VN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 các điểm biểu diễn chúng ta cần làm gì để tạo thành đồ thị?H12: Nhóm hoàn thiện đồ thị theo bảng số liệu 10.1 SGK và nhận xét các ý sau:    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Đoạn thẳng nằm nghiêng ở thời gian từ bao nhiêu tới bao nhiêu?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Đoạn thẳng nằm ngang ở thời gian từ bao nhiêu tới bao nhiêu?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   </a:t>
            </a:r>
            <a:r>
              <a:rPr lang="vi-VN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+Nhận xét mối quan hệ giữa quãng đường đi được và thời gian đi trong 3h đầu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429760720"/>
      </p:ext>
    </p:extLst>
  </p:cSld>
  <p:clrMapOvr>
    <a:masterClrMapping/>
  </p:clrMapOvr>
  <p:transition spd="slow" advClick="0" advTm="0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9645" t="789" r="2988" b="2307"/>
          <a:stretch/>
        </p:blipFill>
        <p:spPr>
          <a:xfrm>
            <a:off x="0" y="41564"/>
            <a:ext cx="6463145" cy="510193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621480" y="699706"/>
            <a:ext cx="3044537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Vẽ 2 trục tọa độ Os (km) và Ot (h) vuông góc với nhau tại O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Trục thẳng đứng (trục tung) Os : biểu diễn các độ lớn của quãng đường đi theo một tỉ lệ xích thích hợp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Trục thẳng ngang (trục hoành ) Ot : biểu diễn thời gian theo một tỉ lệ xích thích hợp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9839860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20262" y="0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" name="Rectangle 3"/>
          <p:cNvSpPr/>
          <p:nvPr/>
        </p:nvSpPr>
        <p:spPr>
          <a:xfrm>
            <a:off x="740980" y="1011579"/>
            <a:ext cx="840302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Vẽ 2 trục tọa độ Os (km) và Ot (h) vuông góc với nhau tại O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Trục thẳng đứng (trục tung) Os : biểu diễn các độ lớn của quãng đường đi theo một tỉ lệ xích thích hợp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Trục thẳng ngang (trục hoành ) Ot : biểu diễn thời gian theo một tỉ lệ xích thích hợp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40980" y="3946762"/>
            <a:ext cx="8071944" cy="8826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Nối các điểm O, A, B, C,D E, F trên là đồ thị quãng đường – thời gian trong 6h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40980" y="3043126"/>
            <a:ext cx="80719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-Xác định các điểm biểu diễn quãng đường đi được và thời gian tương ứng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1367690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92547" y="-66823"/>
            <a:ext cx="7581534" cy="4680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 thị biểu diễn quãng đường và thời gian đi trong 6h</a:t>
            </a:r>
            <a:endParaRPr lang="en-US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2446018"/>
              </p:ext>
            </p:extLst>
          </p:nvPr>
        </p:nvGraphicFramePr>
        <p:xfrm>
          <a:off x="4265850" y="1015050"/>
          <a:ext cx="3530534" cy="28917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01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41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398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639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0419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8422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78342"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8342"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8342"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8342"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8342"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cxnSp>
        <p:nvCxnSpPr>
          <p:cNvPr id="5" name="Straight Arrow Connector 4"/>
          <p:cNvCxnSpPr/>
          <p:nvPr/>
        </p:nvCxnSpPr>
        <p:spPr>
          <a:xfrm>
            <a:off x="4244686" y="3906760"/>
            <a:ext cx="4023360" cy="0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H="1" flipV="1">
            <a:off x="4254960" y="681135"/>
            <a:ext cx="0" cy="3200400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3384415" y="549320"/>
            <a:ext cx="845103" cy="4353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200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 (km)</a:t>
            </a:r>
            <a:endParaRPr lang="en-US" sz="2000">
              <a:solidFill>
                <a:srgbClr val="FF0000"/>
              </a:solidFill>
              <a:latin typeface="Calibri Light" panose="020F030202020403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016025" y="3854271"/>
            <a:ext cx="8122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200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 (h)</a:t>
            </a:r>
            <a:endParaRPr lang="en-US" sz="2000">
              <a:solidFill>
                <a:srgbClr val="FF0000"/>
              </a:solidFill>
              <a:latin typeface="Calibri Light" panose="020F030202020403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926818" y="3691942"/>
            <a:ext cx="312906" cy="4353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200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</a:t>
            </a:r>
            <a:endParaRPr lang="en-US" sz="2000">
              <a:solidFill>
                <a:srgbClr val="FF0000"/>
              </a:solidFill>
              <a:latin typeface="Calibri Light" panose="020F030202020403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732340" y="3867438"/>
            <a:ext cx="271229" cy="4353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200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endParaRPr lang="en-US" sz="2000">
              <a:solidFill>
                <a:srgbClr val="FF0000"/>
              </a:solidFill>
              <a:latin typeface="Calibri Light" panose="020F030202020403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314580" y="3854271"/>
            <a:ext cx="27122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200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endParaRPr lang="en-US" sz="2000">
              <a:solidFill>
                <a:srgbClr val="FF0000"/>
              </a:solidFill>
              <a:latin typeface="Calibri Light" panose="020F030202020403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896820" y="3874819"/>
            <a:ext cx="27122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200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endParaRPr lang="en-US" sz="2000">
              <a:solidFill>
                <a:srgbClr val="FF0000"/>
              </a:solidFill>
              <a:latin typeface="Calibri Light" panose="020F030202020403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436498" y="3886188"/>
            <a:ext cx="27122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200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endParaRPr lang="en-US" sz="2000">
              <a:solidFill>
                <a:srgbClr val="FF0000"/>
              </a:solidFill>
              <a:latin typeface="Calibri Light" panose="020F030202020403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839257" y="3092466"/>
            <a:ext cx="441146" cy="4353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200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60</a:t>
            </a:r>
            <a:endParaRPr lang="en-US" sz="2000">
              <a:solidFill>
                <a:srgbClr val="FF0000"/>
              </a:solidFill>
              <a:latin typeface="Calibri Light" panose="020F030202020403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713760" y="2512375"/>
            <a:ext cx="56938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200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120</a:t>
            </a:r>
            <a:endParaRPr lang="en-US" sz="200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665934" y="1921860"/>
            <a:ext cx="56938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200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180</a:t>
            </a:r>
            <a:endParaRPr lang="en-US" sz="200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4878228" y="3327808"/>
            <a:ext cx="0" cy="557285"/>
          </a:xfrm>
          <a:prstGeom prst="line">
            <a:avLst/>
          </a:prstGeom>
          <a:ln w="19050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 flipV="1">
            <a:off x="4239241" y="3325995"/>
            <a:ext cx="640080" cy="0"/>
          </a:xfrm>
          <a:prstGeom prst="line">
            <a:avLst/>
          </a:prstGeom>
          <a:ln w="19050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5467061" y="2736738"/>
            <a:ext cx="0" cy="1188720"/>
          </a:xfrm>
          <a:prstGeom prst="line">
            <a:avLst/>
          </a:prstGeom>
          <a:ln w="19050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 flipV="1">
            <a:off x="4227451" y="2747012"/>
            <a:ext cx="1280160" cy="0"/>
          </a:xfrm>
          <a:prstGeom prst="line">
            <a:avLst/>
          </a:prstGeom>
          <a:ln w="19050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6042708" y="2140381"/>
            <a:ext cx="0" cy="1828800"/>
          </a:xfrm>
          <a:prstGeom prst="line">
            <a:avLst/>
          </a:prstGeom>
          <a:ln w="19050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 flipV="1">
            <a:off x="4228641" y="2169368"/>
            <a:ext cx="1828800" cy="0"/>
          </a:xfrm>
          <a:prstGeom prst="line">
            <a:avLst/>
          </a:prstGeom>
          <a:ln w="19050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V="1">
            <a:off x="4242741" y="2176056"/>
            <a:ext cx="1783828" cy="1742156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V="1">
            <a:off x="6591315" y="1402119"/>
            <a:ext cx="1213881" cy="773689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6043241" y="2176056"/>
            <a:ext cx="54864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 flipH="1">
            <a:off x="7053516" y="3874819"/>
            <a:ext cx="3917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200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endParaRPr lang="en-US" sz="2000">
              <a:solidFill>
                <a:srgbClr val="FF0000"/>
              </a:solidFill>
              <a:latin typeface="Calibri Light" panose="020F030202020403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1" name="Rectangle 30"/>
          <p:cNvSpPr/>
          <p:nvPr/>
        </p:nvSpPr>
        <p:spPr>
          <a:xfrm flipH="1">
            <a:off x="7593194" y="3849320"/>
            <a:ext cx="391726" cy="4353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200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</a:t>
            </a:r>
            <a:endParaRPr lang="en-US" sz="2000">
              <a:solidFill>
                <a:srgbClr val="FF0000"/>
              </a:solidFill>
              <a:latin typeface="Calibri Light" panose="020F030202020403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3674550" y="1315129"/>
            <a:ext cx="56938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200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240</a:t>
            </a:r>
            <a:endParaRPr lang="en-US" sz="200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3683169" y="834789"/>
            <a:ext cx="56938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200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300</a:t>
            </a:r>
            <a:endParaRPr lang="en-US" sz="200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4523943" y="2947751"/>
            <a:ext cx="370614" cy="4353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2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endParaRPr lang="en-US" sz="2000">
              <a:latin typeface="Calibri Light" panose="020F030202020403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5145870" y="2350342"/>
            <a:ext cx="356187" cy="4353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2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endParaRPr lang="en-US" sz="2000">
              <a:latin typeface="Calibri Light" panose="020F030202020403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5721873" y="1791865"/>
            <a:ext cx="356187" cy="4353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2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endParaRPr lang="en-US" sz="2000">
              <a:latin typeface="Calibri Light" panose="020F030202020403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37" name="Straight Connector 36"/>
          <p:cNvCxnSpPr/>
          <p:nvPr/>
        </p:nvCxnSpPr>
        <p:spPr>
          <a:xfrm>
            <a:off x="6604427" y="2140381"/>
            <a:ext cx="0" cy="1828800"/>
          </a:xfrm>
          <a:prstGeom prst="line">
            <a:avLst/>
          </a:prstGeom>
          <a:ln w="19050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H="1" flipV="1">
            <a:off x="6023472" y="2179149"/>
            <a:ext cx="548640" cy="0"/>
          </a:xfrm>
          <a:prstGeom prst="line">
            <a:avLst/>
          </a:prstGeom>
          <a:ln w="19050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8"/>
          <p:cNvSpPr/>
          <p:nvPr/>
        </p:nvSpPr>
        <p:spPr>
          <a:xfrm>
            <a:off x="6248840" y="1752172"/>
            <a:ext cx="3706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2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endParaRPr lang="en-US" sz="20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40" name="Straight Connector 39"/>
          <p:cNvCxnSpPr/>
          <p:nvPr/>
        </p:nvCxnSpPr>
        <p:spPr>
          <a:xfrm>
            <a:off x="7208283" y="1780791"/>
            <a:ext cx="0" cy="2103120"/>
          </a:xfrm>
          <a:prstGeom prst="line">
            <a:avLst/>
          </a:prstGeom>
          <a:ln w="19050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H="1" flipV="1">
            <a:off x="4196629" y="1791673"/>
            <a:ext cx="3017520" cy="0"/>
          </a:xfrm>
          <a:prstGeom prst="line">
            <a:avLst/>
          </a:prstGeom>
          <a:ln w="19050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41"/>
          <p:cNvSpPr/>
          <p:nvPr/>
        </p:nvSpPr>
        <p:spPr>
          <a:xfrm>
            <a:off x="3705529" y="1583064"/>
            <a:ext cx="56938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2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220</a:t>
            </a:r>
            <a:endParaRPr lang="en-US" sz="2000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43" name="Straight Connector 42"/>
          <p:cNvCxnSpPr/>
          <p:nvPr/>
        </p:nvCxnSpPr>
        <p:spPr>
          <a:xfrm>
            <a:off x="7789057" y="1382379"/>
            <a:ext cx="0" cy="2560320"/>
          </a:xfrm>
          <a:prstGeom prst="line">
            <a:avLst/>
          </a:prstGeom>
          <a:ln w="19050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H="1" flipV="1">
            <a:off x="4196629" y="1382379"/>
            <a:ext cx="3566160" cy="0"/>
          </a:xfrm>
          <a:prstGeom prst="line">
            <a:avLst/>
          </a:prstGeom>
          <a:ln w="19050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ectangle 44"/>
          <p:cNvSpPr/>
          <p:nvPr/>
        </p:nvSpPr>
        <p:spPr>
          <a:xfrm>
            <a:off x="3672439" y="1098679"/>
            <a:ext cx="569387" cy="4294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2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260</a:t>
            </a:r>
            <a:endParaRPr lang="en-US" sz="2000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7254504" y="1615316"/>
            <a:ext cx="341760" cy="4294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2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endParaRPr lang="en-US" sz="20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7834322" y="1118996"/>
            <a:ext cx="327334" cy="4294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2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</a:t>
            </a:r>
            <a:endParaRPr lang="en-US" sz="20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51A187D-31EF-4863-7050-D00CC659A44E}"/>
              </a:ext>
            </a:extLst>
          </p:cNvPr>
          <p:cNvSpPr txBox="1"/>
          <p:nvPr/>
        </p:nvSpPr>
        <p:spPr>
          <a:xfrm>
            <a:off x="457565" y="735528"/>
            <a:ext cx="310401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- 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Vẽ 2 trục tọa độ Os (km) và Ot (h) vuông góc với nhau tại O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37AAD35-72B5-642E-120B-AEA335F3742E}"/>
              </a:ext>
            </a:extLst>
          </p:cNvPr>
          <p:cNvSpPr txBox="1"/>
          <p:nvPr/>
        </p:nvSpPr>
        <p:spPr>
          <a:xfrm>
            <a:off x="451700" y="2015360"/>
            <a:ext cx="349219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-Xác định các điểm biểu diễn quãng đường đi được và thời gian tương ứng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81671554-8085-6F74-DE6C-A08CA377E93D}"/>
              </a:ext>
            </a:extLst>
          </p:cNvPr>
          <p:cNvSpPr/>
          <p:nvPr/>
        </p:nvSpPr>
        <p:spPr>
          <a:xfrm>
            <a:off x="501375" y="3278854"/>
            <a:ext cx="3387505" cy="16535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Nối các điểm O, A, B, C,D E, F trên là đồ thị quãng đường – thời gian trong 6h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1765335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500"/>
                            </p:stCondLst>
                            <p:childTnLst>
                              <p:par>
                                <p:cTn id="5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000"/>
                            </p:stCondLst>
                            <p:childTnLst>
                              <p:par>
                                <p:cTn id="5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500"/>
                            </p:stCondLst>
                            <p:childTnLst>
                              <p:par>
                                <p:cTn id="6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000"/>
                            </p:stCondLst>
                            <p:childTnLst>
                              <p:par>
                                <p:cTn id="6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4500"/>
                            </p:stCondLst>
                            <p:childTnLst>
                              <p:par>
                                <p:cTn id="6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500"/>
                            </p:stCondLst>
                            <p:childTnLst>
                              <p:par>
                                <p:cTn id="7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6000"/>
                            </p:stCondLst>
                            <p:childTnLst>
                              <p:par>
                                <p:cTn id="7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000"/>
                            </p:stCondLst>
                            <p:childTnLst>
                              <p:par>
                                <p:cTn id="9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00"/>
                            </p:stCondLst>
                            <p:childTnLst>
                              <p:par>
                                <p:cTn id="10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000"/>
                            </p:stCondLst>
                            <p:childTnLst>
                              <p:par>
                                <p:cTn id="10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500"/>
                            </p:stCondLst>
                            <p:childTnLst>
                              <p:par>
                                <p:cTn id="1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500"/>
                            </p:stCondLst>
                            <p:childTnLst>
                              <p:par>
                                <p:cTn id="12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1000"/>
                            </p:stCondLst>
                            <p:childTnLst>
                              <p:par>
                                <p:cTn id="13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500"/>
                            </p:stCondLst>
                            <p:childTnLst>
                              <p:par>
                                <p:cTn id="1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1000"/>
                            </p:stCondLst>
                            <p:childTnLst>
                              <p:par>
                                <p:cTn id="1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1500"/>
                            </p:stCondLst>
                            <p:childTnLst>
                              <p:par>
                                <p:cTn id="14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500"/>
                            </p:stCondLst>
                            <p:childTnLst>
                              <p:par>
                                <p:cTn id="15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1000"/>
                            </p:stCondLst>
                            <p:childTnLst>
                              <p:par>
                                <p:cTn id="16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500"/>
                            </p:stCondLst>
                            <p:childTnLst>
                              <p:par>
                                <p:cTn id="18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1500"/>
                            </p:stCondLst>
                            <p:childTnLst>
                              <p:par>
                                <p:cTn id="18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9" grpId="0"/>
      <p:bldP spid="42" grpId="0"/>
      <p:bldP spid="45" grpId="0"/>
      <p:bldP spid="49" grpId="0"/>
      <p:bldP spid="50" grpId="0"/>
      <p:bldP spid="23" grpId="0"/>
      <p:bldP spid="28" grpId="0"/>
      <p:bldP spid="2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99545" y="0"/>
            <a:ext cx="8497614" cy="42421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NX: 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Đồ thị biểu diễn quãng đường đi được trong 3h đầu là một đoạn thẳng nằm nghiêng. Quãng đường đi được trong 3h đầu tỉ lệ thuận với thời gian đi.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Đồ thị biểu diễn quãng đường đi được từ 3h tới 4h là đường nằm ngang (tương ứng thời gian nghỉ)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 Đồ thị biểu diễn quãng đường đi được trong từ 4h đến 5h, 5h tới 6h  là 2 một đoạn thẳng nằm nghiêng. 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9438065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3938" r="121" b="2481"/>
          <a:stretch/>
        </p:blipFill>
        <p:spPr>
          <a:xfrm>
            <a:off x="831272" y="634204"/>
            <a:ext cx="5361710" cy="4166395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6286501" y="924791"/>
            <a:ext cx="2618508" cy="219248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quãng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3772893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970" b="1584"/>
          <a:stretch/>
        </p:blipFill>
        <p:spPr>
          <a:xfrm>
            <a:off x="665018" y="671945"/>
            <a:ext cx="4158961" cy="4087091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5070764" y="1049481"/>
            <a:ext cx="3377045" cy="309649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quãng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8318445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F483B8A2-D55B-4EC7-807D-AD0291AE3D1A}"/>
              </a:ext>
            </a:extLst>
          </p:cNvPr>
          <p:cNvSpPr/>
          <p:nvPr/>
        </p:nvSpPr>
        <p:spPr>
          <a:xfrm>
            <a:off x="0" y="1270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22860" algn="just" defTabSz="342900">
              <a:lnSpc>
                <a:spcPct val="115000"/>
              </a:lnSpc>
              <a:defRPr/>
            </a:pPr>
            <a:r>
              <a:rPr lang="en-US" sz="280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A. Bánh gai      		B. Giả cầy		C. Giò lụa      	D. Sữa chua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34897647-623E-4461-AD3F-8A726BFC98F1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9144000" cy="994172"/>
          </a:xfrm>
          <a:prstGeom prst="rect">
            <a:avLst/>
          </a:prstGeom>
          <a:solidFill>
            <a:srgbClr val="FFFF70"/>
          </a:solidFill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err="1">
                <a:solidFill>
                  <a:srgbClr val="2E4D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rgbClr val="2E4D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1. </a:t>
            </a:r>
            <a:r>
              <a:rPr lang="nl-N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Đồ thị quãng đường – thời gian mô tả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63114901-1769-47F4-8E4D-6EBAE3F4C86E}"/>
              </a:ext>
            </a:extLst>
          </p:cNvPr>
          <p:cNvSpPr/>
          <p:nvPr/>
        </p:nvSpPr>
        <p:spPr>
          <a:xfrm>
            <a:off x="325793" y="1272364"/>
            <a:ext cx="659559" cy="659559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>
              <a:defRPr/>
            </a:pPr>
            <a:endParaRPr lang="en-US" sz="280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239EF43-81AB-4C51-A2B5-D0E7BECA58B2}"/>
              </a:ext>
            </a:extLst>
          </p:cNvPr>
          <p:cNvSpPr txBox="1"/>
          <p:nvPr/>
        </p:nvSpPr>
        <p:spPr>
          <a:xfrm>
            <a:off x="325793" y="1272364"/>
            <a:ext cx="8023149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Liên hệ giữa quãng đường đi được và thời gian.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nl-N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Liên hệ giữa vận tốc của vật trên quãng đường và thời gian.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nl-N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Liên hệ giữa hướng chuyển động của vật và thời gian.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nl-N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 Liên hệ giữa vận tốc của vật và hướng chuyển động của vật.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A791D2E7-0FEA-4548-A738-DD527E5DF4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91413" y="4380907"/>
            <a:ext cx="642722" cy="642722"/>
          </a:xfrm>
          <a:prstGeom prst="ellipse">
            <a:avLst/>
          </a:prstGeom>
          <a:ln w="63500" cap="rnd">
            <a:solidFill>
              <a:schemeClr val="accent6">
                <a:lumMod val="75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0AA0FF55-12F7-45A8-BEC4-0876824C11F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15925" y="4380907"/>
            <a:ext cx="642722" cy="642722"/>
          </a:xfrm>
          <a:prstGeom prst="ellipse">
            <a:avLst/>
          </a:prstGeom>
          <a:ln w="63500" cap="rnd">
            <a:solidFill>
              <a:schemeClr val="accent6">
                <a:lumMod val="75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AC23DFBB-8D14-44A3-867B-5C24E4A17D2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66900" y="4380907"/>
            <a:ext cx="642722" cy="642722"/>
          </a:xfrm>
          <a:prstGeom prst="ellipse">
            <a:avLst/>
          </a:prstGeom>
          <a:ln w="63500" cap="rnd">
            <a:solidFill>
              <a:schemeClr val="accent6">
                <a:lumMod val="75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31551770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  <p:bldP spid="1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39D13BC1-0479-4C3A-AA27-7D0AB87A1957}"/>
              </a:ext>
            </a:extLst>
          </p:cNvPr>
          <p:cNvSpPr/>
          <p:nvPr/>
        </p:nvSpPr>
        <p:spPr>
          <a:xfrm>
            <a:off x="-16765" y="8405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2860" marR="22860" algn="just" defTabSz="342900">
              <a:lnSpc>
                <a:spcPct val="115000"/>
              </a:lnSpc>
              <a:defRPr/>
            </a:pPr>
            <a:r>
              <a:rPr lang="en-US" sz="280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A. Tất cả các phương án đưa ra			B. Sấy khô</a:t>
            </a:r>
          </a:p>
          <a:p>
            <a:pPr defTabSz="342900">
              <a:defRPr/>
            </a:pPr>
            <a:r>
              <a:rPr lang="vi-VN" sz="2800">
                <a:solidFill>
                  <a:prstClr val="whit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C. Ướp muối						D. Ướp lạnh</a:t>
            </a:r>
            <a:endParaRPr lang="en-US" sz="280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34897647-623E-4461-AD3F-8A726BFC98F1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9144000" cy="1228868"/>
          </a:xfrm>
          <a:prstGeom prst="rect">
            <a:avLst/>
          </a:prstGeom>
          <a:solidFill>
            <a:srgbClr val="FFFF70"/>
          </a:solidFill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defTabSz="685800">
              <a:lnSpc>
                <a:spcPct val="100000"/>
              </a:lnSpc>
            </a:pPr>
            <a:r>
              <a:rPr lang="en-US" sz="2800" b="1" dirty="0" err="1">
                <a:solidFill>
                  <a:srgbClr val="2C496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rgbClr val="2C496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2. </a:t>
            </a:r>
            <a:r>
              <a:rPr lang="nl-N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Dụng cụ để xác định sự nhanh chậm của chuyển động của một vật gọi là</a:t>
            </a:r>
            <a:endParaRPr lang="en-US" sz="2800" b="1" dirty="0">
              <a:solidFill>
                <a:srgbClr val="2C496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63114901-1769-47F4-8E4D-6EBAE3F4C86E}"/>
              </a:ext>
            </a:extLst>
          </p:cNvPr>
          <p:cNvSpPr/>
          <p:nvPr/>
        </p:nvSpPr>
        <p:spPr>
          <a:xfrm>
            <a:off x="735871" y="2130193"/>
            <a:ext cx="669090" cy="650661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>
              <a:defRPr/>
            </a:pPr>
            <a:endParaRPr lang="en-US" sz="280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BA7DAFF-74E0-438F-AD2F-E7FAADAC00D0}"/>
              </a:ext>
            </a:extLst>
          </p:cNvPr>
          <p:cNvSpPr txBox="1"/>
          <p:nvPr/>
        </p:nvSpPr>
        <p:spPr>
          <a:xfrm>
            <a:off x="752636" y="1726573"/>
            <a:ext cx="644406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514350">
              <a:buAutoNum type="alphaUcPeriod"/>
            </a:pPr>
            <a:r>
              <a:rPr lang="nl-N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Vôn kế			B. Nhiệt kế		</a:t>
            </a:r>
          </a:p>
          <a:p>
            <a:r>
              <a:rPr lang="nl-N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Tốc kế			D. Ampe kế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BB142B1C-687D-48C1-8CB0-7C6EB0B3CD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58646" y="4332840"/>
            <a:ext cx="642722" cy="642722"/>
          </a:xfrm>
          <a:prstGeom prst="ellipse">
            <a:avLst/>
          </a:prstGeom>
          <a:ln w="63500" cap="rnd">
            <a:solidFill>
              <a:schemeClr val="accent6">
                <a:lumMod val="75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F62C6507-C190-4F15-8188-087B320944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58647" y="2912309"/>
            <a:ext cx="642722" cy="642722"/>
          </a:xfrm>
          <a:prstGeom prst="ellipse">
            <a:avLst/>
          </a:prstGeom>
          <a:ln w="63500" cap="rnd">
            <a:solidFill>
              <a:schemeClr val="accent6">
                <a:lumMod val="75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D7B2A941-F8ED-4DA2-8F77-B1FBB31D9E7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58648" y="1405212"/>
            <a:ext cx="642722" cy="642722"/>
          </a:xfrm>
          <a:prstGeom prst="ellipse">
            <a:avLst/>
          </a:prstGeom>
          <a:ln w="63500" cap="rnd">
            <a:solidFill>
              <a:schemeClr val="accent6">
                <a:lumMod val="75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84974186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  <p:bldP spid="1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8A839D2-C67D-40A6-AA4F-2BFF1EE2171C}"/>
              </a:ext>
            </a:extLst>
          </p:cNvPr>
          <p:cNvSpPr/>
          <p:nvPr/>
        </p:nvSpPr>
        <p:spPr>
          <a:xfrm>
            <a:off x="0" y="1270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>
              <a:defRPr/>
            </a:pPr>
            <a:endParaRPr lang="en-US" sz="280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34897647-623E-4461-AD3F-8A726BFC98F1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9144000" cy="1104254"/>
          </a:xfrm>
          <a:prstGeom prst="rect">
            <a:avLst/>
          </a:prstGeom>
          <a:solidFill>
            <a:srgbClr val="FFFF70"/>
          </a:solidFill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err="1">
                <a:solidFill>
                  <a:srgbClr val="2C496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rgbClr val="2C496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3. </a:t>
            </a:r>
            <a:r>
              <a:rPr lang="nl-N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Đồ thị quãng đường – thời gian của vật chuyển động thẳng với tốc độ không đổi có dạng là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63114901-1769-47F4-8E4D-6EBAE3F4C86E}"/>
              </a:ext>
            </a:extLst>
          </p:cNvPr>
          <p:cNvSpPr/>
          <p:nvPr/>
        </p:nvSpPr>
        <p:spPr>
          <a:xfrm>
            <a:off x="1009601" y="1663919"/>
            <a:ext cx="659559" cy="659559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>
              <a:defRPr/>
            </a:pPr>
            <a:endParaRPr lang="en-US" sz="280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CE03A2C-D72D-4052-A17B-072953F82E8F}"/>
              </a:ext>
            </a:extLst>
          </p:cNvPr>
          <p:cNvSpPr txBox="1"/>
          <p:nvPr/>
        </p:nvSpPr>
        <p:spPr>
          <a:xfrm>
            <a:off x="1009601" y="1634115"/>
            <a:ext cx="4759917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Đường thẳng song song với trục thời gian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nl-N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Đường thẳng nằm nghiêng góc với trục thời gian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nl-N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Đường cong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nl-N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 Đường gấp khúc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6FED779-521E-4D23-8C94-25A1834886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78834" y="3029513"/>
            <a:ext cx="1181369" cy="1181369"/>
          </a:xfrm>
          <a:prstGeom prst="ellipse">
            <a:avLst/>
          </a:prstGeom>
          <a:ln w="63500" cap="rnd">
            <a:solidFill>
              <a:schemeClr val="accent6">
                <a:lumMod val="75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342127A-AEF9-46F6-B6E5-A8D5CCC56A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72401" y="3863156"/>
            <a:ext cx="1181369" cy="1181369"/>
          </a:xfrm>
          <a:prstGeom prst="ellipse">
            <a:avLst/>
          </a:prstGeom>
          <a:ln w="63500" cap="rnd">
            <a:solidFill>
              <a:schemeClr val="accent6">
                <a:lumMod val="75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FD6E8EB-1A49-4E1D-9A50-2ED2F00B376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29501" y="1302337"/>
            <a:ext cx="1181369" cy="1181369"/>
          </a:xfrm>
          <a:prstGeom prst="ellipse">
            <a:avLst/>
          </a:prstGeom>
          <a:ln w="63500" cap="rnd">
            <a:solidFill>
              <a:schemeClr val="accent6">
                <a:lumMod val="75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93370259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5775" y="871210"/>
            <a:ext cx="82010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10: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quãng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gian (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1)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85775" y="1665222"/>
            <a:ext cx="820102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quãng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gian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85775" y="2828567"/>
            <a:ext cx="68451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quãng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gian</a:t>
            </a:r>
          </a:p>
        </p:txBody>
      </p:sp>
    </p:spTree>
    <p:extLst>
      <p:ext uri="{BB962C8B-B14F-4D97-AF65-F5344CB8AC3E}">
        <p14:creationId xmlns:p14="http://schemas.microsoft.com/office/powerpoint/2010/main" val="2403975830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0567CBFB-0345-4B9A-9449-2E7FE962B8DB}"/>
              </a:ext>
            </a:extLst>
          </p:cNvPr>
          <p:cNvSpPr/>
          <p:nvPr/>
        </p:nvSpPr>
        <p:spPr>
          <a:xfrm>
            <a:off x="-3" y="1270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>
              <a:defRPr/>
            </a:pPr>
            <a:endParaRPr lang="en-US" sz="280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63114901-1769-47F4-8E4D-6EBAE3F4C86E}"/>
              </a:ext>
            </a:extLst>
          </p:cNvPr>
          <p:cNvSpPr/>
          <p:nvPr/>
        </p:nvSpPr>
        <p:spPr>
          <a:xfrm>
            <a:off x="838420" y="2817884"/>
            <a:ext cx="711860" cy="659559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>
              <a:defRPr/>
            </a:pPr>
            <a:endParaRPr lang="en-US" sz="280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665EC920-495A-44C1-AD4A-79EE1431BA3E}"/>
              </a:ext>
            </a:extLst>
          </p:cNvPr>
          <p:cNvSpPr txBox="1">
            <a:spLocks/>
          </p:cNvSpPr>
          <p:nvPr/>
        </p:nvSpPr>
        <p:spPr>
          <a:xfrm rot="10800000" flipV="1">
            <a:off x="-3" y="12936"/>
            <a:ext cx="9143999" cy="1126190"/>
          </a:xfrm>
          <a:prstGeom prst="rect">
            <a:avLst/>
          </a:prstGeom>
          <a:solidFill>
            <a:srgbClr val="FFFF70"/>
          </a:solidFill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err="1">
                <a:solidFill>
                  <a:srgbClr val="2C496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rgbClr val="2C496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quãng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70F7EE7-5371-4302-8824-926F8F938719}"/>
              </a:ext>
            </a:extLst>
          </p:cNvPr>
          <p:cNvSpPr txBox="1"/>
          <p:nvPr/>
        </p:nvSpPr>
        <p:spPr>
          <a:xfrm>
            <a:off x="959596" y="1639498"/>
            <a:ext cx="7350215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514350">
              <a:buAutoNum type="alphaUcPeriod"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Quãng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BFCA8C6-36F2-419C-95E3-241DE14FE8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32814" y="1403081"/>
            <a:ext cx="1181369" cy="1181369"/>
          </a:xfrm>
          <a:prstGeom prst="ellipse">
            <a:avLst/>
          </a:prstGeom>
          <a:ln w="63500" cap="rnd">
            <a:solidFill>
              <a:schemeClr val="accent6">
                <a:lumMod val="75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89A6B36-A483-411C-B414-A5B2648AA5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9182" y="3664328"/>
            <a:ext cx="1491871" cy="1491871"/>
          </a:xfrm>
          <a:prstGeom prst="ellipse">
            <a:avLst/>
          </a:prstGeom>
          <a:ln w="63500" cap="rnd">
            <a:solidFill>
              <a:schemeClr val="accent6">
                <a:lumMod val="75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251C0BF3-2E1C-4F3A-9FD5-39BC262593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7735" y="3795953"/>
            <a:ext cx="1181369" cy="1181369"/>
          </a:xfrm>
          <a:prstGeom prst="ellipse">
            <a:avLst/>
          </a:prstGeom>
          <a:ln w="63500" cap="rnd">
            <a:solidFill>
              <a:schemeClr val="accent6">
                <a:lumMod val="75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82522121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E7CC2A7-3A7D-49AB-93FC-6F2CB0936CCD}"/>
              </a:ext>
            </a:extLst>
          </p:cNvPr>
          <p:cNvSpPr/>
          <p:nvPr/>
        </p:nvSpPr>
        <p:spPr>
          <a:xfrm>
            <a:off x="0" y="1270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342900">
              <a:defRPr/>
            </a:pPr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63114901-1769-47F4-8E4D-6EBAE3F4C86E}"/>
              </a:ext>
            </a:extLst>
          </p:cNvPr>
          <p:cNvSpPr/>
          <p:nvPr/>
        </p:nvSpPr>
        <p:spPr>
          <a:xfrm>
            <a:off x="446103" y="1712298"/>
            <a:ext cx="659559" cy="659559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>
              <a:defRPr/>
            </a:pPr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64C98773-26D6-4DC6-9731-59AAD9FABCA9}"/>
              </a:ext>
            </a:extLst>
          </p:cNvPr>
          <p:cNvSpPr txBox="1">
            <a:spLocks/>
          </p:cNvSpPr>
          <p:nvPr/>
        </p:nvSpPr>
        <p:spPr>
          <a:xfrm>
            <a:off x="0" y="-8968"/>
            <a:ext cx="9144000" cy="1138687"/>
          </a:xfrm>
          <a:prstGeom prst="rect">
            <a:avLst/>
          </a:prstGeom>
          <a:solidFill>
            <a:srgbClr val="FFFF70"/>
          </a:solidFill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err="1">
                <a:solidFill>
                  <a:srgbClr val="2C496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rgbClr val="2C496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Trục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Os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quãng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A7D0802-2409-4CDA-A062-79D4648A2F8E}"/>
              </a:ext>
            </a:extLst>
          </p:cNvPr>
          <p:cNvSpPr txBox="1"/>
          <p:nvPr/>
        </p:nvSpPr>
        <p:spPr>
          <a:xfrm>
            <a:off x="775884" y="1684405"/>
            <a:ext cx="7337479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quãng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xích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xích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xích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xích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4C80C009-2EF8-4A52-9F3D-5478BF10D2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66749" y="1937015"/>
            <a:ext cx="869685" cy="869685"/>
          </a:xfrm>
          <a:prstGeom prst="ellipse">
            <a:avLst/>
          </a:prstGeom>
          <a:ln w="63500" cap="rnd">
            <a:solidFill>
              <a:schemeClr val="accent6">
                <a:lumMod val="75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901F7FB9-F894-4536-8BDD-6A2EC8AC7F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18338" y="4340009"/>
            <a:ext cx="577368" cy="577368"/>
          </a:xfrm>
          <a:prstGeom prst="ellipse">
            <a:avLst/>
          </a:prstGeom>
          <a:ln w="63500" cap="rnd">
            <a:solidFill>
              <a:schemeClr val="accent6">
                <a:lumMod val="75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F4041AF5-61A1-412C-B0D5-99FF783A95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6325" y="4204383"/>
            <a:ext cx="939117" cy="939117"/>
          </a:xfrm>
          <a:prstGeom prst="ellipse">
            <a:avLst/>
          </a:prstGeom>
          <a:ln w="63500" cap="rnd">
            <a:solidFill>
              <a:schemeClr val="accent6">
                <a:lumMod val="75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36765622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-176463" y="0"/>
            <a:ext cx="9144000" cy="576064"/>
          </a:xfrm>
        </p:spPr>
        <p:txBody>
          <a:bodyPr>
            <a:normAutofit/>
          </a:bodyPr>
          <a:lstStyle/>
          <a:p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0" y="1109071"/>
            <a:ext cx="9144000" cy="288032"/>
          </a:xfrm>
        </p:spPr>
        <p:txBody>
          <a:bodyPr>
            <a:noAutofit/>
          </a:bodyPr>
          <a:lstStyle/>
          <a:p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đoán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100m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 descr="A picture containing application&#10;&#10;Description automatically generated"/>
          <p:cNvPicPr/>
          <p:nvPr/>
        </p:nvPicPr>
        <p:blipFill>
          <a:blip r:embed="rId2"/>
          <a:stretch>
            <a:fillRect/>
          </a:stretch>
        </p:blipFill>
        <p:spPr>
          <a:xfrm>
            <a:off x="481263" y="1930110"/>
            <a:ext cx="8245641" cy="2678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4059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291" cy="514350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07" t="33863" r="20308"/>
          <a:stretch/>
        </p:blipFill>
        <p:spPr>
          <a:xfrm>
            <a:off x="653144" y="2821426"/>
            <a:ext cx="4180113" cy="215796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307400" y="625883"/>
            <a:ext cx="83621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CHÚC CÁC CON HỌC TỐT</a:t>
            </a:r>
            <a:endParaRPr lang="zh-CN" altLang="en-US" sz="48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33384572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3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88369" y="1116252"/>
            <a:ext cx="8125910" cy="2478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vi-VN" sz="2400" dirty="0">
                <a:latin typeface="Times New Roman"/>
                <a:ea typeface="Calibri"/>
                <a:cs typeface="Times New Roman"/>
              </a:rPr>
              <a:t>Bảng 10.1. Bảng ghi quãng đường đi được theo thời gian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vi-VN" sz="2400" dirty="0">
              <a:latin typeface="Times New Roman"/>
              <a:ea typeface="Calibri"/>
              <a:cs typeface="Times New Roman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vi-VN" sz="2400" dirty="0">
              <a:latin typeface="Times New Roman"/>
              <a:ea typeface="Calibri"/>
              <a:cs typeface="Times New Roman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vi-VN" sz="2400" dirty="0">
              <a:latin typeface="Times New Roman"/>
              <a:ea typeface="Calibri"/>
              <a:cs typeface="Times New Roman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400" dirty="0" err="1">
                <a:latin typeface="Times New Roman"/>
                <a:ea typeface="Calibri"/>
                <a:cs typeface="Times New Roman"/>
              </a:rPr>
              <a:t>Dựa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latin typeface="Times New Roman"/>
                <a:ea typeface="Calibri"/>
                <a:cs typeface="Times New Roman"/>
              </a:rPr>
              <a:t>vào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latin typeface="Times New Roman"/>
                <a:ea typeface="Calibri"/>
                <a:cs typeface="Times New Roman"/>
              </a:rPr>
              <a:t>bảng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latin typeface="Times New Roman"/>
                <a:ea typeface="Calibri"/>
                <a:cs typeface="Times New Roman"/>
              </a:rPr>
              <a:t>số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latin typeface="Times New Roman"/>
                <a:ea typeface="Calibri"/>
                <a:cs typeface="Times New Roman"/>
              </a:rPr>
              <a:t>liệu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latin typeface="Times New Roman"/>
                <a:ea typeface="Calibri"/>
                <a:cs typeface="Times New Roman"/>
              </a:rPr>
              <a:t>trên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latin typeface="Times New Roman"/>
                <a:ea typeface="Calibri"/>
                <a:cs typeface="Times New Roman"/>
              </a:rPr>
              <a:t>trả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latin typeface="Times New Roman"/>
                <a:ea typeface="Calibri"/>
                <a:cs typeface="Times New Roman"/>
              </a:rPr>
              <a:t>lời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latin typeface="Times New Roman"/>
                <a:ea typeface="Calibri"/>
                <a:cs typeface="Times New Roman"/>
              </a:rPr>
              <a:t>câu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latin typeface="Times New Roman"/>
                <a:ea typeface="Calibri"/>
                <a:cs typeface="Times New Roman"/>
              </a:rPr>
              <a:t>hỏi</a:t>
            </a:r>
            <a:endParaRPr lang="en-US" sz="2400" b="1" i="1" dirty="0">
              <a:effectLst/>
              <a:latin typeface="Calibri"/>
              <a:ea typeface="Calibri"/>
              <a:cs typeface="Times New Roman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8978799"/>
              </p:ext>
            </p:extLst>
          </p:nvPr>
        </p:nvGraphicFramePr>
        <p:xfrm>
          <a:off x="770562" y="1771415"/>
          <a:ext cx="7376845" cy="9928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373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87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5934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0055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9025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5206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7995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1853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509448">
                <a:tc>
                  <a:txBody>
                    <a:bodyPr/>
                    <a:lstStyle/>
                    <a:p>
                      <a:r>
                        <a:rPr lang="vi-VN" sz="22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Thời gian (h)</a:t>
                      </a:r>
                      <a:endParaRPr lang="en-US" sz="2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200" b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2200" b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200" b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2200" b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200" b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2200" b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200" b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2200" b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200" b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200" b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200" b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200" b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200" b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2200" b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3420">
                <a:tc>
                  <a:txBody>
                    <a:bodyPr/>
                    <a:lstStyle/>
                    <a:p>
                      <a:r>
                        <a:rPr lang="vi-VN" sz="22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Quãng đường (km)</a:t>
                      </a:r>
                      <a:endParaRPr lang="en-US" sz="22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200" b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2200" b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200" b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</a:t>
                      </a:r>
                      <a:endParaRPr lang="en-US" sz="2200" b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200" b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120</a:t>
                      </a:r>
                      <a:endParaRPr lang="en-US" sz="2200" b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200" b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180</a:t>
                      </a:r>
                      <a:endParaRPr lang="en-US" sz="2200" b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200" b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180</a:t>
                      </a:r>
                      <a:endParaRPr lang="en-US" sz="2200" b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200" b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220</a:t>
                      </a:r>
                      <a:endParaRPr lang="en-US" sz="2200" b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2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260</a:t>
                      </a:r>
                      <a:endParaRPr lang="en-US" sz="2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21314406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23721" y="1526834"/>
            <a:ext cx="8276897" cy="33393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H1: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Thời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gian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1h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quãng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bao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nhiêu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km ?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H2: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Thời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gian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2h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quãng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bao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nhiêu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km ?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H3: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Thời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gian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3h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quãng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bao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nhiêu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km ?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H4: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Thời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gian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4h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quãng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bao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nhiêu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km ?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H5: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Thời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gian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5h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quãng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bao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nhiêu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km ?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H6: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Thời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gian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6h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quãng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bao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nhiêu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km ?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</a:rPr>
              <a:t>………………………………………………………………………………………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-2463362" y="0"/>
            <a:ext cx="7810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i="1" dirty="0" err="1">
                <a:latin typeface="Times New Roman" pitchFamily="18" charset="0"/>
                <a:cs typeface="Times New Roman" pitchFamily="18" charset="0"/>
              </a:rPr>
              <a:t>Phiếu</a:t>
            </a:r>
            <a:r>
              <a:rPr lang="en-US" sz="1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i="1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1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i="1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1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i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1800" b="1" i="1" dirty="0">
                <a:latin typeface="Times New Roman" pitchFamily="18" charset="0"/>
                <a:cs typeface="Times New Roman" pitchFamily="18" charset="0"/>
              </a:rPr>
              <a:t> 1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19E7EB00-B695-7249-B240-5D219CE6656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50799"/>
              </p:ext>
            </p:extLst>
          </p:nvPr>
        </p:nvGraphicFramePr>
        <p:xfrm>
          <a:off x="843434" y="533966"/>
          <a:ext cx="7376845" cy="9928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373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87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5934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0055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9025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5206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7995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1853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509448">
                <a:tc>
                  <a:txBody>
                    <a:bodyPr/>
                    <a:lstStyle/>
                    <a:p>
                      <a:r>
                        <a:rPr lang="vi-VN" sz="22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Thời gian (h)</a:t>
                      </a:r>
                      <a:endParaRPr lang="en-US" sz="2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200" b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2200" b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200" b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2200" b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200" b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2200" b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200" b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2200" b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200" b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200" b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200" b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200" b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200" b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2200" b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3420">
                <a:tc>
                  <a:txBody>
                    <a:bodyPr/>
                    <a:lstStyle/>
                    <a:p>
                      <a:r>
                        <a:rPr lang="vi-VN" sz="22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Quãng đường (km)</a:t>
                      </a:r>
                      <a:endParaRPr lang="en-US" sz="22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200" b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2200" b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200" b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</a:t>
                      </a:r>
                      <a:endParaRPr lang="en-US" sz="2200" b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200" b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120</a:t>
                      </a:r>
                      <a:endParaRPr lang="en-US" sz="2200" b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200" b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180</a:t>
                      </a:r>
                      <a:endParaRPr lang="en-US" sz="2200" b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200" b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180</a:t>
                      </a:r>
                      <a:endParaRPr lang="en-US" sz="2200" b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200" b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220</a:t>
                      </a:r>
                      <a:endParaRPr lang="en-US" sz="2200" b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2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260</a:t>
                      </a:r>
                      <a:endParaRPr lang="en-US" sz="2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23078203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56744" y="858924"/>
            <a:ext cx="8276897" cy="33393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H1: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Thời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gian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1h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quãng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H2: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Thời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gian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2h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quãng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H3: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Thời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gian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3h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quãng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H4: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Thời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gian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4h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quãng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H5: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Thời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gian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5h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quãng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H6: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Thời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gian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6h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quãng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</a:rPr>
              <a:t>………………………………………………………………………………………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-2463362" y="0"/>
            <a:ext cx="7810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i="1" dirty="0" err="1">
                <a:latin typeface="Times New Roman" pitchFamily="18" charset="0"/>
                <a:cs typeface="Times New Roman" pitchFamily="18" charset="0"/>
              </a:rPr>
              <a:t>Phiếu</a:t>
            </a:r>
            <a:r>
              <a:rPr lang="en-US" sz="1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i="1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1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i="1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1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i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1800" b="1" i="1" dirty="0">
                <a:latin typeface="Times New Roman" pitchFamily="18" charset="0"/>
                <a:cs typeface="Times New Roman" pitchFamily="18" charset="0"/>
              </a:rPr>
              <a:t> 1</a:t>
            </a:r>
          </a:p>
        </p:txBody>
      </p:sp>
      <p:sp>
        <p:nvSpPr>
          <p:cNvPr id="2" name="Rectangle 1"/>
          <p:cNvSpPr/>
          <p:nvPr/>
        </p:nvSpPr>
        <p:spPr>
          <a:xfrm>
            <a:off x="6589430" y="858924"/>
            <a:ext cx="1135674" cy="4041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60  km</a:t>
            </a:r>
          </a:p>
        </p:txBody>
      </p:sp>
      <p:sp>
        <p:nvSpPr>
          <p:cNvPr id="6" name="Rectangle 5"/>
          <p:cNvSpPr/>
          <p:nvPr/>
        </p:nvSpPr>
        <p:spPr>
          <a:xfrm>
            <a:off x="6589430" y="1400524"/>
            <a:ext cx="1135674" cy="4041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120  km</a:t>
            </a:r>
          </a:p>
        </p:txBody>
      </p:sp>
      <p:sp>
        <p:nvSpPr>
          <p:cNvPr id="7" name="Rectangle 6"/>
          <p:cNvSpPr/>
          <p:nvPr/>
        </p:nvSpPr>
        <p:spPr>
          <a:xfrm>
            <a:off x="6589430" y="1905666"/>
            <a:ext cx="1135674" cy="4041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180  km</a:t>
            </a:r>
          </a:p>
        </p:txBody>
      </p:sp>
      <p:sp>
        <p:nvSpPr>
          <p:cNvPr id="8" name="Rectangle 7"/>
          <p:cNvSpPr/>
          <p:nvPr/>
        </p:nvSpPr>
        <p:spPr>
          <a:xfrm>
            <a:off x="6589430" y="2431285"/>
            <a:ext cx="1135674" cy="4041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180  km</a:t>
            </a:r>
          </a:p>
        </p:txBody>
      </p:sp>
      <p:sp>
        <p:nvSpPr>
          <p:cNvPr id="9" name="Rectangle 8"/>
          <p:cNvSpPr/>
          <p:nvPr/>
        </p:nvSpPr>
        <p:spPr>
          <a:xfrm>
            <a:off x="6589430" y="2963596"/>
            <a:ext cx="1135674" cy="4041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220  km</a:t>
            </a:r>
          </a:p>
        </p:txBody>
      </p:sp>
      <p:sp>
        <p:nvSpPr>
          <p:cNvPr id="10" name="Rectangle 9"/>
          <p:cNvSpPr/>
          <p:nvPr/>
        </p:nvSpPr>
        <p:spPr>
          <a:xfrm>
            <a:off x="6589430" y="3453188"/>
            <a:ext cx="1135674" cy="4041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260  km</a:t>
            </a:r>
          </a:p>
        </p:txBody>
      </p:sp>
    </p:spTree>
    <p:extLst>
      <p:ext uri="{BB962C8B-B14F-4D97-AF65-F5344CB8AC3E}">
        <p14:creationId xmlns:p14="http://schemas.microsoft.com/office/powerpoint/2010/main" val="3915481260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882869" y="0"/>
            <a:ext cx="4572000" cy="55335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n-US" sz="1400" b="1" dirty="0">
                <a:latin typeface="Times New Roman"/>
                <a:ea typeface="Calibri"/>
                <a:cs typeface="Times New Roman"/>
              </a:rPr>
              <a:t>PHIẾU HỌC TẬP SỐ 2</a:t>
            </a:r>
            <a:endParaRPr lang="en-US" sz="1400" dirty="0">
              <a:latin typeface="Calibri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n-US" sz="1400" dirty="0">
                <a:latin typeface="Times New Roman"/>
                <a:ea typeface="Calibri"/>
                <a:cs typeface="Times New Roman"/>
              </a:rPr>
              <a:t>NHÓM: ……</a:t>
            </a:r>
            <a:endParaRPr lang="en-US" sz="1400" dirty="0">
              <a:latin typeface="Calibri"/>
              <a:ea typeface="Calibri"/>
              <a:cs typeface="Times New Roman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46385" y="977462"/>
            <a:ext cx="8192814" cy="28549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H7.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3h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đầu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ô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tô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chạy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tốc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bao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nhiêu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km/h?</a:t>
            </a:r>
            <a:endParaRPr lang="en-US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H8.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khoảng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thời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gian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thì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ô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tô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dừng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hành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khách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nghỉ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ngơi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Vì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sao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biết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điều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2896966"/>
      </p:ext>
    </p:extLst>
  </p:cSld>
  <p:clrMapOvr>
    <a:masterClrMapping/>
  </p:clrMapOvr>
  <p:transition spd="slow" advClick="0" advTm="0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882869" y="0"/>
            <a:ext cx="4572000" cy="55335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n-US" sz="1400" b="1" dirty="0">
                <a:latin typeface="Times New Roman"/>
                <a:ea typeface="Calibri"/>
                <a:cs typeface="Times New Roman"/>
              </a:rPr>
              <a:t>PHIẾU HỌC TẬP SỐ 2</a:t>
            </a:r>
            <a:endParaRPr lang="en-US" sz="1400" dirty="0">
              <a:latin typeface="Calibri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n-US" sz="1400" dirty="0">
                <a:latin typeface="Times New Roman"/>
                <a:ea typeface="Calibri"/>
                <a:cs typeface="Times New Roman"/>
              </a:rPr>
              <a:t>NHÓM: ……</a:t>
            </a:r>
            <a:endParaRPr lang="en-US" sz="1400" dirty="0">
              <a:latin typeface="Calibri"/>
              <a:ea typeface="Calibri"/>
              <a:cs typeface="Times New Roman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46385" y="977462"/>
            <a:ext cx="8192814" cy="11202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H7.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3h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đầu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ô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tô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chạy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tốc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bao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nhiêu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km/h?</a:t>
            </a:r>
            <a:endParaRPr lang="en-US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35571" y="2521810"/>
            <a:ext cx="8003627" cy="16731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3h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đầu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ô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tô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chạy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quãng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180Km =&gt;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tốc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ô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tô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3h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đầu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180/3= 60Km/h</a:t>
            </a:r>
            <a:endParaRPr lang="en-US" sz="3200" b="1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0595593"/>
      </p:ext>
    </p:extLst>
  </p:cSld>
  <p:clrMapOvr>
    <a:masterClrMapping/>
  </p:clrMapOvr>
  <p:transition spd="slow" advClick="0" advTm="0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882869" y="0"/>
            <a:ext cx="4572000" cy="55335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n-US" sz="1400" b="1" dirty="0">
                <a:latin typeface="Times New Roman"/>
                <a:ea typeface="Calibri"/>
                <a:cs typeface="Times New Roman"/>
              </a:rPr>
              <a:t>PHIẾU HỌC TẬP SỐ 2</a:t>
            </a:r>
            <a:endParaRPr lang="en-US" sz="1400" dirty="0">
              <a:latin typeface="Calibri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n-US" sz="1400" dirty="0">
                <a:latin typeface="Times New Roman"/>
                <a:ea typeface="Calibri"/>
                <a:cs typeface="Times New Roman"/>
              </a:rPr>
              <a:t>NHÓM: ……</a:t>
            </a:r>
            <a:endParaRPr lang="en-US" sz="1400" dirty="0">
              <a:latin typeface="Calibri"/>
              <a:ea typeface="Calibri"/>
              <a:cs typeface="Times New Roman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46385" y="977462"/>
            <a:ext cx="8192814" cy="16471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H8.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khoảng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thời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gian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thì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ô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tô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dừng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hành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khách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nghỉ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ngơi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Vì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sao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biết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điều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46385" y="2624644"/>
            <a:ext cx="819281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Vì</a:t>
            </a: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trong khoảng thời gian 3h, 4h có quãng đường đều là 180 km. Do đó sau khi chạy được 3h ô tô dừng lại nghỉ 1 giờ</a:t>
            </a:r>
            <a:endParaRPr lang="en-US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6772599"/>
      </p:ext>
    </p:extLst>
  </p:cSld>
  <p:clrMapOvr>
    <a:masterClrMapping/>
  </p:clrMapOvr>
  <p:transition spd="slow" advClick="0" advTm="0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2473" y="871210"/>
            <a:ext cx="79343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10: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quãng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gian (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1)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85775" y="1306901"/>
            <a:ext cx="820102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quãng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gian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85775" y="2465866"/>
            <a:ext cx="68451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quãng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gian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85775" y="2991388"/>
            <a:ext cx="68451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thị</a:t>
            </a:r>
            <a:endParaRPr lang="en-US" sz="24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6704956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</p:bldLst>
  </p:timing>
</p:sld>
</file>

<file path=ppt/theme/theme1.xml><?xml version="1.0" encoding="utf-8"?>
<a:theme xmlns:a="http://schemas.openxmlformats.org/drawingml/2006/main" name="第一PPT，www.1ppt.com​">
  <a:themeElements>
    <a:clrScheme name="自定义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92D050"/>
      </a:accent1>
      <a:accent2>
        <a:srgbClr val="0E940E"/>
      </a:accent2>
      <a:accent3>
        <a:srgbClr val="92D050"/>
      </a:accent3>
      <a:accent4>
        <a:srgbClr val="0E940E"/>
      </a:accent4>
      <a:accent5>
        <a:srgbClr val="6DAA2D"/>
      </a:accent5>
      <a:accent6>
        <a:srgbClr val="600000"/>
      </a:accent6>
      <a:hlink>
        <a:srgbClr val="0563C1"/>
      </a:hlink>
      <a:folHlink>
        <a:srgbClr val="954F72"/>
      </a:folHlink>
    </a:clrScheme>
    <a:fontScheme name="w4fa4nbc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92AF9ED3A35974FB4FC0A750E20F08F" ma:contentTypeVersion="10" ma:contentTypeDescription="Create a new document." ma:contentTypeScope="" ma:versionID="79b29c12e9c3387cc716ac59d15a190e">
  <xsd:schema xmlns:xsd="http://www.w3.org/2001/XMLSchema" xmlns:xs="http://www.w3.org/2001/XMLSchema" xmlns:p="http://schemas.microsoft.com/office/2006/metadata/properties" xmlns:ns3="2954521b-b4ab-4ce3-8aa8-8bfa99a4c36e" targetNamespace="http://schemas.microsoft.com/office/2006/metadata/properties" ma:root="true" ma:fieldsID="9229b072d9ce3250b9c7567893fbcc3b" ns3:_="">
    <xsd:import namespace="2954521b-b4ab-4ce3-8aa8-8bfa99a4c36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AutoKeyPoints" minOccurs="0"/>
                <xsd:element ref="ns3:MediaServiceKeyPoints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54521b-b4ab-4ce3-8aa8-8bfa99a4c36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CA853B2-F46F-43AC-8AF8-FF4B8C0E2F0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00C27DA-E208-437B-BF76-CF6E81518E3A}">
  <ds:schemaRefs>
    <ds:schemaRef ds:uri="http://purl.org/dc/elements/1.1/"/>
    <ds:schemaRef ds:uri="http://schemas.microsoft.com/office/infopath/2007/PartnerControls"/>
    <ds:schemaRef ds:uri="2954521b-b4ab-4ce3-8aa8-8bfa99a4c36e"/>
    <ds:schemaRef ds:uri="http://purl.org/dc/dcmitype/"/>
    <ds:schemaRef ds:uri="http://schemas.microsoft.com/office/2006/documentManagement/types"/>
    <ds:schemaRef ds:uri="http://purl.org/dc/terms/"/>
    <ds:schemaRef ds:uri="http://schemas.microsoft.com/office/2006/metadata/properties"/>
    <ds:schemaRef ds:uri="http://www.w3.org/XML/1998/namespace"/>
    <ds:schemaRef ds:uri="http://schemas.openxmlformats.org/package/2006/metadata/core-properties"/>
  </ds:schemaRefs>
</ds:datastoreItem>
</file>

<file path=customXml/itemProps3.xml><?xml version="1.0" encoding="utf-8"?>
<ds:datastoreItem xmlns:ds="http://schemas.openxmlformats.org/officeDocument/2006/customXml" ds:itemID="{C1EB7E11-431D-4372-9F0C-B327A8EED60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954521b-b4ab-4ce3-8aa8-8bfa99a4c36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1125</TotalTime>
  <Words>1466</Words>
  <Application>Microsoft Office PowerPoint</Application>
  <PresentationFormat>On-screen Show (16:9)</PresentationFormat>
  <Paragraphs>162</Paragraphs>
  <Slides>23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31" baseType="lpstr">
      <vt:lpstr>等线</vt:lpstr>
      <vt:lpstr>Arial</vt:lpstr>
      <vt:lpstr>Arial-Rounded</vt:lpstr>
      <vt:lpstr>Calibri</vt:lpstr>
      <vt:lpstr>Calibri Light</vt:lpstr>
      <vt:lpstr>Times New Roman</vt:lpstr>
      <vt:lpstr>第一PPT，www.1ppt.com​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Nguyen Thi Xuan Van</dc:creator>
  <cp:lastModifiedBy>Gekombe, Amon</cp:lastModifiedBy>
  <cp:revision>107</cp:revision>
  <dcterms:created xsi:type="dcterms:W3CDTF">2017-03-04T06:55:50Z</dcterms:created>
  <dcterms:modified xsi:type="dcterms:W3CDTF">2023-12-04T08:26:34Z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0x010100592AF9ED3A35974FB4FC0A750E20F08F</vt:lpwstr>
  </property>
</Properties>
</file>