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57" r:id="rId9"/>
    <p:sldId id="266" r:id="rId10"/>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47703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6281969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4140244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0279304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779905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29403555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29210135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2645094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93754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4270172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C25F2-F5E6-497D-B6E6-63DF1BB1CD00}"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106429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5112842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7C25F2-F5E6-497D-B6E6-63DF1BB1CD00}" type="datetimeFigureOut">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4148172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7C25F2-F5E6-497D-B6E6-63DF1BB1CD00}" type="datetimeFigureOut">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125258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C25F2-F5E6-497D-B6E6-63DF1BB1CD00}" type="datetimeFigureOut">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199343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C25F2-F5E6-497D-B6E6-63DF1BB1CD00}"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1828052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C25F2-F5E6-497D-B6E6-63DF1BB1CD00}"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400121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2302635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42461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9749701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1718680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2599385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21468006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30661941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1609427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C25F2-F5E6-497D-B6E6-63DF1BB1CD00}"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6ACB1-808B-44A2-A3BB-0748E988CF17}" type="slidenum">
              <a:rPr lang="en-US" smtClean="0"/>
              <a:t>‹#›</a:t>
            </a:fld>
            <a:endParaRPr lang="en-US"/>
          </a:p>
        </p:txBody>
      </p:sp>
    </p:spTree>
    <p:extLst>
      <p:ext uri="{BB962C8B-B14F-4D97-AF65-F5344CB8AC3E}">
        <p14:creationId xmlns:p14="http://schemas.microsoft.com/office/powerpoint/2010/main" val="41589248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C25F2-F5E6-497D-B6E6-63DF1BB1CD00}" type="datetimeFigureOut">
              <a:rPr lang="en-US" smtClean="0"/>
              <a:t>10/22/2022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6ACB1-808B-44A2-A3BB-0748E988CF17}" type="slidenum">
              <a:rPr lang="en-US" smtClean="0"/>
              <a:t>‹#›</a:t>
            </a:fld>
            <a:endParaRPr lang="en-US"/>
          </a:p>
        </p:txBody>
      </p:sp>
    </p:spTree>
    <p:extLst>
      <p:ext uri="{BB962C8B-B14F-4D97-AF65-F5344CB8AC3E}">
        <p14:creationId xmlns:p14="http://schemas.microsoft.com/office/powerpoint/2010/main" val="2102589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5" r:id="rId12"/>
    <p:sldLayoutId id="2147483664" r:id="rId13"/>
    <p:sldLayoutId id="2147483663" r:id="rId14"/>
    <p:sldLayoutId id="2147483662" r:id="rId15"/>
    <p:sldLayoutId id="2147483661" r:id="rId16"/>
    <p:sldLayoutId id="2147483660" r:id="rId17"/>
    <p:sldLayoutId id="214748365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65"/>
            <a:ext cx="10515600" cy="518795"/>
          </a:xfrm>
        </p:spPr>
        <p:txBody>
          <a:bodyPr>
            <a:norm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TIẾT 13.  ĐỐI XỨNG TÂM</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731520" y="654685"/>
            <a:ext cx="10515600" cy="518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bg1"/>
                </a:solidFill>
                <a:latin typeface="Times New Roman" panose="02020603050405020304" pitchFamily="18" charset="0"/>
                <a:cs typeface="Times New Roman" panose="02020603050405020304" pitchFamily="18" charset="0"/>
              </a:rPr>
              <a:t>I. HAI ĐIỂM ĐỐI XỨNG QUA MỘT ĐIỂM</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81000" y="1188720"/>
            <a:ext cx="1121664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?1. Cho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smtClean="0">
                <a:solidFill>
                  <a:srgbClr val="FFFF00"/>
                </a:solidFill>
                <a:latin typeface="Times New Roman" panose="02020603050405020304" pitchFamily="18" charset="0"/>
                <a:cs typeface="Times New Roman" panose="02020603050405020304" pitchFamily="18" charset="0"/>
              </a:rPr>
              <a:t>O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487680" y="2556490"/>
            <a:ext cx="1121664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Hãy</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vẽ</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 </a:t>
            </a:r>
            <a:r>
              <a:rPr lang="en-US" sz="2400" dirty="0" err="1" smtClean="0">
                <a:solidFill>
                  <a:srgbClr val="FFFF00"/>
                </a:solidFill>
                <a:latin typeface="Times New Roman" panose="02020603050405020304" pitchFamily="18" charset="0"/>
                <a:cs typeface="Times New Roman" panose="02020603050405020304" pitchFamily="18" charset="0"/>
              </a:rPr>
              <a:t>sao</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cho</a:t>
            </a:r>
            <a:r>
              <a:rPr lang="en-US" sz="2400" dirty="0" smtClean="0">
                <a:solidFill>
                  <a:srgbClr val="FFFF00"/>
                </a:solidFill>
                <a:latin typeface="Times New Roman" panose="02020603050405020304" pitchFamily="18" charset="0"/>
                <a:cs typeface="Times New Roman" panose="02020603050405020304" pitchFamily="18" charset="0"/>
              </a:rPr>
              <a:t> O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trung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đoạn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thẳng</a:t>
            </a:r>
            <a:r>
              <a:rPr lang="en-US" sz="2400" dirty="0" smtClean="0">
                <a:solidFill>
                  <a:srgbClr val="FFFF00"/>
                </a:solidFill>
                <a:latin typeface="Times New Roman" panose="02020603050405020304" pitchFamily="18" charset="0"/>
                <a:cs typeface="Times New Roman" panose="02020603050405020304" pitchFamily="18" charset="0"/>
              </a:rPr>
              <a:t> AA’</a:t>
            </a:r>
            <a:endParaRPr lang="en-US" sz="2400" dirty="0">
              <a:solidFill>
                <a:srgbClr val="FFFF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683259" y="1628928"/>
            <a:ext cx="2350223" cy="815608"/>
            <a:chOff x="4567179" y="4236720"/>
            <a:chExt cx="2350223" cy="815608"/>
          </a:xfrm>
        </p:grpSpPr>
        <p:sp>
          <p:nvSpPr>
            <p:cNvPr id="7" name="TextBox 6"/>
            <p:cNvSpPr txBox="1"/>
            <p:nvPr/>
          </p:nvSpPr>
          <p:spPr>
            <a:xfrm>
              <a:off x="4770120" y="4236720"/>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8" name="TextBox 7"/>
            <p:cNvSpPr txBox="1"/>
            <p:nvPr/>
          </p:nvSpPr>
          <p:spPr>
            <a:xfrm>
              <a:off x="6553200" y="4236720"/>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9" name="TextBox 8"/>
            <p:cNvSpPr txBox="1"/>
            <p:nvPr/>
          </p:nvSpPr>
          <p:spPr>
            <a:xfrm>
              <a:off x="6509918" y="4590663"/>
              <a:ext cx="40748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O</a:t>
              </a:r>
              <a:endParaRPr lang="en-US" sz="2400" dirty="0">
                <a:solidFill>
                  <a:srgbClr val="FFFF00"/>
                </a:solidFill>
              </a:endParaRPr>
            </a:p>
          </p:txBody>
        </p:sp>
        <p:sp>
          <p:nvSpPr>
            <p:cNvPr id="10" name="TextBox 9"/>
            <p:cNvSpPr txBox="1"/>
            <p:nvPr/>
          </p:nvSpPr>
          <p:spPr>
            <a:xfrm>
              <a:off x="4567179" y="4590663"/>
              <a:ext cx="362600" cy="461665"/>
            </a:xfrm>
            <a:prstGeom prst="rect">
              <a:avLst/>
            </a:prstGeom>
            <a:noFill/>
          </p:spPr>
          <p:txBody>
            <a:bodyPr wrap="none" rtlCol="0">
              <a:spAutoFit/>
            </a:bodyPr>
            <a:lstStyle/>
            <a:p>
              <a:r>
                <a:rPr lang="en-US" sz="2400" dirty="0" smtClean="0">
                  <a:solidFill>
                    <a:srgbClr val="FFFF00"/>
                  </a:solidFill>
                </a:rPr>
                <a:t>A</a:t>
              </a:r>
              <a:endParaRPr lang="en-US" sz="2400" dirty="0">
                <a:solidFill>
                  <a:srgbClr val="FFFF00"/>
                </a:solidFill>
              </a:endParaRPr>
            </a:p>
          </p:txBody>
        </p:sp>
      </p:grpSp>
      <p:cxnSp>
        <p:nvCxnSpPr>
          <p:cNvPr id="13" name="Straight Connector 12"/>
          <p:cNvCxnSpPr/>
          <p:nvPr/>
        </p:nvCxnSpPr>
        <p:spPr>
          <a:xfrm>
            <a:off x="4045859" y="1982871"/>
            <a:ext cx="354366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52360" y="1625098"/>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15" name="TextBox 14"/>
          <p:cNvSpPr txBox="1"/>
          <p:nvPr/>
        </p:nvSpPr>
        <p:spPr>
          <a:xfrm>
            <a:off x="7465059" y="1937553"/>
            <a:ext cx="475964"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A’</a:t>
            </a:r>
            <a:endParaRPr lang="en-US" sz="2400" dirty="0">
              <a:solidFill>
                <a:srgbClr val="FFFF00"/>
              </a:solidFill>
            </a:endParaRPr>
          </a:p>
        </p:txBody>
      </p:sp>
      <p:cxnSp>
        <p:nvCxnSpPr>
          <p:cNvPr id="17" name="Straight Connector 16"/>
          <p:cNvCxnSpPr/>
          <p:nvPr/>
        </p:nvCxnSpPr>
        <p:spPr>
          <a:xfrm>
            <a:off x="4892040" y="1871319"/>
            <a:ext cx="0" cy="29307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75120" y="1871319"/>
            <a:ext cx="0" cy="29307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487680" y="3125877"/>
            <a:ext cx="11216640" cy="699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 Ta </a:t>
            </a:r>
            <a:r>
              <a:rPr lang="en-US" sz="2400" dirty="0" err="1" smtClean="0">
                <a:solidFill>
                  <a:srgbClr val="FFFF00"/>
                </a:solidFill>
                <a:latin typeface="Times New Roman" panose="02020603050405020304" pitchFamily="18" charset="0"/>
                <a:cs typeface="Times New Roman" panose="02020603050405020304" pitchFamily="18" charset="0"/>
              </a:rPr>
              <a:t>gọi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với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 qua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O,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A’  </a:t>
            </a:r>
          </a:p>
          <a:p>
            <a:r>
              <a:rPr lang="en-US" sz="2400" dirty="0">
                <a:solidFill>
                  <a:srgbClr val="FFFF00"/>
                </a:solidFill>
                <a:latin typeface="Times New Roman" panose="02020603050405020304" pitchFamily="18" charset="0"/>
                <a:cs typeface="Times New Roman" panose="02020603050405020304" pitchFamily="18" charset="0"/>
              </a:rPr>
              <a:t> </a:t>
            </a:r>
            <a:r>
              <a:rPr lang="en-US" sz="2400" dirty="0" smtClean="0">
                <a:solidFill>
                  <a:srgbClr val="FFFF00"/>
                </a:solidFill>
                <a:latin typeface="Times New Roman" panose="02020603050405020304" pitchFamily="18" charset="0"/>
                <a:cs typeface="Times New Roman" panose="02020603050405020304" pitchFamily="18" charset="0"/>
              </a:rPr>
              <a:t>qua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O.</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495300" y="3863300"/>
            <a:ext cx="757428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 Hai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hai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nhau</a:t>
            </a:r>
            <a:r>
              <a:rPr lang="en-US" sz="2400" dirty="0" smtClean="0">
                <a:solidFill>
                  <a:srgbClr val="FFFF00"/>
                </a:solidFill>
                <a:latin typeface="Times New Roman" panose="02020603050405020304" pitchFamily="18" charset="0"/>
                <a:cs typeface="Times New Roman" panose="02020603050405020304" pitchFamily="18" charset="0"/>
              </a:rPr>
              <a:t> qua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O.</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457200" y="4290655"/>
            <a:ext cx="757428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 1.Định </a:t>
            </a:r>
            <a:r>
              <a:rPr lang="en-US" sz="2400" dirty="0" err="1" smtClean="0">
                <a:solidFill>
                  <a:schemeClr val="bg1"/>
                </a:solidFill>
                <a:latin typeface="Times New Roman" panose="02020603050405020304" pitchFamily="18" charset="0"/>
                <a:cs typeface="Times New Roman" panose="02020603050405020304" pitchFamily="18" charset="0"/>
              </a:rPr>
              <a:t>nghĩa</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2" name="Title 1"/>
          <p:cNvSpPr txBox="1">
            <a:spLocks/>
          </p:cNvSpPr>
          <p:nvPr/>
        </p:nvSpPr>
        <p:spPr>
          <a:xfrm>
            <a:off x="525780" y="4902080"/>
            <a:ext cx="1107186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Hai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O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O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trung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đó</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itle 1"/>
          <p:cNvSpPr txBox="1">
            <a:spLocks/>
          </p:cNvSpPr>
          <p:nvPr/>
        </p:nvSpPr>
        <p:spPr>
          <a:xfrm>
            <a:off x="495300" y="5528745"/>
            <a:ext cx="885444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 Cho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M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N.  </a:t>
            </a:r>
            <a:r>
              <a:rPr lang="en-US" sz="2400" dirty="0" err="1" smtClean="0">
                <a:solidFill>
                  <a:srgbClr val="FFFF00"/>
                </a:solidFill>
                <a:latin typeface="Times New Roman" panose="02020603050405020304" pitchFamily="18" charset="0"/>
                <a:cs typeface="Times New Roman" panose="02020603050405020304" pitchFamily="18" charset="0"/>
              </a:rPr>
              <a:t>Hãy</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Vẽ</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M qua N?</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24" name="Title 1"/>
          <p:cNvSpPr txBox="1">
            <a:spLocks/>
          </p:cNvSpPr>
          <p:nvPr/>
        </p:nvSpPr>
        <p:spPr>
          <a:xfrm>
            <a:off x="457200" y="6315072"/>
            <a:ext cx="757428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 2. </a:t>
            </a:r>
            <a:r>
              <a:rPr lang="en-US" sz="2400" dirty="0" err="1" smtClean="0">
                <a:solidFill>
                  <a:schemeClr val="bg1"/>
                </a:solidFill>
                <a:latin typeface="Times New Roman" panose="02020603050405020304" pitchFamily="18" charset="0"/>
                <a:cs typeface="Times New Roman" panose="02020603050405020304" pitchFamily="18" charset="0"/>
              </a:rPr>
              <a:t>Chú</a:t>
            </a:r>
            <a:r>
              <a:rPr lang="en-US" sz="2400" dirty="0" smtClean="0">
                <a:solidFill>
                  <a:schemeClr val="bg1"/>
                </a:solidFill>
                <a:latin typeface="Times New Roman" panose="02020603050405020304" pitchFamily="18" charset="0"/>
                <a:cs typeface="Times New Roman" panose="02020603050405020304" pitchFamily="18" charset="0"/>
              </a:rPr>
              <a:t> ý:   (SGK)</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itle 1"/>
          <p:cNvSpPr txBox="1">
            <a:spLocks/>
          </p:cNvSpPr>
          <p:nvPr/>
        </p:nvSpPr>
        <p:spPr>
          <a:xfrm>
            <a:off x="480060" y="5963045"/>
            <a:ext cx="885444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 Cho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O.  </a:t>
            </a:r>
            <a:r>
              <a:rPr lang="en-US" sz="2400" dirty="0" err="1" smtClean="0">
                <a:solidFill>
                  <a:srgbClr val="FFFF00"/>
                </a:solidFill>
                <a:latin typeface="Times New Roman" panose="02020603050405020304" pitchFamily="18" charset="0"/>
                <a:cs typeface="Times New Roman" panose="02020603050405020304" pitchFamily="18" charset="0"/>
              </a:rPr>
              <a:t>Hãy</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vẽ</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O qua O?</a:t>
            </a:r>
            <a:endParaRPr lang="en-U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9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500" autoRev="1" fill="hold">
                                          <p:stCondLst>
                                            <p:cond delay="0"/>
                                          </p:stCondLst>
                                        </p:cTn>
                                        <p:tgtEl>
                                          <p:spTgt spid="5"/>
                                        </p:tgtEl>
                                        <p:attrNameLst>
                                          <p:attrName>ppt_w</p:attrName>
                                        </p:attrNameLst>
                                      </p:cBhvr>
                                    </p:anim>
                                    <p:anim by="(#ppt_w*0.50)" calcmode="lin" valueType="num">
                                      <p:cBhvr>
                                        <p:cTn id="24" dur="500" decel="50000" autoRev="1" fill="hold">
                                          <p:stCondLst>
                                            <p:cond delay="0"/>
                                          </p:stCondLst>
                                        </p:cTn>
                                        <p:tgtEl>
                                          <p:spTgt spid="5"/>
                                        </p:tgtEl>
                                        <p:attrNameLst>
                                          <p:attrName>ppt_x</p:attrName>
                                        </p:attrNameLst>
                                      </p:cBhvr>
                                    </p:anim>
                                    <p:anim from="(-#ppt_h/2)" to="(#ppt_y)" calcmode="lin" valueType="num">
                                      <p:cBhvr>
                                        <p:cTn id="25" dur="1000" fill="hold">
                                          <p:stCondLst>
                                            <p:cond delay="0"/>
                                          </p:stCondLst>
                                        </p:cTn>
                                        <p:tgtEl>
                                          <p:spTgt spid="5"/>
                                        </p:tgtEl>
                                        <p:attrNameLst>
                                          <p:attrName>ppt_y</p:attrName>
                                        </p:attrNameLst>
                                      </p:cBhvr>
                                    </p:anim>
                                    <p:animRot by="21600000">
                                      <p:cBhvr>
                                        <p:cTn id="26" dur="10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by="(-#ppt_w*2)" calcmode="lin" valueType="num">
                                      <p:cBhvr rctx="PPT">
                                        <p:cTn id="36" dur="500" autoRev="1" fill="hold">
                                          <p:stCondLst>
                                            <p:cond delay="0"/>
                                          </p:stCondLst>
                                        </p:cTn>
                                        <p:tgtEl>
                                          <p:spTgt spid="6"/>
                                        </p:tgtEl>
                                        <p:attrNameLst>
                                          <p:attrName>ppt_w</p:attrName>
                                        </p:attrNameLst>
                                      </p:cBhvr>
                                    </p:anim>
                                    <p:anim by="(#ppt_w*0.50)" calcmode="lin" valueType="num">
                                      <p:cBhvr>
                                        <p:cTn id="37" dur="500" decel="50000" autoRev="1" fill="hold">
                                          <p:stCondLst>
                                            <p:cond delay="0"/>
                                          </p:stCondLst>
                                        </p:cTn>
                                        <p:tgtEl>
                                          <p:spTgt spid="6"/>
                                        </p:tgtEl>
                                        <p:attrNameLst>
                                          <p:attrName>ppt_x</p:attrName>
                                        </p:attrNameLst>
                                      </p:cBhvr>
                                    </p:anim>
                                    <p:anim from="(-#ppt_h/2)" to="(#ppt_y)" calcmode="lin" valueType="num">
                                      <p:cBhvr>
                                        <p:cTn id="38" dur="1000" fill="hold">
                                          <p:stCondLst>
                                            <p:cond delay="0"/>
                                          </p:stCondLst>
                                        </p:cTn>
                                        <p:tgtEl>
                                          <p:spTgt spid="6"/>
                                        </p:tgtEl>
                                        <p:attrNameLst>
                                          <p:attrName>ppt_y</p:attrName>
                                        </p:attrNameLst>
                                      </p:cBhvr>
                                    </p:anim>
                                    <p:animRot by="21600000">
                                      <p:cBhvr>
                                        <p:cTn id="39" dur="1000" fill="hold">
                                          <p:stCondLst>
                                            <p:cond delay="0"/>
                                          </p:stCondLst>
                                        </p:cTn>
                                        <p:tgtEl>
                                          <p:spTgt spid="6"/>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edge">
                                      <p:cBhvr>
                                        <p:cTn id="44" dur="2000"/>
                                        <p:tgtEl>
                                          <p:spTgt spid="1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2000"/>
                                        <p:tgtEl>
                                          <p:spTgt spid="1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ox(in)">
                                      <p:cBhvr>
                                        <p:cTn id="50" dur="2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ox(in)">
                                      <p:cBhvr>
                                        <p:cTn id="55" dur="2000"/>
                                        <p:tgtEl>
                                          <p:spTgt spid="18"/>
                                        </p:tgtEl>
                                      </p:cBhvr>
                                    </p:animEffect>
                                  </p:childTnLst>
                                </p:cTn>
                              </p:par>
                              <p:par>
                                <p:cTn id="56" presetID="4" presetClass="entr" presetSubtype="16"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ox(in)">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9"/>
                                        </p:tgtEl>
                                        <p:attrNameLst>
                                          <p:attrName>style.visibility</p:attrName>
                                        </p:attrNameLst>
                                      </p:cBhvr>
                                      <p:to>
                                        <p:strVal val="visible"/>
                                      </p:to>
                                    </p:set>
                                    <p:anim by="(-#ppt_w*2)" calcmode="lin" valueType="num">
                                      <p:cBhvr rctx="PPT">
                                        <p:cTn id="63" dur="500" autoRev="1" fill="hold">
                                          <p:stCondLst>
                                            <p:cond delay="0"/>
                                          </p:stCondLst>
                                        </p:cTn>
                                        <p:tgtEl>
                                          <p:spTgt spid="19"/>
                                        </p:tgtEl>
                                        <p:attrNameLst>
                                          <p:attrName>ppt_w</p:attrName>
                                        </p:attrNameLst>
                                      </p:cBhvr>
                                    </p:anim>
                                    <p:anim by="(#ppt_w*0.50)" calcmode="lin" valueType="num">
                                      <p:cBhvr>
                                        <p:cTn id="64" dur="500" decel="50000" autoRev="1" fill="hold">
                                          <p:stCondLst>
                                            <p:cond delay="0"/>
                                          </p:stCondLst>
                                        </p:cTn>
                                        <p:tgtEl>
                                          <p:spTgt spid="19"/>
                                        </p:tgtEl>
                                        <p:attrNameLst>
                                          <p:attrName>ppt_x</p:attrName>
                                        </p:attrNameLst>
                                      </p:cBhvr>
                                    </p:anim>
                                    <p:anim from="(-#ppt_h/2)" to="(#ppt_y)" calcmode="lin" valueType="num">
                                      <p:cBhvr>
                                        <p:cTn id="65" dur="1000" fill="hold">
                                          <p:stCondLst>
                                            <p:cond delay="0"/>
                                          </p:stCondLst>
                                        </p:cTn>
                                        <p:tgtEl>
                                          <p:spTgt spid="19"/>
                                        </p:tgtEl>
                                        <p:attrNameLst>
                                          <p:attrName>ppt_y</p:attrName>
                                        </p:attrNameLst>
                                      </p:cBhvr>
                                    </p:anim>
                                    <p:animRot by="21600000">
                                      <p:cBhvr>
                                        <p:cTn id="66" dur="1000" fill="hold">
                                          <p:stCondLst>
                                            <p:cond delay="0"/>
                                          </p:stCondLst>
                                        </p:cTn>
                                        <p:tgtEl>
                                          <p:spTgt spid="19"/>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20"/>
                                        </p:tgtEl>
                                        <p:attrNameLst>
                                          <p:attrName>style.visibility</p:attrName>
                                        </p:attrNameLst>
                                      </p:cBhvr>
                                      <p:to>
                                        <p:strVal val="visible"/>
                                      </p:to>
                                    </p:set>
                                    <p:anim by="(-#ppt_w*2)" calcmode="lin" valueType="num">
                                      <p:cBhvr rctx="PPT">
                                        <p:cTn id="71" dur="500" autoRev="1" fill="hold">
                                          <p:stCondLst>
                                            <p:cond delay="0"/>
                                          </p:stCondLst>
                                        </p:cTn>
                                        <p:tgtEl>
                                          <p:spTgt spid="20"/>
                                        </p:tgtEl>
                                        <p:attrNameLst>
                                          <p:attrName>ppt_w</p:attrName>
                                        </p:attrNameLst>
                                      </p:cBhvr>
                                    </p:anim>
                                    <p:anim by="(#ppt_w*0.50)" calcmode="lin" valueType="num">
                                      <p:cBhvr>
                                        <p:cTn id="72" dur="500" decel="50000" autoRev="1" fill="hold">
                                          <p:stCondLst>
                                            <p:cond delay="0"/>
                                          </p:stCondLst>
                                        </p:cTn>
                                        <p:tgtEl>
                                          <p:spTgt spid="20"/>
                                        </p:tgtEl>
                                        <p:attrNameLst>
                                          <p:attrName>ppt_x</p:attrName>
                                        </p:attrNameLst>
                                      </p:cBhvr>
                                    </p:anim>
                                    <p:anim from="(-#ppt_h/2)" to="(#ppt_y)" calcmode="lin" valueType="num">
                                      <p:cBhvr>
                                        <p:cTn id="73" dur="1000" fill="hold">
                                          <p:stCondLst>
                                            <p:cond delay="0"/>
                                          </p:stCondLst>
                                        </p:cTn>
                                        <p:tgtEl>
                                          <p:spTgt spid="20"/>
                                        </p:tgtEl>
                                        <p:attrNameLst>
                                          <p:attrName>ppt_y</p:attrName>
                                        </p:attrNameLst>
                                      </p:cBhvr>
                                    </p:anim>
                                    <p:animRot by="21600000">
                                      <p:cBhvr>
                                        <p:cTn id="74" dur="1000" fill="hold">
                                          <p:stCondLst>
                                            <p:cond delay="0"/>
                                          </p:stCondLst>
                                        </p:cTn>
                                        <p:tgtEl>
                                          <p:spTgt spid="20"/>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21"/>
                                        </p:tgtEl>
                                        <p:attrNameLst>
                                          <p:attrName>style.visibility</p:attrName>
                                        </p:attrNameLst>
                                      </p:cBhvr>
                                      <p:to>
                                        <p:strVal val="visible"/>
                                      </p:to>
                                    </p:set>
                                    <p:anim by="(-#ppt_w*2)" calcmode="lin" valueType="num">
                                      <p:cBhvr rctx="PPT">
                                        <p:cTn id="79" dur="500" autoRev="1" fill="hold">
                                          <p:stCondLst>
                                            <p:cond delay="0"/>
                                          </p:stCondLst>
                                        </p:cTn>
                                        <p:tgtEl>
                                          <p:spTgt spid="21"/>
                                        </p:tgtEl>
                                        <p:attrNameLst>
                                          <p:attrName>ppt_w</p:attrName>
                                        </p:attrNameLst>
                                      </p:cBhvr>
                                    </p:anim>
                                    <p:anim by="(#ppt_w*0.50)" calcmode="lin" valueType="num">
                                      <p:cBhvr>
                                        <p:cTn id="80" dur="500" decel="50000" autoRev="1" fill="hold">
                                          <p:stCondLst>
                                            <p:cond delay="0"/>
                                          </p:stCondLst>
                                        </p:cTn>
                                        <p:tgtEl>
                                          <p:spTgt spid="21"/>
                                        </p:tgtEl>
                                        <p:attrNameLst>
                                          <p:attrName>ppt_x</p:attrName>
                                        </p:attrNameLst>
                                      </p:cBhvr>
                                    </p:anim>
                                    <p:anim from="(-#ppt_h/2)" to="(#ppt_y)" calcmode="lin" valueType="num">
                                      <p:cBhvr>
                                        <p:cTn id="81" dur="1000" fill="hold">
                                          <p:stCondLst>
                                            <p:cond delay="0"/>
                                          </p:stCondLst>
                                        </p:cTn>
                                        <p:tgtEl>
                                          <p:spTgt spid="21"/>
                                        </p:tgtEl>
                                        <p:attrNameLst>
                                          <p:attrName>ppt_y</p:attrName>
                                        </p:attrNameLst>
                                      </p:cBhvr>
                                    </p:anim>
                                    <p:animRot by="21600000">
                                      <p:cBhvr>
                                        <p:cTn id="82" dur="1000" fill="hold">
                                          <p:stCondLst>
                                            <p:cond delay="0"/>
                                          </p:stCondLst>
                                        </p:cTn>
                                        <p:tgtEl>
                                          <p:spTgt spid="21"/>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22"/>
                                        </p:tgtEl>
                                        <p:attrNameLst>
                                          <p:attrName>style.visibility</p:attrName>
                                        </p:attrNameLst>
                                      </p:cBhvr>
                                      <p:to>
                                        <p:strVal val="visible"/>
                                      </p:to>
                                    </p:set>
                                    <p:anim by="(-#ppt_w*2)" calcmode="lin" valueType="num">
                                      <p:cBhvr rctx="PPT">
                                        <p:cTn id="87" dur="500" autoRev="1" fill="hold">
                                          <p:stCondLst>
                                            <p:cond delay="0"/>
                                          </p:stCondLst>
                                        </p:cTn>
                                        <p:tgtEl>
                                          <p:spTgt spid="22"/>
                                        </p:tgtEl>
                                        <p:attrNameLst>
                                          <p:attrName>ppt_w</p:attrName>
                                        </p:attrNameLst>
                                      </p:cBhvr>
                                    </p:anim>
                                    <p:anim by="(#ppt_w*0.50)" calcmode="lin" valueType="num">
                                      <p:cBhvr>
                                        <p:cTn id="88" dur="500" decel="50000" autoRev="1" fill="hold">
                                          <p:stCondLst>
                                            <p:cond delay="0"/>
                                          </p:stCondLst>
                                        </p:cTn>
                                        <p:tgtEl>
                                          <p:spTgt spid="22"/>
                                        </p:tgtEl>
                                        <p:attrNameLst>
                                          <p:attrName>ppt_x</p:attrName>
                                        </p:attrNameLst>
                                      </p:cBhvr>
                                    </p:anim>
                                    <p:anim from="(-#ppt_h/2)" to="(#ppt_y)" calcmode="lin" valueType="num">
                                      <p:cBhvr>
                                        <p:cTn id="89" dur="1000" fill="hold">
                                          <p:stCondLst>
                                            <p:cond delay="0"/>
                                          </p:stCondLst>
                                        </p:cTn>
                                        <p:tgtEl>
                                          <p:spTgt spid="22"/>
                                        </p:tgtEl>
                                        <p:attrNameLst>
                                          <p:attrName>ppt_y</p:attrName>
                                        </p:attrNameLst>
                                      </p:cBhvr>
                                    </p:anim>
                                    <p:animRot by="21600000">
                                      <p:cBhvr>
                                        <p:cTn id="90" dur="1000" fill="hold">
                                          <p:stCondLst>
                                            <p:cond delay="0"/>
                                          </p:stCondLst>
                                        </p:cTn>
                                        <p:tgtEl>
                                          <p:spTgt spid="22"/>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grpId="0" nodeType="clickEffect">
                                  <p:stCondLst>
                                    <p:cond delay="0"/>
                                  </p:stCondLst>
                                  <p:iterate type="lt">
                                    <p:tmPct val="10000"/>
                                  </p:iterate>
                                  <p:childTnLst>
                                    <p:set>
                                      <p:cBhvr>
                                        <p:cTn id="94" dur="1" fill="hold">
                                          <p:stCondLst>
                                            <p:cond delay="0"/>
                                          </p:stCondLst>
                                        </p:cTn>
                                        <p:tgtEl>
                                          <p:spTgt spid="23"/>
                                        </p:tgtEl>
                                        <p:attrNameLst>
                                          <p:attrName>style.visibility</p:attrName>
                                        </p:attrNameLst>
                                      </p:cBhvr>
                                      <p:to>
                                        <p:strVal val="visible"/>
                                      </p:to>
                                    </p:set>
                                    <p:anim by="(-#ppt_w*2)" calcmode="lin" valueType="num">
                                      <p:cBhvr rctx="PPT">
                                        <p:cTn id="95" dur="500" autoRev="1" fill="hold">
                                          <p:stCondLst>
                                            <p:cond delay="0"/>
                                          </p:stCondLst>
                                        </p:cTn>
                                        <p:tgtEl>
                                          <p:spTgt spid="23"/>
                                        </p:tgtEl>
                                        <p:attrNameLst>
                                          <p:attrName>ppt_w</p:attrName>
                                        </p:attrNameLst>
                                      </p:cBhvr>
                                    </p:anim>
                                    <p:anim by="(#ppt_w*0.50)" calcmode="lin" valueType="num">
                                      <p:cBhvr>
                                        <p:cTn id="96" dur="500" decel="50000" autoRev="1" fill="hold">
                                          <p:stCondLst>
                                            <p:cond delay="0"/>
                                          </p:stCondLst>
                                        </p:cTn>
                                        <p:tgtEl>
                                          <p:spTgt spid="23"/>
                                        </p:tgtEl>
                                        <p:attrNameLst>
                                          <p:attrName>ppt_x</p:attrName>
                                        </p:attrNameLst>
                                      </p:cBhvr>
                                    </p:anim>
                                    <p:anim from="(-#ppt_h/2)" to="(#ppt_y)" calcmode="lin" valueType="num">
                                      <p:cBhvr>
                                        <p:cTn id="97" dur="1000" fill="hold">
                                          <p:stCondLst>
                                            <p:cond delay="0"/>
                                          </p:stCondLst>
                                        </p:cTn>
                                        <p:tgtEl>
                                          <p:spTgt spid="23"/>
                                        </p:tgtEl>
                                        <p:attrNameLst>
                                          <p:attrName>ppt_y</p:attrName>
                                        </p:attrNameLst>
                                      </p:cBhvr>
                                    </p:anim>
                                    <p:animRot by="21600000">
                                      <p:cBhvr>
                                        <p:cTn id="98" dur="1000" fill="hold">
                                          <p:stCondLst>
                                            <p:cond delay="0"/>
                                          </p:stCondLst>
                                        </p:cTn>
                                        <p:tgtEl>
                                          <p:spTgt spid="23"/>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56" presetClass="entr" presetSubtype="0" fill="hold" grpId="0" nodeType="clickEffect">
                                  <p:stCondLst>
                                    <p:cond delay="0"/>
                                  </p:stCondLst>
                                  <p:iterate type="lt">
                                    <p:tmPct val="10000"/>
                                  </p:iterate>
                                  <p:childTnLst>
                                    <p:set>
                                      <p:cBhvr>
                                        <p:cTn id="102" dur="1" fill="hold">
                                          <p:stCondLst>
                                            <p:cond delay="0"/>
                                          </p:stCondLst>
                                        </p:cTn>
                                        <p:tgtEl>
                                          <p:spTgt spid="24"/>
                                        </p:tgtEl>
                                        <p:attrNameLst>
                                          <p:attrName>style.visibility</p:attrName>
                                        </p:attrNameLst>
                                      </p:cBhvr>
                                      <p:to>
                                        <p:strVal val="visible"/>
                                      </p:to>
                                    </p:set>
                                    <p:anim by="(-#ppt_w*2)" calcmode="lin" valueType="num">
                                      <p:cBhvr rctx="PPT">
                                        <p:cTn id="103" dur="500" autoRev="1" fill="hold">
                                          <p:stCondLst>
                                            <p:cond delay="0"/>
                                          </p:stCondLst>
                                        </p:cTn>
                                        <p:tgtEl>
                                          <p:spTgt spid="24"/>
                                        </p:tgtEl>
                                        <p:attrNameLst>
                                          <p:attrName>ppt_w</p:attrName>
                                        </p:attrNameLst>
                                      </p:cBhvr>
                                    </p:anim>
                                    <p:anim by="(#ppt_w*0.50)" calcmode="lin" valueType="num">
                                      <p:cBhvr>
                                        <p:cTn id="104" dur="500" decel="50000" autoRev="1" fill="hold">
                                          <p:stCondLst>
                                            <p:cond delay="0"/>
                                          </p:stCondLst>
                                        </p:cTn>
                                        <p:tgtEl>
                                          <p:spTgt spid="24"/>
                                        </p:tgtEl>
                                        <p:attrNameLst>
                                          <p:attrName>ppt_x</p:attrName>
                                        </p:attrNameLst>
                                      </p:cBhvr>
                                    </p:anim>
                                    <p:anim from="(-#ppt_h/2)" to="(#ppt_y)" calcmode="lin" valueType="num">
                                      <p:cBhvr>
                                        <p:cTn id="105" dur="1000" fill="hold">
                                          <p:stCondLst>
                                            <p:cond delay="0"/>
                                          </p:stCondLst>
                                        </p:cTn>
                                        <p:tgtEl>
                                          <p:spTgt spid="24"/>
                                        </p:tgtEl>
                                        <p:attrNameLst>
                                          <p:attrName>ppt_y</p:attrName>
                                        </p:attrNameLst>
                                      </p:cBhvr>
                                    </p:anim>
                                    <p:animRot by="21600000">
                                      <p:cBhvr>
                                        <p:cTn id="106" dur="1000" fill="hold">
                                          <p:stCondLst>
                                            <p:cond delay="0"/>
                                          </p:stCondLst>
                                        </p:cTn>
                                        <p:tgtEl>
                                          <p:spTgt spid="24"/>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56" presetClass="entr" presetSubtype="0" fill="hold" grpId="0" nodeType="clickEffect">
                                  <p:stCondLst>
                                    <p:cond delay="0"/>
                                  </p:stCondLst>
                                  <p:iterate type="lt">
                                    <p:tmPct val="10000"/>
                                  </p:iterate>
                                  <p:childTnLst>
                                    <p:set>
                                      <p:cBhvr>
                                        <p:cTn id="110" dur="1" fill="hold">
                                          <p:stCondLst>
                                            <p:cond delay="0"/>
                                          </p:stCondLst>
                                        </p:cTn>
                                        <p:tgtEl>
                                          <p:spTgt spid="25"/>
                                        </p:tgtEl>
                                        <p:attrNameLst>
                                          <p:attrName>style.visibility</p:attrName>
                                        </p:attrNameLst>
                                      </p:cBhvr>
                                      <p:to>
                                        <p:strVal val="visible"/>
                                      </p:to>
                                    </p:set>
                                    <p:anim by="(-#ppt_w*2)" calcmode="lin" valueType="num">
                                      <p:cBhvr rctx="PPT">
                                        <p:cTn id="111" dur="500" autoRev="1" fill="hold">
                                          <p:stCondLst>
                                            <p:cond delay="0"/>
                                          </p:stCondLst>
                                        </p:cTn>
                                        <p:tgtEl>
                                          <p:spTgt spid="25"/>
                                        </p:tgtEl>
                                        <p:attrNameLst>
                                          <p:attrName>ppt_w</p:attrName>
                                        </p:attrNameLst>
                                      </p:cBhvr>
                                    </p:anim>
                                    <p:anim by="(#ppt_w*0.50)" calcmode="lin" valueType="num">
                                      <p:cBhvr>
                                        <p:cTn id="112" dur="500" decel="50000" autoRev="1" fill="hold">
                                          <p:stCondLst>
                                            <p:cond delay="0"/>
                                          </p:stCondLst>
                                        </p:cTn>
                                        <p:tgtEl>
                                          <p:spTgt spid="25"/>
                                        </p:tgtEl>
                                        <p:attrNameLst>
                                          <p:attrName>ppt_x</p:attrName>
                                        </p:attrNameLst>
                                      </p:cBhvr>
                                    </p:anim>
                                    <p:anim from="(-#ppt_h/2)" to="(#ppt_y)" calcmode="lin" valueType="num">
                                      <p:cBhvr>
                                        <p:cTn id="113" dur="1000" fill="hold">
                                          <p:stCondLst>
                                            <p:cond delay="0"/>
                                          </p:stCondLst>
                                        </p:cTn>
                                        <p:tgtEl>
                                          <p:spTgt spid="25"/>
                                        </p:tgtEl>
                                        <p:attrNameLst>
                                          <p:attrName>ppt_y</p:attrName>
                                        </p:attrNameLst>
                                      </p:cBhvr>
                                    </p:anim>
                                    <p:animRot by="21600000">
                                      <p:cBhvr>
                                        <p:cTn id="114"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14" grpId="0"/>
      <p:bldP spid="15" grpId="0"/>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65"/>
            <a:ext cx="10515600" cy="518795"/>
          </a:xfrm>
        </p:spPr>
        <p:txBody>
          <a:bodyPr>
            <a:norm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TIẾT 13.  ĐỐI XỨNG TÂM</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731520" y="438954"/>
            <a:ext cx="10515600" cy="518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I. HAI ĐIỂM ĐỐI XỨNG QUA MỘT ĐIỂM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38200" y="1248275"/>
            <a:ext cx="740664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?1. Cho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smtClean="0">
                <a:solidFill>
                  <a:srgbClr val="FFFF00"/>
                </a:solidFill>
                <a:latin typeface="Times New Roman" panose="02020603050405020304" pitchFamily="18" charset="0"/>
                <a:cs typeface="Times New Roman" panose="02020603050405020304" pitchFamily="18" charset="0"/>
              </a:rPr>
              <a:t>O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đoạn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thẳng</a:t>
            </a:r>
            <a:r>
              <a:rPr lang="en-US" sz="2400" dirty="0" smtClean="0">
                <a:solidFill>
                  <a:srgbClr val="FFFF00"/>
                </a:solidFill>
                <a:latin typeface="Times New Roman" panose="02020603050405020304" pitchFamily="18" charset="0"/>
                <a:cs typeface="Times New Roman" panose="02020603050405020304" pitchFamily="18" charset="0"/>
              </a:rPr>
              <a:t> AB.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26" name="Title 1"/>
          <p:cNvSpPr txBox="1">
            <a:spLocks/>
          </p:cNvSpPr>
          <p:nvPr/>
        </p:nvSpPr>
        <p:spPr>
          <a:xfrm>
            <a:off x="731520" y="823375"/>
            <a:ext cx="7829414" cy="518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II. HAI HÌNH ĐỐI XỨNG QUA MỘT ĐIỂM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7514878" y="1853748"/>
            <a:ext cx="364202" cy="707886"/>
          </a:xfrm>
          <a:prstGeom prst="rect">
            <a:avLst/>
          </a:prstGeom>
          <a:noFill/>
        </p:spPr>
        <p:txBody>
          <a:bodyPr wrap="non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a:t>
            </a:r>
          </a:p>
        </p:txBody>
      </p:sp>
      <p:grpSp>
        <p:nvGrpSpPr>
          <p:cNvPr id="34" name="Group 33"/>
          <p:cNvGrpSpPr/>
          <p:nvPr/>
        </p:nvGrpSpPr>
        <p:grpSpPr>
          <a:xfrm>
            <a:off x="2253844" y="1647518"/>
            <a:ext cx="3531294" cy="1919452"/>
            <a:chOff x="1827124" y="1393699"/>
            <a:chExt cx="3531294" cy="1919452"/>
          </a:xfrm>
        </p:grpSpPr>
        <p:sp>
          <p:nvSpPr>
            <p:cNvPr id="14" name="TextBox 13"/>
            <p:cNvSpPr txBox="1"/>
            <p:nvPr/>
          </p:nvSpPr>
          <p:spPr>
            <a:xfrm>
              <a:off x="4725958" y="2086281"/>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cxnSp>
          <p:nvCxnSpPr>
            <p:cNvPr id="27" name="Straight Connector 26"/>
            <p:cNvCxnSpPr/>
            <p:nvPr/>
          </p:nvCxnSpPr>
          <p:spPr>
            <a:xfrm flipV="1">
              <a:off x="2272318" y="1727040"/>
              <a:ext cx="1234440" cy="123203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74977" y="2605265"/>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29" name="TextBox 28"/>
            <p:cNvSpPr txBox="1"/>
            <p:nvPr/>
          </p:nvSpPr>
          <p:spPr>
            <a:xfrm>
              <a:off x="3324657" y="1393699"/>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31" name="TextBox 30"/>
            <p:cNvSpPr txBox="1"/>
            <p:nvPr/>
          </p:nvSpPr>
          <p:spPr>
            <a:xfrm>
              <a:off x="3098834" y="1406527"/>
              <a:ext cx="407484"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A</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827124" y="2668272"/>
              <a:ext cx="389850"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B</a:t>
              </a:r>
            </a:p>
          </p:txBody>
        </p:sp>
        <p:sp>
          <p:nvSpPr>
            <p:cNvPr id="33" name="TextBox 32"/>
            <p:cNvSpPr txBox="1"/>
            <p:nvPr/>
          </p:nvSpPr>
          <p:spPr>
            <a:xfrm>
              <a:off x="4950934" y="2070749"/>
              <a:ext cx="40748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O</a:t>
              </a:r>
            </a:p>
          </p:txBody>
        </p:sp>
      </p:grpSp>
      <p:cxnSp>
        <p:nvCxnSpPr>
          <p:cNvPr id="36" name="Straight Connector 35"/>
          <p:cNvCxnSpPr/>
          <p:nvPr/>
        </p:nvCxnSpPr>
        <p:spPr>
          <a:xfrm>
            <a:off x="3933038" y="1980859"/>
            <a:ext cx="2833522" cy="1472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83798" y="2223044"/>
            <a:ext cx="4956225" cy="996808"/>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656988" y="3121825"/>
            <a:ext cx="364202" cy="707886"/>
          </a:xfrm>
          <a:prstGeom prst="rect">
            <a:avLst/>
          </a:prstGeom>
          <a:noFill/>
        </p:spPr>
        <p:txBody>
          <a:bodyPr wrap="non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a:t>
            </a:r>
          </a:p>
        </p:txBody>
      </p:sp>
      <p:sp>
        <p:nvSpPr>
          <p:cNvPr id="43" name="TextBox 42"/>
          <p:cNvSpPr txBox="1"/>
          <p:nvPr/>
        </p:nvSpPr>
        <p:spPr>
          <a:xfrm>
            <a:off x="6837994" y="3407888"/>
            <a:ext cx="475964"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A’</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7801339" y="1838485"/>
            <a:ext cx="492443"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B</a:t>
            </a:r>
            <a:r>
              <a:rPr lang="en-US" sz="2400" dirty="0" smtClean="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p:txBody>
      </p:sp>
      <p:cxnSp>
        <p:nvCxnSpPr>
          <p:cNvPr id="47" name="Straight Connector 46"/>
          <p:cNvCxnSpPr/>
          <p:nvPr/>
        </p:nvCxnSpPr>
        <p:spPr>
          <a:xfrm flipV="1">
            <a:off x="6837994" y="2223044"/>
            <a:ext cx="842133" cy="128011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a:xfrm>
            <a:off x="864734" y="3531697"/>
            <a:ext cx="740664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Vẽ</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với</a:t>
            </a:r>
            <a:r>
              <a:rPr lang="en-US" sz="2400" dirty="0" smtClean="0">
                <a:solidFill>
                  <a:srgbClr val="FFFF00"/>
                </a:solidFill>
                <a:latin typeface="Times New Roman" panose="02020603050405020304" pitchFamily="18" charset="0"/>
                <a:cs typeface="Times New Roman" panose="02020603050405020304" pitchFamily="18" charset="0"/>
              </a:rPr>
              <a:t> A qua O.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49" name="Title 1"/>
          <p:cNvSpPr txBox="1">
            <a:spLocks/>
          </p:cNvSpPr>
          <p:nvPr/>
        </p:nvSpPr>
        <p:spPr>
          <a:xfrm>
            <a:off x="849494" y="3897821"/>
            <a:ext cx="740664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Vẽ</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B’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với</a:t>
            </a:r>
            <a:r>
              <a:rPr lang="en-US" sz="2400" dirty="0" smtClean="0">
                <a:solidFill>
                  <a:srgbClr val="FFFF00"/>
                </a:solidFill>
                <a:latin typeface="Times New Roman" panose="02020603050405020304" pitchFamily="18" charset="0"/>
                <a:cs typeface="Times New Roman" panose="02020603050405020304" pitchFamily="18" charset="0"/>
              </a:rPr>
              <a:t> B qua O.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0" name="Title 1"/>
          <p:cNvSpPr txBox="1">
            <a:spLocks/>
          </p:cNvSpPr>
          <p:nvPr/>
        </p:nvSpPr>
        <p:spPr>
          <a:xfrm>
            <a:off x="864734" y="4447460"/>
            <a:ext cx="10824346"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Lấy</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smtClean="0">
                <a:solidFill>
                  <a:srgbClr val="FFFF00"/>
                </a:solidFill>
                <a:latin typeface="Times New Roman" panose="02020603050405020304" pitchFamily="18" charset="0"/>
                <a:cs typeface="Times New Roman" panose="02020603050405020304" pitchFamily="18" charset="0"/>
              </a:rPr>
              <a:t>C </a:t>
            </a:r>
            <a:r>
              <a:rPr lang="en-US" sz="2400" dirty="0" err="1" smtClean="0">
                <a:solidFill>
                  <a:srgbClr val="FFFF00"/>
                </a:solidFill>
                <a:latin typeface="Times New Roman" panose="02020603050405020304" pitchFamily="18" charset="0"/>
                <a:cs typeface="Times New Roman" panose="02020603050405020304" pitchFamily="18" charset="0"/>
              </a:rPr>
              <a:t>trên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đoạn</a:t>
            </a:r>
            <a:r>
              <a:rPr lang="en-US" sz="2400" dirty="0" smtClean="0">
                <a:solidFill>
                  <a:srgbClr val="FFFF00"/>
                </a:solidFill>
                <a:latin typeface="Times New Roman" panose="02020603050405020304" pitchFamily="18" charset="0"/>
                <a:cs typeface="Times New Roman" panose="02020603050405020304" pitchFamily="18" charset="0"/>
              </a:rPr>
              <a:t> AB, </a:t>
            </a:r>
            <a:r>
              <a:rPr lang="en-US" sz="2400" dirty="0" err="1" smtClean="0">
                <a:solidFill>
                  <a:srgbClr val="FFFF00"/>
                </a:solidFill>
                <a:latin typeface="Times New Roman" panose="02020603050405020304" pitchFamily="18" charset="0"/>
                <a:cs typeface="Times New Roman" panose="02020603050405020304" pitchFamily="18" charset="0"/>
              </a:rPr>
              <a:t>gọi</a:t>
            </a:r>
            <a:r>
              <a:rPr lang="en-US" sz="2400" dirty="0" smtClean="0">
                <a:solidFill>
                  <a:srgbClr val="FFFF00"/>
                </a:solidFill>
                <a:latin typeface="Times New Roman" panose="02020603050405020304" pitchFamily="18" charset="0"/>
                <a:cs typeface="Times New Roman" panose="02020603050405020304" pitchFamily="18" charset="0"/>
              </a:rPr>
              <a:t> C’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với</a:t>
            </a:r>
            <a:r>
              <a:rPr lang="en-US" sz="2400" dirty="0" smtClean="0">
                <a:solidFill>
                  <a:srgbClr val="FFFF00"/>
                </a:solidFill>
                <a:latin typeface="Times New Roman" panose="02020603050405020304" pitchFamily="18" charset="0"/>
                <a:cs typeface="Times New Roman" panose="02020603050405020304" pitchFamily="18" charset="0"/>
              </a:rPr>
              <a:t> C qua O. </a:t>
            </a:r>
            <a:r>
              <a:rPr lang="en-US" sz="2400" dirty="0" err="1" smtClean="0">
                <a:solidFill>
                  <a:srgbClr val="FFFF00"/>
                </a:solidFill>
                <a:latin typeface="Times New Roman" panose="02020603050405020304" pitchFamily="18" charset="0"/>
                <a:cs typeface="Times New Roman" panose="02020603050405020304" pitchFamily="18" charset="0"/>
              </a:rPr>
              <a:t>Hỏi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C’ </a:t>
            </a:r>
            <a:r>
              <a:rPr lang="en-US" sz="2400" dirty="0" err="1" smtClean="0">
                <a:solidFill>
                  <a:srgbClr val="FFFF00"/>
                </a:solidFill>
                <a:latin typeface="Times New Roman" panose="02020603050405020304" pitchFamily="18" charset="0"/>
                <a:cs typeface="Times New Roman" panose="02020603050405020304" pitchFamily="18" charset="0"/>
              </a:rPr>
              <a:t>có</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nằm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trên</a:t>
            </a:r>
            <a:r>
              <a:rPr lang="en-US" sz="2400" dirty="0" smtClean="0">
                <a:solidFill>
                  <a:srgbClr val="FFFF00"/>
                </a:solidFill>
                <a:latin typeface="Times New Roman" panose="02020603050405020304" pitchFamily="18" charset="0"/>
                <a:cs typeface="Times New Roman" panose="02020603050405020304" pitchFamily="18" charset="0"/>
              </a:rPr>
              <a:t> A’B’ </a:t>
            </a:r>
            <a:r>
              <a:rPr lang="en-US" sz="2400" dirty="0" err="1" smtClean="0">
                <a:solidFill>
                  <a:srgbClr val="FFFF00"/>
                </a:solidFill>
                <a:latin typeface="Times New Roman" panose="02020603050405020304" pitchFamily="18" charset="0"/>
                <a:cs typeface="Times New Roman" panose="02020603050405020304" pitchFamily="18" charset="0"/>
              </a:rPr>
              <a:t>không</a:t>
            </a:r>
            <a:r>
              <a:rPr lang="en-US" sz="2400" dirty="0" smtClean="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3020026" y="2381123"/>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52" name="TextBox 51"/>
          <p:cNvSpPr txBox="1"/>
          <p:nvPr/>
        </p:nvSpPr>
        <p:spPr>
          <a:xfrm>
            <a:off x="2929292" y="2273597"/>
            <a:ext cx="389850"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C</a:t>
            </a:r>
            <a:endParaRPr lang="en-US" sz="2400" dirty="0">
              <a:solidFill>
                <a:srgbClr val="FFFF00"/>
              </a:solidFill>
            </a:endParaRPr>
          </a:p>
        </p:txBody>
      </p:sp>
      <p:cxnSp>
        <p:nvCxnSpPr>
          <p:cNvPr id="54" name="Straight Connector 53"/>
          <p:cNvCxnSpPr/>
          <p:nvPr/>
        </p:nvCxnSpPr>
        <p:spPr>
          <a:xfrm flipV="1">
            <a:off x="3157186" y="2663563"/>
            <a:ext cx="4239034" cy="41023"/>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198355" y="2350643"/>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56" name="TextBox 55"/>
          <p:cNvSpPr txBox="1"/>
          <p:nvPr/>
        </p:nvSpPr>
        <p:spPr>
          <a:xfrm>
            <a:off x="7439813" y="2520394"/>
            <a:ext cx="492443"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C’</a:t>
            </a:r>
            <a:endParaRPr lang="en-US" sz="2400" dirty="0">
              <a:solidFill>
                <a:srgbClr val="FFFF00"/>
              </a:solidFill>
            </a:endParaRPr>
          </a:p>
        </p:txBody>
      </p:sp>
      <p:sp>
        <p:nvSpPr>
          <p:cNvPr id="57" name="Title 1"/>
          <p:cNvSpPr txBox="1">
            <a:spLocks/>
          </p:cNvSpPr>
          <p:nvPr/>
        </p:nvSpPr>
        <p:spPr>
          <a:xfrm>
            <a:off x="914400" y="4962989"/>
            <a:ext cx="826008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Hai </a:t>
            </a:r>
            <a:r>
              <a:rPr lang="en-US" sz="2400" dirty="0" err="1" smtClean="0">
                <a:solidFill>
                  <a:srgbClr val="FFFF00"/>
                </a:solidFill>
                <a:latin typeface="Times New Roman" panose="02020603050405020304" pitchFamily="18" charset="0"/>
                <a:cs typeface="Times New Roman" panose="02020603050405020304" pitchFamily="18" charset="0"/>
              </a:rPr>
              <a:t>đoạn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thẳng</a:t>
            </a:r>
            <a:r>
              <a:rPr lang="en-US" sz="2400" dirty="0" smtClean="0">
                <a:solidFill>
                  <a:srgbClr val="FFFF00"/>
                </a:solidFill>
                <a:latin typeface="Times New Roman" panose="02020603050405020304" pitchFamily="18" charset="0"/>
                <a:cs typeface="Times New Roman" panose="02020603050405020304" pitchFamily="18" charset="0"/>
              </a:rPr>
              <a:t> AB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A’B’ </a:t>
            </a:r>
            <a:r>
              <a:rPr lang="en-US" sz="2400" dirty="0" err="1" smtClean="0">
                <a:solidFill>
                  <a:srgbClr val="FFFF00"/>
                </a:solidFill>
                <a:latin typeface="Times New Roman" panose="02020603050405020304" pitchFamily="18" charset="0"/>
                <a:cs typeface="Times New Roman" panose="02020603050405020304" pitchFamily="18" charset="0"/>
              </a:rPr>
              <a:t>gọi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nhau</a:t>
            </a:r>
            <a:r>
              <a:rPr lang="en-US" sz="2400" dirty="0" smtClean="0">
                <a:solidFill>
                  <a:srgbClr val="FFFF00"/>
                </a:solidFill>
                <a:latin typeface="Times New Roman" panose="02020603050405020304" pitchFamily="18" charset="0"/>
                <a:cs typeface="Times New Roman" panose="02020603050405020304" pitchFamily="18" charset="0"/>
              </a:rPr>
              <a:t> qua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O.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8" name="Title 1"/>
          <p:cNvSpPr txBox="1">
            <a:spLocks/>
          </p:cNvSpPr>
          <p:nvPr/>
        </p:nvSpPr>
        <p:spPr>
          <a:xfrm>
            <a:off x="992158" y="5314144"/>
            <a:ext cx="826008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1. </a:t>
            </a:r>
            <a:r>
              <a:rPr lang="en-US" sz="2400" dirty="0" err="1" smtClean="0">
                <a:solidFill>
                  <a:schemeClr val="bg1"/>
                </a:solidFill>
                <a:latin typeface="Times New Roman" panose="02020603050405020304" pitchFamily="18" charset="0"/>
                <a:cs typeface="Times New Roman" panose="02020603050405020304" pitchFamily="18" charset="0"/>
              </a:rPr>
              <a:t>Định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nghĩa</a:t>
            </a:r>
            <a:r>
              <a:rPr lang="en-US" sz="2400" dirty="0" smtClean="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9" name="Title 1"/>
          <p:cNvSpPr txBox="1">
            <a:spLocks/>
          </p:cNvSpPr>
          <p:nvPr/>
        </p:nvSpPr>
        <p:spPr>
          <a:xfrm>
            <a:off x="961678" y="5810072"/>
            <a:ext cx="10696922"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Hai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O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thuộc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này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thuộc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kia</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O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lại</a:t>
            </a:r>
            <a:r>
              <a:rPr lang="en-US" sz="2400" dirty="0" smtClean="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64" name="TextBox 63"/>
          <p:cNvSpPr txBox="1"/>
          <p:nvPr/>
        </p:nvSpPr>
        <p:spPr>
          <a:xfrm>
            <a:off x="1056176" y="6342242"/>
            <a:ext cx="6019800" cy="430887"/>
          </a:xfrm>
          <a:prstGeom prst="rect">
            <a:avLst/>
          </a:prstGeom>
          <a:noFill/>
        </p:spPr>
        <p:txBody>
          <a:bodyPr wrap="square" rtlCol="0">
            <a:spAutoFit/>
          </a:bodyPr>
          <a:lstStyle/>
          <a:p>
            <a:r>
              <a:rPr lang="en-US" sz="2200" dirty="0" err="1" smtClean="0">
                <a:solidFill>
                  <a:schemeClr val="bg1"/>
                </a:solidFill>
                <a:latin typeface="Times New Roman" panose="02020603050405020304" pitchFamily="18" charset="0"/>
                <a:cs typeface="Times New Roman" panose="02020603050405020304" pitchFamily="18" charset="0"/>
              </a:rPr>
              <a:t>Điểm</a:t>
            </a:r>
            <a:r>
              <a:rPr lang="en-US" sz="2200" dirty="0" smtClean="0">
                <a:solidFill>
                  <a:schemeClr val="bg1"/>
                </a:solidFill>
                <a:latin typeface="Times New Roman" panose="02020603050405020304" pitchFamily="18" charset="0"/>
                <a:cs typeface="Times New Roman" panose="02020603050405020304" pitchFamily="18" charset="0"/>
              </a:rPr>
              <a:t> O </a:t>
            </a:r>
            <a:r>
              <a:rPr lang="en-US" sz="2200" dirty="0" err="1" smtClean="0">
                <a:solidFill>
                  <a:schemeClr val="bg1"/>
                </a:solidFill>
                <a:latin typeface="Times New Roman" panose="02020603050405020304" pitchFamily="18" charset="0"/>
                <a:cs typeface="Times New Roman" panose="02020603050405020304" pitchFamily="18" charset="0"/>
              </a:rPr>
              <a:t>gọi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là</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tâm</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đối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xứng</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của</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hai</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hình</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dirty="0" err="1" smtClean="0">
                <a:solidFill>
                  <a:schemeClr val="bg1"/>
                </a:solidFill>
                <a:latin typeface="Times New Roman" panose="02020603050405020304" pitchFamily="18" charset="0"/>
                <a:cs typeface="Times New Roman" panose="02020603050405020304" pitchFamily="18" charset="0"/>
              </a:rPr>
              <a:t>đó</a:t>
            </a:r>
            <a:endParaRPr lang="en-US"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8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500" autoRev="1" fill="hold">
                                          <p:stCondLst>
                                            <p:cond delay="0"/>
                                          </p:stCondLst>
                                        </p:cTn>
                                        <p:tgtEl>
                                          <p:spTgt spid="26"/>
                                        </p:tgtEl>
                                        <p:attrNameLst>
                                          <p:attrName>ppt_w</p:attrName>
                                        </p:attrNameLst>
                                      </p:cBhvr>
                                    </p:anim>
                                    <p:anim by="(#ppt_w*0.50)" calcmode="lin" valueType="num">
                                      <p:cBhvr>
                                        <p:cTn id="8" dur="500" decel="50000" autoRev="1" fill="hold">
                                          <p:stCondLst>
                                            <p:cond delay="0"/>
                                          </p:stCondLst>
                                        </p:cTn>
                                        <p:tgtEl>
                                          <p:spTgt spid="26"/>
                                        </p:tgtEl>
                                        <p:attrNameLst>
                                          <p:attrName>ppt_x</p:attrName>
                                        </p:attrNameLst>
                                      </p:cBhvr>
                                    </p:anim>
                                    <p:anim from="(-#ppt_h/2)" to="(#ppt_y)" calcmode="lin" valueType="num">
                                      <p:cBhvr>
                                        <p:cTn id="9" dur="1000" fill="hold">
                                          <p:stCondLst>
                                            <p:cond delay="0"/>
                                          </p:stCondLst>
                                        </p:cTn>
                                        <p:tgtEl>
                                          <p:spTgt spid="26"/>
                                        </p:tgtEl>
                                        <p:attrNameLst>
                                          <p:attrName>ppt_y</p:attrName>
                                        </p:attrNameLst>
                                      </p:cBhvr>
                                    </p:anim>
                                    <p:animRot by="21600000">
                                      <p:cBhvr>
                                        <p:cTn id="10" dur="1000" fill="hold">
                                          <p:stCondLst>
                                            <p:cond delay="0"/>
                                          </p:stCondLst>
                                        </p:cTn>
                                        <p:tgtEl>
                                          <p:spTgt spid="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ox(in)">
                                      <p:cBhvr>
                                        <p:cTn id="23" dur="2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48"/>
                                        </p:tgtEl>
                                        <p:attrNameLst>
                                          <p:attrName>style.visibility</p:attrName>
                                        </p:attrNameLst>
                                      </p:cBhvr>
                                      <p:to>
                                        <p:strVal val="visible"/>
                                      </p:to>
                                    </p:set>
                                    <p:anim by="(-#ppt_w*2)" calcmode="lin" valueType="num">
                                      <p:cBhvr rctx="PPT">
                                        <p:cTn id="28" dur="500" autoRev="1" fill="hold">
                                          <p:stCondLst>
                                            <p:cond delay="0"/>
                                          </p:stCondLst>
                                        </p:cTn>
                                        <p:tgtEl>
                                          <p:spTgt spid="48"/>
                                        </p:tgtEl>
                                        <p:attrNameLst>
                                          <p:attrName>ppt_w</p:attrName>
                                        </p:attrNameLst>
                                      </p:cBhvr>
                                    </p:anim>
                                    <p:anim by="(#ppt_w*0.50)" calcmode="lin" valueType="num">
                                      <p:cBhvr>
                                        <p:cTn id="29" dur="500" decel="50000" autoRev="1" fill="hold">
                                          <p:stCondLst>
                                            <p:cond delay="0"/>
                                          </p:stCondLst>
                                        </p:cTn>
                                        <p:tgtEl>
                                          <p:spTgt spid="48"/>
                                        </p:tgtEl>
                                        <p:attrNameLst>
                                          <p:attrName>ppt_x</p:attrName>
                                        </p:attrNameLst>
                                      </p:cBhvr>
                                    </p:anim>
                                    <p:anim from="(-#ppt_h/2)" to="(#ppt_y)" calcmode="lin" valueType="num">
                                      <p:cBhvr>
                                        <p:cTn id="30" dur="1000" fill="hold">
                                          <p:stCondLst>
                                            <p:cond delay="0"/>
                                          </p:stCondLst>
                                        </p:cTn>
                                        <p:tgtEl>
                                          <p:spTgt spid="48"/>
                                        </p:tgtEl>
                                        <p:attrNameLst>
                                          <p:attrName>ppt_y</p:attrName>
                                        </p:attrNameLst>
                                      </p:cBhvr>
                                    </p:anim>
                                    <p:animRot by="21600000">
                                      <p:cBhvr>
                                        <p:cTn id="31" dur="1000" fill="hold">
                                          <p:stCondLst>
                                            <p:cond delay="0"/>
                                          </p:stCondLst>
                                        </p:cTn>
                                        <p:tgtEl>
                                          <p:spTgt spid="48"/>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edge">
                                      <p:cBhvr>
                                        <p:cTn id="36" dur="2000"/>
                                        <p:tgtEl>
                                          <p:spTgt spid="36"/>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ox(in)">
                                      <p:cBhvr>
                                        <p:cTn id="39" dur="2000"/>
                                        <p:tgtEl>
                                          <p:spTgt spid="4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ox(in)">
                                      <p:cBhvr>
                                        <p:cTn id="42" dur="20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49"/>
                                        </p:tgtEl>
                                        <p:attrNameLst>
                                          <p:attrName>style.visibility</p:attrName>
                                        </p:attrNameLst>
                                      </p:cBhvr>
                                      <p:to>
                                        <p:strVal val="visible"/>
                                      </p:to>
                                    </p:set>
                                    <p:anim by="(-#ppt_w*2)" calcmode="lin" valueType="num">
                                      <p:cBhvr rctx="PPT">
                                        <p:cTn id="47" dur="500" autoRev="1" fill="hold">
                                          <p:stCondLst>
                                            <p:cond delay="0"/>
                                          </p:stCondLst>
                                        </p:cTn>
                                        <p:tgtEl>
                                          <p:spTgt spid="49"/>
                                        </p:tgtEl>
                                        <p:attrNameLst>
                                          <p:attrName>ppt_w</p:attrName>
                                        </p:attrNameLst>
                                      </p:cBhvr>
                                    </p:anim>
                                    <p:anim by="(#ppt_w*0.50)" calcmode="lin" valueType="num">
                                      <p:cBhvr>
                                        <p:cTn id="48" dur="500" decel="50000" autoRev="1" fill="hold">
                                          <p:stCondLst>
                                            <p:cond delay="0"/>
                                          </p:stCondLst>
                                        </p:cTn>
                                        <p:tgtEl>
                                          <p:spTgt spid="49"/>
                                        </p:tgtEl>
                                        <p:attrNameLst>
                                          <p:attrName>ppt_x</p:attrName>
                                        </p:attrNameLst>
                                      </p:cBhvr>
                                    </p:anim>
                                    <p:anim from="(-#ppt_h/2)" to="(#ppt_y)" calcmode="lin" valueType="num">
                                      <p:cBhvr>
                                        <p:cTn id="49" dur="1000" fill="hold">
                                          <p:stCondLst>
                                            <p:cond delay="0"/>
                                          </p:stCondLst>
                                        </p:cTn>
                                        <p:tgtEl>
                                          <p:spTgt spid="49"/>
                                        </p:tgtEl>
                                        <p:attrNameLst>
                                          <p:attrName>ppt_y</p:attrName>
                                        </p:attrNameLst>
                                      </p:cBhvr>
                                    </p:anim>
                                    <p:animRot by="21600000">
                                      <p:cBhvr>
                                        <p:cTn id="50" dur="1000" fill="hold">
                                          <p:stCondLst>
                                            <p:cond delay="0"/>
                                          </p:stCondLst>
                                        </p:cTn>
                                        <p:tgtEl>
                                          <p:spTgt spid="49"/>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ox(in)">
                                      <p:cBhvr>
                                        <p:cTn id="58" dur="2000"/>
                                        <p:tgtEl>
                                          <p:spTgt spid="3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ox(in)">
                                      <p:cBhvr>
                                        <p:cTn id="61" dur="20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50"/>
                                        </p:tgtEl>
                                        <p:attrNameLst>
                                          <p:attrName>style.visibility</p:attrName>
                                        </p:attrNameLst>
                                      </p:cBhvr>
                                      <p:to>
                                        <p:strVal val="visible"/>
                                      </p:to>
                                    </p:set>
                                    <p:anim by="(-#ppt_w*2)" calcmode="lin" valueType="num">
                                      <p:cBhvr rctx="PPT">
                                        <p:cTn id="71" dur="500" autoRev="1" fill="hold">
                                          <p:stCondLst>
                                            <p:cond delay="0"/>
                                          </p:stCondLst>
                                        </p:cTn>
                                        <p:tgtEl>
                                          <p:spTgt spid="50"/>
                                        </p:tgtEl>
                                        <p:attrNameLst>
                                          <p:attrName>ppt_w</p:attrName>
                                        </p:attrNameLst>
                                      </p:cBhvr>
                                    </p:anim>
                                    <p:anim by="(#ppt_w*0.50)" calcmode="lin" valueType="num">
                                      <p:cBhvr>
                                        <p:cTn id="72" dur="500" decel="50000" autoRev="1" fill="hold">
                                          <p:stCondLst>
                                            <p:cond delay="0"/>
                                          </p:stCondLst>
                                        </p:cTn>
                                        <p:tgtEl>
                                          <p:spTgt spid="50"/>
                                        </p:tgtEl>
                                        <p:attrNameLst>
                                          <p:attrName>ppt_x</p:attrName>
                                        </p:attrNameLst>
                                      </p:cBhvr>
                                    </p:anim>
                                    <p:anim from="(-#ppt_h/2)" to="(#ppt_y)" calcmode="lin" valueType="num">
                                      <p:cBhvr>
                                        <p:cTn id="73" dur="1000" fill="hold">
                                          <p:stCondLst>
                                            <p:cond delay="0"/>
                                          </p:stCondLst>
                                        </p:cTn>
                                        <p:tgtEl>
                                          <p:spTgt spid="50"/>
                                        </p:tgtEl>
                                        <p:attrNameLst>
                                          <p:attrName>ppt_y</p:attrName>
                                        </p:attrNameLst>
                                      </p:cBhvr>
                                    </p:anim>
                                    <p:animRot by="21600000">
                                      <p:cBhvr>
                                        <p:cTn id="74" dur="1000" fill="hold">
                                          <p:stCondLst>
                                            <p:cond delay="0"/>
                                          </p:stCondLst>
                                        </p:cTn>
                                        <p:tgtEl>
                                          <p:spTgt spid="50"/>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box(in)">
                                      <p:cBhvr>
                                        <p:cTn id="79" dur="2000"/>
                                        <p:tgtEl>
                                          <p:spTgt spid="51"/>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ox(in)">
                                      <p:cBhvr>
                                        <p:cTn id="82" dur="20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down)">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box(in)">
                                      <p:cBhvr>
                                        <p:cTn id="92" dur="2000"/>
                                        <p:tgtEl>
                                          <p:spTgt spid="55"/>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box(in)">
                                      <p:cBhvr>
                                        <p:cTn id="95" dur="2000"/>
                                        <p:tgtEl>
                                          <p:spTgt spid="56"/>
                                        </p:tgtEl>
                                      </p:cBhvr>
                                    </p:animEffect>
                                  </p:childTnLst>
                                </p:cTn>
                              </p:par>
                            </p:childTnLst>
                          </p:cTn>
                        </p:par>
                      </p:childTnLst>
                    </p:cTn>
                  </p:par>
                  <p:par>
                    <p:cTn id="96" fill="hold">
                      <p:stCondLst>
                        <p:cond delay="indefinite"/>
                      </p:stCondLst>
                      <p:childTnLst>
                        <p:par>
                          <p:cTn id="97" fill="hold">
                            <p:stCondLst>
                              <p:cond delay="0"/>
                            </p:stCondLst>
                            <p:childTnLst>
                              <p:par>
                                <p:cTn id="98" presetID="56" presetClass="entr" presetSubtype="0" fill="hold" grpId="0" nodeType="clickEffect">
                                  <p:stCondLst>
                                    <p:cond delay="0"/>
                                  </p:stCondLst>
                                  <p:iterate type="lt">
                                    <p:tmPct val="10000"/>
                                  </p:iterate>
                                  <p:childTnLst>
                                    <p:set>
                                      <p:cBhvr>
                                        <p:cTn id="99" dur="1" fill="hold">
                                          <p:stCondLst>
                                            <p:cond delay="0"/>
                                          </p:stCondLst>
                                        </p:cTn>
                                        <p:tgtEl>
                                          <p:spTgt spid="57"/>
                                        </p:tgtEl>
                                        <p:attrNameLst>
                                          <p:attrName>style.visibility</p:attrName>
                                        </p:attrNameLst>
                                      </p:cBhvr>
                                      <p:to>
                                        <p:strVal val="visible"/>
                                      </p:to>
                                    </p:set>
                                    <p:anim by="(-#ppt_w*2)" calcmode="lin" valueType="num">
                                      <p:cBhvr rctx="PPT">
                                        <p:cTn id="100" dur="500" autoRev="1" fill="hold">
                                          <p:stCondLst>
                                            <p:cond delay="0"/>
                                          </p:stCondLst>
                                        </p:cTn>
                                        <p:tgtEl>
                                          <p:spTgt spid="57"/>
                                        </p:tgtEl>
                                        <p:attrNameLst>
                                          <p:attrName>ppt_w</p:attrName>
                                        </p:attrNameLst>
                                      </p:cBhvr>
                                    </p:anim>
                                    <p:anim by="(#ppt_w*0.50)" calcmode="lin" valueType="num">
                                      <p:cBhvr>
                                        <p:cTn id="101" dur="500" decel="50000" autoRev="1" fill="hold">
                                          <p:stCondLst>
                                            <p:cond delay="0"/>
                                          </p:stCondLst>
                                        </p:cTn>
                                        <p:tgtEl>
                                          <p:spTgt spid="57"/>
                                        </p:tgtEl>
                                        <p:attrNameLst>
                                          <p:attrName>ppt_x</p:attrName>
                                        </p:attrNameLst>
                                      </p:cBhvr>
                                    </p:anim>
                                    <p:anim from="(-#ppt_h/2)" to="(#ppt_y)" calcmode="lin" valueType="num">
                                      <p:cBhvr>
                                        <p:cTn id="102" dur="1000" fill="hold">
                                          <p:stCondLst>
                                            <p:cond delay="0"/>
                                          </p:stCondLst>
                                        </p:cTn>
                                        <p:tgtEl>
                                          <p:spTgt spid="57"/>
                                        </p:tgtEl>
                                        <p:attrNameLst>
                                          <p:attrName>ppt_y</p:attrName>
                                        </p:attrNameLst>
                                      </p:cBhvr>
                                    </p:anim>
                                    <p:animRot by="21600000">
                                      <p:cBhvr>
                                        <p:cTn id="103" dur="1000" fill="hold">
                                          <p:stCondLst>
                                            <p:cond delay="0"/>
                                          </p:stCondLst>
                                        </p:cTn>
                                        <p:tgtEl>
                                          <p:spTgt spid="57"/>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56" presetClass="entr" presetSubtype="0" fill="hold" grpId="0" nodeType="clickEffect">
                                  <p:stCondLst>
                                    <p:cond delay="0"/>
                                  </p:stCondLst>
                                  <p:iterate type="lt">
                                    <p:tmPct val="10000"/>
                                  </p:iterate>
                                  <p:childTnLst>
                                    <p:set>
                                      <p:cBhvr>
                                        <p:cTn id="107" dur="1" fill="hold">
                                          <p:stCondLst>
                                            <p:cond delay="0"/>
                                          </p:stCondLst>
                                        </p:cTn>
                                        <p:tgtEl>
                                          <p:spTgt spid="58"/>
                                        </p:tgtEl>
                                        <p:attrNameLst>
                                          <p:attrName>style.visibility</p:attrName>
                                        </p:attrNameLst>
                                      </p:cBhvr>
                                      <p:to>
                                        <p:strVal val="visible"/>
                                      </p:to>
                                    </p:set>
                                    <p:anim by="(-#ppt_w*2)" calcmode="lin" valueType="num">
                                      <p:cBhvr rctx="PPT">
                                        <p:cTn id="108" dur="500" autoRev="1" fill="hold">
                                          <p:stCondLst>
                                            <p:cond delay="0"/>
                                          </p:stCondLst>
                                        </p:cTn>
                                        <p:tgtEl>
                                          <p:spTgt spid="58"/>
                                        </p:tgtEl>
                                        <p:attrNameLst>
                                          <p:attrName>ppt_w</p:attrName>
                                        </p:attrNameLst>
                                      </p:cBhvr>
                                    </p:anim>
                                    <p:anim by="(#ppt_w*0.50)" calcmode="lin" valueType="num">
                                      <p:cBhvr>
                                        <p:cTn id="109" dur="500" decel="50000" autoRev="1" fill="hold">
                                          <p:stCondLst>
                                            <p:cond delay="0"/>
                                          </p:stCondLst>
                                        </p:cTn>
                                        <p:tgtEl>
                                          <p:spTgt spid="58"/>
                                        </p:tgtEl>
                                        <p:attrNameLst>
                                          <p:attrName>ppt_x</p:attrName>
                                        </p:attrNameLst>
                                      </p:cBhvr>
                                    </p:anim>
                                    <p:anim from="(-#ppt_h/2)" to="(#ppt_y)" calcmode="lin" valueType="num">
                                      <p:cBhvr>
                                        <p:cTn id="110" dur="1000" fill="hold">
                                          <p:stCondLst>
                                            <p:cond delay="0"/>
                                          </p:stCondLst>
                                        </p:cTn>
                                        <p:tgtEl>
                                          <p:spTgt spid="58"/>
                                        </p:tgtEl>
                                        <p:attrNameLst>
                                          <p:attrName>ppt_y</p:attrName>
                                        </p:attrNameLst>
                                      </p:cBhvr>
                                    </p:anim>
                                    <p:animRot by="21600000">
                                      <p:cBhvr>
                                        <p:cTn id="111" dur="1000" fill="hold">
                                          <p:stCondLst>
                                            <p:cond delay="0"/>
                                          </p:stCondLst>
                                        </p:cTn>
                                        <p:tgtEl>
                                          <p:spTgt spid="58"/>
                                        </p:tgtEl>
                                        <p:attrNameLst>
                                          <p:attrName>r</p:attrName>
                                        </p:attrNameLst>
                                      </p:cBhvr>
                                    </p:animRot>
                                  </p:childTnLst>
                                </p:cTn>
                              </p:par>
                            </p:childTnLst>
                          </p:cTn>
                        </p:par>
                      </p:childTnLst>
                    </p:cTn>
                  </p:par>
                  <p:par>
                    <p:cTn id="112" fill="hold">
                      <p:stCondLst>
                        <p:cond delay="indefinite"/>
                      </p:stCondLst>
                      <p:childTnLst>
                        <p:par>
                          <p:cTn id="113" fill="hold">
                            <p:stCondLst>
                              <p:cond delay="0"/>
                            </p:stCondLst>
                            <p:childTnLst>
                              <p:par>
                                <p:cTn id="114" presetID="56" presetClass="entr" presetSubtype="0" fill="hold" grpId="0" nodeType="clickEffect">
                                  <p:stCondLst>
                                    <p:cond delay="0"/>
                                  </p:stCondLst>
                                  <p:iterate type="lt">
                                    <p:tmPct val="10000"/>
                                  </p:iterate>
                                  <p:childTnLst>
                                    <p:set>
                                      <p:cBhvr>
                                        <p:cTn id="115" dur="1" fill="hold">
                                          <p:stCondLst>
                                            <p:cond delay="0"/>
                                          </p:stCondLst>
                                        </p:cTn>
                                        <p:tgtEl>
                                          <p:spTgt spid="59"/>
                                        </p:tgtEl>
                                        <p:attrNameLst>
                                          <p:attrName>style.visibility</p:attrName>
                                        </p:attrNameLst>
                                      </p:cBhvr>
                                      <p:to>
                                        <p:strVal val="visible"/>
                                      </p:to>
                                    </p:set>
                                    <p:anim by="(-#ppt_w*2)" calcmode="lin" valueType="num">
                                      <p:cBhvr rctx="PPT">
                                        <p:cTn id="116" dur="500" autoRev="1" fill="hold">
                                          <p:stCondLst>
                                            <p:cond delay="0"/>
                                          </p:stCondLst>
                                        </p:cTn>
                                        <p:tgtEl>
                                          <p:spTgt spid="59"/>
                                        </p:tgtEl>
                                        <p:attrNameLst>
                                          <p:attrName>ppt_w</p:attrName>
                                        </p:attrNameLst>
                                      </p:cBhvr>
                                    </p:anim>
                                    <p:anim by="(#ppt_w*0.50)" calcmode="lin" valueType="num">
                                      <p:cBhvr>
                                        <p:cTn id="117" dur="500" decel="50000" autoRev="1" fill="hold">
                                          <p:stCondLst>
                                            <p:cond delay="0"/>
                                          </p:stCondLst>
                                        </p:cTn>
                                        <p:tgtEl>
                                          <p:spTgt spid="59"/>
                                        </p:tgtEl>
                                        <p:attrNameLst>
                                          <p:attrName>ppt_x</p:attrName>
                                        </p:attrNameLst>
                                      </p:cBhvr>
                                    </p:anim>
                                    <p:anim from="(-#ppt_h/2)" to="(#ppt_y)" calcmode="lin" valueType="num">
                                      <p:cBhvr>
                                        <p:cTn id="118" dur="1000" fill="hold">
                                          <p:stCondLst>
                                            <p:cond delay="0"/>
                                          </p:stCondLst>
                                        </p:cTn>
                                        <p:tgtEl>
                                          <p:spTgt spid="59"/>
                                        </p:tgtEl>
                                        <p:attrNameLst>
                                          <p:attrName>ppt_y</p:attrName>
                                        </p:attrNameLst>
                                      </p:cBhvr>
                                    </p:anim>
                                    <p:animRot by="21600000">
                                      <p:cBhvr>
                                        <p:cTn id="119" dur="1000" fill="hold">
                                          <p:stCondLst>
                                            <p:cond delay="0"/>
                                          </p:stCondLst>
                                        </p:cTn>
                                        <p:tgtEl>
                                          <p:spTgt spid="59"/>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56" presetClass="entr" presetSubtype="0" fill="hold" grpId="0" nodeType="clickEffect">
                                  <p:stCondLst>
                                    <p:cond delay="0"/>
                                  </p:stCondLst>
                                  <p:iterate type="lt">
                                    <p:tmPct val="10000"/>
                                  </p:iterate>
                                  <p:childTnLst>
                                    <p:set>
                                      <p:cBhvr>
                                        <p:cTn id="123" dur="1" fill="hold">
                                          <p:stCondLst>
                                            <p:cond delay="0"/>
                                          </p:stCondLst>
                                        </p:cTn>
                                        <p:tgtEl>
                                          <p:spTgt spid="64"/>
                                        </p:tgtEl>
                                        <p:attrNameLst>
                                          <p:attrName>style.visibility</p:attrName>
                                        </p:attrNameLst>
                                      </p:cBhvr>
                                      <p:to>
                                        <p:strVal val="visible"/>
                                      </p:to>
                                    </p:set>
                                    <p:anim by="(-#ppt_w*2)" calcmode="lin" valueType="num">
                                      <p:cBhvr rctx="PPT">
                                        <p:cTn id="124" dur="500" autoRev="1" fill="hold">
                                          <p:stCondLst>
                                            <p:cond delay="0"/>
                                          </p:stCondLst>
                                        </p:cTn>
                                        <p:tgtEl>
                                          <p:spTgt spid="64"/>
                                        </p:tgtEl>
                                        <p:attrNameLst>
                                          <p:attrName>ppt_w</p:attrName>
                                        </p:attrNameLst>
                                      </p:cBhvr>
                                    </p:anim>
                                    <p:anim by="(#ppt_w*0.50)" calcmode="lin" valueType="num">
                                      <p:cBhvr>
                                        <p:cTn id="125" dur="500" decel="50000" autoRev="1" fill="hold">
                                          <p:stCondLst>
                                            <p:cond delay="0"/>
                                          </p:stCondLst>
                                        </p:cTn>
                                        <p:tgtEl>
                                          <p:spTgt spid="64"/>
                                        </p:tgtEl>
                                        <p:attrNameLst>
                                          <p:attrName>ppt_x</p:attrName>
                                        </p:attrNameLst>
                                      </p:cBhvr>
                                    </p:anim>
                                    <p:anim from="(-#ppt_h/2)" to="(#ppt_y)" calcmode="lin" valueType="num">
                                      <p:cBhvr>
                                        <p:cTn id="126" dur="1000" fill="hold">
                                          <p:stCondLst>
                                            <p:cond delay="0"/>
                                          </p:stCondLst>
                                        </p:cTn>
                                        <p:tgtEl>
                                          <p:spTgt spid="64"/>
                                        </p:tgtEl>
                                        <p:attrNameLst>
                                          <p:attrName>ppt_y</p:attrName>
                                        </p:attrNameLst>
                                      </p:cBhvr>
                                    </p:anim>
                                    <p:animRot by="21600000">
                                      <p:cBhvr>
                                        <p:cTn id="127" dur="1000" fill="hold">
                                          <p:stCondLst>
                                            <p:cond delay="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30" grpId="0"/>
      <p:bldP spid="42" grpId="0"/>
      <p:bldP spid="43" grpId="0"/>
      <p:bldP spid="45" grpId="0"/>
      <p:bldP spid="48" grpId="0"/>
      <p:bldP spid="49" grpId="0"/>
      <p:bldP spid="50" grpId="0"/>
      <p:bldP spid="51" grpId="0"/>
      <p:bldP spid="52" grpId="0"/>
      <p:bldP spid="55" grpId="0"/>
      <p:bldP spid="56" grpId="0"/>
      <p:bldP spid="57" grpId="0"/>
      <p:bldP spid="58" grpId="0"/>
      <p:bldP spid="59"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65"/>
            <a:ext cx="10515600" cy="518795"/>
          </a:xfrm>
        </p:spPr>
        <p:txBody>
          <a:bodyPr>
            <a:norm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TIẾT 13.  ĐỐI XỨNG TÂM</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731520" y="438954"/>
            <a:ext cx="10515600" cy="518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I. HAI ĐIỂM ĐỐI XỨNG QUA MỘT ĐIỂM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itle 1"/>
          <p:cNvSpPr txBox="1">
            <a:spLocks/>
          </p:cNvSpPr>
          <p:nvPr/>
        </p:nvSpPr>
        <p:spPr>
          <a:xfrm>
            <a:off x="731520" y="823375"/>
            <a:ext cx="7829414" cy="518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II. HAI HÌNH ĐỐI XỨNG QUA MỘT ĐIỂM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8" name="Title 1"/>
          <p:cNvSpPr txBox="1">
            <a:spLocks/>
          </p:cNvSpPr>
          <p:nvPr/>
        </p:nvSpPr>
        <p:spPr>
          <a:xfrm>
            <a:off x="838200" y="4036334"/>
            <a:ext cx="826008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Ở </a:t>
            </a:r>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trên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em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hãy</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điền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từ</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thích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hợp</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vào</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chỗ</a:t>
            </a:r>
            <a:r>
              <a:rPr lang="en-US" sz="2400" dirty="0" smtClean="0">
                <a:solidFill>
                  <a:srgbClr val="FFFF00"/>
                </a:solidFill>
                <a:latin typeface="Times New Roman" panose="02020603050405020304" pitchFamily="18" charset="0"/>
                <a:cs typeface="Times New Roman" panose="02020603050405020304" pitchFamily="18" charset="0"/>
              </a:rPr>
              <a:t> …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9" name="Title 1"/>
          <p:cNvSpPr txBox="1">
            <a:spLocks/>
          </p:cNvSpPr>
          <p:nvPr/>
        </p:nvSpPr>
        <p:spPr>
          <a:xfrm>
            <a:off x="776696" y="1438626"/>
            <a:ext cx="10696922"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Hai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O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thuộc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này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thuộc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kia</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O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lại</a:t>
            </a:r>
            <a:r>
              <a:rPr lang="en-US" sz="2400" dirty="0" smtClean="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1677336" y="2205211"/>
            <a:ext cx="7420944" cy="2224773"/>
            <a:chOff x="1635133" y="1647518"/>
            <a:chExt cx="7314892" cy="2224773"/>
          </a:xfrm>
        </p:grpSpPr>
        <p:grpSp>
          <p:nvGrpSpPr>
            <p:cNvPr id="3" name="Group 2"/>
            <p:cNvGrpSpPr/>
            <p:nvPr/>
          </p:nvGrpSpPr>
          <p:grpSpPr>
            <a:xfrm>
              <a:off x="1635133" y="1647518"/>
              <a:ext cx="7314892" cy="2224773"/>
              <a:chOff x="1635133" y="1647518"/>
              <a:chExt cx="7314892" cy="2224773"/>
            </a:xfrm>
          </p:grpSpPr>
          <p:sp>
            <p:nvSpPr>
              <p:cNvPr id="30" name="TextBox 29"/>
              <p:cNvSpPr txBox="1"/>
              <p:nvPr/>
            </p:nvSpPr>
            <p:spPr>
              <a:xfrm>
                <a:off x="7514878" y="1853748"/>
                <a:ext cx="364202" cy="707886"/>
              </a:xfrm>
              <a:prstGeom prst="rect">
                <a:avLst/>
              </a:prstGeom>
              <a:noFill/>
            </p:spPr>
            <p:txBody>
              <a:bodyPr wrap="none" rtlCol="0">
                <a:spAutoFit/>
              </a:bodyPr>
              <a:lstStyle/>
              <a:p>
                <a:r>
                  <a:rPr lang="en-US" sz="4000" dirty="0">
                    <a:solidFill>
                      <a:srgbClr val="FFFF00"/>
                    </a:solidFill>
                    <a:latin typeface="Times New Roman" panose="02020603050405020304" pitchFamily="18" charset="0"/>
                    <a:cs typeface="Times New Roman" panose="02020603050405020304" pitchFamily="18" charset="0"/>
                  </a:rPr>
                  <a:t>•</a:t>
                </a:r>
              </a:p>
            </p:txBody>
          </p:sp>
          <p:grpSp>
            <p:nvGrpSpPr>
              <p:cNvPr id="34" name="Group 33"/>
              <p:cNvGrpSpPr/>
              <p:nvPr/>
            </p:nvGrpSpPr>
            <p:grpSpPr>
              <a:xfrm>
                <a:off x="2253844" y="1647518"/>
                <a:ext cx="3531294" cy="1919452"/>
                <a:chOff x="1827124" y="1393699"/>
                <a:chExt cx="3531294" cy="1919452"/>
              </a:xfrm>
            </p:grpSpPr>
            <p:sp>
              <p:nvSpPr>
                <p:cNvPr id="14" name="TextBox 13"/>
                <p:cNvSpPr txBox="1"/>
                <p:nvPr/>
              </p:nvSpPr>
              <p:spPr>
                <a:xfrm>
                  <a:off x="4725958" y="2086281"/>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cxnSp>
              <p:nvCxnSpPr>
                <p:cNvPr id="27" name="Straight Connector 26"/>
                <p:cNvCxnSpPr/>
                <p:nvPr/>
              </p:nvCxnSpPr>
              <p:spPr>
                <a:xfrm flipV="1">
                  <a:off x="2272318" y="1727040"/>
                  <a:ext cx="1234440" cy="123203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74977" y="2605265"/>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29" name="TextBox 28"/>
                <p:cNvSpPr txBox="1"/>
                <p:nvPr/>
              </p:nvSpPr>
              <p:spPr>
                <a:xfrm>
                  <a:off x="3324657" y="1393699"/>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31" name="TextBox 30"/>
                <p:cNvSpPr txBox="1"/>
                <p:nvPr/>
              </p:nvSpPr>
              <p:spPr>
                <a:xfrm>
                  <a:off x="3098834" y="1406527"/>
                  <a:ext cx="407484"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A</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827124" y="2668272"/>
                  <a:ext cx="389850"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B</a:t>
                  </a:r>
                </a:p>
              </p:txBody>
            </p:sp>
            <p:sp>
              <p:nvSpPr>
                <p:cNvPr id="33" name="TextBox 32"/>
                <p:cNvSpPr txBox="1"/>
                <p:nvPr/>
              </p:nvSpPr>
              <p:spPr>
                <a:xfrm>
                  <a:off x="4950934" y="2070749"/>
                  <a:ext cx="40748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O</a:t>
                  </a:r>
                </a:p>
              </p:txBody>
            </p:sp>
          </p:grpSp>
          <p:cxnSp>
            <p:nvCxnSpPr>
              <p:cNvPr id="36" name="Straight Connector 35"/>
              <p:cNvCxnSpPr/>
              <p:nvPr/>
            </p:nvCxnSpPr>
            <p:spPr>
              <a:xfrm>
                <a:off x="3933038" y="1980859"/>
                <a:ext cx="2833522" cy="1472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83798" y="2223044"/>
                <a:ext cx="4956225" cy="996808"/>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801339" y="1838485"/>
                <a:ext cx="492443"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B</a:t>
                </a:r>
                <a:r>
                  <a:rPr lang="en-US" sz="2400" dirty="0" smtClean="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p:txBody>
          </p:sp>
          <p:cxnSp>
            <p:nvCxnSpPr>
              <p:cNvPr id="47" name="Straight Connector 46"/>
              <p:cNvCxnSpPr/>
              <p:nvPr/>
            </p:nvCxnSpPr>
            <p:spPr>
              <a:xfrm flipV="1">
                <a:off x="6837994" y="2223044"/>
                <a:ext cx="842133" cy="128011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978444" y="2416468"/>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52" name="TextBox 51"/>
              <p:cNvSpPr txBox="1"/>
              <p:nvPr/>
            </p:nvSpPr>
            <p:spPr>
              <a:xfrm>
                <a:off x="1635133" y="2429713"/>
                <a:ext cx="389850"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C</a:t>
                </a:r>
                <a:endParaRPr lang="en-US" sz="2400" dirty="0">
                  <a:solidFill>
                    <a:srgbClr val="FFFF00"/>
                  </a:solidFill>
                </a:endParaRPr>
              </a:p>
            </p:txBody>
          </p:sp>
          <p:cxnSp>
            <p:nvCxnSpPr>
              <p:cNvPr id="54" name="Straight Connector 53"/>
              <p:cNvCxnSpPr/>
              <p:nvPr/>
            </p:nvCxnSpPr>
            <p:spPr>
              <a:xfrm flipV="1">
                <a:off x="2189635" y="2620663"/>
                <a:ext cx="6207221" cy="17013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211329" y="2242935"/>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56" name="TextBox 55"/>
              <p:cNvSpPr txBox="1"/>
              <p:nvPr/>
            </p:nvSpPr>
            <p:spPr>
              <a:xfrm>
                <a:off x="8457582" y="2430995"/>
                <a:ext cx="492443"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C’</a:t>
                </a:r>
                <a:endParaRPr lang="en-US" sz="2400" dirty="0">
                  <a:solidFill>
                    <a:srgbClr val="FFFF00"/>
                  </a:solidFill>
                </a:endParaRPr>
              </a:p>
            </p:txBody>
          </p:sp>
          <p:sp>
            <p:nvSpPr>
              <p:cNvPr id="35" name="TextBox 34"/>
              <p:cNvSpPr txBox="1"/>
              <p:nvPr/>
            </p:nvSpPr>
            <p:spPr>
              <a:xfrm>
                <a:off x="6663190" y="3126525"/>
                <a:ext cx="364202" cy="707886"/>
              </a:xfrm>
              <a:prstGeom prst="rect">
                <a:avLst/>
              </a:prstGeom>
              <a:noFill/>
            </p:spPr>
            <p:txBody>
              <a:bodyPr wrap="none" rtlCol="0">
                <a:spAutoFit/>
              </a:bodyPr>
              <a:lstStyle/>
              <a:p>
                <a:r>
                  <a:rPr lang="en-US" sz="4000" dirty="0" smtClean="0">
                    <a:solidFill>
                      <a:srgbClr val="FFFF00"/>
                    </a:solidFill>
                    <a:latin typeface="Times New Roman" panose="02020603050405020304" pitchFamily="18" charset="0"/>
                    <a:cs typeface="Times New Roman" panose="02020603050405020304" pitchFamily="18" charset="0"/>
                  </a:rPr>
                  <a:t>•</a:t>
                </a:r>
                <a:endParaRPr lang="en-US" sz="4000" dirty="0">
                  <a:solidFill>
                    <a:srgbClr val="FFFF00"/>
                  </a:solidFill>
                </a:endParaRPr>
              </a:p>
            </p:txBody>
          </p:sp>
          <p:sp>
            <p:nvSpPr>
              <p:cNvPr id="37" name="TextBox 36"/>
              <p:cNvSpPr txBox="1"/>
              <p:nvPr/>
            </p:nvSpPr>
            <p:spPr>
              <a:xfrm>
                <a:off x="6811259" y="3410626"/>
                <a:ext cx="47596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A</a:t>
                </a:r>
                <a:r>
                  <a:rPr lang="en-US" sz="2400" dirty="0" smtClean="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endParaRPr>
              </a:p>
            </p:txBody>
          </p:sp>
        </p:grpSp>
        <p:cxnSp>
          <p:nvCxnSpPr>
            <p:cNvPr id="8" name="Straight Connector 7"/>
            <p:cNvCxnSpPr/>
            <p:nvPr/>
          </p:nvCxnSpPr>
          <p:spPr>
            <a:xfrm flipV="1">
              <a:off x="2160545" y="2001461"/>
              <a:ext cx="1772493" cy="76895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46195" y="2795323"/>
              <a:ext cx="537603" cy="42452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34723" y="2179555"/>
              <a:ext cx="780655" cy="4541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37994" y="2627356"/>
              <a:ext cx="1558862" cy="83330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3759928" y="2616841"/>
              <a:ext cx="82060" cy="226285"/>
              <a:chOff x="9580098" y="955401"/>
              <a:chExt cx="82060" cy="226285"/>
            </a:xfrm>
          </p:grpSpPr>
          <p:cxnSp>
            <p:nvCxnSpPr>
              <p:cNvPr id="44" name="Straight Connector 43"/>
              <p:cNvCxnSpPr/>
              <p:nvPr/>
            </p:nvCxnSpPr>
            <p:spPr>
              <a:xfrm flipH="1">
                <a:off x="9580098" y="957749"/>
                <a:ext cx="14068" cy="223937"/>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648090" y="955401"/>
                <a:ext cx="14068" cy="223937"/>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907191" y="2543974"/>
              <a:ext cx="82060" cy="226285"/>
              <a:chOff x="9580098" y="955401"/>
              <a:chExt cx="82060" cy="226285"/>
            </a:xfrm>
          </p:grpSpPr>
          <p:cxnSp>
            <p:nvCxnSpPr>
              <p:cNvPr id="49" name="Straight Connector 48"/>
              <p:cNvCxnSpPr/>
              <p:nvPr/>
            </p:nvCxnSpPr>
            <p:spPr>
              <a:xfrm flipH="1">
                <a:off x="9580098" y="957749"/>
                <a:ext cx="14068" cy="223937"/>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648090" y="955401"/>
                <a:ext cx="14068" cy="223937"/>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V="1">
              <a:off x="4529797" y="2242935"/>
              <a:ext cx="116430" cy="143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060827" y="3056518"/>
              <a:ext cx="116430" cy="143001"/>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824712" y="2811329"/>
              <a:ext cx="288966" cy="316682"/>
              <a:chOff x="9814558" y="940020"/>
              <a:chExt cx="288966" cy="316682"/>
            </a:xfrm>
          </p:grpSpPr>
          <p:cxnSp>
            <p:nvCxnSpPr>
              <p:cNvPr id="57" name="Straight Connector 56"/>
              <p:cNvCxnSpPr/>
              <p:nvPr/>
            </p:nvCxnSpPr>
            <p:spPr>
              <a:xfrm>
                <a:off x="9814558" y="995257"/>
                <a:ext cx="138332" cy="26144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965192" y="940020"/>
                <a:ext cx="138332" cy="26144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894270" y="976494"/>
                <a:ext cx="138332" cy="26144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6439144" y="2244955"/>
              <a:ext cx="288966" cy="316682"/>
              <a:chOff x="9814558" y="940020"/>
              <a:chExt cx="288966" cy="316682"/>
            </a:xfrm>
          </p:grpSpPr>
          <p:cxnSp>
            <p:nvCxnSpPr>
              <p:cNvPr id="63" name="Straight Connector 62"/>
              <p:cNvCxnSpPr/>
              <p:nvPr/>
            </p:nvCxnSpPr>
            <p:spPr>
              <a:xfrm>
                <a:off x="9814558" y="995257"/>
                <a:ext cx="138332" cy="26144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965192" y="940020"/>
                <a:ext cx="138332" cy="26144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894270" y="976494"/>
                <a:ext cx="138332" cy="26144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7" name="Title 1"/>
          <p:cNvSpPr txBox="1">
            <a:spLocks/>
          </p:cNvSpPr>
          <p:nvPr/>
        </p:nvSpPr>
        <p:spPr>
          <a:xfrm>
            <a:off x="1115839" y="4525787"/>
            <a:ext cx="9702216"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n-US" sz="2400" dirty="0" smtClean="0">
                <a:solidFill>
                  <a:srgbClr val="FFFF00"/>
                </a:solidFill>
                <a:latin typeface="Times New Roman" panose="02020603050405020304" pitchFamily="18" charset="0"/>
                <a:cs typeface="Times New Roman" panose="02020603050405020304" pitchFamily="18" charset="0"/>
              </a:rPr>
              <a:t>Hai </a:t>
            </a:r>
            <a:r>
              <a:rPr lang="en-US" sz="2400" dirty="0" err="1" smtClean="0">
                <a:solidFill>
                  <a:srgbClr val="FFFF00"/>
                </a:solidFill>
                <a:latin typeface="Times New Roman" panose="02020603050405020304" pitchFamily="18" charset="0"/>
                <a:cs typeface="Times New Roman" panose="02020603050405020304" pitchFamily="18" charset="0"/>
              </a:rPr>
              <a:t>đoạn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thẳng</a:t>
            </a:r>
            <a:r>
              <a:rPr lang="en-US" sz="2400" dirty="0" smtClean="0">
                <a:solidFill>
                  <a:srgbClr val="FFFF00"/>
                </a:solidFill>
                <a:latin typeface="Times New Roman" panose="02020603050405020304" pitchFamily="18" charset="0"/>
                <a:cs typeface="Times New Roman" panose="02020603050405020304" pitchFamily="18" charset="0"/>
              </a:rPr>
              <a:t> AB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A’B’ ……………………….. qua </a:t>
            </a:r>
            <a:r>
              <a:rPr lang="en-US" sz="2400" dirty="0" err="1" smtClean="0">
                <a:solidFill>
                  <a:srgbClr val="FFFF00"/>
                </a:solidFill>
                <a:latin typeface="Times New Roman" panose="02020603050405020304" pitchFamily="18" charset="0"/>
                <a:cs typeface="Times New Roman" panose="02020603050405020304" pitchFamily="18" charset="0"/>
              </a:rPr>
              <a:t>tâm</a:t>
            </a:r>
            <a:r>
              <a:rPr lang="en-US" sz="2400" dirty="0" smtClean="0">
                <a:solidFill>
                  <a:srgbClr val="FFFF00"/>
                </a:solidFill>
                <a:latin typeface="Times New Roman" panose="02020603050405020304" pitchFamily="18" charset="0"/>
                <a:cs typeface="Times New Roman" panose="02020603050405020304" pitchFamily="18" charset="0"/>
              </a:rPr>
              <a:t> O,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68" name="Title 1"/>
          <p:cNvSpPr txBox="1">
            <a:spLocks/>
          </p:cNvSpPr>
          <p:nvPr/>
        </p:nvSpPr>
        <p:spPr>
          <a:xfrm>
            <a:off x="1138212" y="4951396"/>
            <a:ext cx="9702216"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n-US" sz="2400" dirty="0" smtClean="0">
                <a:solidFill>
                  <a:srgbClr val="FFFF00"/>
                </a:solidFill>
                <a:latin typeface="Times New Roman" panose="02020603050405020304" pitchFamily="18" charset="0"/>
                <a:cs typeface="Times New Roman" panose="02020603050405020304" pitchFamily="18" charset="0"/>
              </a:rPr>
              <a:t>Hai </a:t>
            </a:r>
            <a:r>
              <a:rPr lang="en-US" sz="2400" dirty="0" err="1" smtClean="0">
                <a:solidFill>
                  <a:srgbClr val="FFFF00"/>
                </a:solidFill>
                <a:latin typeface="Times New Roman" panose="02020603050405020304" pitchFamily="18" charset="0"/>
                <a:cs typeface="Times New Roman" panose="02020603050405020304" pitchFamily="18" charset="0"/>
              </a:rPr>
              <a:t>đường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thẳng</a:t>
            </a:r>
            <a:r>
              <a:rPr lang="en-US" sz="2400" dirty="0" smtClean="0">
                <a:solidFill>
                  <a:srgbClr val="FFFF00"/>
                </a:solidFill>
                <a:latin typeface="Times New Roman" panose="02020603050405020304" pitchFamily="18" charset="0"/>
                <a:cs typeface="Times New Roman" panose="02020603050405020304" pitchFamily="18" charset="0"/>
              </a:rPr>
              <a:t> AC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A’C’ ……………………….. qua </a:t>
            </a:r>
            <a:r>
              <a:rPr lang="en-US" sz="2400" dirty="0" err="1" smtClean="0">
                <a:solidFill>
                  <a:srgbClr val="FFFF00"/>
                </a:solidFill>
                <a:latin typeface="Times New Roman" panose="02020603050405020304" pitchFamily="18" charset="0"/>
                <a:cs typeface="Times New Roman" panose="02020603050405020304" pitchFamily="18" charset="0"/>
              </a:rPr>
              <a:t>tâm</a:t>
            </a:r>
            <a:r>
              <a:rPr lang="en-US" sz="2400" dirty="0" smtClean="0">
                <a:solidFill>
                  <a:srgbClr val="FFFF00"/>
                </a:solidFill>
                <a:latin typeface="Times New Roman" panose="02020603050405020304" pitchFamily="18" charset="0"/>
                <a:cs typeface="Times New Roman" panose="02020603050405020304" pitchFamily="18" charset="0"/>
              </a:rPr>
              <a:t> O, </a:t>
            </a:r>
            <a:endParaRPr lang="en-US" sz="2400" dirty="0">
              <a:solidFill>
                <a:srgbClr val="FFFF00"/>
              </a:solidFill>
              <a:latin typeface="Times New Roman" panose="02020603050405020304" pitchFamily="18" charset="0"/>
              <a:cs typeface="Times New Roman" panose="02020603050405020304" pitchFamily="18" charset="0"/>
            </a:endParaRPr>
          </a:p>
        </p:txBody>
      </p:sp>
      <p:cxnSp>
        <p:nvCxnSpPr>
          <p:cNvPr id="40" name="Straight Connector 39"/>
          <p:cNvCxnSpPr/>
          <p:nvPr/>
        </p:nvCxnSpPr>
        <p:spPr>
          <a:xfrm flipV="1">
            <a:off x="838200" y="2278952"/>
            <a:ext cx="3808027" cy="161987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431456" y="2556800"/>
            <a:ext cx="3250884" cy="175382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71" name="Title 1"/>
          <p:cNvSpPr txBox="1">
            <a:spLocks/>
          </p:cNvSpPr>
          <p:nvPr/>
        </p:nvSpPr>
        <p:spPr>
          <a:xfrm>
            <a:off x="1138212" y="5501443"/>
            <a:ext cx="9702216"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n-US" sz="2400" dirty="0" smtClean="0">
                <a:solidFill>
                  <a:srgbClr val="FFFF00"/>
                </a:solidFill>
                <a:latin typeface="Times New Roman" panose="02020603050405020304" pitchFamily="18" charset="0"/>
                <a:cs typeface="Times New Roman" panose="02020603050405020304" pitchFamily="18" charset="0"/>
              </a:rPr>
              <a:t>Hai </a:t>
            </a:r>
            <a:r>
              <a:rPr lang="en-US" sz="2400" dirty="0" err="1" smtClean="0">
                <a:solidFill>
                  <a:srgbClr val="FFFF00"/>
                </a:solidFill>
                <a:latin typeface="Times New Roman" panose="02020603050405020304" pitchFamily="18" charset="0"/>
                <a:cs typeface="Times New Roman" panose="02020603050405020304" pitchFamily="18" charset="0"/>
              </a:rPr>
              <a:t>góc</a:t>
            </a:r>
            <a:r>
              <a:rPr lang="en-US" sz="2400" dirty="0" smtClean="0">
                <a:solidFill>
                  <a:srgbClr val="FFFF00"/>
                </a:solidFill>
                <a:latin typeface="Times New Roman" panose="02020603050405020304" pitchFamily="18" charset="0"/>
                <a:cs typeface="Times New Roman" panose="02020603050405020304" pitchFamily="18" charset="0"/>
              </a:rPr>
              <a:t> ACB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A’C’B’ ………………………..,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2" name="Title 1"/>
          <p:cNvSpPr txBox="1">
            <a:spLocks/>
          </p:cNvSpPr>
          <p:nvPr/>
        </p:nvSpPr>
        <p:spPr>
          <a:xfrm>
            <a:off x="1148164" y="5854298"/>
            <a:ext cx="8220919"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n-US" sz="2400" dirty="0" smtClean="0">
                <a:solidFill>
                  <a:srgbClr val="FFFF00"/>
                </a:solidFill>
                <a:latin typeface="Times New Roman" panose="02020603050405020304" pitchFamily="18" charset="0"/>
                <a:cs typeface="Times New Roman" panose="02020603050405020304" pitchFamily="18" charset="0"/>
              </a:rPr>
              <a:t>Hai  ………………………..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với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nhau</a:t>
            </a:r>
            <a:r>
              <a:rPr lang="en-US" sz="2400" dirty="0" smtClean="0">
                <a:solidFill>
                  <a:srgbClr val="FFFF00"/>
                </a:solidFill>
                <a:latin typeface="Times New Roman" panose="02020603050405020304" pitchFamily="18" charset="0"/>
                <a:cs typeface="Times New Roman" panose="02020603050405020304" pitchFamily="18" charset="0"/>
              </a:rPr>
              <a:t> qua </a:t>
            </a:r>
            <a:r>
              <a:rPr lang="en-US" sz="2400" dirty="0" err="1" smtClean="0">
                <a:solidFill>
                  <a:srgbClr val="FFFF00"/>
                </a:solidFill>
                <a:latin typeface="Times New Roman" panose="02020603050405020304" pitchFamily="18" charset="0"/>
                <a:cs typeface="Times New Roman" panose="02020603050405020304" pitchFamily="18" charset="0"/>
              </a:rPr>
              <a:t>tâm</a:t>
            </a:r>
            <a:r>
              <a:rPr lang="en-US" sz="2400" dirty="0" smtClean="0">
                <a:solidFill>
                  <a:srgbClr val="FFFF00"/>
                </a:solidFill>
                <a:latin typeface="Times New Roman" panose="02020603050405020304" pitchFamily="18" charset="0"/>
                <a:cs typeface="Times New Roman" panose="02020603050405020304" pitchFamily="18" charset="0"/>
              </a:rPr>
              <a:t> O.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3" name="Title 1"/>
          <p:cNvSpPr txBox="1">
            <a:spLocks/>
          </p:cNvSpPr>
          <p:nvPr/>
        </p:nvSpPr>
        <p:spPr>
          <a:xfrm>
            <a:off x="878391" y="6320059"/>
            <a:ext cx="9473940"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smtClean="0">
              <a:solidFill>
                <a:srgbClr val="FFFF00"/>
              </a:solidFill>
              <a:latin typeface="Times New Roman" panose="02020603050405020304" pitchFamily="18" charset="0"/>
              <a:cs typeface="Times New Roman" panose="02020603050405020304" pitchFamily="18" charset="0"/>
            </a:endParaRPr>
          </a:p>
          <a:p>
            <a:endParaRPr lang="en-US" sz="2400" dirty="0">
              <a:solidFill>
                <a:srgbClr val="FFFF00"/>
              </a:solidFill>
              <a:latin typeface="Times New Roman" panose="02020603050405020304" pitchFamily="18" charset="0"/>
              <a:cs typeface="Times New Roman" panose="02020603050405020304" pitchFamily="18" charset="0"/>
            </a:endParaRPr>
          </a:p>
          <a:p>
            <a:endParaRPr lang="en-US" sz="2400" dirty="0" smtClean="0">
              <a:solidFill>
                <a:srgbClr val="FFFF00"/>
              </a:solidFill>
              <a:latin typeface="Times New Roman" panose="02020603050405020304" pitchFamily="18" charset="0"/>
              <a:cs typeface="Times New Roman" panose="02020603050405020304" pitchFamily="18" charset="0"/>
            </a:endParaRPr>
          </a:p>
          <a:p>
            <a:r>
              <a:rPr lang="en-US" sz="2400" dirty="0" err="1" smtClean="0">
                <a:solidFill>
                  <a:srgbClr val="FFFF00"/>
                </a:solidFill>
                <a:latin typeface="Times New Roman" panose="02020603050405020304" pitchFamily="18" charset="0"/>
                <a:cs typeface="Times New Roman" panose="02020603050405020304" pitchFamily="18" charset="0"/>
              </a:rPr>
              <a:t>Nếu</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hai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đoạn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thẳng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với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nhau</a:t>
            </a:r>
            <a:r>
              <a:rPr lang="en-US" sz="2400" dirty="0" smtClean="0">
                <a:solidFill>
                  <a:srgbClr val="FFFF00"/>
                </a:solidFill>
                <a:latin typeface="Times New Roman" panose="02020603050405020304" pitchFamily="18" charset="0"/>
                <a:cs typeface="Times New Roman" panose="02020603050405020304" pitchFamily="18" charset="0"/>
              </a:rPr>
              <a:t> qua </a:t>
            </a:r>
            <a:r>
              <a:rPr lang="en-US" sz="2400" dirty="0" err="1" smtClean="0">
                <a:solidFill>
                  <a:srgbClr val="FFFF00"/>
                </a:solidFill>
                <a:latin typeface="Times New Roman" panose="02020603050405020304" pitchFamily="18" charset="0"/>
                <a:cs typeface="Times New Roman" panose="02020603050405020304" pitchFamily="18" charset="0"/>
              </a:rPr>
              <a:t>một</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thì</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chúng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bằng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nhau</a:t>
            </a:r>
            <a:r>
              <a:rPr lang="en-US" sz="2400" dirty="0" smtClean="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a:p>
            <a:endParaRPr lang="en-US" sz="2400" dirty="0" smtClean="0">
              <a:solidFill>
                <a:srgbClr val="FFFF00"/>
              </a:solidFill>
              <a:latin typeface="Times New Roman" panose="02020603050405020304" pitchFamily="18" charset="0"/>
              <a:cs typeface="Times New Roman" panose="02020603050405020304" pitchFamily="18" charset="0"/>
            </a:endParaRPr>
          </a:p>
          <a:p>
            <a:endParaRPr lang="en-US" sz="2400" dirty="0">
              <a:solidFill>
                <a:srgbClr val="FFFF00"/>
              </a:solidFill>
              <a:latin typeface="Times New Roman" panose="02020603050405020304" pitchFamily="18" charset="0"/>
              <a:cs typeface="Times New Roman" panose="02020603050405020304" pitchFamily="18" charset="0"/>
            </a:endParaRPr>
          </a:p>
          <a:p>
            <a:endParaRPr lang="en-US" sz="2400" dirty="0" smtClean="0">
              <a:solidFill>
                <a:srgbClr val="FFFF00"/>
              </a:solidFill>
              <a:latin typeface="Times New Roman" panose="02020603050405020304" pitchFamily="18" charset="0"/>
              <a:cs typeface="Times New Roman" panose="02020603050405020304" pitchFamily="18" charset="0"/>
            </a:endParaRPr>
          </a:p>
          <a:p>
            <a:r>
              <a:rPr lang="en-US" sz="2400" dirty="0" smtClean="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755603" y="5497066"/>
            <a:ext cx="11075325" cy="830997"/>
          </a:xfrm>
          <a:prstGeom prst="rect">
            <a:avLst/>
          </a:prstGeom>
          <a:solidFill>
            <a:schemeClr val="tx1"/>
          </a:solidFill>
        </p:spPr>
        <p:txBody>
          <a:bodyPr wrap="square" rtlCol="0">
            <a:spAutoFit/>
          </a:bodyPr>
          <a:lstStyle/>
          <a:p>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thẳng</a:t>
            </a:r>
            <a:r>
              <a:rPr lang="en-US" sz="2400" dirty="0" smtClean="0">
                <a:solidFill>
                  <a:schemeClr val="bg1"/>
                </a:solidFill>
                <a:latin typeface="Times New Roman" panose="02020603050405020304" pitchFamily="18" charset="0"/>
                <a:cs typeface="Times New Roman" panose="02020603050405020304" pitchFamily="18" charset="0"/>
              </a:rPr>
              <a:t> ( </a:t>
            </a:r>
            <a:r>
              <a:rPr lang="en-US" sz="2400" dirty="0" err="1" smtClean="0">
                <a:solidFill>
                  <a:schemeClr val="bg1"/>
                </a:solidFill>
                <a:latin typeface="Times New Roman" panose="02020603050405020304" pitchFamily="18" charset="0"/>
                <a:cs typeface="Times New Roman" panose="02020603050405020304" pitchFamily="18" charset="0"/>
              </a:rPr>
              <a:t>góc</a:t>
            </a:r>
            <a:r>
              <a:rPr lang="en-US" sz="2400" dirty="0" smtClean="0">
                <a:solidFill>
                  <a:schemeClr val="bg1"/>
                </a:solidFill>
                <a:latin typeface="Times New Roman" panose="02020603050405020304" pitchFamily="18" charset="0"/>
                <a:cs typeface="Times New Roman" panose="02020603050405020304" pitchFamily="18" charset="0"/>
              </a:rPr>
              <a:t>, tam </a:t>
            </a:r>
            <a:r>
              <a:rPr lang="en-US" sz="2400" dirty="0" err="1" smtClean="0">
                <a:solidFill>
                  <a:schemeClr val="bg1"/>
                </a:solidFill>
                <a:latin typeface="Times New Roman" panose="02020603050405020304" pitchFamily="18" charset="0"/>
                <a:cs typeface="Times New Roman" panose="02020603050405020304" pitchFamily="18" charset="0"/>
              </a:rPr>
              <a:t>giác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thì</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chúng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bằng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rgbClr val="FFFF00"/>
                </a:solidFill>
                <a:latin typeface="Times New Roman" panose="02020603050405020304" pitchFamily="18" charset="0"/>
                <a:cs typeface="Times New Roman" panose="02020603050405020304" pitchFamily="18" charset="0"/>
              </a:rPr>
              <a:t>.</a:t>
            </a:r>
          </a:p>
          <a:p>
            <a:r>
              <a:rPr lang="en-US" sz="2400" dirty="0" smtClean="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edge">
                                      <p:cBhvr>
                                        <p:cTn id="25" dur="2000"/>
                                        <p:tgtEl>
                                          <p:spTgt spid="40"/>
                                        </p:tgtEl>
                                      </p:cBhvr>
                                    </p:animEffect>
                                  </p:childTnLst>
                                </p:cTn>
                              </p:par>
                              <p:par>
                                <p:cTn id="26" presetID="20" presetClass="entr" presetSubtype="0"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edge">
                                      <p:cBhvr>
                                        <p:cTn id="28" dur="20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58"/>
                                        </p:tgtEl>
                                        <p:attrNameLst>
                                          <p:attrName>style.visibility</p:attrName>
                                        </p:attrNameLst>
                                      </p:cBhvr>
                                      <p:to>
                                        <p:strVal val="visible"/>
                                      </p:to>
                                    </p:set>
                                    <p:anim by="(-#ppt_w*2)" calcmode="lin" valueType="num">
                                      <p:cBhvr rctx="PPT">
                                        <p:cTn id="33" dur="500" autoRev="1" fill="hold">
                                          <p:stCondLst>
                                            <p:cond delay="0"/>
                                          </p:stCondLst>
                                        </p:cTn>
                                        <p:tgtEl>
                                          <p:spTgt spid="58"/>
                                        </p:tgtEl>
                                        <p:attrNameLst>
                                          <p:attrName>ppt_w</p:attrName>
                                        </p:attrNameLst>
                                      </p:cBhvr>
                                    </p:anim>
                                    <p:anim by="(#ppt_w*0.50)" calcmode="lin" valueType="num">
                                      <p:cBhvr>
                                        <p:cTn id="34" dur="500" decel="50000" autoRev="1" fill="hold">
                                          <p:stCondLst>
                                            <p:cond delay="0"/>
                                          </p:stCondLst>
                                        </p:cTn>
                                        <p:tgtEl>
                                          <p:spTgt spid="58"/>
                                        </p:tgtEl>
                                        <p:attrNameLst>
                                          <p:attrName>ppt_x</p:attrName>
                                        </p:attrNameLst>
                                      </p:cBhvr>
                                    </p:anim>
                                    <p:anim from="(-#ppt_h/2)" to="(#ppt_y)" calcmode="lin" valueType="num">
                                      <p:cBhvr>
                                        <p:cTn id="35" dur="1000" fill="hold">
                                          <p:stCondLst>
                                            <p:cond delay="0"/>
                                          </p:stCondLst>
                                        </p:cTn>
                                        <p:tgtEl>
                                          <p:spTgt spid="58"/>
                                        </p:tgtEl>
                                        <p:attrNameLst>
                                          <p:attrName>ppt_y</p:attrName>
                                        </p:attrNameLst>
                                      </p:cBhvr>
                                    </p:anim>
                                    <p:animRot by="21600000">
                                      <p:cBhvr>
                                        <p:cTn id="36" dur="1000" fill="hold">
                                          <p:stCondLst>
                                            <p:cond delay="0"/>
                                          </p:stCondLst>
                                        </p:cTn>
                                        <p:tgtEl>
                                          <p:spTgt spid="5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67"/>
                                        </p:tgtEl>
                                        <p:attrNameLst>
                                          <p:attrName>style.visibility</p:attrName>
                                        </p:attrNameLst>
                                      </p:cBhvr>
                                      <p:to>
                                        <p:strVal val="visible"/>
                                      </p:to>
                                    </p:set>
                                    <p:anim by="(-#ppt_w*2)" calcmode="lin" valueType="num">
                                      <p:cBhvr rctx="PPT">
                                        <p:cTn id="41" dur="500" autoRev="1" fill="hold">
                                          <p:stCondLst>
                                            <p:cond delay="0"/>
                                          </p:stCondLst>
                                        </p:cTn>
                                        <p:tgtEl>
                                          <p:spTgt spid="67"/>
                                        </p:tgtEl>
                                        <p:attrNameLst>
                                          <p:attrName>ppt_w</p:attrName>
                                        </p:attrNameLst>
                                      </p:cBhvr>
                                    </p:anim>
                                    <p:anim by="(#ppt_w*0.50)" calcmode="lin" valueType="num">
                                      <p:cBhvr>
                                        <p:cTn id="42" dur="500" decel="50000" autoRev="1" fill="hold">
                                          <p:stCondLst>
                                            <p:cond delay="0"/>
                                          </p:stCondLst>
                                        </p:cTn>
                                        <p:tgtEl>
                                          <p:spTgt spid="67"/>
                                        </p:tgtEl>
                                        <p:attrNameLst>
                                          <p:attrName>ppt_x</p:attrName>
                                        </p:attrNameLst>
                                      </p:cBhvr>
                                    </p:anim>
                                    <p:anim from="(-#ppt_h/2)" to="(#ppt_y)" calcmode="lin" valueType="num">
                                      <p:cBhvr>
                                        <p:cTn id="43" dur="1000" fill="hold">
                                          <p:stCondLst>
                                            <p:cond delay="0"/>
                                          </p:stCondLst>
                                        </p:cTn>
                                        <p:tgtEl>
                                          <p:spTgt spid="67"/>
                                        </p:tgtEl>
                                        <p:attrNameLst>
                                          <p:attrName>ppt_y</p:attrName>
                                        </p:attrNameLst>
                                      </p:cBhvr>
                                    </p:anim>
                                    <p:animRot by="21600000">
                                      <p:cBhvr>
                                        <p:cTn id="44" dur="1000" fill="hold">
                                          <p:stCondLst>
                                            <p:cond delay="0"/>
                                          </p:stCondLst>
                                        </p:cTn>
                                        <p:tgtEl>
                                          <p:spTgt spid="6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 by="(-#ppt_w*2)" calcmode="lin" valueType="num">
                                      <p:cBhvr rctx="PPT">
                                        <p:cTn id="49" dur="500" autoRev="1" fill="hold">
                                          <p:stCondLst>
                                            <p:cond delay="0"/>
                                          </p:stCondLst>
                                        </p:cTn>
                                        <p:tgtEl>
                                          <p:spTgt spid="68"/>
                                        </p:tgtEl>
                                        <p:attrNameLst>
                                          <p:attrName>ppt_w</p:attrName>
                                        </p:attrNameLst>
                                      </p:cBhvr>
                                    </p:anim>
                                    <p:anim by="(#ppt_w*0.50)" calcmode="lin" valueType="num">
                                      <p:cBhvr>
                                        <p:cTn id="50" dur="500" decel="50000" autoRev="1" fill="hold">
                                          <p:stCondLst>
                                            <p:cond delay="0"/>
                                          </p:stCondLst>
                                        </p:cTn>
                                        <p:tgtEl>
                                          <p:spTgt spid="68"/>
                                        </p:tgtEl>
                                        <p:attrNameLst>
                                          <p:attrName>ppt_x</p:attrName>
                                        </p:attrNameLst>
                                      </p:cBhvr>
                                    </p:anim>
                                    <p:anim from="(-#ppt_h/2)" to="(#ppt_y)" calcmode="lin" valueType="num">
                                      <p:cBhvr>
                                        <p:cTn id="51" dur="1000" fill="hold">
                                          <p:stCondLst>
                                            <p:cond delay="0"/>
                                          </p:stCondLst>
                                        </p:cTn>
                                        <p:tgtEl>
                                          <p:spTgt spid="68"/>
                                        </p:tgtEl>
                                        <p:attrNameLst>
                                          <p:attrName>ppt_y</p:attrName>
                                        </p:attrNameLst>
                                      </p:cBhvr>
                                    </p:anim>
                                    <p:animRot by="21600000">
                                      <p:cBhvr>
                                        <p:cTn id="52" dur="1000" fill="hold">
                                          <p:stCondLst>
                                            <p:cond delay="0"/>
                                          </p:stCondLst>
                                        </p:cTn>
                                        <p:tgtEl>
                                          <p:spTgt spid="68"/>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71"/>
                                        </p:tgtEl>
                                        <p:attrNameLst>
                                          <p:attrName>style.visibility</p:attrName>
                                        </p:attrNameLst>
                                      </p:cBhvr>
                                      <p:to>
                                        <p:strVal val="visible"/>
                                      </p:to>
                                    </p:set>
                                    <p:anim by="(-#ppt_w*2)" calcmode="lin" valueType="num">
                                      <p:cBhvr rctx="PPT">
                                        <p:cTn id="57" dur="500" autoRev="1" fill="hold">
                                          <p:stCondLst>
                                            <p:cond delay="0"/>
                                          </p:stCondLst>
                                        </p:cTn>
                                        <p:tgtEl>
                                          <p:spTgt spid="71"/>
                                        </p:tgtEl>
                                        <p:attrNameLst>
                                          <p:attrName>ppt_w</p:attrName>
                                        </p:attrNameLst>
                                      </p:cBhvr>
                                    </p:anim>
                                    <p:anim by="(#ppt_w*0.50)" calcmode="lin" valueType="num">
                                      <p:cBhvr>
                                        <p:cTn id="58" dur="500" decel="50000" autoRev="1" fill="hold">
                                          <p:stCondLst>
                                            <p:cond delay="0"/>
                                          </p:stCondLst>
                                        </p:cTn>
                                        <p:tgtEl>
                                          <p:spTgt spid="71"/>
                                        </p:tgtEl>
                                        <p:attrNameLst>
                                          <p:attrName>ppt_x</p:attrName>
                                        </p:attrNameLst>
                                      </p:cBhvr>
                                    </p:anim>
                                    <p:anim from="(-#ppt_h/2)" to="(#ppt_y)" calcmode="lin" valueType="num">
                                      <p:cBhvr>
                                        <p:cTn id="59" dur="1000" fill="hold">
                                          <p:stCondLst>
                                            <p:cond delay="0"/>
                                          </p:stCondLst>
                                        </p:cTn>
                                        <p:tgtEl>
                                          <p:spTgt spid="71"/>
                                        </p:tgtEl>
                                        <p:attrNameLst>
                                          <p:attrName>ppt_y</p:attrName>
                                        </p:attrNameLst>
                                      </p:cBhvr>
                                    </p:anim>
                                    <p:animRot by="21600000">
                                      <p:cBhvr>
                                        <p:cTn id="60" dur="1000" fill="hold">
                                          <p:stCondLst>
                                            <p:cond delay="0"/>
                                          </p:stCondLst>
                                        </p:cTn>
                                        <p:tgtEl>
                                          <p:spTgt spid="71"/>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grpId="0" nodeType="clickEffect">
                                  <p:stCondLst>
                                    <p:cond delay="0"/>
                                  </p:stCondLst>
                                  <p:iterate type="lt">
                                    <p:tmPct val="10000"/>
                                  </p:iterate>
                                  <p:childTnLst>
                                    <p:set>
                                      <p:cBhvr>
                                        <p:cTn id="64" dur="1" fill="hold">
                                          <p:stCondLst>
                                            <p:cond delay="0"/>
                                          </p:stCondLst>
                                        </p:cTn>
                                        <p:tgtEl>
                                          <p:spTgt spid="72"/>
                                        </p:tgtEl>
                                        <p:attrNameLst>
                                          <p:attrName>style.visibility</p:attrName>
                                        </p:attrNameLst>
                                      </p:cBhvr>
                                      <p:to>
                                        <p:strVal val="visible"/>
                                      </p:to>
                                    </p:set>
                                    <p:anim by="(-#ppt_w*2)" calcmode="lin" valueType="num">
                                      <p:cBhvr rctx="PPT">
                                        <p:cTn id="65" dur="500" autoRev="1" fill="hold">
                                          <p:stCondLst>
                                            <p:cond delay="0"/>
                                          </p:stCondLst>
                                        </p:cTn>
                                        <p:tgtEl>
                                          <p:spTgt spid="72"/>
                                        </p:tgtEl>
                                        <p:attrNameLst>
                                          <p:attrName>ppt_w</p:attrName>
                                        </p:attrNameLst>
                                      </p:cBhvr>
                                    </p:anim>
                                    <p:anim by="(#ppt_w*0.50)" calcmode="lin" valueType="num">
                                      <p:cBhvr>
                                        <p:cTn id="66" dur="500" decel="50000" autoRev="1" fill="hold">
                                          <p:stCondLst>
                                            <p:cond delay="0"/>
                                          </p:stCondLst>
                                        </p:cTn>
                                        <p:tgtEl>
                                          <p:spTgt spid="72"/>
                                        </p:tgtEl>
                                        <p:attrNameLst>
                                          <p:attrName>ppt_x</p:attrName>
                                        </p:attrNameLst>
                                      </p:cBhvr>
                                    </p:anim>
                                    <p:anim from="(-#ppt_h/2)" to="(#ppt_y)" calcmode="lin" valueType="num">
                                      <p:cBhvr>
                                        <p:cTn id="67" dur="1000" fill="hold">
                                          <p:stCondLst>
                                            <p:cond delay="0"/>
                                          </p:stCondLst>
                                        </p:cTn>
                                        <p:tgtEl>
                                          <p:spTgt spid="72"/>
                                        </p:tgtEl>
                                        <p:attrNameLst>
                                          <p:attrName>ppt_y</p:attrName>
                                        </p:attrNameLst>
                                      </p:cBhvr>
                                    </p:anim>
                                    <p:animRot by="21600000">
                                      <p:cBhvr>
                                        <p:cTn id="68" dur="1000" fill="hold">
                                          <p:stCondLst>
                                            <p:cond delay="0"/>
                                          </p:stCondLst>
                                        </p:cTn>
                                        <p:tgtEl>
                                          <p:spTgt spid="72"/>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6" presetClass="entr" presetSubtype="0" fill="hold" grpId="0" nodeType="clickEffect">
                                  <p:stCondLst>
                                    <p:cond delay="0"/>
                                  </p:stCondLst>
                                  <p:iterate type="lt">
                                    <p:tmPct val="10000"/>
                                  </p:iterate>
                                  <p:childTnLst>
                                    <p:set>
                                      <p:cBhvr>
                                        <p:cTn id="72" dur="1" fill="hold">
                                          <p:stCondLst>
                                            <p:cond delay="0"/>
                                          </p:stCondLst>
                                        </p:cTn>
                                        <p:tgtEl>
                                          <p:spTgt spid="73"/>
                                        </p:tgtEl>
                                        <p:attrNameLst>
                                          <p:attrName>style.visibility</p:attrName>
                                        </p:attrNameLst>
                                      </p:cBhvr>
                                      <p:to>
                                        <p:strVal val="visible"/>
                                      </p:to>
                                    </p:set>
                                    <p:anim by="(-#ppt_w*2)" calcmode="lin" valueType="num">
                                      <p:cBhvr rctx="PPT">
                                        <p:cTn id="73" dur="500" autoRev="1" fill="hold">
                                          <p:stCondLst>
                                            <p:cond delay="0"/>
                                          </p:stCondLst>
                                        </p:cTn>
                                        <p:tgtEl>
                                          <p:spTgt spid="73"/>
                                        </p:tgtEl>
                                        <p:attrNameLst>
                                          <p:attrName>ppt_w</p:attrName>
                                        </p:attrNameLst>
                                      </p:cBhvr>
                                    </p:anim>
                                    <p:anim by="(#ppt_w*0.50)" calcmode="lin" valueType="num">
                                      <p:cBhvr>
                                        <p:cTn id="74" dur="500" decel="50000" autoRev="1" fill="hold">
                                          <p:stCondLst>
                                            <p:cond delay="0"/>
                                          </p:stCondLst>
                                        </p:cTn>
                                        <p:tgtEl>
                                          <p:spTgt spid="73"/>
                                        </p:tgtEl>
                                        <p:attrNameLst>
                                          <p:attrName>ppt_x</p:attrName>
                                        </p:attrNameLst>
                                      </p:cBhvr>
                                    </p:anim>
                                    <p:anim from="(-#ppt_h/2)" to="(#ppt_y)" calcmode="lin" valueType="num">
                                      <p:cBhvr>
                                        <p:cTn id="75" dur="1000" fill="hold">
                                          <p:stCondLst>
                                            <p:cond delay="0"/>
                                          </p:stCondLst>
                                        </p:cTn>
                                        <p:tgtEl>
                                          <p:spTgt spid="73"/>
                                        </p:tgtEl>
                                        <p:attrNameLst>
                                          <p:attrName>ppt_y</p:attrName>
                                        </p:attrNameLst>
                                      </p:cBhvr>
                                    </p:anim>
                                    <p:animRot by="21600000">
                                      <p:cBhvr>
                                        <p:cTn id="76" dur="1000" fill="hold">
                                          <p:stCondLst>
                                            <p:cond delay="0"/>
                                          </p:stCondLst>
                                        </p:cTn>
                                        <p:tgtEl>
                                          <p:spTgt spid="73"/>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56" presetClass="entr" presetSubtype="0" fill="hold" grpId="0" nodeType="clickEffect">
                                  <p:stCondLst>
                                    <p:cond delay="0"/>
                                  </p:stCondLst>
                                  <p:iterate type="lt">
                                    <p:tmPct val="10000"/>
                                  </p:iterate>
                                  <p:childTnLst>
                                    <p:set>
                                      <p:cBhvr>
                                        <p:cTn id="80" dur="1" fill="hold">
                                          <p:stCondLst>
                                            <p:cond delay="0"/>
                                          </p:stCondLst>
                                        </p:cTn>
                                        <p:tgtEl>
                                          <p:spTgt spid="74">
                                            <p:bg/>
                                          </p:spTgt>
                                        </p:tgtEl>
                                        <p:attrNameLst>
                                          <p:attrName>style.visibility</p:attrName>
                                        </p:attrNameLst>
                                      </p:cBhvr>
                                      <p:to>
                                        <p:strVal val="visible"/>
                                      </p:to>
                                    </p:set>
                                    <p:anim by="(-#ppt_w*2)" calcmode="lin" valueType="num">
                                      <p:cBhvr rctx="PPT">
                                        <p:cTn id="81" dur="500" autoRev="1" fill="hold">
                                          <p:stCondLst>
                                            <p:cond delay="0"/>
                                          </p:stCondLst>
                                        </p:cTn>
                                        <p:tgtEl>
                                          <p:spTgt spid="74">
                                            <p:bg/>
                                          </p:spTgt>
                                        </p:tgtEl>
                                        <p:attrNameLst>
                                          <p:attrName>ppt_w</p:attrName>
                                        </p:attrNameLst>
                                      </p:cBhvr>
                                    </p:anim>
                                    <p:anim by="(#ppt_w*0.50)" calcmode="lin" valueType="num">
                                      <p:cBhvr>
                                        <p:cTn id="82" dur="500" decel="50000" autoRev="1" fill="hold">
                                          <p:stCondLst>
                                            <p:cond delay="0"/>
                                          </p:stCondLst>
                                        </p:cTn>
                                        <p:tgtEl>
                                          <p:spTgt spid="74">
                                            <p:bg/>
                                          </p:spTgt>
                                        </p:tgtEl>
                                        <p:attrNameLst>
                                          <p:attrName>ppt_x</p:attrName>
                                        </p:attrNameLst>
                                      </p:cBhvr>
                                    </p:anim>
                                    <p:anim from="(-#ppt_h/2)" to="(#ppt_y)" calcmode="lin" valueType="num">
                                      <p:cBhvr>
                                        <p:cTn id="83" dur="1000" fill="hold">
                                          <p:stCondLst>
                                            <p:cond delay="0"/>
                                          </p:stCondLst>
                                        </p:cTn>
                                        <p:tgtEl>
                                          <p:spTgt spid="74">
                                            <p:bg/>
                                          </p:spTgt>
                                        </p:tgtEl>
                                        <p:attrNameLst>
                                          <p:attrName>ppt_y</p:attrName>
                                        </p:attrNameLst>
                                      </p:cBhvr>
                                    </p:anim>
                                    <p:animRot by="21600000">
                                      <p:cBhvr>
                                        <p:cTn id="84" dur="1000" fill="hold">
                                          <p:stCondLst>
                                            <p:cond delay="0"/>
                                          </p:stCondLst>
                                        </p:cTn>
                                        <p:tgtEl>
                                          <p:spTgt spid="74">
                                            <p:bg/>
                                          </p:spTgt>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56" presetClass="entr" presetSubtype="0" fill="hold" grpId="0" nodeType="clickEffect">
                                  <p:stCondLst>
                                    <p:cond delay="0"/>
                                  </p:stCondLst>
                                  <p:iterate type="lt">
                                    <p:tmPct val="10000"/>
                                  </p:iterate>
                                  <p:childTnLst>
                                    <p:set>
                                      <p:cBhvr>
                                        <p:cTn id="88" dur="1" fill="hold">
                                          <p:stCondLst>
                                            <p:cond delay="0"/>
                                          </p:stCondLst>
                                        </p:cTn>
                                        <p:tgtEl>
                                          <p:spTgt spid="74">
                                            <p:txEl>
                                              <p:pRg st="0" end="0"/>
                                            </p:txEl>
                                          </p:spTgt>
                                        </p:tgtEl>
                                        <p:attrNameLst>
                                          <p:attrName>style.visibility</p:attrName>
                                        </p:attrNameLst>
                                      </p:cBhvr>
                                      <p:to>
                                        <p:strVal val="visible"/>
                                      </p:to>
                                    </p:set>
                                    <p:anim by="(-#ppt_w*2)" calcmode="lin" valueType="num">
                                      <p:cBhvr rctx="PPT">
                                        <p:cTn id="89" dur="500" autoRev="1" fill="hold">
                                          <p:stCondLst>
                                            <p:cond delay="0"/>
                                          </p:stCondLst>
                                        </p:cTn>
                                        <p:tgtEl>
                                          <p:spTgt spid="74">
                                            <p:txEl>
                                              <p:pRg st="0" end="0"/>
                                            </p:txEl>
                                          </p:spTgt>
                                        </p:tgtEl>
                                        <p:attrNameLst>
                                          <p:attrName>ppt_w</p:attrName>
                                        </p:attrNameLst>
                                      </p:cBhvr>
                                    </p:anim>
                                    <p:anim by="(#ppt_w*0.50)" calcmode="lin" valueType="num">
                                      <p:cBhvr>
                                        <p:cTn id="90" dur="500" decel="50000" autoRev="1" fill="hold">
                                          <p:stCondLst>
                                            <p:cond delay="0"/>
                                          </p:stCondLst>
                                        </p:cTn>
                                        <p:tgtEl>
                                          <p:spTgt spid="74">
                                            <p:txEl>
                                              <p:pRg st="0" end="0"/>
                                            </p:txEl>
                                          </p:spTgt>
                                        </p:tgtEl>
                                        <p:attrNameLst>
                                          <p:attrName>ppt_x</p:attrName>
                                        </p:attrNameLst>
                                      </p:cBhvr>
                                    </p:anim>
                                    <p:anim from="(-#ppt_h/2)" to="(#ppt_y)" calcmode="lin" valueType="num">
                                      <p:cBhvr>
                                        <p:cTn id="91" dur="1000" fill="hold">
                                          <p:stCondLst>
                                            <p:cond delay="0"/>
                                          </p:stCondLst>
                                        </p:cTn>
                                        <p:tgtEl>
                                          <p:spTgt spid="74">
                                            <p:txEl>
                                              <p:pRg st="0" end="0"/>
                                            </p:txEl>
                                          </p:spTgt>
                                        </p:tgtEl>
                                        <p:attrNameLst>
                                          <p:attrName>ppt_y</p:attrName>
                                        </p:attrNameLst>
                                      </p:cBhvr>
                                    </p:anim>
                                    <p:animRot by="21600000">
                                      <p:cBhvr>
                                        <p:cTn id="92" dur="1000" fill="hold">
                                          <p:stCondLst>
                                            <p:cond delay="0"/>
                                          </p:stCondLst>
                                        </p:cTn>
                                        <p:tgtEl>
                                          <p:spTgt spid="74">
                                            <p:txEl>
                                              <p:pRg st="0" end="0"/>
                                            </p:txEl>
                                          </p:spTgt>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56" presetClass="entr" presetSubtype="0" fill="hold" grpId="0" nodeType="clickEffect">
                                  <p:stCondLst>
                                    <p:cond delay="0"/>
                                  </p:stCondLst>
                                  <p:iterate type="lt">
                                    <p:tmPct val="10000"/>
                                  </p:iterate>
                                  <p:childTnLst>
                                    <p:set>
                                      <p:cBhvr>
                                        <p:cTn id="96" dur="1" fill="hold">
                                          <p:stCondLst>
                                            <p:cond delay="0"/>
                                          </p:stCondLst>
                                        </p:cTn>
                                        <p:tgtEl>
                                          <p:spTgt spid="74">
                                            <p:txEl>
                                              <p:pRg st="1" end="1"/>
                                            </p:txEl>
                                          </p:spTgt>
                                        </p:tgtEl>
                                        <p:attrNameLst>
                                          <p:attrName>style.visibility</p:attrName>
                                        </p:attrNameLst>
                                      </p:cBhvr>
                                      <p:to>
                                        <p:strVal val="visible"/>
                                      </p:to>
                                    </p:set>
                                    <p:anim by="(-#ppt_w*2)" calcmode="lin" valueType="num">
                                      <p:cBhvr rctx="PPT">
                                        <p:cTn id="97" dur="500" autoRev="1" fill="hold">
                                          <p:stCondLst>
                                            <p:cond delay="0"/>
                                          </p:stCondLst>
                                        </p:cTn>
                                        <p:tgtEl>
                                          <p:spTgt spid="74">
                                            <p:txEl>
                                              <p:pRg st="1" end="1"/>
                                            </p:txEl>
                                          </p:spTgt>
                                        </p:tgtEl>
                                        <p:attrNameLst>
                                          <p:attrName>ppt_w</p:attrName>
                                        </p:attrNameLst>
                                      </p:cBhvr>
                                    </p:anim>
                                    <p:anim by="(#ppt_w*0.50)" calcmode="lin" valueType="num">
                                      <p:cBhvr>
                                        <p:cTn id="98" dur="500" decel="50000" autoRev="1" fill="hold">
                                          <p:stCondLst>
                                            <p:cond delay="0"/>
                                          </p:stCondLst>
                                        </p:cTn>
                                        <p:tgtEl>
                                          <p:spTgt spid="74">
                                            <p:txEl>
                                              <p:pRg st="1" end="1"/>
                                            </p:txEl>
                                          </p:spTgt>
                                        </p:tgtEl>
                                        <p:attrNameLst>
                                          <p:attrName>ppt_x</p:attrName>
                                        </p:attrNameLst>
                                      </p:cBhvr>
                                    </p:anim>
                                    <p:anim from="(-#ppt_h/2)" to="(#ppt_y)" calcmode="lin" valueType="num">
                                      <p:cBhvr>
                                        <p:cTn id="99" dur="1000" fill="hold">
                                          <p:stCondLst>
                                            <p:cond delay="0"/>
                                          </p:stCondLst>
                                        </p:cTn>
                                        <p:tgtEl>
                                          <p:spTgt spid="74">
                                            <p:txEl>
                                              <p:pRg st="1" end="1"/>
                                            </p:txEl>
                                          </p:spTgt>
                                        </p:tgtEl>
                                        <p:attrNameLst>
                                          <p:attrName>ppt_y</p:attrName>
                                        </p:attrNameLst>
                                      </p:cBhvr>
                                    </p:anim>
                                    <p:animRot by="21600000">
                                      <p:cBhvr>
                                        <p:cTn id="100" dur="1000" fill="hold">
                                          <p:stCondLst>
                                            <p:cond delay="0"/>
                                          </p:stCondLst>
                                        </p:cTn>
                                        <p:tgtEl>
                                          <p:spTgt spid="7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7" grpId="0"/>
      <p:bldP spid="68" grpId="0"/>
      <p:bldP spid="71" grpId="0"/>
      <p:bldP spid="72" grpId="0"/>
      <p:bldP spid="73" grpId="0"/>
      <p:bldP spid="7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65"/>
            <a:ext cx="10515600" cy="518795"/>
          </a:xfrm>
        </p:spPr>
        <p:txBody>
          <a:bodyPr>
            <a:norm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TIẾT 13.  ĐỐI XỨNG TÂM</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731520" y="438954"/>
            <a:ext cx="10515600" cy="518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I. HAI ĐIỂM ĐỐI XỨNG QUA MỘT ĐIỂM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itle 1"/>
          <p:cNvSpPr txBox="1">
            <a:spLocks/>
          </p:cNvSpPr>
          <p:nvPr/>
        </p:nvSpPr>
        <p:spPr>
          <a:xfrm>
            <a:off x="689316" y="823375"/>
            <a:ext cx="7829414" cy="518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II. HAI HÌNH ĐỐI XỨNG QUA MỘT ĐIỂM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9" name="Title 1"/>
          <p:cNvSpPr txBox="1">
            <a:spLocks/>
          </p:cNvSpPr>
          <p:nvPr/>
        </p:nvSpPr>
        <p:spPr>
          <a:xfrm>
            <a:off x="776696" y="1438626"/>
            <a:ext cx="10696922" cy="518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Hai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O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thuộc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này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thuộc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kia</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O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lại</a:t>
            </a:r>
            <a:r>
              <a:rPr lang="en-US" sz="2400" dirty="0" smtClean="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795996" y="2108989"/>
            <a:ext cx="11075325" cy="461665"/>
          </a:xfrm>
          <a:prstGeom prst="rect">
            <a:avLst/>
          </a:prstGeom>
          <a:solidFill>
            <a:schemeClr val="tx1"/>
          </a:solidFill>
        </p:spPr>
        <p:txBody>
          <a:bodyPr wrap="square" rtlCol="0">
            <a:spAutoFit/>
          </a:bodyPr>
          <a:lstStyle/>
          <a:p>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thẳng</a:t>
            </a:r>
            <a:r>
              <a:rPr lang="en-US" sz="2400" dirty="0" smtClean="0">
                <a:solidFill>
                  <a:schemeClr val="bg1"/>
                </a:solidFill>
                <a:latin typeface="Times New Roman" panose="02020603050405020304" pitchFamily="18" charset="0"/>
                <a:cs typeface="Times New Roman" panose="02020603050405020304" pitchFamily="18" charset="0"/>
              </a:rPr>
              <a:t> ( </a:t>
            </a:r>
            <a:r>
              <a:rPr lang="en-US" sz="2400" dirty="0" err="1" smtClean="0">
                <a:solidFill>
                  <a:schemeClr val="bg1"/>
                </a:solidFill>
                <a:latin typeface="Times New Roman" panose="02020603050405020304" pitchFamily="18" charset="0"/>
                <a:cs typeface="Times New Roman" panose="02020603050405020304" pitchFamily="18" charset="0"/>
              </a:rPr>
              <a:t>góc</a:t>
            </a:r>
            <a:r>
              <a:rPr lang="en-US" sz="2400" dirty="0" smtClean="0">
                <a:solidFill>
                  <a:schemeClr val="bg1"/>
                </a:solidFill>
                <a:latin typeface="Times New Roman" panose="02020603050405020304" pitchFamily="18" charset="0"/>
                <a:cs typeface="Times New Roman" panose="02020603050405020304" pitchFamily="18" charset="0"/>
              </a:rPr>
              <a:t>, tam </a:t>
            </a:r>
            <a:r>
              <a:rPr lang="en-US" sz="2400" dirty="0" err="1" smtClean="0">
                <a:solidFill>
                  <a:schemeClr val="bg1"/>
                </a:solidFill>
                <a:latin typeface="Times New Roman" panose="02020603050405020304" pitchFamily="18" charset="0"/>
                <a:cs typeface="Times New Roman" panose="02020603050405020304" pitchFamily="18" charset="0"/>
              </a:rPr>
              <a:t>giác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thì</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chúng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bằng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rgbClr val="FFFF00"/>
                </a:solidFill>
                <a:latin typeface="Times New Roman" panose="02020603050405020304" pitchFamily="18" charset="0"/>
                <a:cs typeface="Times New Roman" panose="02020603050405020304" pitchFamily="18" charset="0"/>
              </a:rPr>
              <a:t>.</a:t>
            </a:r>
          </a:p>
        </p:txBody>
      </p:sp>
      <p:sp>
        <p:nvSpPr>
          <p:cNvPr id="64" name="Title 1"/>
          <p:cNvSpPr txBox="1">
            <a:spLocks/>
          </p:cNvSpPr>
          <p:nvPr/>
        </p:nvSpPr>
        <p:spPr>
          <a:xfrm>
            <a:off x="636016" y="2645708"/>
            <a:ext cx="4878516" cy="518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III. HÌNH CÓ TÂM ĐỐI XỨNG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70" name="Title 1"/>
          <p:cNvSpPr txBox="1">
            <a:spLocks/>
          </p:cNvSpPr>
          <p:nvPr/>
        </p:nvSpPr>
        <p:spPr>
          <a:xfrm>
            <a:off x="731521" y="3191781"/>
            <a:ext cx="8032652" cy="93322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FFFF00"/>
                </a:solidFill>
                <a:latin typeface="Times New Roman" panose="02020603050405020304" pitchFamily="18" charset="0"/>
                <a:cs typeface="Times New Roman" panose="02020603050405020304" pitchFamily="18" charset="0"/>
              </a:rPr>
              <a:t>?1.  Cho O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giao</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hai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đường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chéo</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bình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hành</a:t>
            </a:r>
            <a:r>
              <a:rPr lang="en-US" sz="2400" dirty="0" smtClean="0">
                <a:solidFill>
                  <a:srgbClr val="FFFF00"/>
                </a:solidFill>
                <a:latin typeface="Times New Roman" panose="02020603050405020304" pitchFamily="18" charset="0"/>
                <a:cs typeface="Times New Roman" panose="02020603050405020304" pitchFamily="18" charset="0"/>
              </a:rPr>
              <a:t> ABCD. </a:t>
            </a:r>
          </a:p>
          <a:p>
            <a:r>
              <a:rPr lang="en-US" sz="2400" dirty="0" err="1" smtClean="0">
                <a:solidFill>
                  <a:srgbClr val="FFFF00"/>
                </a:solidFill>
                <a:latin typeface="Times New Roman" panose="02020603050405020304" pitchFamily="18" charset="0"/>
                <a:cs typeface="Times New Roman" panose="02020603050405020304" pitchFamily="18" charset="0"/>
              </a:rPr>
              <a:t>Tìm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mỗi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cạnh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bình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hành</a:t>
            </a:r>
            <a:r>
              <a:rPr lang="en-US" sz="2400" dirty="0" smtClean="0">
                <a:solidFill>
                  <a:srgbClr val="FFFF00"/>
                </a:solidFill>
                <a:latin typeface="Times New Roman" panose="02020603050405020304" pitchFamily="18" charset="0"/>
                <a:cs typeface="Times New Roman" panose="02020603050405020304" pitchFamily="18" charset="0"/>
              </a:rPr>
              <a:t> qua O </a:t>
            </a:r>
            <a:r>
              <a:rPr lang="en-US" sz="2400" dirty="0" err="1" smtClean="0">
                <a:solidFill>
                  <a:srgbClr val="FFFF00"/>
                </a:solidFill>
                <a:latin typeface="Times New Roman" panose="02020603050405020304" pitchFamily="18" charset="0"/>
                <a:cs typeface="Times New Roman" panose="02020603050405020304" pitchFamily="18" charset="0"/>
              </a:rPr>
              <a:t>bằng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cách</a:t>
            </a:r>
            <a:endParaRPr lang="en-US" sz="2400" dirty="0" smtClean="0">
              <a:solidFill>
                <a:srgbClr val="FFFF00"/>
              </a:solidFill>
              <a:latin typeface="Times New Roman" panose="02020603050405020304" pitchFamily="18" charset="0"/>
              <a:cs typeface="Times New Roman" panose="02020603050405020304" pitchFamily="18" charset="0"/>
            </a:endParaRPr>
          </a:p>
          <a:p>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diền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vào</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chỗ</a:t>
            </a:r>
            <a:r>
              <a:rPr lang="en-US" sz="2400" dirty="0" smtClean="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6" name="Title 1"/>
          <p:cNvSpPr txBox="1">
            <a:spLocks/>
          </p:cNvSpPr>
          <p:nvPr/>
        </p:nvSpPr>
        <p:spPr>
          <a:xfrm>
            <a:off x="731519" y="4270812"/>
            <a:ext cx="9909517" cy="39301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cạnh</a:t>
            </a:r>
            <a:r>
              <a:rPr lang="en-US" sz="2400" dirty="0" smtClean="0">
                <a:solidFill>
                  <a:srgbClr val="FFFF00"/>
                </a:solidFill>
                <a:latin typeface="Times New Roman" panose="02020603050405020304" pitchFamily="18" charset="0"/>
                <a:cs typeface="Times New Roman" panose="02020603050405020304" pitchFamily="18" charset="0"/>
              </a:rPr>
              <a:t> AB qua O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CD qua O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7" name="Title 1"/>
          <p:cNvSpPr txBox="1">
            <a:spLocks/>
          </p:cNvSpPr>
          <p:nvPr/>
        </p:nvSpPr>
        <p:spPr>
          <a:xfrm>
            <a:off x="731520" y="4695500"/>
            <a:ext cx="9909517" cy="39301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cạnh</a:t>
            </a:r>
            <a:r>
              <a:rPr lang="en-US" sz="2400" dirty="0" smtClean="0">
                <a:solidFill>
                  <a:srgbClr val="FFFF00"/>
                </a:solidFill>
                <a:latin typeface="Times New Roman" panose="02020603050405020304" pitchFamily="18" charset="0"/>
                <a:cs typeface="Times New Roman" panose="02020603050405020304" pitchFamily="18" charset="0"/>
              </a:rPr>
              <a:t> BC qua O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 </a:t>
            </a:r>
            <a:r>
              <a:rPr lang="en-US" sz="2400" dirty="0" err="1">
                <a:solidFill>
                  <a:srgbClr val="FFFF00"/>
                </a:solidFill>
                <a:latin typeface="Times New Roman" panose="02020603050405020304" pitchFamily="18" charset="0"/>
                <a:cs typeface="Times New Roman" panose="02020603050405020304" pitchFamily="18" charset="0"/>
              </a:rPr>
              <a:t>v</a:t>
            </a:r>
            <a:r>
              <a:rPr lang="en-US" sz="2400" dirty="0" err="1" smtClean="0">
                <a:solidFill>
                  <a:srgbClr val="FFFF00"/>
                </a:solidFill>
                <a:latin typeface="Times New Roman" panose="02020603050405020304" pitchFamily="18" charset="0"/>
                <a:cs typeface="Times New Roman" panose="02020603050405020304" pitchFamily="18" charset="0"/>
              </a:rPr>
              <a:t>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DA qua O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8" name="Title 1"/>
          <p:cNvSpPr txBox="1">
            <a:spLocks/>
          </p:cNvSpPr>
          <p:nvPr/>
        </p:nvSpPr>
        <p:spPr>
          <a:xfrm>
            <a:off x="731519" y="5160922"/>
            <a:ext cx="11139802" cy="69361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của</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mỗi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điểm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thuộc</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cạnh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bình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hành</a:t>
            </a:r>
            <a:r>
              <a:rPr lang="en-US" sz="2400" dirty="0" smtClean="0">
                <a:solidFill>
                  <a:srgbClr val="FFFF00"/>
                </a:solidFill>
                <a:latin typeface="Times New Roman" panose="02020603050405020304" pitchFamily="18" charset="0"/>
                <a:cs typeface="Times New Roman" panose="02020603050405020304" pitchFamily="18" charset="0"/>
              </a:rPr>
              <a:t> ABCD qua O </a:t>
            </a:r>
            <a:r>
              <a:rPr lang="en-US" sz="2400" dirty="0" err="1" smtClean="0">
                <a:solidFill>
                  <a:srgbClr val="FFFF00"/>
                </a:solidFill>
                <a:latin typeface="Times New Roman" panose="02020603050405020304" pitchFamily="18" charset="0"/>
                <a:cs typeface="Times New Roman" panose="02020603050405020304" pitchFamily="18" charset="0"/>
              </a:rPr>
              <a:t>cũng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thuộc</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cạnh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bình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hành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đó</a:t>
            </a:r>
            <a:r>
              <a:rPr lang="en-US" sz="2400" dirty="0" smtClean="0">
                <a:solidFill>
                  <a:srgbClr val="FFFF00"/>
                </a:solidFill>
                <a:latin typeface="Times New Roman" panose="02020603050405020304" pitchFamily="18" charset="0"/>
                <a:cs typeface="Times New Roman" panose="02020603050405020304" pitchFamily="18" charset="0"/>
              </a:rPr>
              <a:t>.  Ta </a:t>
            </a:r>
            <a:r>
              <a:rPr lang="en-US" sz="2400" dirty="0" err="1" smtClean="0">
                <a:solidFill>
                  <a:srgbClr val="FFFF00"/>
                </a:solidFill>
                <a:latin typeface="Times New Roman" panose="02020603050405020304" pitchFamily="18" charset="0"/>
                <a:cs typeface="Times New Roman" panose="02020603050405020304" pitchFamily="18" charset="0"/>
              </a:rPr>
              <a:t>nói</a:t>
            </a:r>
            <a:r>
              <a:rPr lang="en-US" sz="2400" dirty="0" smtClean="0">
                <a:solidFill>
                  <a:srgbClr val="FFFF00"/>
                </a:solidFill>
                <a:latin typeface="Times New Roman" panose="02020603050405020304" pitchFamily="18" charset="0"/>
                <a:cs typeface="Times New Roman" panose="02020603050405020304" pitchFamily="18" charset="0"/>
              </a:rPr>
              <a:t> O </a:t>
            </a:r>
            <a:r>
              <a:rPr lang="en-US" sz="2400" dirty="0" err="1" smtClean="0">
                <a:solidFill>
                  <a:srgbClr val="FFFF00"/>
                </a:solidFill>
                <a:latin typeface="Times New Roman" panose="02020603050405020304" pitchFamily="18" charset="0"/>
                <a:cs typeface="Times New Roman" panose="02020603050405020304" pitchFamily="18" charset="0"/>
              </a:rPr>
              <a:t>là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tâm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đối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xứng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bình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hành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đó</a:t>
            </a:r>
            <a:r>
              <a:rPr lang="en-US" sz="2400" dirty="0" smtClean="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9" name="Title 1"/>
          <p:cNvSpPr txBox="1">
            <a:spLocks/>
          </p:cNvSpPr>
          <p:nvPr/>
        </p:nvSpPr>
        <p:spPr>
          <a:xfrm>
            <a:off x="689316" y="5926951"/>
            <a:ext cx="3545059" cy="39301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Times New Roman" panose="02020603050405020304" pitchFamily="18" charset="0"/>
                <a:cs typeface="Times New Roman" panose="02020603050405020304" pitchFamily="18" charset="0"/>
              </a:rPr>
              <a:t>1. </a:t>
            </a:r>
            <a:r>
              <a:rPr lang="en-US" sz="2400" dirty="0" err="1" smtClean="0">
                <a:solidFill>
                  <a:schemeClr val="bg1"/>
                </a:solidFill>
                <a:latin typeface="Times New Roman" panose="02020603050405020304" pitchFamily="18" charset="0"/>
                <a:cs typeface="Times New Roman" panose="02020603050405020304" pitchFamily="18" charset="0"/>
              </a:rPr>
              <a:t>Định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nghĩa</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8481502" y="2614331"/>
            <a:ext cx="2891075" cy="1741658"/>
            <a:chOff x="8481502" y="2614331"/>
            <a:chExt cx="2891075" cy="1741658"/>
          </a:xfrm>
        </p:grpSpPr>
        <p:grpSp>
          <p:nvGrpSpPr>
            <p:cNvPr id="7" name="Group 6"/>
            <p:cNvGrpSpPr/>
            <p:nvPr/>
          </p:nvGrpSpPr>
          <p:grpSpPr>
            <a:xfrm>
              <a:off x="8481502" y="2614331"/>
              <a:ext cx="2891075" cy="1741658"/>
              <a:chOff x="8481502" y="2614331"/>
              <a:chExt cx="2891075" cy="1741658"/>
            </a:xfrm>
          </p:grpSpPr>
          <p:sp>
            <p:nvSpPr>
              <p:cNvPr id="5" name="Parallelogram 4"/>
              <p:cNvSpPr/>
              <p:nvPr/>
            </p:nvSpPr>
            <p:spPr>
              <a:xfrm>
                <a:off x="8859678" y="3011922"/>
                <a:ext cx="2152357" cy="1114522"/>
              </a:xfrm>
              <a:prstGeom prst="parallelogram">
                <a:avLst/>
              </a:prstGeom>
              <a:solidFill>
                <a:schemeClr val="tx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481502" y="3848810"/>
                <a:ext cx="407484"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D</a:t>
                </a:r>
              </a:p>
            </p:txBody>
          </p:sp>
          <p:sp>
            <p:nvSpPr>
              <p:cNvPr id="81" name="TextBox 80"/>
              <p:cNvSpPr txBox="1"/>
              <p:nvPr/>
            </p:nvSpPr>
            <p:spPr>
              <a:xfrm>
                <a:off x="8764173" y="2636335"/>
                <a:ext cx="407484"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A</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10982727" y="2614331"/>
                <a:ext cx="389850"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B</a:t>
                </a:r>
              </a:p>
            </p:txBody>
          </p:sp>
          <p:sp>
            <p:nvSpPr>
              <p:cNvPr id="83" name="TextBox 82"/>
              <p:cNvSpPr txBox="1"/>
              <p:nvPr/>
            </p:nvSpPr>
            <p:spPr>
              <a:xfrm>
                <a:off x="10714823" y="3894324"/>
                <a:ext cx="389850" cy="461665"/>
              </a:xfrm>
              <a:prstGeom prst="rect">
                <a:avLst/>
              </a:prstGeom>
              <a:noFill/>
            </p:spPr>
            <p:txBody>
              <a:bodyPr wrap="non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C</a:t>
                </a:r>
              </a:p>
            </p:txBody>
          </p:sp>
          <p:sp>
            <p:nvSpPr>
              <p:cNvPr id="84" name="TextBox 83"/>
              <p:cNvSpPr txBox="1"/>
              <p:nvPr/>
            </p:nvSpPr>
            <p:spPr>
              <a:xfrm>
                <a:off x="10004022" y="3316953"/>
                <a:ext cx="407484" cy="461665"/>
              </a:xfrm>
              <a:prstGeom prst="rect">
                <a:avLst/>
              </a:prstGeom>
              <a:noFill/>
            </p:spPr>
            <p:txBody>
              <a:bodyPr wrap="non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O</a:t>
                </a:r>
                <a:endParaRPr lang="en-US" sz="2400" dirty="0">
                  <a:solidFill>
                    <a:srgbClr val="FFFF00"/>
                  </a:solidFill>
                  <a:latin typeface="Times New Roman" panose="02020603050405020304" pitchFamily="18" charset="0"/>
                  <a:cs typeface="Times New Roman" panose="02020603050405020304" pitchFamily="18" charset="0"/>
                </a:endParaRPr>
              </a:p>
            </p:txBody>
          </p:sp>
        </p:grpSp>
        <p:cxnSp>
          <p:nvCxnSpPr>
            <p:cNvPr id="11" name="Straight Connector 10"/>
            <p:cNvCxnSpPr>
              <a:stCxn id="80" idx="3"/>
            </p:cNvCxnSpPr>
            <p:nvPr/>
          </p:nvCxnSpPr>
          <p:spPr>
            <a:xfrm flipV="1">
              <a:off x="8888986" y="3011922"/>
              <a:ext cx="2093741" cy="106772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2349" y="3002514"/>
              <a:ext cx="1572474" cy="111145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85" name="Title 1"/>
          <p:cNvSpPr txBox="1">
            <a:spLocks/>
          </p:cNvSpPr>
          <p:nvPr/>
        </p:nvSpPr>
        <p:spPr>
          <a:xfrm>
            <a:off x="731520" y="6336101"/>
            <a:ext cx="1463040" cy="39301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Times New Roman" panose="02020603050405020304" pitchFamily="18" charset="0"/>
                <a:cs typeface="Times New Roman" panose="02020603050405020304" pitchFamily="18" charset="0"/>
              </a:rPr>
              <a:t>2</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Định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lí</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86" name="Title 1"/>
          <p:cNvSpPr txBox="1">
            <a:spLocks/>
          </p:cNvSpPr>
          <p:nvPr/>
        </p:nvSpPr>
        <p:spPr>
          <a:xfrm>
            <a:off x="2124216" y="6291827"/>
            <a:ext cx="9608235" cy="4654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smtClean="0">
                <a:solidFill>
                  <a:schemeClr val="bg1"/>
                </a:solidFill>
                <a:latin typeface="Times New Roman" panose="02020603050405020304" pitchFamily="18" charset="0"/>
                <a:cs typeface="Times New Roman" panose="02020603050405020304" pitchFamily="18" charset="0"/>
              </a:rPr>
              <a:t>Giao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chéo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tâm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đó</a:t>
            </a:r>
            <a:r>
              <a:rPr lang="en-US" sz="2400" dirty="0" smtClean="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1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by="(-#ppt_w*2)" calcmode="lin" valueType="num">
                                      <p:cBhvr rctx="PPT">
                                        <p:cTn id="7" dur="500" autoRev="1" fill="hold">
                                          <p:stCondLst>
                                            <p:cond delay="0"/>
                                          </p:stCondLst>
                                        </p:cTn>
                                        <p:tgtEl>
                                          <p:spTgt spid="64"/>
                                        </p:tgtEl>
                                        <p:attrNameLst>
                                          <p:attrName>ppt_w</p:attrName>
                                        </p:attrNameLst>
                                      </p:cBhvr>
                                    </p:anim>
                                    <p:anim by="(#ppt_w*0.50)" calcmode="lin" valueType="num">
                                      <p:cBhvr>
                                        <p:cTn id="8" dur="500" decel="50000" autoRev="1" fill="hold">
                                          <p:stCondLst>
                                            <p:cond delay="0"/>
                                          </p:stCondLst>
                                        </p:cTn>
                                        <p:tgtEl>
                                          <p:spTgt spid="64"/>
                                        </p:tgtEl>
                                        <p:attrNameLst>
                                          <p:attrName>ppt_x</p:attrName>
                                        </p:attrNameLst>
                                      </p:cBhvr>
                                    </p:anim>
                                    <p:anim from="(-#ppt_h/2)" to="(#ppt_y)" calcmode="lin" valueType="num">
                                      <p:cBhvr>
                                        <p:cTn id="9" dur="1000" fill="hold">
                                          <p:stCondLst>
                                            <p:cond delay="0"/>
                                          </p:stCondLst>
                                        </p:cTn>
                                        <p:tgtEl>
                                          <p:spTgt spid="64"/>
                                        </p:tgtEl>
                                        <p:attrNameLst>
                                          <p:attrName>ppt_y</p:attrName>
                                        </p:attrNameLst>
                                      </p:cBhvr>
                                    </p:anim>
                                    <p:animRot by="21600000">
                                      <p:cBhvr>
                                        <p:cTn id="10" dur="1000" fill="hold">
                                          <p:stCondLst>
                                            <p:cond delay="0"/>
                                          </p:stCondLst>
                                        </p:cTn>
                                        <p:tgtEl>
                                          <p:spTgt spid="6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0"/>
                                        </p:tgtEl>
                                        <p:attrNameLst>
                                          <p:attrName>style.visibility</p:attrName>
                                        </p:attrNameLst>
                                      </p:cBhvr>
                                      <p:to>
                                        <p:strVal val="visible"/>
                                      </p:to>
                                    </p:set>
                                    <p:anim by="(-#ppt_w*2)" calcmode="lin" valueType="num">
                                      <p:cBhvr rctx="PPT">
                                        <p:cTn id="15" dur="500" autoRev="1" fill="hold">
                                          <p:stCondLst>
                                            <p:cond delay="0"/>
                                          </p:stCondLst>
                                        </p:cTn>
                                        <p:tgtEl>
                                          <p:spTgt spid="70"/>
                                        </p:tgtEl>
                                        <p:attrNameLst>
                                          <p:attrName>ppt_w</p:attrName>
                                        </p:attrNameLst>
                                      </p:cBhvr>
                                    </p:anim>
                                    <p:anim by="(#ppt_w*0.50)" calcmode="lin" valueType="num">
                                      <p:cBhvr>
                                        <p:cTn id="16" dur="500" decel="50000" autoRev="1" fill="hold">
                                          <p:stCondLst>
                                            <p:cond delay="0"/>
                                          </p:stCondLst>
                                        </p:cTn>
                                        <p:tgtEl>
                                          <p:spTgt spid="70"/>
                                        </p:tgtEl>
                                        <p:attrNameLst>
                                          <p:attrName>ppt_x</p:attrName>
                                        </p:attrNameLst>
                                      </p:cBhvr>
                                    </p:anim>
                                    <p:anim from="(-#ppt_h/2)" to="(#ppt_y)" calcmode="lin" valueType="num">
                                      <p:cBhvr>
                                        <p:cTn id="17" dur="1000" fill="hold">
                                          <p:stCondLst>
                                            <p:cond delay="0"/>
                                          </p:stCondLst>
                                        </p:cTn>
                                        <p:tgtEl>
                                          <p:spTgt spid="70"/>
                                        </p:tgtEl>
                                        <p:attrNameLst>
                                          <p:attrName>ppt_y</p:attrName>
                                        </p:attrNameLst>
                                      </p:cBhvr>
                                    </p:anim>
                                    <p:animRot by="21600000">
                                      <p:cBhvr>
                                        <p:cTn id="18" dur="1000" fill="hold">
                                          <p:stCondLst>
                                            <p:cond delay="0"/>
                                          </p:stCondLst>
                                        </p:cTn>
                                        <p:tgtEl>
                                          <p:spTgt spid="70"/>
                                        </p:tgtEl>
                                        <p:attrNameLst>
                                          <p:attrName>r</p:attrName>
                                        </p:attrNameLst>
                                      </p:cBhvr>
                                    </p:animRot>
                                  </p:childTnLst>
                                </p:cTn>
                              </p:par>
                              <p:par>
                                <p:cTn id="19" presetID="3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800" decel="100000"/>
                                        <p:tgtEl>
                                          <p:spTgt spid="17"/>
                                        </p:tgtEl>
                                      </p:cBhvr>
                                    </p:animEffect>
                                    <p:anim calcmode="lin" valueType="num">
                                      <p:cBhvr>
                                        <p:cTn id="22" dur="800" decel="100000" fill="hold"/>
                                        <p:tgtEl>
                                          <p:spTgt spid="17"/>
                                        </p:tgtEl>
                                        <p:attrNameLst>
                                          <p:attrName>style.rotation</p:attrName>
                                        </p:attrNameLst>
                                      </p:cBhvr>
                                      <p:tavLst>
                                        <p:tav tm="0">
                                          <p:val>
                                            <p:fltVal val="-90"/>
                                          </p:val>
                                        </p:tav>
                                        <p:tav tm="100000">
                                          <p:val>
                                            <p:fltVal val="0"/>
                                          </p:val>
                                        </p:tav>
                                      </p:tavLst>
                                    </p:anim>
                                    <p:anim calcmode="lin" valueType="num">
                                      <p:cBhvr>
                                        <p:cTn id="23" dur="800" decel="100000" fill="hold"/>
                                        <p:tgtEl>
                                          <p:spTgt spid="17"/>
                                        </p:tgtEl>
                                        <p:attrNameLst>
                                          <p:attrName>ppt_x</p:attrName>
                                        </p:attrNameLst>
                                      </p:cBhvr>
                                      <p:tavLst>
                                        <p:tav tm="0">
                                          <p:val>
                                            <p:strVal val="#ppt_x+0.4"/>
                                          </p:val>
                                        </p:tav>
                                        <p:tav tm="100000">
                                          <p:val>
                                            <p:strVal val="#ppt_x-0.05"/>
                                          </p:val>
                                        </p:tav>
                                      </p:tavLst>
                                    </p:anim>
                                    <p:anim calcmode="lin" valueType="num">
                                      <p:cBhvr>
                                        <p:cTn id="24" dur="800" decel="100000" fill="hold"/>
                                        <p:tgtEl>
                                          <p:spTgt spid="1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6"/>
                                        </p:tgtEl>
                                        <p:attrNameLst>
                                          <p:attrName>style.visibility</p:attrName>
                                        </p:attrNameLst>
                                      </p:cBhvr>
                                      <p:to>
                                        <p:strVal val="visible"/>
                                      </p:to>
                                    </p:set>
                                    <p:anim by="(-#ppt_w*2)" calcmode="lin" valueType="num">
                                      <p:cBhvr rctx="PPT">
                                        <p:cTn id="31" dur="500" autoRev="1" fill="hold">
                                          <p:stCondLst>
                                            <p:cond delay="0"/>
                                          </p:stCondLst>
                                        </p:cTn>
                                        <p:tgtEl>
                                          <p:spTgt spid="76"/>
                                        </p:tgtEl>
                                        <p:attrNameLst>
                                          <p:attrName>ppt_w</p:attrName>
                                        </p:attrNameLst>
                                      </p:cBhvr>
                                    </p:anim>
                                    <p:anim by="(#ppt_w*0.50)" calcmode="lin" valueType="num">
                                      <p:cBhvr>
                                        <p:cTn id="32" dur="500" decel="50000" autoRev="1" fill="hold">
                                          <p:stCondLst>
                                            <p:cond delay="0"/>
                                          </p:stCondLst>
                                        </p:cTn>
                                        <p:tgtEl>
                                          <p:spTgt spid="76"/>
                                        </p:tgtEl>
                                        <p:attrNameLst>
                                          <p:attrName>ppt_x</p:attrName>
                                        </p:attrNameLst>
                                      </p:cBhvr>
                                    </p:anim>
                                    <p:anim from="(-#ppt_h/2)" to="(#ppt_y)" calcmode="lin" valueType="num">
                                      <p:cBhvr>
                                        <p:cTn id="33" dur="1000" fill="hold">
                                          <p:stCondLst>
                                            <p:cond delay="0"/>
                                          </p:stCondLst>
                                        </p:cTn>
                                        <p:tgtEl>
                                          <p:spTgt spid="76"/>
                                        </p:tgtEl>
                                        <p:attrNameLst>
                                          <p:attrName>ppt_y</p:attrName>
                                        </p:attrNameLst>
                                      </p:cBhvr>
                                    </p:anim>
                                    <p:animRot by="21600000">
                                      <p:cBhvr>
                                        <p:cTn id="34" dur="1000" fill="hold">
                                          <p:stCondLst>
                                            <p:cond delay="0"/>
                                          </p:stCondLst>
                                        </p:cTn>
                                        <p:tgtEl>
                                          <p:spTgt spid="7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77"/>
                                        </p:tgtEl>
                                        <p:attrNameLst>
                                          <p:attrName>style.visibility</p:attrName>
                                        </p:attrNameLst>
                                      </p:cBhvr>
                                      <p:to>
                                        <p:strVal val="visible"/>
                                      </p:to>
                                    </p:set>
                                    <p:anim by="(-#ppt_w*2)" calcmode="lin" valueType="num">
                                      <p:cBhvr rctx="PPT">
                                        <p:cTn id="39" dur="500" autoRev="1" fill="hold">
                                          <p:stCondLst>
                                            <p:cond delay="0"/>
                                          </p:stCondLst>
                                        </p:cTn>
                                        <p:tgtEl>
                                          <p:spTgt spid="77"/>
                                        </p:tgtEl>
                                        <p:attrNameLst>
                                          <p:attrName>ppt_w</p:attrName>
                                        </p:attrNameLst>
                                      </p:cBhvr>
                                    </p:anim>
                                    <p:anim by="(#ppt_w*0.50)" calcmode="lin" valueType="num">
                                      <p:cBhvr>
                                        <p:cTn id="40" dur="500" decel="50000" autoRev="1" fill="hold">
                                          <p:stCondLst>
                                            <p:cond delay="0"/>
                                          </p:stCondLst>
                                        </p:cTn>
                                        <p:tgtEl>
                                          <p:spTgt spid="77"/>
                                        </p:tgtEl>
                                        <p:attrNameLst>
                                          <p:attrName>ppt_x</p:attrName>
                                        </p:attrNameLst>
                                      </p:cBhvr>
                                    </p:anim>
                                    <p:anim from="(-#ppt_h/2)" to="(#ppt_y)" calcmode="lin" valueType="num">
                                      <p:cBhvr>
                                        <p:cTn id="41" dur="1000" fill="hold">
                                          <p:stCondLst>
                                            <p:cond delay="0"/>
                                          </p:stCondLst>
                                        </p:cTn>
                                        <p:tgtEl>
                                          <p:spTgt spid="77"/>
                                        </p:tgtEl>
                                        <p:attrNameLst>
                                          <p:attrName>ppt_y</p:attrName>
                                        </p:attrNameLst>
                                      </p:cBhvr>
                                    </p:anim>
                                    <p:animRot by="21600000">
                                      <p:cBhvr>
                                        <p:cTn id="42" dur="1000" fill="hold">
                                          <p:stCondLst>
                                            <p:cond delay="0"/>
                                          </p:stCondLst>
                                        </p:cTn>
                                        <p:tgtEl>
                                          <p:spTgt spid="7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78"/>
                                        </p:tgtEl>
                                        <p:attrNameLst>
                                          <p:attrName>style.visibility</p:attrName>
                                        </p:attrNameLst>
                                      </p:cBhvr>
                                      <p:to>
                                        <p:strVal val="visible"/>
                                      </p:to>
                                    </p:set>
                                    <p:anim by="(-#ppt_w*2)" calcmode="lin" valueType="num">
                                      <p:cBhvr rctx="PPT">
                                        <p:cTn id="47" dur="500" autoRev="1" fill="hold">
                                          <p:stCondLst>
                                            <p:cond delay="0"/>
                                          </p:stCondLst>
                                        </p:cTn>
                                        <p:tgtEl>
                                          <p:spTgt spid="78"/>
                                        </p:tgtEl>
                                        <p:attrNameLst>
                                          <p:attrName>ppt_w</p:attrName>
                                        </p:attrNameLst>
                                      </p:cBhvr>
                                    </p:anim>
                                    <p:anim by="(#ppt_w*0.50)" calcmode="lin" valueType="num">
                                      <p:cBhvr>
                                        <p:cTn id="48" dur="500" decel="50000" autoRev="1" fill="hold">
                                          <p:stCondLst>
                                            <p:cond delay="0"/>
                                          </p:stCondLst>
                                        </p:cTn>
                                        <p:tgtEl>
                                          <p:spTgt spid="78"/>
                                        </p:tgtEl>
                                        <p:attrNameLst>
                                          <p:attrName>ppt_x</p:attrName>
                                        </p:attrNameLst>
                                      </p:cBhvr>
                                    </p:anim>
                                    <p:anim from="(-#ppt_h/2)" to="(#ppt_y)" calcmode="lin" valueType="num">
                                      <p:cBhvr>
                                        <p:cTn id="49" dur="1000" fill="hold">
                                          <p:stCondLst>
                                            <p:cond delay="0"/>
                                          </p:stCondLst>
                                        </p:cTn>
                                        <p:tgtEl>
                                          <p:spTgt spid="78"/>
                                        </p:tgtEl>
                                        <p:attrNameLst>
                                          <p:attrName>ppt_y</p:attrName>
                                        </p:attrNameLst>
                                      </p:cBhvr>
                                    </p:anim>
                                    <p:animRot by="21600000">
                                      <p:cBhvr>
                                        <p:cTn id="50" dur="1000" fill="hold">
                                          <p:stCondLst>
                                            <p:cond delay="0"/>
                                          </p:stCondLst>
                                        </p:cTn>
                                        <p:tgtEl>
                                          <p:spTgt spid="78"/>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79"/>
                                        </p:tgtEl>
                                        <p:attrNameLst>
                                          <p:attrName>style.visibility</p:attrName>
                                        </p:attrNameLst>
                                      </p:cBhvr>
                                      <p:to>
                                        <p:strVal val="visible"/>
                                      </p:to>
                                    </p:set>
                                    <p:anim by="(-#ppt_w*2)" calcmode="lin" valueType="num">
                                      <p:cBhvr rctx="PPT">
                                        <p:cTn id="55" dur="500" autoRev="1" fill="hold">
                                          <p:stCondLst>
                                            <p:cond delay="0"/>
                                          </p:stCondLst>
                                        </p:cTn>
                                        <p:tgtEl>
                                          <p:spTgt spid="79"/>
                                        </p:tgtEl>
                                        <p:attrNameLst>
                                          <p:attrName>ppt_w</p:attrName>
                                        </p:attrNameLst>
                                      </p:cBhvr>
                                    </p:anim>
                                    <p:anim by="(#ppt_w*0.50)" calcmode="lin" valueType="num">
                                      <p:cBhvr>
                                        <p:cTn id="56" dur="500" decel="50000" autoRev="1" fill="hold">
                                          <p:stCondLst>
                                            <p:cond delay="0"/>
                                          </p:stCondLst>
                                        </p:cTn>
                                        <p:tgtEl>
                                          <p:spTgt spid="79"/>
                                        </p:tgtEl>
                                        <p:attrNameLst>
                                          <p:attrName>ppt_x</p:attrName>
                                        </p:attrNameLst>
                                      </p:cBhvr>
                                    </p:anim>
                                    <p:anim from="(-#ppt_h/2)" to="(#ppt_y)" calcmode="lin" valueType="num">
                                      <p:cBhvr>
                                        <p:cTn id="57" dur="1000" fill="hold">
                                          <p:stCondLst>
                                            <p:cond delay="0"/>
                                          </p:stCondLst>
                                        </p:cTn>
                                        <p:tgtEl>
                                          <p:spTgt spid="79"/>
                                        </p:tgtEl>
                                        <p:attrNameLst>
                                          <p:attrName>ppt_y</p:attrName>
                                        </p:attrNameLst>
                                      </p:cBhvr>
                                    </p:anim>
                                    <p:animRot by="21600000">
                                      <p:cBhvr>
                                        <p:cTn id="58" dur="1000" fill="hold">
                                          <p:stCondLst>
                                            <p:cond delay="0"/>
                                          </p:stCondLst>
                                        </p:cTn>
                                        <p:tgtEl>
                                          <p:spTgt spid="79"/>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85"/>
                                        </p:tgtEl>
                                        <p:attrNameLst>
                                          <p:attrName>style.visibility</p:attrName>
                                        </p:attrNameLst>
                                      </p:cBhvr>
                                      <p:to>
                                        <p:strVal val="visible"/>
                                      </p:to>
                                    </p:set>
                                    <p:anim by="(-#ppt_w*2)" calcmode="lin" valueType="num">
                                      <p:cBhvr rctx="PPT">
                                        <p:cTn id="63" dur="500" autoRev="1" fill="hold">
                                          <p:stCondLst>
                                            <p:cond delay="0"/>
                                          </p:stCondLst>
                                        </p:cTn>
                                        <p:tgtEl>
                                          <p:spTgt spid="85"/>
                                        </p:tgtEl>
                                        <p:attrNameLst>
                                          <p:attrName>ppt_w</p:attrName>
                                        </p:attrNameLst>
                                      </p:cBhvr>
                                    </p:anim>
                                    <p:anim by="(#ppt_w*0.50)" calcmode="lin" valueType="num">
                                      <p:cBhvr>
                                        <p:cTn id="64" dur="500" decel="50000" autoRev="1" fill="hold">
                                          <p:stCondLst>
                                            <p:cond delay="0"/>
                                          </p:stCondLst>
                                        </p:cTn>
                                        <p:tgtEl>
                                          <p:spTgt spid="85"/>
                                        </p:tgtEl>
                                        <p:attrNameLst>
                                          <p:attrName>ppt_x</p:attrName>
                                        </p:attrNameLst>
                                      </p:cBhvr>
                                    </p:anim>
                                    <p:anim from="(-#ppt_h/2)" to="(#ppt_y)" calcmode="lin" valueType="num">
                                      <p:cBhvr>
                                        <p:cTn id="65" dur="1000" fill="hold">
                                          <p:stCondLst>
                                            <p:cond delay="0"/>
                                          </p:stCondLst>
                                        </p:cTn>
                                        <p:tgtEl>
                                          <p:spTgt spid="85"/>
                                        </p:tgtEl>
                                        <p:attrNameLst>
                                          <p:attrName>ppt_y</p:attrName>
                                        </p:attrNameLst>
                                      </p:cBhvr>
                                    </p:anim>
                                    <p:animRot by="21600000">
                                      <p:cBhvr>
                                        <p:cTn id="66" dur="1000" fill="hold">
                                          <p:stCondLst>
                                            <p:cond delay="0"/>
                                          </p:stCondLst>
                                        </p:cTn>
                                        <p:tgtEl>
                                          <p:spTgt spid="85"/>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86"/>
                                        </p:tgtEl>
                                        <p:attrNameLst>
                                          <p:attrName>style.visibility</p:attrName>
                                        </p:attrNameLst>
                                      </p:cBhvr>
                                      <p:to>
                                        <p:strVal val="visible"/>
                                      </p:to>
                                    </p:set>
                                    <p:anim by="(-#ppt_w*2)" calcmode="lin" valueType="num">
                                      <p:cBhvr rctx="PPT">
                                        <p:cTn id="71" dur="500" autoRev="1" fill="hold">
                                          <p:stCondLst>
                                            <p:cond delay="0"/>
                                          </p:stCondLst>
                                        </p:cTn>
                                        <p:tgtEl>
                                          <p:spTgt spid="86"/>
                                        </p:tgtEl>
                                        <p:attrNameLst>
                                          <p:attrName>ppt_w</p:attrName>
                                        </p:attrNameLst>
                                      </p:cBhvr>
                                    </p:anim>
                                    <p:anim by="(#ppt_w*0.50)" calcmode="lin" valueType="num">
                                      <p:cBhvr>
                                        <p:cTn id="72" dur="500" decel="50000" autoRev="1" fill="hold">
                                          <p:stCondLst>
                                            <p:cond delay="0"/>
                                          </p:stCondLst>
                                        </p:cTn>
                                        <p:tgtEl>
                                          <p:spTgt spid="86"/>
                                        </p:tgtEl>
                                        <p:attrNameLst>
                                          <p:attrName>ppt_x</p:attrName>
                                        </p:attrNameLst>
                                      </p:cBhvr>
                                    </p:anim>
                                    <p:anim from="(-#ppt_h/2)" to="(#ppt_y)" calcmode="lin" valueType="num">
                                      <p:cBhvr>
                                        <p:cTn id="73" dur="1000" fill="hold">
                                          <p:stCondLst>
                                            <p:cond delay="0"/>
                                          </p:stCondLst>
                                        </p:cTn>
                                        <p:tgtEl>
                                          <p:spTgt spid="86"/>
                                        </p:tgtEl>
                                        <p:attrNameLst>
                                          <p:attrName>ppt_y</p:attrName>
                                        </p:attrNameLst>
                                      </p:cBhvr>
                                    </p:anim>
                                    <p:animRot by="21600000">
                                      <p:cBhvr>
                                        <p:cTn id="74" dur="1000" fill="hold">
                                          <p:stCondLst>
                                            <p:cond delay="0"/>
                                          </p:stCondLst>
                                        </p:cTn>
                                        <p:tgtEl>
                                          <p:spTgt spid="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0" grpId="0"/>
      <p:bldP spid="76" grpId="0"/>
      <p:bldP spid="77" grpId="0"/>
      <p:bldP spid="78" grpId="0"/>
      <p:bldP spid="79" grpId="0"/>
      <p:bldP spid="85" grpId="0"/>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6608" y="500079"/>
            <a:ext cx="9818714" cy="461665"/>
          </a:xfrm>
          <a:prstGeom prst="rect">
            <a:avLst/>
          </a:prstGeom>
          <a:noFill/>
        </p:spPr>
        <p:txBody>
          <a:bodyPr wrap="non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?4. </a:t>
            </a:r>
            <a:r>
              <a:rPr lang="en-US" sz="2400" b="1" dirty="0" err="1" smtClean="0">
                <a:solidFill>
                  <a:srgbClr val="FFFF00"/>
                </a:solidFill>
                <a:latin typeface="Times New Roman" panose="02020603050405020304" pitchFamily="18" charset="0"/>
                <a:cs typeface="Times New Roman" panose="02020603050405020304" pitchFamily="18" charset="0"/>
              </a:rPr>
              <a:t>Chữ</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cái</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nào</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sau</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đây</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tâm</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đối</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xứng</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trục</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đối</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xứng</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Chỉ</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ra</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cụ</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thể</a:t>
            </a:r>
            <a:r>
              <a:rPr lang="en-US" sz="2400" b="1" dirty="0" smtClean="0">
                <a:solidFill>
                  <a:srgbClr val="FFFF00"/>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74979" y="1781857"/>
            <a:ext cx="1295547" cy="1938992"/>
          </a:xfrm>
          <a:prstGeom prst="rect">
            <a:avLst/>
          </a:prstGeom>
          <a:noFill/>
        </p:spPr>
        <p:txBody>
          <a:bodyPr wrap="none" rtlCol="0">
            <a:spAutoFit/>
          </a:bodyPr>
          <a:lstStyle/>
          <a:p>
            <a:r>
              <a:rPr lang="en-US" sz="12000" b="1" dirty="0" smtClean="0">
                <a:solidFill>
                  <a:srgbClr val="FFFF00"/>
                </a:solidFill>
                <a:latin typeface=".VnArialH" panose="020B7200000000000000" pitchFamily="34" charset="0"/>
              </a:rPr>
              <a:t>n</a:t>
            </a:r>
            <a:endParaRPr lang="en-US" sz="12000" b="1" dirty="0">
              <a:solidFill>
                <a:srgbClr val="FFFF00"/>
              </a:solidFill>
              <a:latin typeface=".VnArialH" panose="020B7200000000000000" pitchFamily="34" charset="0"/>
            </a:endParaRPr>
          </a:p>
        </p:txBody>
      </p:sp>
      <p:sp>
        <p:nvSpPr>
          <p:cNvPr id="9" name="TextBox 8"/>
          <p:cNvSpPr txBox="1"/>
          <p:nvPr/>
        </p:nvSpPr>
        <p:spPr>
          <a:xfrm>
            <a:off x="2559466" y="1781857"/>
            <a:ext cx="1210588" cy="1938992"/>
          </a:xfrm>
          <a:prstGeom prst="rect">
            <a:avLst/>
          </a:prstGeom>
          <a:noFill/>
        </p:spPr>
        <p:txBody>
          <a:bodyPr wrap="none" rtlCol="0">
            <a:spAutoFit/>
          </a:bodyPr>
          <a:lstStyle/>
          <a:p>
            <a:r>
              <a:rPr lang="en-US" sz="12000" b="1" dirty="0">
                <a:solidFill>
                  <a:srgbClr val="FFFF00"/>
                </a:solidFill>
                <a:latin typeface=".VnArialH" panose="020B7200000000000000" pitchFamily="34" charset="0"/>
              </a:rPr>
              <a:t>s</a:t>
            </a:r>
          </a:p>
        </p:txBody>
      </p:sp>
      <p:sp>
        <p:nvSpPr>
          <p:cNvPr id="10" name="TextBox 9"/>
          <p:cNvSpPr txBox="1"/>
          <p:nvPr/>
        </p:nvSpPr>
        <p:spPr>
          <a:xfrm>
            <a:off x="4167220" y="1781857"/>
            <a:ext cx="1295547" cy="1938992"/>
          </a:xfrm>
          <a:prstGeom prst="rect">
            <a:avLst/>
          </a:prstGeom>
          <a:noFill/>
        </p:spPr>
        <p:txBody>
          <a:bodyPr wrap="none" rtlCol="0">
            <a:spAutoFit/>
          </a:bodyPr>
          <a:lstStyle/>
          <a:p>
            <a:r>
              <a:rPr lang="en-US" sz="12000" b="1" dirty="0">
                <a:solidFill>
                  <a:srgbClr val="FFFF00"/>
                </a:solidFill>
                <a:latin typeface=".VnArialH" panose="020B7200000000000000" pitchFamily="34" charset="0"/>
              </a:rPr>
              <a:t>h</a:t>
            </a:r>
          </a:p>
        </p:txBody>
      </p:sp>
      <p:sp>
        <p:nvSpPr>
          <p:cNvPr id="11" name="TextBox 10"/>
          <p:cNvSpPr txBox="1"/>
          <p:nvPr/>
        </p:nvSpPr>
        <p:spPr>
          <a:xfrm>
            <a:off x="6067259" y="1781857"/>
            <a:ext cx="1210588" cy="1938992"/>
          </a:xfrm>
          <a:prstGeom prst="rect">
            <a:avLst/>
          </a:prstGeom>
          <a:noFill/>
        </p:spPr>
        <p:txBody>
          <a:bodyPr wrap="none" rtlCol="0">
            <a:spAutoFit/>
          </a:bodyPr>
          <a:lstStyle/>
          <a:p>
            <a:r>
              <a:rPr lang="en-US" sz="12000" b="1" dirty="0" smtClean="0">
                <a:solidFill>
                  <a:srgbClr val="FFFF00"/>
                </a:solidFill>
                <a:latin typeface=".VnArialH" panose="020B7200000000000000" pitchFamily="34" charset="0"/>
              </a:rPr>
              <a:t>e</a:t>
            </a:r>
            <a:endParaRPr lang="en-US" sz="12000" b="1" dirty="0">
              <a:solidFill>
                <a:srgbClr val="FFFF00"/>
              </a:solidFill>
              <a:latin typeface=".VnArialH" panose="020B7200000000000000" pitchFamily="34" charset="0"/>
            </a:endParaRPr>
          </a:p>
        </p:txBody>
      </p:sp>
      <p:sp>
        <p:nvSpPr>
          <p:cNvPr id="12" name="TextBox 11"/>
          <p:cNvSpPr txBox="1"/>
          <p:nvPr/>
        </p:nvSpPr>
        <p:spPr>
          <a:xfrm>
            <a:off x="9315982" y="1781857"/>
            <a:ext cx="1382110" cy="1938992"/>
          </a:xfrm>
          <a:prstGeom prst="rect">
            <a:avLst/>
          </a:prstGeom>
          <a:noFill/>
        </p:spPr>
        <p:txBody>
          <a:bodyPr wrap="none" rtlCol="0">
            <a:spAutoFit/>
          </a:bodyPr>
          <a:lstStyle/>
          <a:p>
            <a:r>
              <a:rPr lang="en-US" sz="12000" b="1" dirty="0">
                <a:solidFill>
                  <a:srgbClr val="FFFF00"/>
                </a:solidFill>
                <a:latin typeface=".VnArialH" panose="020B7200000000000000" pitchFamily="34" charset="0"/>
              </a:rPr>
              <a:t>o</a:t>
            </a:r>
          </a:p>
        </p:txBody>
      </p:sp>
      <p:sp>
        <p:nvSpPr>
          <p:cNvPr id="15" name="TextBox 14"/>
          <p:cNvSpPr txBox="1"/>
          <p:nvPr/>
        </p:nvSpPr>
        <p:spPr>
          <a:xfrm>
            <a:off x="7733547" y="1781857"/>
            <a:ext cx="1295547" cy="1938992"/>
          </a:xfrm>
          <a:prstGeom prst="rect">
            <a:avLst/>
          </a:prstGeom>
          <a:noFill/>
        </p:spPr>
        <p:txBody>
          <a:bodyPr wrap="none" rtlCol="0">
            <a:spAutoFit/>
          </a:bodyPr>
          <a:lstStyle/>
          <a:p>
            <a:r>
              <a:rPr lang="en-US" sz="12000" b="1" dirty="0" smtClean="0">
                <a:solidFill>
                  <a:srgbClr val="FFFF00"/>
                </a:solidFill>
                <a:latin typeface=".VnArialH" panose="020B7200000000000000" pitchFamily="34" charset="0"/>
              </a:rPr>
              <a:t>r</a:t>
            </a:r>
            <a:endParaRPr lang="en-US" sz="12000" b="1" dirty="0">
              <a:solidFill>
                <a:srgbClr val="FFFF00"/>
              </a:solidFill>
              <a:latin typeface=".VnArialH" panose="020B7200000000000000"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80531237"/>
              </p:ext>
            </p:extLst>
          </p:nvPr>
        </p:nvGraphicFramePr>
        <p:xfrm>
          <a:off x="1838631" y="4180319"/>
          <a:ext cx="8128001" cy="1371600"/>
        </p:xfrm>
        <a:graphic>
          <a:graphicData uri="http://schemas.openxmlformats.org/drawingml/2006/table">
            <a:tbl>
              <a:tblPr firstRow="1" bandRow="1">
                <a:tableStyleId>{5C22544A-7EE6-4342-B048-85BDC9FD1C3A}</a:tableStyleId>
              </a:tblPr>
              <a:tblGrid>
                <a:gridCol w="2325409">
                  <a:extLst>
                    <a:ext uri="{9D8B030D-6E8A-4147-A177-3AD203B41FA5}">
                      <a16:colId xmlns:a16="http://schemas.microsoft.com/office/drawing/2014/main" val="20000"/>
                    </a:ext>
                  </a:extLst>
                </a:gridCol>
                <a:gridCol w="942536">
                  <a:extLst>
                    <a:ext uri="{9D8B030D-6E8A-4147-A177-3AD203B41FA5}">
                      <a16:colId xmlns:a16="http://schemas.microsoft.com/office/drawing/2014/main" val="20001"/>
                    </a:ext>
                  </a:extLst>
                </a:gridCol>
                <a:gridCol w="998806">
                  <a:extLst>
                    <a:ext uri="{9D8B030D-6E8A-4147-A177-3AD203B41FA5}">
                      <a16:colId xmlns:a16="http://schemas.microsoft.com/office/drawing/2014/main" val="20002"/>
                    </a:ext>
                  </a:extLst>
                </a:gridCol>
                <a:gridCol w="984738">
                  <a:extLst>
                    <a:ext uri="{9D8B030D-6E8A-4147-A177-3AD203B41FA5}">
                      <a16:colId xmlns:a16="http://schemas.microsoft.com/office/drawing/2014/main" val="20003"/>
                    </a:ext>
                  </a:extLst>
                </a:gridCol>
                <a:gridCol w="956603">
                  <a:extLst>
                    <a:ext uri="{9D8B030D-6E8A-4147-A177-3AD203B41FA5}">
                      <a16:colId xmlns:a16="http://schemas.microsoft.com/office/drawing/2014/main" val="20004"/>
                    </a:ext>
                  </a:extLst>
                </a:gridCol>
                <a:gridCol w="984739">
                  <a:extLst>
                    <a:ext uri="{9D8B030D-6E8A-4147-A177-3AD203B41FA5}">
                      <a16:colId xmlns:a16="http://schemas.microsoft.com/office/drawing/2014/main" val="20005"/>
                    </a:ext>
                  </a:extLst>
                </a:gridCol>
                <a:gridCol w="935170">
                  <a:extLst>
                    <a:ext uri="{9D8B030D-6E8A-4147-A177-3AD203B41FA5}">
                      <a16:colId xmlns:a16="http://schemas.microsoft.com/office/drawing/2014/main" val="20006"/>
                    </a:ext>
                  </a:extLst>
                </a:gridCol>
              </a:tblGrid>
              <a:tr h="370840">
                <a:tc>
                  <a:txBody>
                    <a:bodyPr/>
                    <a:lstStyle/>
                    <a:p>
                      <a:r>
                        <a:rPr lang="en-US" sz="2400" b="1" dirty="0" err="1" smtClean="0">
                          <a:solidFill>
                            <a:srgbClr val="FF0000"/>
                          </a:solidFill>
                        </a:rPr>
                        <a:t>Chữ</a:t>
                      </a:r>
                      <a:endParaRPr lang="en-US" sz="2400" b="1" dirty="0">
                        <a:solidFill>
                          <a:srgbClr val="FF0000"/>
                        </a:solidFill>
                      </a:endParaRPr>
                    </a:p>
                  </a:txBody>
                  <a:tcPr/>
                </a:tc>
                <a:tc>
                  <a:txBody>
                    <a:bodyPr/>
                    <a:lstStyle/>
                    <a:p>
                      <a:pPr algn="ctr"/>
                      <a:r>
                        <a:rPr lang="en-US" sz="2400" b="1" dirty="0" smtClean="0">
                          <a:solidFill>
                            <a:srgbClr val="FF0000"/>
                          </a:solidFill>
                        </a:rPr>
                        <a:t>N</a:t>
                      </a:r>
                      <a:endParaRPr lang="en-US" sz="2400" b="1" dirty="0">
                        <a:solidFill>
                          <a:srgbClr val="FF0000"/>
                        </a:solidFill>
                      </a:endParaRPr>
                    </a:p>
                  </a:txBody>
                  <a:tcPr/>
                </a:tc>
                <a:tc>
                  <a:txBody>
                    <a:bodyPr/>
                    <a:lstStyle/>
                    <a:p>
                      <a:pPr algn="ctr"/>
                      <a:r>
                        <a:rPr lang="en-US" sz="2400" b="1" dirty="0" smtClean="0">
                          <a:solidFill>
                            <a:srgbClr val="FF0000"/>
                          </a:solidFill>
                        </a:rPr>
                        <a:t>S</a:t>
                      </a:r>
                      <a:endParaRPr lang="en-US" sz="2400" b="1" dirty="0">
                        <a:solidFill>
                          <a:srgbClr val="FF0000"/>
                        </a:solidFill>
                      </a:endParaRPr>
                    </a:p>
                  </a:txBody>
                  <a:tcPr/>
                </a:tc>
                <a:tc>
                  <a:txBody>
                    <a:bodyPr/>
                    <a:lstStyle/>
                    <a:p>
                      <a:pPr algn="ctr"/>
                      <a:r>
                        <a:rPr lang="en-US" sz="2400" b="1" dirty="0" smtClean="0">
                          <a:solidFill>
                            <a:srgbClr val="FF0000"/>
                          </a:solidFill>
                        </a:rPr>
                        <a:t>H</a:t>
                      </a:r>
                      <a:endParaRPr lang="en-US" sz="2400" b="1" dirty="0">
                        <a:solidFill>
                          <a:srgbClr val="FF0000"/>
                        </a:solidFill>
                      </a:endParaRPr>
                    </a:p>
                  </a:txBody>
                  <a:tcPr/>
                </a:tc>
                <a:tc>
                  <a:txBody>
                    <a:bodyPr/>
                    <a:lstStyle/>
                    <a:p>
                      <a:pPr algn="ctr"/>
                      <a:r>
                        <a:rPr lang="en-US" sz="2400" b="1" dirty="0" smtClean="0">
                          <a:solidFill>
                            <a:srgbClr val="FF0000"/>
                          </a:solidFill>
                        </a:rPr>
                        <a:t>E</a:t>
                      </a:r>
                      <a:endParaRPr lang="en-US" sz="2400" b="1" dirty="0">
                        <a:solidFill>
                          <a:srgbClr val="FF0000"/>
                        </a:solidFill>
                      </a:endParaRPr>
                    </a:p>
                  </a:txBody>
                  <a:tcPr/>
                </a:tc>
                <a:tc>
                  <a:txBody>
                    <a:bodyPr/>
                    <a:lstStyle/>
                    <a:p>
                      <a:pPr algn="ctr"/>
                      <a:r>
                        <a:rPr lang="en-US" sz="2400" b="1" dirty="0" smtClean="0">
                          <a:solidFill>
                            <a:srgbClr val="FF0000"/>
                          </a:solidFill>
                        </a:rPr>
                        <a:t>R</a:t>
                      </a:r>
                      <a:endParaRPr lang="en-US" sz="2400" b="1" dirty="0">
                        <a:solidFill>
                          <a:srgbClr val="FF0000"/>
                        </a:solidFill>
                      </a:endParaRPr>
                    </a:p>
                  </a:txBody>
                  <a:tcPr/>
                </a:tc>
                <a:tc>
                  <a:txBody>
                    <a:bodyPr/>
                    <a:lstStyle/>
                    <a:p>
                      <a:pPr algn="ctr"/>
                      <a:r>
                        <a:rPr lang="en-US" sz="2400" b="1" dirty="0" smtClean="0">
                          <a:solidFill>
                            <a:srgbClr val="FF0000"/>
                          </a:solidFill>
                        </a:rPr>
                        <a:t>O</a:t>
                      </a:r>
                      <a:endParaRPr lang="en-US" sz="2400" b="1"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sz="2400" b="1" dirty="0" err="1" smtClean="0">
                          <a:solidFill>
                            <a:srgbClr val="FF0000"/>
                          </a:solidFill>
                        </a:rPr>
                        <a:t>Tâm</a:t>
                      </a:r>
                      <a:r>
                        <a:rPr lang="en-US" sz="2400" b="1" baseline="0" dirty="0" smtClean="0">
                          <a:solidFill>
                            <a:srgbClr val="FF0000"/>
                          </a:solidFill>
                        </a:rPr>
                        <a:t> </a:t>
                      </a:r>
                      <a:r>
                        <a:rPr lang="en-US" sz="2400" b="1" baseline="0" dirty="0" err="1" smtClean="0">
                          <a:solidFill>
                            <a:srgbClr val="FF0000"/>
                          </a:solidFill>
                        </a:rPr>
                        <a:t>đối</a:t>
                      </a:r>
                      <a:r>
                        <a:rPr lang="en-US" sz="2400" b="1" baseline="0" dirty="0" smtClean="0">
                          <a:solidFill>
                            <a:srgbClr val="FF0000"/>
                          </a:solidFill>
                        </a:rPr>
                        <a:t> </a:t>
                      </a:r>
                      <a:r>
                        <a:rPr lang="en-US" sz="2400" b="1" baseline="0" dirty="0" err="1" smtClean="0">
                          <a:solidFill>
                            <a:srgbClr val="FF0000"/>
                          </a:solidFill>
                        </a:rPr>
                        <a:t>xứng</a:t>
                      </a: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400" b="1" dirty="0" err="1" smtClean="0">
                          <a:solidFill>
                            <a:srgbClr val="FF0000"/>
                          </a:solidFill>
                        </a:rPr>
                        <a:t>Trục</a:t>
                      </a:r>
                      <a:r>
                        <a:rPr lang="en-US" sz="2400" b="1" baseline="0" dirty="0" smtClean="0">
                          <a:solidFill>
                            <a:srgbClr val="FF0000"/>
                          </a:solidFill>
                        </a:rPr>
                        <a:t> </a:t>
                      </a:r>
                      <a:r>
                        <a:rPr lang="en-US" sz="2400" b="1" baseline="0" dirty="0" err="1" smtClean="0">
                          <a:solidFill>
                            <a:srgbClr val="FF0000"/>
                          </a:solidFill>
                        </a:rPr>
                        <a:t>đối</a:t>
                      </a:r>
                      <a:r>
                        <a:rPr lang="en-US" sz="2400" b="1" baseline="0" dirty="0" smtClean="0">
                          <a:solidFill>
                            <a:srgbClr val="FF0000"/>
                          </a:solidFill>
                        </a:rPr>
                        <a:t> </a:t>
                      </a:r>
                      <a:r>
                        <a:rPr lang="en-US" sz="2400" b="1" baseline="0" dirty="0" err="1" smtClean="0">
                          <a:solidFill>
                            <a:srgbClr val="FF0000"/>
                          </a:solidFill>
                        </a:rPr>
                        <a:t>xứng</a:t>
                      </a: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extLst>
                  <a:ext uri="{0D108BD9-81ED-4DB2-BD59-A6C34878D82A}">
                    <a16:rowId xmlns:a16="http://schemas.microsoft.com/office/drawing/2014/main" val="10002"/>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810389495"/>
              </p:ext>
            </p:extLst>
          </p:nvPr>
        </p:nvGraphicFramePr>
        <p:xfrm>
          <a:off x="1821029" y="4178106"/>
          <a:ext cx="8128001" cy="1371600"/>
        </p:xfrm>
        <a:graphic>
          <a:graphicData uri="http://schemas.openxmlformats.org/drawingml/2006/table">
            <a:tbl>
              <a:tblPr firstRow="1" bandRow="1">
                <a:tableStyleId>{5C22544A-7EE6-4342-B048-85BDC9FD1C3A}</a:tableStyleId>
              </a:tblPr>
              <a:tblGrid>
                <a:gridCol w="2325409">
                  <a:extLst>
                    <a:ext uri="{9D8B030D-6E8A-4147-A177-3AD203B41FA5}">
                      <a16:colId xmlns:a16="http://schemas.microsoft.com/office/drawing/2014/main" val="20000"/>
                    </a:ext>
                  </a:extLst>
                </a:gridCol>
                <a:gridCol w="942536">
                  <a:extLst>
                    <a:ext uri="{9D8B030D-6E8A-4147-A177-3AD203B41FA5}">
                      <a16:colId xmlns:a16="http://schemas.microsoft.com/office/drawing/2014/main" val="20001"/>
                    </a:ext>
                  </a:extLst>
                </a:gridCol>
                <a:gridCol w="998806">
                  <a:extLst>
                    <a:ext uri="{9D8B030D-6E8A-4147-A177-3AD203B41FA5}">
                      <a16:colId xmlns:a16="http://schemas.microsoft.com/office/drawing/2014/main" val="20002"/>
                    </a:ext>
                  </a:extLst>
                </a:gridCol>
                <a:gridCol w="984738">
                  <a:extLst>
                    <a:ext uri="{9D8B030D-6E8A-4147-A177-3AD203B41FA5}">
                      <a16:colId xmlns:a16="http://schemas.microsoft.com/office/drawing/2014/main" val="20003"/>
                    </a:ext>
                  </a:extLst>
                </a:gridCol>
                <a:gridCol w="956603">
                  <a:extLst>
                    <a:ext uri="{9D8B030D-6E8A-4147-A177-3AD203B41FA5}">
                      <a16:colId xmlns:a16="http://schemas.microsoft.com/office/drawing/2014/main" val="20004"/>
                    </a:ext>
                  </a:extLst>
                </a:gridCol>
                <a:gridCol w="984739">
                  <a:extLst>
                    <a:ext uri="{9D8B030D-6E8A-4147-A177-3AD203B41FA5}">
                      <a16:colId xmlns:a16="http://schemas.microsoft.com/office/drawing/2014/main" val="20005"/>
                    </a:ext>
                  </a:extLst>
                </a:gridCol>
                <a:gridCol w="935170">
                  <a:extLst>
                    <a:ext uri="{9D8B030D-6E8A-4147-A177-3AD203B41FA5}">
                      <a16:colId xmlns:a16="http://schemas.microsoft.com/office/drawing/2014/main" val="20006"/>
                    </a:ext>
                  </a:extLst>
                </a:gridCol>
              </a:tblGrid>
              <a:tr h="370840">
                <a:tc>
                  <a:txBody>
                    <a:bodyPr/>
                    <a:lstStyle/>
                    <a:p>
                      <a:r>
                        <a:rPr lang="en-US" sz="2400" b="1" dirty="0" err="1" smtClean="0">
                          <a:solidFill>
                            <a:srgbClr val="FF0000"/>
                          </a:solidFill>
                        </a:rPr>
                        <a:t>Chữ</a:t>
                      </a:r>
                      <a:endParaRPr lang="en-US" sz="2400" b="1" dirty="0">
                        <a:solidFill>
                          <a:srgbClr val="FF0000"/>
                        </a:solidFill>
                      </a:endParaRPr>
                    </a:p>
                  </a:txBody>
                  <a:tcPr/>
                </a:tc>
                <a:tc>
                  <a:txBody>
                    <a:bodyPr/>
                    <a:lstStyle/>
                    <a:p>
                      <a:pPr algn="ctr"/>
                      <a:r>
                        <a:rPr lang="en-US" sz="2400" b="1" dirty="0" smtClean="0">
                          <a:solidFill>
                            <a:srgbClr val="FF0000"/>
                          </a:solidFill>
                        </a:rPr>
                        <a:t>N</a:t>
                      </a:r>
                      <a:endParaRPr lang="en-US" sz="2400" b="1" dirty="0">
                        <a:solidFill>
                          <a:srgbClr val="FF0000"/>
                        </a:solidFill>
                      </a:endParaRPr>
                    </a:p>
                  </a:txBody>
                  <a:tcPr/>
                </a:tc>
                <a:tc>
                  <a:txBody>
                    <a:bodyPr/>
                    <a:lstStyle/>
                    <a:p>
                      <a:pPr algn="ctr"/>
                      <a:r>
                        <a:rPr lang="en-US" sz="2400" b="1" dirty="0" smtClean="0">
                          <a:solidFill>
                            <a:srgbClr val="FF0000"/>
                          </a:solidFill>
                        </a:rPr>
                        <a:t>S</a:t>
                      </a:r>
                      <a:endParaRPr lang="en-US" sz="2400" b="1" dirty="0">
                        <a:solidFill>
                          <a:srgbClr val="FF0000"/>
                        </a:solidFill>
                      </a:endParaRPr>
                    </a:p>
                  </a:txBody>
                  <a:tcPr/>
                </a:tc>
                <a:tc>
                  <a:txBody>
                    <a:bodyPr/>
                    <a:lstStyle/>
                    <a:p>
                      <a:pPr algn="ctr"/>
                      <a:r>
                        <a:rPr lang="en-US" sz="2400" b="1" dirty="0" smtClean="0">
                          <a:solidFill>
                            <a:srgbClr val="FF0000"/>
                          </a:solidFill>
                        </a:rPr>
                        <a:t>H</a:t>
                      </a:r>
                      <a:endParaRPr lang="en-US" sz="2400" b="1" dirty="0">
                        <a:solidFill>
                          <a:srgbClr val="FF0000"/>
                        </a:solidFill>
                      </a:endParaRPr>
                    </a:p>
                  </a:txBody>
                  <a:tcPr/>
                </a:tc>
                <a:tc>
                  <a:txBody>
                    <a:bodyPr/>
                    <a:lstStyle/>
                    <a:p>
                      <a:pPr algn="ctr"/>
                      <a:r>
                        <a:rPr lang="en-US" sz="2400" b="1" dirty="0" smtClean="0">
                          <a:solidFill>
                            <a:srgbClr val="FF0000"/>
                          </a:solidFill>
                        </a:rPr>
                        <a:t>E</a:t>
                      </a:r>
                      <a:endParaRPr lang="en-US" sz="2400" b="1" dirty="0">
                        <a:solidFill>
                          <a:srgbClr val="FF0000"/>
                        </a:solidFill>
                      </a:endParaRPr>
                    </a:p>
                  </a:txBody>
                  <a:tcPr/>
                </a:tc>
                <a:tc>
                  <a:txBody>
                    <a:bodyPr/>
                    <a:lstStyle/>
                    <a:p>
                      <a:pPr algn="ctr"/>
                      <a:r>
                        <a:rPr lang="en-US" sz="2400" b="1" dirty="0" smtClean="0">
                          <a:solidFill>
                            <a:srgbClr val="FF0000"/>
                          </a:solidFill>
                        </a:rPr>
                        <a:t>R</a:t>
                      </a:r>
                      <a:endParaRPr lang="en-US" sz="2400" b="1" dirty="0">
                        <a:solidFill>
                          <a:srgbClr val="FF0000"/>
                        </a:solidFill>
                      </a:endParaRPr>
                    </a:p>
                  </a:txBody>
                  <a:tcPr/>
                </a:tc>
                <a:tc>
                  <a:txBody>
                    <a:bodyPr/>
                    <a:lstStyle/>
                    <a:p>
                      <a:pPr algn="ctr"/>
                      <a:r>
                        <a:rPr lang="en-US" sz="2400" b="1" dirty="0" smtClean="0">
                          <a:solidFill>
                            <a:srgbClr val="FF0000"/>
                          </a:solidFill>
                        </a:rPr>
                        <a:t>O</a:t>
                      </a:r>
                      <a:endParaRPr lang="en-US" sz="2400" b="1"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sz="2400" b="1" dirty="0" err="1" smtClean="0">
                          <a:solidFill>
                            <a:srgbClr val="FF0000"/>
                          </a:solidFill>
                        </a:rPr>
                        <a:t>Tâm</a:t>
                      </a:r>
                      <a:r>
                        <a:rPr lang="en-US" sz="2400" b="1" baseline="0" dirty="0" smtClean="0">
                          <a:solidFill>
                            <a:srgbClr val="FF0000"/>
                          </a:solidFill>
                        </a:rPr>
                        <a:t> </a:t>
                      </a:r>
                      <a:r>
                        <a:rPr lang="en-US" sz="2400" b="1" baseline="0" dirty="0" err="1" smtClean="0">
                          <a:solidFill>
                            <a:srgbClr val="FF0000"/>
                          </a:solidFill>
                        </a:rPr>
                        <a:t>đối</a:t>
                      </a:r>
                      <a:r>
                        <a:rPr lang="en-US" sz="2400" b="1" baseline="0" dirty="0" smtClean="0">
                          <a:solidFill>
                            <a:srgbClr val="FF0000"/>
                          </a:solidFill>
                        </a:rPr>
                        <a:t> </a:t>
                      </a:r>
                      <a:r>
                        <a:rPr lang="en-US" sz="2400" b="1" baseline="0" dirty="0" err="1" smtClean="0">
                          <a:solidFill>
                            <a:srgbClr val="FF0000"/>
                          </a:solidFill>
                        </a:rPr>
                        <a:t>xứng</a:t>
                      </a:r>
                      <a:endParaRPr lang="en-US" sz="2400" b="1" dirty="0">
                        <a:solidFill>
                          <a:srgbClr val="FF0000"/>
                        </a:solidFill>
                      </a:endParaRPr>
                    </a:p>
                  </a:txBody>
                  <a:tcPr/>
                </a:tc>
                <a:tc>
                  <a:txBody>
                    <a:bodyPr/>
                    <a:lstStyle/>
                    <a:p>
                      <a:pPr algn="ctr"/>
                      <a:r>
                        <a:rPr lang="en-US" sz="2400" b="1" dirty="0" smtClean="0">
                          <a:solidFill>
                            <a:srgbClr val="FF0000"/>
                          </a:solidFill>
                        </a:rPr>
                        <a:t>x</a:t>
                      </a:r>
                      <a:endParaRPr lang="en-US" sz="2400" b="1" dirty="0">
                        <a:solidFill>
                          <a:srgbClr val="FF0000"/>
                        </a:solidFill>
                      </a:endParaRPr>
                    </a:p>
                  </a:txBody>
                  <a:tcPr/>
                </a:tc>
                <a:tc>
                  <a:txBody>
                    <a:bodyPr/>
                    <a:lstStyle/>
                    <a:p>
                      <a:pPr algn="ctr"/>
                      <a:r>
                        <a:rPr lang="en-US" sz="2400" b="1" dirty="0" smtClean="0">
                          <a:solidFill>
                            <a:srgbClr val="FF0000"/>
                          </a:solidFill>
                        </a:rPr>
                        <a:t>x</a:t>
                      </a:r>
                      <a:endParaRPr lang="en-US" sz="2400" b="1" dirty="0">
                        <a:solidFill>
                          <a:srgbClr val="FF0000"/>
                        </a:solidFill>
                      </a:endParaRPr>
                    </a:p>
                  </a:txBody>
                  <a:tcPr/>
                </a:tc>
                <a:tc>
                  <a:txBody>
                    <a:bodyPr/>
                    <a:lstStyle/>
                    <a:p>
                      <a:pPr algn="ctr"/>
                      <a:r>
                        <a:rPr lang="en-US" sz="2400" b="1" dirty="0" smtClean="0">
                          <a:solidFill>
                            <a:srgbClr val="FF0000"/>
                          </a:solidFill>
                        </a:rPr>
                        <a:t>x</a:t>
                      </a: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r>
                        <a:rPr lang="en-US" sz="2400" b="1" dirty="0" smtClean="0">
                          <a:solidFill>
                            <a:srgbClr val="FF0000"/>
                          </a:solidFill>
                        </a:rPr>
                        <a:t>x</a:t>
                      </a:r>
                      <a:endParaRPr lang="en-US" sz="2400" b="1"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400" b="1" dirty="0" err="1" smtClean="0">
                          <a:solidFill>
                            <a:srgbClr val="FF0000"/>
                          </a:solidFill>
                        </a:rPr>
                        <a:t>Trục</a:t>
                      </a:r>
                      <a:r>
                        <a:rPr lang="en-US" sz="2400" b="1" baseline="0" dirty="0" smtClean="0">
                          <a:solidFill>
                            <a:srgbClr val="FF0000"/>
                          </a:solidFill>
                        </a:rPr>
                        <a:t> </a:t>
                      </a:r>
                      <a:r>
                        <a:rPr lang="en-US" sz="2400" b="1" baseline="0" dirty="0" err="1" smtClean="0">
                          <a:solidFill>
                            <a:srgbClr val="FF0000"/>
                          </a:solidFill>
                        </a:rPr>
                        <a:t>đối</a:t>
                      </a:r>
                      <a:r>
                        <a:rPr lang="en-US" sz="2400" b="1" baseline="0" dirty="0" smtClean="0">
                          <a:solidFill>
                            <a:srgbClr val="FF0000"/>
                          </a:solidFill>
                        </a:rPr>
                        <a:t> </a:t>
                      </a:r>
                      <a:r>
                        <a:rPr lang="en-US" sz="2400" b="1" baseline="0" dirty="0" err="1" smtClean="0">
                          <a:solidFill>
                            <a:srgbClr val="FF0000"/>
                          </a:solidFill>
                        </a:rPr>
                        <a:t>xứng</a:t>
                      </a: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r>
                        <a:rPr lang="en-US" sz="2400" b="1" dirty="0" smtClean="0">
                          <a:solidFill>
                            <a:srgbClr val="FF0000"/>
                          </a:solidFill>
                        </a:rPr>
                        <a:t>x</a:t>
                      </a:r>
                      <a:endParaRPr lang="en-US" sz="2400" b="1" dirty="0">
                        <a:solidFill>
                          <a:srgbClr val="FF0000"/>
                        </a:solidFill>
                      </a:endParaRPr>
                    </a:p>
                  </a:txBody>
                  <a:tcPr/>
                </a:tc>
                <a:tc>
                  <a:txBody>
                    <a:bodyPr/>
                    <a:lstStyle/>
                    <a:p>
                      <a:pPr algn="ctr"/>
                      <a:r>
                        <a:rPr lang="en-US" sz="2400" b="1" dirty="0" smtClean="0">
                          <a:solidFill>
                            <a:srgbClr val="FF0000"/>
                          </a:solidFill>
                        </a:rPr>
                        <a:t>x</a:t>
                      </a:r>
                      <a:endParaRPr lang="en-US" sz="2400" b="1" dirty="0">
                        <a:solidFill>
                          <a:srgbClr val="FF0000"/>
                        </a:solidFill>
                      </a:endParaRPr>
                    </a:p>
                  </a:txBody>
                  <a:tcPr/>
                </a:tc>
                <a:tc>
                  <a:txBody>
                    <a:bodyPr/>
                    <a:lstStyle/>
                    <a:p>
                      <a:pPr algn="ctr"/>
                      <a:endParaRPr lang="en-US" sz="2400" b="1" dirty="0">
                        <a:solidFill>
                          <a:srgbClr val="FF0000"/>
                        </a:solidFill>
                      </a:endParaRPr>
                    </a:p>
                  </a:txBody>
                  <a:tcPr/>
                </a:tc>
                <a:tc>
                  <a:txBody>
                    <a:bodyPr/>
                    <a:lstStyle/>
                    <a:p>
                      <a:pPr algn="ctr"/>
                      <a:r>
                        <a:rPr lang="en-US" sz="2400" b="1" dirty="0" smtClean="0">
                          <a:solidFill>
                            <a:srgbClr val="FF0000"/>
                          </a:solidFill>
                        </a:rPr>
                        <a:t>x</a:t>
                      </a:r>
                      <a:endParaRPr lang="en-US" sz="2400" b="1" dirty="0">
                        <a:solidFill>
                          <a:srgbClr val="FF0000"/>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8153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0"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3"/>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3"/>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3"/>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3"/>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3"/>
                                          </p:val>
                                        </p:tav>
                                        <p:tav tm="100000">
                                          <p:val>
                                            <p:strVal val="#ppt_w"/>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animEffect transition="in" filter="fade">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80">
                                          <p:stCondLst>
                                            <p:cond delay="0"/>
                                          </p:stCondLst>
                                        </p:cTn>
                                        <p:tgtEl>
                                          <p:spTgt spid="18"/>
                                        </p:tgtEl>
                                      </p:cBhvr>
                                    </p:animEffect>
                                    <p:anim calcmode="lin" valueType="num">
                                      <p:cBhvr>
                                        <p:cTn id="4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1" dur="26">
                                          <p:stCondLst>
                                            <p:cond delay="650"/>
                                          </p:stCondLst>
                                        </p:cTn>
                                        <p:tgtEl>
                                          <p:spTgt spid="18"/>
                                        </p:tgtEl>
                                      </p:cBhvr>
                                      <p:to x="100000" y="60000"/>
                                    </p:animScale>
                                    <p:animScale>
                                      <p:cBhvr>
                                        <p:cTn id="52" dur="166" decel="50000">
                                          <p:stCondLst>
                                            <p:cond delay="676"/>
                                          </p:stCondLst>
                                        </p:cTn>
                                        <p:tgtEl>
                                          <p:spTgt spid="18"/>
                                        </p:tgtEl>
                                      </p:cBhvr>
                                      <p:to x="100000" y="100000"/>
                                    </p:animScale>
                                    <p:animScale>
                                      <p:cBhvr>
                                        <p:cTn id="53" dur="26">
                                          <p:stCondLst>
                                            <p:cond delay="1312"/>
                                          </p:stCondLst>
                                        </p:cTn>
                                        <p:tgtEl>
                                          <p:spTgt spid="18"/>
                                        </p:tgtEl>
                                      </p:cBhvr>
                                      <p:to x="100000" y="80000"/>
                                    </p:animScale>
                                    <p:animScale>
                                      <p:cBhvr>
                                        <p:cTn id="54" dur="166" decel="50000">
                                          <p:stCondLst>
                                            <p:cond delay="1338"/>
                                          </p:stCondLst>
                                        </p:cTn>
                                        <p:tgtEl>
                                          <p:spTgt spid="18"/>
                                        </p:tgtEl>
                                      </p:cBhvr>
                                      <p:to x="100000" y="100000"/>
                                    </p:animScale>
                                    <p:animScale>
                                      <p:cBhvr>
                                        <p:cTn id="55" dur="26">
                                          <p:stCondLst>
                                            <p:cond delay="1642"/>
                                          </p:stCondLst>
                                        </p:cTn>
                                        <p:tgtEl>
                                          <p:spTgt spid="18"/>
                                        </p:tgtEl>
                                      </p:cBhvr>
                                      <p:to x="100000" y="90000"/>
                                    </p:animScale>
                                    <p:animScale>
                                      <p:cBhvr>
                                        <p:cTn id="56" dur="166" decel="50000">
                                          <p:stCondLst>
                                            <p:cond delay="1668"/>
                                          </p:stCondLst>
                                        </p:cTn>
                                        <p:tgtEl>
                                          <p:spTgt spid="18"/>
                                        </p:tgtEl>
                                      </p:cBhvr>
                                      <p:to x="100000" y="100000"/>
                                    </p:animScale>
                                    <p:animScale>
                                      <p:cBhvr>
                                        <p:cTn id="57" dur="26">
                                          <p:stCondLst>
                                            <p:cond delay="1808"/>
                                          </p:stCondLst>
                                        </p:cTn>
                                        <p:tgtEl>
                                          <p:spTgt spid="18"/>
                                        </p:tgtEl>
                                      </p:cBhvr>
                                      <p:to x="100000" y="95000"/>
                                    </p:animScale>
                                    <p:animScale>
                                      <p:cBhvr>
                                        <p:cTn id="58" dur="166" decel="50000">
                                          <p:stCondLst>
                                            <p:cond delay="1834"/>
                                          </p:stCondLst>
                                        </p:cTn>
                                        <p:tgtEl>
                                          <p:spTgt spid="18"/>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406770" y="1631846"/>
            <a:ext cx="1350498" cy="1828800"/>
          </a:xfrm>
          <a:prstGeom prst="triangle">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4332850" y="1681083"/>
            <a:ext cx="2082018" cy="1716259"/>
          </a:xfrm>
          <a:prstGeom prst="triangle">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a:off x="6717324" y="4325815"/>
            <a:ext cx="2264898" cy="1828800"/>
          </a:xfrm>
          <a:prstGeom prst="trapezoid">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561514" y="4494628"/>
            <a:ext cx="3685735" cy="1659987"/>
          </a:xfrm>
          <a:prstGeom prst="parallelogram">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p:nvSpPr>
        <p:spPr>
          <a:xfrm>
            <a:off x="7849773" y="1737353"/>
            <a:ext cx="2419643" cy="1716259"/>
          </a:xfrm>
          <a:prstGeom prst="flowChartManualInput">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99304" y="347215"/>
            <a:ext cx="6808274" cy="461665"/>
          </a:xfrm>
          <a:prstGeom prst="rect">
            <a:avLst/>
          </a:prstGeom>
          <a:noFill/>
        </p:spPr>
        <p:txBody>
          <a:bodyPr wrap="non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Hình</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nào</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sau</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đây</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trục</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đối</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xứng</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Chỉ</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ra</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cụ</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thể</a:t>
            </a:r>
            <a:r>
              <a:rPr lang="en-US" sz="2400" b="1" dirty="0" smtClean="0">
                <a:solidFill>
                  <a:srgbClr val="FFFF00"/>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199304" y="415315"/>
            <a:ext cx="6774611" cy="461665"/>
          </a:xfrm>
          <a:prstGeom prst="rect">
            <a:avLst/>
          </a:prstGeom>
          <a:solidFill>
            <a:schemeClr val="tx1"/>
          </a:solidFill>
        </p:spPr>
        <p:txBody>
          <a:bodyPr wrap="non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Hình</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nào</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sau</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đây</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tâm</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đối</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xứng</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Chỉ</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ra</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cụ</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thể</a:t>
            </a:r>
            <a:r>
              <a:rPr lang="en-US" sz="2400" b="1" dirty="0" smtClean="0">
                <a:solidFill>
                  <a:srgbClr val="FFFF00"/>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52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mph" presetSubtype="0" fill="hold" grpId="1" nodeType="clickEffect">
                                  <p:stCondLst>
                                    <p:cond delay="0"/>
                                  </p:stCondLst>
                                  <p:childTnLst>
                                    <p:animClr clrSpc="hsl" dir="cw">
                                      <p:cBhvr override="childStyle">
                                        <p:cTn id="46" dur="500" fill="hold"/>
                                        <p:tgtEl>
                                          <p:spTgt spid="4"/>
                                        </p:tgtEl>
                                        <p:attrNameLst>
                                          <p:attrName>style.color</p:attrName>
                                        </p:attrNameLst>
                                      </p:cBhvr>
                                      <p:by>
                                        <p:hsl h="7200000" s="0" l="0"/>
                                      </p:by>
                                    </p:animClr>
                                    <p:animClr clrSpc="hsl" dir="cw">
                                      <p:cBhvr>
                                        <p:cTn id="47" dur="500" fill="hold"/>
                                        <p:tgtEl>
                                          <p:spTgt spid="4"/>
                                        </p:tgtEl>
                                        <p:attrNameLst>
                                          <p:attrName>fillcolor</p:attrName>
                                        </p:attrNameLst>
                                      </p:cBhvr>
                                      <p:by>
                                        <p:hsl h="7200000" s="0" l="0"/>
                                      </p:by>
                                    </p:animClr>
                                    <p:animClr clrSpc="hsl" dir="cw">
                                      <p:cBhvr>
                                        <p:cTn id="48" dur="500" fill="hold"/>
                                        <p:tgtEl>
                                          <p:spTgt spid="4"/>
                                        </p:tgtEl>
                                        <p:attrNameLst>
                                          <p:attrName>stroke.color</p:attrName>
                                        </p:attrNameLst>
                                      </p:cBhvr>
                                      <p:by>
                                        <p:hsl h="7200000" s="0" l="0"/>
                                      </p:by>
                                    </p:animClr>
                                    <p:set>
                                      <p:cBhvr>
                                        <p:cTn id="49" dur="500" fill="hold"/>
                                        <p:tgtEl>
                                          <p:spTgt spid="4"/>
                                        </p:tgtEl>
                                        <p:attrNameLst>
                                          <p:attrName>fill.type</p:attrName>
                                        </p:attrNameLst>
                                      </p:cBhvr>
                                      <p:to>
                                        <p:strVal val="solid"/>
                                      </p:to>
                                    </p:set>
                                  </p:childTnLst>
                                </p:cTn>
                              </p:par>
                              <p:par>
                                <p:cTn id="50" presetID="21" presetClass="emph" presetSubtype="0" fill="hold" grpId="1" nodeType="withEffect">
                                  <p:stCondLst>
                                    <p:cond delay="0"/>
                                  </p:stCondLst>
                                  <p:childTnLst>
                                    <p:animClr clrSpc="hsl" dir="cw">
                                      <p:cBhvr override="childStyle">
                                        <p:cTn id="51" dur="500" fill="hold"/>
                                        <p:tgtEl>
                                          <p:spTgt spid="5"/>
                                        </p:tgtEl>
                                        <p:attrNameLst>
                                          <p:attrName>style.color</p:attrName>
                                        </p:attrNameLst>
                                      </p:cBhvr>
                                      <p:by>
                                        <p:hsl h="7200000" s="0" l="0"/>
                                      </p:by>
                                    </p:animClr>
                                    <p:animClr clrSpc="hsl" dir="cw">
                                      <p:cBhvr>
                                        <p:cTn id="52" dur="500" fill="hold"/>
                                        <p:tgtEl>
                                          <p:spTgt spid="5"/>
                                        </p:tgtEl>
                                        <p:attrNameLst>
                                          <p:attrName>fillcolor</p:attrName>
                                        </p:attrNameLst>
                                      </p:cBhvr>
                                      <p:by>
                                        <p:hsl h="7200000" s="0" l="0"/>
                                      </p:by>
                                    </p:animClr>
                                    <p:animClr clrSpc="hsl" dir="cw">
                                      <p:cBhvr>
                                        <p:cTn id="53" dur="500" fill="hold"/>
                                        <p:tgtEl>
                                          <p:spTgt spid="5"/>
                                        </p:tgtEl>
                                        <p:attrNameLst>
                                          <p:attrName>stroke.color</p:attrName>
                                        </p:attrNameLst>
                                      </p:cBhvr>
                                      <p:by>
                                        <p:hsl h="7200000" s="0" l="0"/>
                                      </p:by>
                                    </p:animClr>
                                    <p:set>
                                      <p:cBhvr>
                                        <p:cTn id="54" dur="500" fill="hold"/>
                                        <p:tgtEl>
                                          <p:spTgt spid="5"/>
                                        </p:tgtEl>
                                        <p:attrNameLst>
                                          <p:attrName>fill.type</p:attrName>
                                        </p:attrNameLst>
                                      </p:cBhvr>
                                      <p:to>
                                        <p:strVal val="solid"/>
                                      </p:to>
                                    </p:set>
                                  </p:childTnLst>
                                </p:cTn>
                              </p:par>
                              <p:par>
                                <p:cTn id="55" presetID="21" presetClass="emph" presetSubtype="0" fill="hold" grpId="1" nodeType="withEffect">
                                  <p:stCondLst>
                                    <p:cond delay="0"/>
                                  </p:stCondLst>
                                  <p:childTnLst>
                                    <p:animClr clrSpc="hsl" dir="cw">
                                      <p:cBhvr override="childStyle">
                                        <p:cTn id="56" dur="500" fill="hold"/>
                                        <p:tgtEl>
                                          <p:spTgt spid="6"/>
                                        </p:tgtEl>
                                        <p:attrNameLst>
                                          <p:attrName>style.color</p:attrName>
                                        </p:attrNameLst>
                                      </p:cBhvr>
                                      <p:by>
                                        <p:hsl h="7200000" s="0" l="0"/>
                                      </p:by>
                                    </p:animClr>
                                    <p:animClr clrSpc="hsl" dir="cw">
                                      <p:cBhvr>
                                        <p:cTn id="57" dur="500" fill="hold"/>
                                        <p:tgtEl>
                                          <p:spTgt spid="6"/>
                                        </p:tgtEl>
                                        <p:attrNameLst>
                                          <p:attrName>fillcolor</p:attrName>
                                        </p:attrNameLst>
                                      </p:cBhvr>
                                      <p:by>
                                        <p:hsl h="7200000" s="0" l="0"/>
                                      </p:by>
                                    </p:animClr>
                                    <p:animClr clrSpc="hsl" dir="cw">
                                      <p:cBhvr>
                                        <p:cTn id="58" dur="500" fill="hold"/>
                                        <p:tgtEl>
                                          <p:spTgt spid="6"/>
                                        </p:tgtEl>
                                        <p:attrNameLst>
                                          <p:attrName>stroke.color</p:attrName>
                                        </p:attrNameLst>
                                      </p:cBhvr>
                                      <p:by>
                                        <p:hsl h="7200000" s="0" l="0"/>
                                      </p:by>
                                    </p:animClr>
                                    <p:set>
                                      <p:cBhvr>
                                        <p:cTn id="59" dur="500" fill="hold"/>
                                        <p:tgtEl>
                                          <p:spTgt spid="6"/>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56" presetClass="entr" presetSubtype="0" fill="hold" grpId="0" nodeType="clickEffect">
                                  <p:stCondLst>
                                    <p:cond delay="0"/>
                                  </p:stCondLst>
                                  <p:iterate type="lt">
                                    <p:tmPct val="10000"/>
                                  </p:iterate>
                                  <p:childTnLst>
                                    <p:set>
                                      <p:cBhvr>
                                        <p:cTn id="63" dur="1" fill="hold">
                                          <p:stCondLst>
                                            <p:cond delay="0"/>
                                          </p:stCondLst>
                                        </p:cTn>
                                        <p:tgtEl>
                                          <p:spTgt spid="11"/>
                                        </p:tgtEl>
                                        <p:attrNameLst>
                                          <p:attrName>style.visibility</p:attrName>
                                        </p:attrNameLst>
                                      </p:cBhvr>
                                      <p:to>
                                        <p:strVal val="visible"/>
                                      </p:to>
                                    </p:set>
                                    <p:anim by="(-#ppt_w*2)" calcmode="lin" valueType="num">
                                      <p:cBhvr rctx="PPT">
                                        <p:cTn id="64" dur="500" autoRev="1" fill="hold">
                                          <p:stCondLst>
                                            <p:cond delay="0"/>
                                          </p:stCondLst>
                                        </p:cTn>
                                        <p:tgtEl>
                                          <p:spTgt spid="11"/>
                                        </p:tgtEl>
                                        <p:attrNameLst>
                                          <p:attrName>ppt_w</p:attrName>
                                        </p:attrNameLst>
                                      </p:cBhvr>
                                    </p:anim>
                                    <p:anim by="(#ppt_w*0.50)" calcmode="lin" valueType="num">
                                      <p:cBhvr>
                                        <p:cTn id="65" dur="500" decel="50000" autoRev="1" fill="hold">
                                          <p:stCondLst>
                                            <p:cond delay="0"/>
                                          </p:stCondLst>
                                        </p:cTn>
                                        <p:tgtEl>
                                          <p:spTgt spid="11"/>
                                        </p:tgtEl>
                                        <p:attrNameLst>
                                          <p:attrName>ppt_x</p:attrName>
                                        </p:attrNameLst>
                                      </p:cBhvr>
                                    </p:anim>
                                    <p:anim from="(-#ppt_h/2)" to="(#ppt_y)" calcmode="lin" valueType="num">
                                      <p:cBhvr>
                                        <p:cTn id="66" dur="1000" fill="hold">
                                          <p:stCondLst>
                                            <p:cond delay="0"/>
                                          </p:stCondLst>
                                        </p:cTn>
                                        <p:tgtEl>
                                          <p:spTgt spid="11"/>
                                        </p:tgtEl>
                                        <p:attrNameLst>
                                          <p:attrName>ppt_y</p:attrName>
                                        </p:attrNameLst>
                                      </p:cBhvr>
                                    </p:anim>
                                    <p:animRot by="21600000">
                                      <p:cBhvr>
                                        <p:cTn id="67" dur="1000" fill="hold">
                                          <p:stCondLst>
                                            <p:cond delay="0"/>
                                          </p:stCondLst>
                                        </p:cTn>
                                        <p:tgtEl>
                                          <p:spTgt spid="11"/>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9" presetClass="emph" presetSubtype="0" fill="hold" grpId="1" nodeType="clickEffect">
                                  <p:stCondLst>
                                    <p:cond delay="0"/>
                                  </p:stCondLst>
                                  <p:childTnLst>
                                    <p:animClr clrSpc="rgb" dir="cw">
                                      <p:cBhvr override="childStyle">
                                        <p:cTn id="71" dur="500" fill="hold"/>
                                        <p:tgtEl>
                                          <p:spTgt spid="8"/>
                                        </p:tgtEl>
                                        <p:attrNameLst>
                                          <p:attrName>style.color</p:attrName>
                                        </p:attrNameLst>
                                      </p:cBhvr>
                                      <p:to>
                                        <a:schemeClr val="accent2"/>
                                      </p:to>
                                    </p:animClr>
                                    <p:animClr clrSpc="rgb" dir="cw">
                                      <p:cBhvr>
                                        <p:cTn id="72" dur="500" fill="hold"/>
                                        <p:tgtEl>
                                          <p:spTgt spid="8"/>
                                        </p:tgtEl>
                                        <p:attrNameLst>
                                          <p:attrName>fillcolor</p:attrName>
                                        </p:attrNameLst>
                                      </p:cBhvr>
                                      <p:to>
                                        <a:schemeClr val="accent2"/>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8" grpId="0" animBg="1"/>
      <p:bldP spid="8" grpId="1" animBg="1"/>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i xu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34" y="501057"/>
            <a:ext cx="5715000" cy="48785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7792" y="5379626"/>
            <a:ext cx="5370685" cy="1323439"/>
          </a:xfrm>
          <a:prstGeom prst="rect">
            <a:avLst/>
          </a:prstGeom>
        </p:spPr>
        <p:txBody>
          <a:bodyPr wrap="square">
            <a:spAutoFit/>
          </a:bodyPr>
          <a:lstStyle/>
          <a:p>
            <a:r>
              <a:rPr lang="vi-VN" sz="2000" b="0" dirty="0" smtClean="0">
                <a:solidFill>
                  <a:schemeClr val="bg1"/>
                </a:solidFill>
                <a:effectLst/>
                <a:latin typeface="Helvetica Neue"/>
              </a:rPr>
              <a:t>Mái nhà thờ Sagrada Familia ở Barcelona (Tây Ban Nha), do nghệ sĩ kiến trúc sư Antonio Gaudí (1852-1926)</a:t>
            </a:r>
            <a:r>
              <a:rPr lang="en-US" sz="2000" b="0" dirty="0" smtClean="0">
                <a:solidFill>
                  <a:schemeClr val="bg1"/>
                </a:solidFill>
                <a:effectLst/>
                <a:latin typeface="Helvetica Neue"/>
              </a:rPr>
              <a:t> </a:t>
            </a:r>
            <a:r>
              <a:rPr lang="vi-VN" sz="2000" b="0" dirty="0" smtClean="0">
                <a:solidFill>
                  <a:schemeClr val="bg1"/>
                </a:solidFill>
                <a:effectLst/>
                <a:latin typeface="Helvetica Neue"/>
              </a:rPr>
              <a:t>thiết kế, nhìn từ bên trong gian giữa. </a:t>
            </a:r>
            <a:endParaRPr lang="en-US" sz="2000" dirty="0">
              <a:solidFill>
                <a:schemeClr val="bg1"/>
              </a:solidFill>
            </a:endParaRPr>
          </a:p>
        </p:txBody>
      </p:sp>
      <p:pic>
        <p:nvPicPr>
          <p:cNvPr id="2052" name="Picture 4" descr="Bức tranh trị giá 8 triệu USD của T.O.P. Ảnh chụp màn h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38" y="501057"/>
            <a:ext cx="6049108" cy="4999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8961" y="5687402"/>
            <a:ext cx="3671198" cy="707886"/>
          </a:xfrm>
          <a:prstGeom prst="rect">
            <a:avLst/>
          </a:prstGeom>
        </p:spPr>
        <p:txBody>
          <a:bodyPr wrap="none">
            <a:spAutoFit/>
          </a:bodyPr>
          <a:lstStyle/>
          <a:p>
            <a:r>
              <a:rPr lang="en-US" sz="2000" b="0" dirty="0" err="1" smtClean="0">
                <a:solidFill>
                  <a:schemeClr val="bg1"/>
                </a:solidFill>
                <a:effectLst/>
                <a:latin typeface="Open Sans" panose="020B0606030504020204" pitchFamily="34" charset="0"/>
              </a:rPr>
              <a:t>Bức</a:t>
            </a:r>
            <a:r>
              <a:rPr lang="en-US" sz="2000" b="0" dirty="0" smtClean="0">
                <a:solidFill>
                  <a:schemeClr val="bg1"/>
                </a:solidFill>
                <a:effectLst/>
                <a:latin typeface="Open Sans" panose="020B0606030504020204" pitchFamily="34" charset="0"/>
              </a:rPr>
              <a:t> </a:t>
            </a:r>
            <a:r>
              <a:rPr lang="en-US" sz="2000" b="0" dirty="0" err="1" smtClean="0">
                <a:solidFill>
                  <a:schemeClr val="bg1"/>
                </a:solidFill>
                <a:effectLst/>
                <a:latin typeface="Open Sans" panose="020B0606030504020204" pitchFamily="34" charset="0"/>
              </a:rPr>
              <a:t>tranh</a:t>
            </a:r>
            <a:r>
              <a:rPr lang="en-US" sz="2000" b="0" dirty="0" smtClean="0">
                <a:solidFill>
                  <a:schemeClr val="bg1"/>
                </a:solidFill>
                <a:effectLst/>
                <a:latin typeface="Open Sans" panose="020B0606030504020204" pitchFamily="34" charset="0"/>
              </a:rPr>
              <a:t> </a:t>
            </a:r>
            <a:r>
              <a:rPr lang="en-US" sz="2000" b="0" dirty="0" err="1" smtClean="0">
                <a:solidFill>
                  <a:schemeClr val="bg1"/>
                </a:solidFill>
                <a:effectLst/>
                <a:latin typeface="Open Sans" panose="020B0606030504020204" pitchFamily="34" charset="0"/>
              </a:rPr>
              <a:t>trị</a:t>
            </a:r>
            <a:r>
              <a:rPr lang="en-US" sz="2000" b="0" dirty="0" smtClean="0">
                <a:solidFill>
                  <a:schemeClr val="bg1"/>
                </a:solidFill>
                <a:effectLst/>
                <a:latin typeface="Open Sans" panose="020B0606030504020204" pitchFamily="34" charset="0"/>
              </a:rPr>
              <a:t> </a:t>
            </a:r>
            <a:r>
              <a:rPr lang="en-US" sz="2000" b="0" dirty="0" err="1" smtClean="0">
                <a:solidFill>
                  <a:schemeClr val="bg1"/>
                </a:solidFill>
                <a:effectLst/>
                <a:latin typeface="Open Sans" panose="020B0606030504020204" pitchFamily="34" charset="0"/>
              </a:rPr>
              <a:t>giá</a:t>
            </a:r>
            <a:r>
              <a:rPr lang="en-US" sz="2000" b="0" dirty="0" smtClean="0">
                <a:solidFill>
                  <a:schemeClr val="bg1"/>
                </a:solidFill>
                <a:effectLst/>
                <a:latin typeface="Open Sans" panose="020B0606030504020204" pitchFamily="34" charset="0"/>
              </a:rPr>
              <a:t> 8 </a:t>
            </a:r>
            <a:r>
              <a:rPr lang="en-US" sz="2000" b="0" dirty="0" err="1" smtClean="0">
                <a:solidFill>
                  <a:schemeClr val="bg1"/>
                </a:solidFill>
                <a:effectLst/>
                <a:latin typeface="Open Sans" panose="020B0606030504020204" pitchFamily="34" charset="0"/>
              </a:rPr>
              <a:t>triệu</a:t>
            </a:r>
            <a:r>
              <a:rPr lang="en-US" sz="2000" b="0" dirty="0" smtClean="0">
                <a:solidFill>
                  <a:schemeClr val="bg1"/>
                </a:solidFill>
                <a:effectLst/>
                <a:latin typeface="Open Sans" panose="020B0606030504020204" pitchFamily="34" charset="0"/>
              </a:rPr>
              <a:t> USD</a:t>
            </a:r>
          </a:p>
          <a:p>
            <a:r>
              <a:rPr lang="en-US" sz="2000" dirty="0" err="1">
                <a:solidFill>
                  <a:schemeClr val="bg1"/>
                </a:solidFill>
                <a:latin typeface="Open Sans" panose="020B0606030504020204" pitchFamily="34" charset="0"/>
              </a:rPr>
              <a:t>m</a:t>
            </a:r>
            <a:r>
              <a:rPr lang="en-US" sz="2000" dirty="0" err="1" smtClean="0">
                <a:solidFill>
                  <a:schemeClr val="bg1"/>
                </a:solidFill>
                <a:latin typeface="Open Sans" panose="020B0606030504020204" pitchFamily="34" charset="0"/>
              </a:rPr>
              <a:t>à</a:t>
            </a:r>
            <a:r>
              <a:rPr lang="en-US" sz="2000" dirty="0" smtClean="0">
                <a:solidFill>
                  <a:schemeClr val="bg1"/>
                </a:solidFill>
                <a:latin typeface="Open Sans" panose="020B0606030504020204" pitchFamily="34" charset="0"/>
              </a:rPr>
              <a:t> Choi </a:t>
            </a:r>
            <a:r>
              <a:rPr lang="en-US" sz="2000" dirty="0" err="1" smtClean="0">
                <a:solidFill>
                  <a:schemeClr val="bg1"/>
                </a:solidFill>
                <a:latin typeface="Open Sans" panose="020B0606030504020204" pitchFamily="34" charset="0"/>
              </a:rPr>
              <a:t>seung</a:t>
            </a:r>
            <a:r>
              <a:rPr lang="en-US" sz="2000" dirty="0" smtClean="0">
                <a:solidFill>
                  <a:schemeClr val="bg1"/>
                </a:solidFill>
                <a:latin typeface="Open Sans" panose="020B0606030504020204" pitchFamily="34" charset="0"/>
              </a:rPr>
              <a:t> </a:t>
            </a:r>
            <a:r>
              <a:rPr lang="en-US" sz="2000" dirty="0" err="1" smtClean="0">
                <a:solidFill>
                  <a:schemeClr val="bg1"/>
                </a:solidFill>
                <a:latin typeface="Open Sans" panose="020B0606030504020204" pitchFamily="34" charset="0"/>
              </a:rPr>
              <a:t>huyn</a:t>
            </a:r>
            <a:r>
              <a:rPr lang="en-US" sz="2000" dirty="0" smtClean="0">
                <a:solidFill>
                  <a:schemeClr val="bg1"/>
                </a:solidFill>
                <a:latin typeface="Open Sans" panose="020B0606030504020204" pitchFamily="34" charset="0"/>
              </a:rPr>
              <a:t> </a:t>
            </a:r>
            <a:r>
              <a:rPr lang="en-US" sz="2000" dirty="0" err="1" smtClean="0">
                <a:solidFill>
                  <a:schemeClr val="bg1"/>
                </a:solidFill>
                <a:latin typeface="Open Sans" panose="020B0606030504020204" pitchFamily="34" charset="0"/>
              </a:rPr>
              <a:t>đã</a:t>
            </a:r>
            <a:r>
              <a:rPr lang="en-US" sz="2000" dirty="0" smtClean="0">
                <a:solidFill>
                  <a:schemeClr val="bg1"/>
                </a:solidFill>
                <a:latin typeface="Open Sans" panose="020B0606030504020204" pitchFamily="34" charset="0"/>
              </a:rPr>
              <a:t> </a:t>
            </a:r>
            <a:r>
              <a:rPr lang="en-US" sz="2000" dirty="0" err="1" smtClean="0">
                <a:solidFill>
                  <a:schemeClr val="bg1"/>
                </a:solidFill>
                <a:latin typeface="Open Sans" panose="020B0606030504020204" pitchFamily="34" charset="0"/>
              </a:rPr>
              <a:t>mua</a:t>
            </a:r>
            <a:r>
              <a:rPr lang="en-US" sz="2000" b="0" dirty="0" smtClean="0">
                <a:solidFill>
                  <a:schemeClr val="bg1"/>
                </a:solidFill>
                <a:effectLst/>
                <a:latin typeface="Open Sans" panose="020B0606030504020204" pitchFamily="34" charset="0"/>
              </a:rPr>
              <a:t>.</a:t>
            </a:r>
            <a:endParaRPr lang="en-US" sz="2000" dirty="0">
              <a:solidFill>
                <a:schemeClr val="bg1"/>
              </a:solidFill>
            </a:endParaRPr>
          </a:p>
        </p:txBody>
      </p:sp>
    </p:spTree>
    <p:extLst>
      <p:ext uri="{BB962C8B-B14F-4D97-AF65-F5344CB8AC3E}">
        <p14:creationId xmlns:p14="http://schemas.microsoft.com/office/powerpoint/2010/main" val="183917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0" presetClass="entr" presetSubtype="0" decel="10000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strVal val="#ppt_w+.3"/>
                                          </p:val>
                                        </p:tav>
                                        <p:tav tm="100000">
                                          <p:val>
                                            <p:strVal val="#ppt_w"/>
                                          </p:val>
                                        </p:tav>
                                      </p:tavLst>
                                    </p:anim>
                                    <p:anim calcmode="lin" valueType="num">
                                      <p:cBhvr>
                                        <p:cTn id="14" dur="1000" fill="hold"/>
                                        <p:tgtEl>
                                          <p:spTgt spid="2050"/>
                                        </p:tgtEl>
                                        <p:attrNameLst>
                                          <p:attrName>ppt_h</p:attrName>
                                        </p:attrNameLst>
                                      </p:cBhvr>
                                      <p:tavLst>
                                        <p:tav tm="0">
                                          <p:val>
                                            <p:strVal val="#ppt_h"/>
                                          </p:val>
                                        </p:tav>
                                        <p:tav tm="100000">
                                          <p:val>
                                            <p:strVal val="#ppt_h"/>
                                          </p:val>
                                        </p:tav>
                                      </p:tavLst>
                                    </p:anim>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par>
                                <p:cTn id="24" presetID="50" presetClass="entr" presetSubtype="0" decel="10000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 calcmode="lin" valueType="num">
                                      <p:cBhvr>
                                        <p:cTn id="26" dur="1000" fill="hold"/>
                                        <p:tgtEl>
                                          <p:spTgt spid="2052"/>
                                        </p:tgtEl>
                                        <p:attrNameLst>
                                          <p:attrName>ppt_w</p:attrName>
                                        </p:attrNameLst>
                                      </p:cBhvr>
                                      <p:tavLst>
                                        <p:tav tm="0">
                                          <p:val>
                                            <p:strVal val="#ppt_w+.3"/>
                                          </p:val>
                                        </p:tav>
                                        <p:tav tm="100000">
                                          <p:val>
                                            <p:strVal val="#ppt_w"/>
                                          </p:val>
                                        </p:tav>
                                      </p:tavLst>
                                    </p:anim>
                                    <p:anim calcmode="lin" valueType="num">
                                      <p:cBhvr>
                                        <p:cTn id="27" dur="1000" fill="hold"/>
                                        <p:tgtEl>
                                          <p:spTgt spid="2052"/>
                                        </p:tgtEl>
                                        <p:attrNameLst>
                                          <p:attrName>ppt_h</p:attrName>
                                        </p:attrNameLst>
                                      </p:cBhvr>
                                      <p:tavLst>
                                        <p:tav tm="0">
                                          <p:val>
                                            <p:strVal val="#ppt_h"/>
                                          </p:val>
                                        </p:tav>
                                        <p:tav tm="100000">
                                          <p:val>
                                            <p:strVal val="#ppt_h"/>
                                          </p:val>
                                        </p:tav>
                                      </p:tavLst>
                                    </p:anim>
                                    <p:animEffect transition="in" filter="fade">
                                      <p:cBhvr>
                                        <p:cTn id="28"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đối xứng - Hànộimớ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6397" y="3286069"/>
            <a:ext cx="4372022" cy="348431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ình ảnh : Kiến trúc, kết cấu, Tòa nhà, Trần nhà, Mốc, Mặt tiền, nhà thờ,  Nhà thờ, sức hút, vòng tròn, Phép báp têm, nơi quan tâm, Đối xứng, tốt đẹp,"/>
          <p:cNvSpPr>
            <a:spLocks noChangeAspect="1" noChangeArrowheads="1"/>
          </p:cNvSpPr>
          <p:nvPr/>
        </p:nvSpPr>
        <p:spPr bwMode="auto">
          <a:xfrm>
            <a:off x="2438849" y="2885240"/>
            <a:ext cx="84531" cy="119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ình ảnh : Kiến trúc, kết cấu, Tòa nhà, Trần nhà, Mốc, Mặt tiền, nhà thờ,  Nhà thờ, sức hút, vòng tròn, Phép báp têm, nơi quan tâm, Đối xứng, tốt đẹp,"/>
          <p:cNvSpPr>
            <a:spLocks noChangeAspect="1" noChangeArrowheads="1"/>
          </p:cNvSpPr>
          <p:nvPr/>
        </p:nvSpPr>
        <p:spPr bwMode="auto">
          <a:xfrm>
            <a:off x="2591249" y="3037640"/>
            <a:ext cx="84531" cy="119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Kiến trúc, kết cấu, Tòa nhà, Kiến trúc, Trần nhà, Mốc, Mặt tiền, nhà thờ, Nhà thờ, sức hút, vòng tròn, Phép báp têm, nơi quan tâm, Đối xứng, tốt đẹp, Nhà thờ, Mái vòm, Lịch sử, miền Nam nước Pháp, Nhà thờ, Phòng nhà thờ, Vòm từ dưới, Baroque tiếng ý, lịch sử cổ đ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96" y="79222"/>
            <a:ext cx="4372022" cy="32068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ẻ đẹp đền Muang Tam ở tỉnh Buriram của Thái Lan - Hình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6020" y="79222"/>
            <a:ext cx="3685303" cy="31762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trang trí hình vuông bố cục đối xứng | Trang trí, Mỹ  thuật, Họa tiết"/>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609988" y="79222"/>
            <a:ext cx="3850488" cy="32597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ết quả hình ảnh cho trang trí hình vuông bố cục đối xứng | Mandala art,  Painting, Mỹ thuậ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5787" y="3339002"/>
            <a:ext cx="3859379" cy="340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wipe(down)">
                                      <p:cBhvr>
                                        <p:cTn id="7" dur="580">
                                          <p:stCondLst>
                                            <p:cond delay="0"/>
                                          </p:stCondLst>
                                        </p:cTn>
                                        <p:tgtEl>
                                          <p:spTgt spid="1034"/>
                                        </p:tgtEl>
                                      </p:cBhvr>
                                    </p:animEffect>
                                    <p:anim calcmode="lin" valueType="num">
                                      <p:cBhvr>
                                        <p:cTn id="8"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4"/>
                                        </p:tgtEl>
                                      </p:cBhvr>
                                      <p:to x="100000" y="60000"/>
                                    </p:animScale>
                                    <p:animScale>
                                      <p:cBhvr>
                                        <p:cTn id="14" dur="166" decel="50000">
                                          <p:stCondLst>
                                            <p:cond delay="676"/>
                                          </p:stCondLst>
                                        </p:cTn>
                                        <p:tgtEl>
                                          <p:spTgt spid="1034"/>
                                        </p:tgtEl>
                                      </p:cBhvr>
                                      <p:to x="100000" y="100000"/>
                                    </p:animScale>
                                    <p:animScale>
                                      <p:cBhvr>
                                        <p:cTn id="15" dur="26">
                                          <p:stCondLst>
                                            <p:cond delay="1312"/>
                                          </p:stCondLst>
                                        </p:cTn>
                                        <p:tgtEl>
                                          <p:spTgt spid="1034"/>
                                        </p:tgtEl>
                                      </p:cBhvr>
                                      <p:to x="100000" y="80000"/>
                                    </p:animScale>
                                    <p:animScale>
                                      <p:cBhvr>
                                        <p:cTn id="16" dur="166" decel="50000">
                                          <p:stCondLst>
                                            <p:cond delay="1338"/>
                                          </p:stCondLst>
                                        </p:cTn>
                                        <p:tgtEl>
                                          <p:spTgt spid="1034"/>
                                        </p:tgtEl>
                                      </p:cBhvr>
                                      <p:to x="100000" y="100000"/>
                                    </p:animScale>
                                    <p:animScale>
                                      <p:cBhvr>
                                        <p:cTn id="17" dur="26">
                                          <p:stCondLst>
                                            <p:cond delay="1642"/>
                                          </p:stCondLst>
                                        </p:cTn>
                                        <p:tgtEl>
                                          <p:spTgt spid="1034"/>
                                        </p:tgtEl>
                                      </p:cBhvr>
                                      <p:to x="100000" y="90000"/>
                                    </p:animScale>
                                    <p:animScale>
                                      <p:cBhvr>
                                        <p:cTn id="18" dur="166" decel="50000">
                                          <p:stCondLst>
                                            <p:cond delay="1668"/>
                                          </p:stCondLst>
                                        </p:cTn>
                                        <p:tgtEl>
                                          <p:spTgt spid="1034"/>
                                        </p:tgtEl>
                                      </p:cBhvr>
                                      <p:to x="100000" y="100000"/>
                                    </p:animScale>
                                    <p:animScale>
                                      <p:cBhvr>
                                        <p:cTn id="19" dur="26">
                                          <p:stCondLst>
                                            <p:cond delay="1808"/>
                                          </p:stCondLst>
                                        </p:cTn>
                                        <p:tgtEl>
                                          <p:spTgt spid="1034"/>
                                        </p:tgtEl>
                                      </p:cBhvr>
                                      <p:to x="100000" y="95000"/>
                                    </p:animScale>
                                    <p:animScale>
                                      <p:cBhvr>
                                        <p:cTn id="20" dur="166" decel="50000">
                                          <p:stCondLst>
                                            <p:cond delay="1834"/>
                                          </p:stCondLst>
                                        </p:cTn>
                                        <p:tgtEl>
                                          <p:spTgt spid="103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2"/>
                                        </p:tgtEl>
                                        <p:attrNameLst>
                                          <p:attrName>style.visibility</p:attrName>
                                        </p:attrNameLst>
                                      </p:cBhvr>
                                      <p:to>
                                        <p:strVal val="visible"/>
                                      </p:to>
                                    </p:set>
                                    <p:animEffect transition="in" filter="wipe(down)">
                                      <p:cBhvr>
                                        <p:cTn id="23" dur="580">
                                          <p:stCondLst>
                                            <p:cond delay="0"/>
                                          </p:stCondLst>
                                        </p:cTn>
                                        <p:tgtEl>
                                          <p:spTgt spid="1042"/>
                                        </p:tgtEl>
                                      </p:cBhvr>
                                    </p:animEffect>
                                    <p:anim calcmode="lin" valueType="num">
                                      <p:cBhvr>
                                        <p:cTn id="24" dur="1822" tmFilter="0,0; 0.14,0.36; 0.43,0.73; 0.71,0.91; 1.0,1.0">
                                          <p:stCondLst>
                                            <p:cond delay="0"/>
                                          </p:stCondLst>
                                        </p:cTn>
                                        <p:tgtEl>
                                          <p:spTgt spid="104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2"/>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2"/>
                                        </p:tgtEl>
                                      </p:cBhvr>
                                      <p:to x="100000" y="60000"/>
                                    </p:animScale>
                                    <p:animScale>
                                      <p:cBhvr>
                                        <p:cTn id="30" dur="166" decel="50000">
                                          <p:stCondLst>
                                            <p:cond delay="676"/>
                                          </p:stCondLst>
                                        </p:cTn>
                                        <p:tgtEl>
                                          <p:spTgt spid="1042"/>
                                        </p:tgtEl>
                                      </p:cBhvr>
                                      <p:to x="100000" y="100000"/>
                                    </p:animScale>
                                    <p:animScale>
                                      <p:cBhvr>
                                        <p:cTn id="31" dur="26">
                                          <p:stCondLst>
                                            <p:cond delay="1312"/>
                                          </p:stCondLst>
                                        </p:cTn>
                                        <p:tgtEl>
                                          <p:spTgt spid="1042"/>
                                        </p:tgtEl>
                                      </p:cBhvr>
                                      <p:to x="100000" y="80000"/>
                                    </p:animScale>
                                    <p:animScale>
                                      <p:cBhvr>
                                        <p:cTn id="32" dur="166" decel="50000">
                                          <p:stCondLst>
                                            <p:cond delay="1338"/>
                                          </p:stCondLst>
                                        </p:cTn>
                                        <p:tgtEl>
                                          <p:spTgt spid="1042"/>
                                        </p:tgtEl>
                                      </p:cBhvr>
                                      <p:to x="100000" y="100000"/>
                                    </p:animScale>
                                    <p:animScale>
                                      <p:cBhvr>
                                        <p:cTn id="33" dur="26">
                                          <p:stCondLst>
                                            <p:cond delay="1642"/>
                                          </p:stCondLst>
                                        </p:cTn>
                                        <p:tgtEl>
                                          <p:spTgt spid="1042"/>
                                        </p:tgtEl>
                                      </p:cBhvr>
                                      <p:to x="100000" y="90000"/>
                                    </p:animScale>
                                    <p:animScale>
                                      <p:cBhvr>
                                        <p:cTn id="34" dur="166" decel="50000">
                                          <p:stCondLst>
                                            <p:cond delay="1668"/>
                                          </p:stCondLst>
                                        </p:cTn>
                                        <p:tgtEl>
                                          <p:spTgt spid="1042"/>
                                        </p:tgtEl>
                                      </p:cBhvr>
                                      <p:to x="100000" y="100000"/>
                                    </p:animScale>
                                    <p:animScale>
                                      <p:cBhvr>
                                        <p:cTn id="35" dur="26">
                                          <p:stCondLst>
                                            <p:cond delay="1808"/>
                                          </p:stCondLst>
                                        </p:cTn>
                                        <p:tgtEl>
                                          <p:spTgt spid="1042"/>
                                        </p:tgtEl>
                                      </p:cBhvr>
                                      <p:to x="100000" y="95000"/>
                                    </p:animScale>
                                    <p:animScale>
                                      <p:cBhvr>
                                        <p:cTn id="36" dur="166" decel="50000">
                                          <p:stCondLst>
                                            <p:cond delay="1834"/>
                                          </p:stCondLst>
                                        </p:cTn>
                                        <p:tgtEl>
                                          <p:spTgt spid="104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Effect transition="in" filter="wipe(down)">
                                      <p:cBhvr>
                                        <p:cTn id="41" dur="580">
                                          <p:stCondLst>
                                            <p:cond delay="0"/>
                                          </p:stCondLst>
                                        </p:cTn>
                                        <p:tgtEl>
                                          <p:spTgt spid="1032"/>
                                        </p:tgtEl>
                                      </p:cBhvr>
                                    </p:animEffect>
                                    <p:anim calcmode="lin" valueType="num">
                                      <p:cBhvr>
                                        <p:cTn id="42"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47" dur="26">
                                          <p:stCondLst>
                                            <p:cond delay="650"/>
                                          </p:stCondLst>
                                        </p:cTn>
                                        <p:tgtEl>
                                          <p:spTgt spid="1032"/>
                                        </p:tgtEl>
                                      </p:cBhvr>
                                      <p:to x="100000" y="60000"/>
                                    </p:animScale>
                                    <p:animScale>
                                      <p:cBhvr>
                                        <p:cTn id="48" dur="166" decel="50000">
                                          <p:stCondLst>
                                            <p:cond delay="676"/>
                                          </p:stCondLst>
                                        </p:cTn>
                                        <p:tgtEl>
                                          <p:spTgt spid="1032"/>
                                        </p:tgtEl>
                                      </p:cBhvr>
                                      <p:to x="100000" y="100000"/>
                                    </p:animScale>
                                    <p:animScale>
                                      <p:cBhvr>
                                        <p:cTn id="49" dur="26">
                                          <p:stCondLst>
                                            <p:cond delay="1312"/>
                                          </p:stCondLst>
                                        </p:cTn>
                                        <p:tgtEl>
                                          <p:spTgt spid="1032"/>
                                        </p:tgtEl>
                                      </p:cBhvr>
                                      <p:to x="100000" y="80000"/>
                                    </p:animScale>
                                    <p:animScale>
                                      <p:cBhvr>
                                        <p:cTn id="50" dur="166" decel="50000">
                                          <p:stCondLst>
                                            <p:cond delay="1338"/>
                                          </p:stCondLst>
                                        </p:cTn>
                                        <p:tgtEl>
                                          <p:spTgt spid="1032"/>
                                        </p:tgtEl>
                                      </p:cBhvr>
                                      <p:to x="100000" y="100000"/>
                                    </p:animScale>
                                    <p:animScale>
                                      <p:cBhvr>
                                        <p:cTn id="51" dur="26">
                                          <p:stCondLst>
                                            <p:cond delay="1642"/>
                                          </p:stCondLst>
                                        </p:cTn>
                                        <p:tgtEl>
                                          <p:spTgt spid="1032"/>
                                        </p:tgtEl>
                                      </p:cBhvr>
                                      <p:to x="100000" y="90000"/>
                                    </p:animScale>
                                    <p:animScale>
                                      <p:cBhvr>
                                        <p:cTn id="52" dur="166" decel="50000">
                                          <p:stCondLst>
                                            <p:cond delay="1668"/>
                                          </p:stCondLst>
                                        </p:cTn>
                                        <p:tgtEl>
                                          <p:spTgt spid="1032"/>
                                        </p:tgtEl>
                                      </p:cBhvr>
                                      <p:to x="100000" y="100000"/>
                                    </p:animScale>
                                    <p:animScale>
                                      <p:cBhvr>
                                        <p:cTn id="53" dur="26">
                                          <p:stCondLst>
                                            <p:cond delay="1808"/>
                                          </p:stCondLst>
                                        </p:cTn>
                                        <p:tgtEl>
                                          <p:spTgt spid="1032"/>
                                        </p:tgtEl>
                                      </p:cBhvr>
                                      <p:to x="100000" y="95000"/>
                                    </p:animScale>
                                    <p:animScale>
                                      <p:cBhvr>
                                        <p:cTn id="54" dur="166" decel="50000">
                                          <p:stCondLst>
                                            <p:cond delay="1834"/>
                                          </p:stCondLst>
                                        </p:cTn>
                                        <p:tgtEl>
                                          <p:spTgt spid="1032"/>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wipe(down)">
                                      <p:cBhvr>
                                        <p:cTn id="57" dur="580">
                                          <p:stCondLst>
                                            <p:cond delay="0"/>
                                          </p:stCondLst>
                                        </p:cTn>
                                        <p:tgtEl>
                                          <p:spTgt spid="1026"/>
                                        </p:tgtEl>
                                      </p:cBhvr>
                                    </p:animEffect>
                                    <p:anim calcmode="lin" valueType="num">
                                      <p:cBhvr>
                                        <p:cTn id="5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63" dur="26">
                                          <p:stCondLst>
                                            <p:cond delay="650"/>
                                          </p:stCondLst>
                                        </p:cTn>
                                        <p:tgtEl>
                                          <p:spTgt spid="1026"/>
                                        </p:tgtEl>
                                      </p:cBhvr>
                                      <p:to x="100000" y="60000"/>
                                    </p:animScale>
                                    <p:animScale>
                                      <p:cBhvr>
                                        <p:cTn id="64" dur="166" decel="50000">
                                          <p:stCondLst>
                                            <p:cond delay="676"/>
                                          </p:stCondLst>
                                        </p:cTn>
                                        <p:tgtEl>
                                          <p:spTgt spid="1026"/>
                                        </p:tgtEl>
                                      </p:cBhvr>
                                      <p:to x="100000" y="100000"/>
                                    </p:animScale>
                                    <p:animScale>
                                      <p:cBhvr>
                                        <p:cTn id="65" dur="26">
                                          <p:stCondLst>
                                            <p:cond delay="1312"/>
                                          </p:stCondLst>
                                        </p:cTn>
                                        <p:tgtEl>
                                          <p:spTgt spid="1026"/>
                                        </p:tgtEl>
                                      </p:cBhvr>
                                      <p:to x="100000" y="80000"/>
                                    </p:animScale>
                                    <p:animScale>
                                      <p:cBhvr>
                                        <p:cTn id="66" dur="166" decel="50000">
                                          <p:stCondLst>
                                            <p:cond delay="1338"/>
                                          </p:stCondLst>
                                        </p:cTn>
                                        <p:tgtEl>
                                          <p:spTgt spid="1026"/>
                                        </p:tgtEl>
                                      </p:cBhvr>
                                      <p:to x="100000" y="100000"/>
                                    </p:animScale>
                                    <p:animScale>
                                      <p:cBhvr>
                                        <p:cTn id="67" dur="26">
                                          <p:stCondLst>
                                            <p:cond delay="1642"/>
                                          </p:stCondLst>
                                        </p:cTn>
                                        <p:tgtEl>
                                          <p:spTgt spid="1026"/>
                                        </p:tgtEl>
                                      </p:cBhvr>
                                      <p:to x="100000" y="90000"/>
                                    </p:animScale>
                                    <p:animScale>
                                      <p:cBhvr>
                                        <p:cTn id="68" dur="166" decel="50000">
                                          <p:stCondLst>
                                            <p:cond delay="1668"/>
                                          </p:stCondLst>
                                        </p:cTn>
                                        <p:tgtEl>
                                          <p:spTgt spid="1026"/>
                                        </p:tgtEl>
                                      </p:cBhvr>
                                      <p:to x="100000" y="100000"/>
                                    </p:animScale>
                                    <p:animScale>
                                      <p:cBhvr>
                                        <p:cTn id="69" dur="26">
                                          <p:stCondLst>
                                            <p:cond delay="1808"/>
                                          </p:stCondLst>
                                        </p:cTn>
                                        <p:tgtEl>
                                          <p:spTgt spid="1026"/>
                                        </p:tgtEl>
                                      </p:cBhvr>
                                      <p:to x="100000" y="95000"/>
                                    </p:animScale>
                                    <p:animScale>
                                      <p:cBhvr>
                                        <p:cTn id="70" dur="166" decel="50000">
                                          <p:stCondLst>
                                            <p:cond delay="1834"/>
                                          </p:stCondLst>
                                        </p:cTn>
                                        <p:tgtEl>
                                          <p:spTgt spid="1026"/>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040"/>
                                        </p:tgtEl>
                                        <p:attrNameLst>
                                          <p:attrName>style.visibility</p:attrName>
                                        </p:attrNameLst>
                                      </p:cBhvr>
                                      <p:to>
                                        <p:strVal val="visible"/>
                                      </p:to>
                                    </p:set>
                                    <p:animEffect transition="in" filter="wipe(down)">
                                      <p:cBhvr>
                                        <p:cTn id="73" dur="580">
                                          <p:stCondLst>
                                            <p:cond delay="0"/>
                                          </p:stCondLst>
                                        </p:cTn>
                                        <p:tgtEl>
                                          <p:spTgt spid="1040"/>
                                        </p:tgtEl>
                                      </p:cBhvr>
                                    </p:animEffect>
                                    <p:anim calcmode="lin" valueType="num">
                                      <p:cBhvr>
                                        <p:cTn id="74" dur="1822" tmFilter="0,0; 0.14,0.36; 0.43,0.73; 0.71,0.91; 1.0,1.0">
                                          <p:stCondLst>
                                            <p:cond delay="0"/>
                                          </p:stCondLst>
                                        </p:cTn>
                                        <p:tgtEl>
                                          <p:spTgt spid="104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4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4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4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4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40"/>
                                        </p:tgtEl>
                                      </p:cBhvr>
                                      <p:to x="100000" y="60000"/>
                                    </p:animScale>
                                    <p:animScale>
                                      <p:cBhvr>
                                        <p:cTn id="80" dur="166" decel="50000">
                                          <p:stCondLst>
                                            <p:cond delay="676"/>
                                          </p:stCondLst>
                                        </p:cTn>
                                        <p:tgtEl>
                                          <p:spTgt spid="1040"/>
                                        </p:tgtEl>
                                      </p:cBhvr>
                                      <p:to x="100000" y="100000"/>
                                    </p:animScale>
                                    <p:animScale>
                                      <p:cBhvr>
                                        <p:cTn id="81" dur="26">
                                          <p:stCondLst>
                                            <p:cond delay="1312"/>
                                          </p:stCondLst>
                                        </p:cTn>
                                        <p:tgtEl>
                                          <p:spTgt spid="1040"/>
                                        </p:tgtEl>
                                      </p:cBhvr>
                                      <p:to x="100000" y="80000"/>
                                    </p:animScale>
                                    <p:animScale>
                                      <p:cBhvr>
                                        <p:cTn id="82" dur="166" decel="50000">
                                          <p:stCondLst>
                                            <p:cond delay="1338"/>
                                          </p:stCondLst>
                                        </p:cTn>
                                        <p:tgtEl>
                                          <p:spTgt spid="1040"/>
                                        </p:tgtEl>
                                      </p:cBhvr>
                                      <p:to x="100000" y="100000"/>
                                    </p:animScale>
                                    <p:animScale>
                                      <p:cBhvr>
                                        <p:cTn id="83" dur="26">
                                          <p:stCondLst>
                                            <p:cond delay="1642"/>
                                          </p:stCondLst>
                                        </p:cTn>
                                        <p:tgtEl>
                                          <p:spTgt spid="1040"/>
                                        </p:tgtEl>
                                      </p:cBhvr>
                                      <p:to x="100000" y="90000"/>
                                    </p:animScale>
                                    <p:animScale>
                                      <p:cBhvr>
                                        <p:cTn id="84" dur="166" decel="50000">
                                          <p:stCondLst>
                                            <p:cond delay="1668"/>
                                          </p:stCondLst>
                                        </p:cTn>
                                        <p:tgtEl>
                                          <p:spTgt spid="1040"/>
                                        </p:tgtEl>
                                      </p:cBhvr>
                                      <p:to x="100000" y="100000"/>
                                    </p:animScale>
                                    <p:animScale>
                                      <p:cBhvr>
                                        <p:cTn id="85" dur="26">
                                          <p:stCondLst>
                                            <p:cond delay="1808"/>
                                          </p:stCondLst>
                                        </p:cTn>
                                        <p:tgtEl>
                                          <p:spTgt spid="1040"/>
                                        </p:tgtEl>
                                      </p:cBhvr>
                                      <p:to x="100000" y="95000"/>
                                    </p:animScale>
                                    <p:animScale>
                                      <p:cBhvr>
                                        <p:cTn id="86" dur="166" decel="50000">
                                          <p:stCondLst>
                                            <p:cond delay="1834"/>
                                          </p:stCondLst>
                                        </p:cTn>
                                        <p:tgtEl>
                                          <p:spTgt spid="10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764"/>
          </a:xfrm>
        </p:spPr>
        <p:txBody>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CÔNG VIỆC VỀ NHÀ</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27185" y="1645286"/>
            <a:ext cx="10612901" cy="85876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ü"/>
            </a:pPr>
            <a:r>
              <a:rPr lang="en-US" b="1" dirty="0" err="1" smtClean="0">
                <a:solidFill>
                  <a:srgbClr val="FFFF00"/>
                </a:solidFill>
                <a:latin typeface="Times New Roman" panose="02020603050405020304" pitchFamily="18" charset="0"/>
                <a:cs typeface="Times New Roman" panose="02020603050405020304" pitchFamily="18" charset="0"/>
              </a:rPr>
              <a:t>Nắm</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vững</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hai</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hình</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như</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thế</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nào</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thì</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đối</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xứng</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nhau</a:t>
            </a:r>
            <a:r>
              <a:rPr lang="en-US" b="1" dirty="0" smtClean="0">
                <a:solidFill>
                  <a:srgbClr val="FFFF00"/>
                </a:solidFill>
                <a:latin typeface="Times New Roman" panose="02020603050405020304" pitchFamily="18" charset="0"/>
                <a:cs typeface="Times New Roman" panose="02020603050405020304" pitchFamily="18" charset="0"/>
              </a:rPr>
              <a:t> qua </a:t>
            </a:r>
            <a:r>
              <a:rPr lang="en-US" b="1" dirty="0" err="1" smtClean="0">
                <a:solidFill>
                  <a:srgbClr val="FFFF00"/>
                </a:solidFill>
                <a:latin typeface="Times New Roman" panose="02020603050405020304" pitchFamily="18" charset="0"/>
                <a:cs typeface="Times New Roman" panose="02020603050405020304" pitchFamily="18" charset="0"/>
              </a:rPr>
              <a:t>một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điểm</a:t>
            </a:r>
            <a:r>
              <a:rPr lang="en-US" b="1" dirty="0">
                <a:solidFill>
                  <a:srgbClr val="FFFF00"/>
                </a:solidFill>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627185" y="2883247"/>
            <a:ext cx="10612901" cy="85876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ü"/>
            </a:pPr>
            <a:r>
              <a:rPr lang="en-US" b="1" dirty="0" err="1" smtClean="0">
                <a:solidFill>
                  <a:srgbClr val="FFFF00"/>
                </a:solidFill>
                <a:latin typeface="Times New Roman" panose="02020603050405020304" pitchFamily="18" charset="0"/>
                <a:cs typeface="Times New Roman" panose="02020603050405020304" pitchFamily="18" charset="0"/>
              </a:rPr>
              <a:t>Tính</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chất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hai</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đoạn</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thẳng</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góc</a:t>
            </a:r>
            <a:r>
              <a:rPr lang="en-US" b="1" dirty="0" smtClean="0">
                <a:solidFill>
                  <a:srgbClr val="FFFF00"/>
                </a:solidFill>
                <a:latin typeface="Times New Roman" panose="02020603050405020304" pitchFamily="18" charset="0"/>
                <a:cs typeface="Times New Roman" panose="02020603050405020304" pitchFamily="18" charset="0"/>
              </a:rPr>
              <a:t>, tam </a:t>
            </a:r>
            <a:r>
              <a:rPr lang="en-US" b="1" dirty="0" err="1" smtClean="0">
                <a:solidFill>
                  <a:srgbClr val="FFFF00"/>
                </a:solidFill>
                <a:latin typeface="Times New Roman" panose="02020603050405020304" pitchFamily="18" charset="0"/>
                <a:cs typeface="Times New Roman" panose="02020603050405020304" pitchFamily="18" charset="0"/>
              </a:rPr>
              <a:t>giác</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đối</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xứng</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nhau</a:t>
            </a:r>
            <a:r>
              <a:rPr lang="en-US" b="1" dirty="0" smtClean="0">
                <a:solidFill>
                  <a:srgbClr val="FFFF00"/>
                </a:solidFill>
                <a:latin typeface="Times New Roman" panose="02020603050405020304" pitchFamily="18" charset="0"/>
                <a:cs typeface="Times New Roman" panose="02020603050405020304" pitchFamily="18" charset="0"/>
              </a:rPr>
              <a:t> qua </a:t>
            </a:r>
            <a:r>
              <a:rPr lang="en-US" b="1" dirty="0" err="1" smtClean="0">
                <a:solidFill>
                  <a:srgbClr val="FFFF00"/>
                </a:solidFill>
                <a:latin typeface="Times New Roman" panose="02020603050405020304" pitchFamily="18" charset="0"/>
                <a:cs typeface="Times New Roman" panose="02020603050405020304" pitchFamily="18" charset="0"/>
              </a:rPr>
              <a:t>một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điểm</a:t>
            </a:r>
            <a:r>
              <a:rPr lang="en-US" b="1" dirty="0">
                <a:solidFill>
                  <a:srgbClr val="FFFF00"/>
                </a:solidFill>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627185" y="3952392"/>
            <a:ext cx="10612901" cy="858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ü"/>
            </a:pPr>
            <a:r>
              <a:rPr lang="en-US" sz="3400" b="1" dirty="0" err="1" smtClean="0">
                <a:solidFill>
                  <a:srgbClr val="FFFF00"/>
                </a:solidFill>
                <a:latin typeface="Times New Roman" panose="02020603050405020304" pitchFamily="18" charset="0"/>
                <a:cs typeface="Times New Roman" panose="02020603050405020304" pitchFamily="18" charset="0"/>
              </a:rPr>
              <a:t>Các</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hình</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đã</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học</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hình</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nào</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có</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tâm</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đối</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xứng</a:t>
            </a:r>
            <a:r>
              <a:rPr lang="en-US" sz="3400" b="1" dirty="0" smtClean="0">
                <a:solidFill>
                  <a:srgbClr val="FFFF00"/>
                </a:solidFill>
                <a:latin typeface="Times New Roman" panose="02020603050405020304" pitchFamily="18" charset="0"/>
                <a:cs typeface="Times New Roman" panose="02020603050405020304" pitchFamily="18" charset="0"/>
              </a:rPr>
              <a:t>, ở </a:t>
            </a:r>
            <a:r>
              <a:rPr lang="en-US" sz="3400" b="1" dirty="0" err="1" smtClean="0">
                <a:solidFill>
                  <a:srgbClr val="FFFF00"/>
                </a:solidFill>
                <a:latin typeface="Times New Roman" panose="02020603050405020304" pitchFamily="18" charset="0"/>
                <a:cs typeface="Times New Roman" panose="02020603050405020304" pitchFamily="18" charset="0"/>
              </a:rPr>
              <a:t>đâu</a:t>
            </a:r>
            <a:r>
              <a:rPr lang="en-US" sz="3400" b="1" dirty="0" smtClean="0">
                <a:solidFill>
                  <a:srgbClr val="FFFF00"/>
                </a:solidFill>
                <a:latin typeface="Times New Roman" panose="02020603050405020304" pitchFamily="18" charset="0"/>
                <a:cs typeface="Times New Roman" panose="02020603050405020304" pitchFamily="18" charset="0"/>
              </a:rPr>
              <a:t>?</a:t>
            </a:r>
            <a:endParaRPr lang="en-US" sz="3400" b="1" dirty="0">
              <a:solidFill>
                <a:srgbClr val="FFFF0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27184" y="4810517"/>
            <a:ext cx="10612901" cy="858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ü"/>
            </a:pPr>
            <a:r>
              <a:rPr lang="en-US" sz="3400" b="1" dirty="0" err="1" smtClean="0">
                <a:solidFill>
                  <a:srgbClr val="FFFF00"/>
                </a:solidFill>
                <a:latin typeface="Times New Roman" panose="02020603050405020304" pitchFamily="18" charset="0"/>
                <a:cs typeface="Times New Roman" panose="02020603050405020304" pitchFamily="18" charset="0"/>
              </a:rPr>
              <a:t>Làm</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bài</a:t>
            </a:r>
            <a:r>
              <a:rPr lang="en-US" sz="3400" b="1" dirty="0" smtClean="0">
                <a:solidFill>
                  <a:srgbClr val="FFFF00"/>
                </a:solidFill>
                <a:latin typeface="Times New Roman" panose="02020603050405020304" pitchFamily="18" charset="0"/>
                <a:cs typeface="Times New Roman" panose="02020603050405020304" pitchFamily="18" charset="0"/>
              </a:rPr>
              <a:t> </a:t>
            </a:r>
            <a:r>
              <a:rPr lang="en-US" sz="3400" b="1" dirty="0" err="1" smtClean="0">
                <a:solidFill>
                  <a:srgbClr val="FFFF00"/>
                </a:solidFill>
                <a:latin typeface="Times New Roman" panose="02020603050405020304" pitchFamily="18" charset="0"/>
                <a:cs typeface="Times New Roman" panose="02020603050405020304" pitchFamily="18" charset="0"/>
              </a:rPr>
              <a:t>tập</a:t>
            </a:r>
            <a:r>
              <a:rPr lang="en-US" sz="3400" b="1" dirty="0" smtClean="0">
                <a:solidFill>
                  <a:srgbClr val="FFFF00"/>
                </a:solidFill>
                <a:latin typeface="Times New Roman" panose="02020603050405020304" pitchFamily="18" charset="0"/>
                <a:cs typeface="Times New Roman" panose="02020603050405020304" pitchFamily="18" charset="0"/>
              </a:rPr>
              <a:t> 51;52;53;54.</a:t>
            </a:r>
            <a:endParaRPr lang="en-US" sz="3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6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by="(-#ppt_w*2)" calcmode="lin" valueType="num">
                                      <p:cBhvr rctx="PPT">
                                        <p:cTn id="23" dur="500" autoRev="1" fill="hold">
                                          <p:stCondLst>
                                            <p:cond delay="0"/>
                                          </p:stCondLst>
                                        </p:cTn>
                                        <p:tgtEl>
                                          <p:spTgt spid="6"/>
                                        </p:tgtEl>
                                        <p:attrNameLst>
                                          <p:attrName>ppt_w</p:attrName>
                                        </p:attrNameLst>
                                      </p:cBhvr>
                                    </p:anim>
                                    <p:anim by="(#ppt_w*0.50)" calcmode="lin" valueType="num">
                                      <p:cBhvr>
                                        <p:cTn id="24" dur="500" decel="50000" autoRev="1" fill="hold">
                                          <p:stCondLst>
                                            <p:cond delay="0"/>
                                          </p:stCondLst>
                                        </p:cTn>
                                        <p:tgtEl>
                                          <p:spTgt spid="6"/>
                                        </p:tgtEl>
                                        <p:attrNameLst>
                                          <p:attrName>ppt_x</p:attrName>
                                        </p:attrNameLst>
                                      </p:cBhvr>
                                    </p:anim>
                                    <p:anim from="(-#ppt_h/2)" to="(#ppt_y)" calcmode="lin" valueType="num">
                                      <p:cBhvr>
                                        <p:cTn id="25" dur="1000" fill="hold">
                                          <p:stCondLst>
                                            <p:cond delay="0"/>
                                          </p:stCondLst>
                                        </p:cTn>
                                        <p:tgtEl>
                                          <p:spTgt spid="6"/>
                                        </p:tgtEl>
                                        <p:attrNameLst>
                                          <p:attrName>ppt_y</p:attrName>
                                        </p:attrNameLst>
                                      </p:cBhvr>
                                    </p:anim>
                                    <p:animRot by="21600000">
                                      <p:cBhvr>
                                        <p:cTn id="26" dur="1000" fill="hold">
                                          <p:stCondLst>
                                            <p:cond delay="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500" autoRev="1" fill="hold">
                                          <p:stCondLst>
                                            <p:cond delay="0"/>
                                          </p:stCondLst>
                                        </p:cTn>
                                        <p:tgtEl>
                                          <p:spTgt spid="7"/>
                                        </p:tgtEl>
                                        <p:attrNameLst>
                                          <p:attrName>ppt_w</p:attrName>
                                        </p:attrNameLst>
                                      </p:cBhvr>
                                    </p:anim>
                                    <p:anim by="(#ppt_w*0.50)" calcmode="lin" valueType="num">
                                      <p:cBhvr>
                                        <p:cTn id="32" dur="500" decel="50000" autoRev="1" fill="hold">
                                          <p:stCondLst>
                                            <p:cond delay="0"/>
                                          </p:stCondLst>
                                        </p:cTn>
                                        <p:tgtEl>
                                          <p:spTgt spid="7"/>
                                        </p:tgtEl>
                                        <p:attrNameLst>
                                          <p:attrName>ppt_x</p:attrName>
                                        </p:attrNameLst>
                                      </p:cBhvr>
                                    </p:anim>
                                    <p:anim from="(-#ppt_h/2)" to="(#ppt_y)" calcmode="lin" valueType="num">
                                      <p:cBhvr>
                                        <p:cTn id="33" dur="1000" fill="hold">
                                          <p:stCondLst>
                                            <p:cond delay="0"/>
                                          </p:stCondLst>
                                        </p:cTn>
                                        <p:tgtEl>
                                          <p:spTgt spid="7"/>
                                        </p:tgtEl>
                                        <p:attrNameLst>
                                          <p:attrName>ppt_y</p:attrName>
                                        </p:attrNameLst>
                                      </p:cBhvr>
                                    </p:anim>
                                    <p:animRot by="21600000">
                                      <p:cBhvr>
                                        <p:cTn id="34"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200029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928</Words>
  <Application>Microsoft Office PowerPoint</Application>
  <PresentationFormat>Widescreen</PresentationFormat>
  <Paragraphs>138</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.VnArialH</vt:lpstr>
      <vt:lpstr>Arial</vt:lpstr>
      <vt:lpstr>Calibri</vt:lpstr>
      <vt:lpstr>Calibri Light</vt:lpstr>
      <vt:lpstr>Helvetica Neue</vt:lpstr>
      <vt:lpstr>Open Sans</vt:lpstr>
      <vt:lpstr>Times New Roman</vt:lpstr>
      <vt:lpstr>Wingdings</vt:lpstr>
      <vt:lpstr>Office Theme</vt:lpstr>
      <vt:lpstr>TIẾT 13.  ĐỐI XỨNG TÂM</vt:lpstr>
      <vt:lpstr>TIẾT 13.  ĐỐI XỨNG TÂM</vt:lpstr>
      <vt:lpstr>TIẾT 13.  ĐỐI XỨNG TÂM</vt:lpstr>
      <vt:lpstr>TIẾT 13.  ĐỐI XỨNG TÂM</vt:lpstr>
      <vt:lpstr>PowerPoint Presentation</vt:lpstr>
      <vt:lpstr>PowerPoint Presentation</vt:lpstr>
      <vt:lpstr>PowerPoint Presentation</vt:lpstr>
      <vt:lpstr>PowerPoint Presentation</vt:lpstr>
      <vt:lpstr>CÔNG VIỆC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14</cp:revision>
  <dcterms:created xsi:type="dcterms:W3CDTF">2020-10-18T10:29:07Z</dcterms:created>
  <dcterms:modified xsi:type="dcterms:W3CDTF">2022-10-21T23:27:56Z</dcterms:modified>
</cp:coreProperties>
</file>