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62" r:id="rId4"/>
    <p:sldId id="270" r:id="rId5"/>
    <p:sldId id="272" r:id="rId6"/>
    <p:sldId id="273" r:id="rId7"/>
    <p:sldId id="267" r:id="rId8"/>
    <p:sldId id="263" r:id="rId9"/>
    <p:sldId id="264" r:id="rId10"/>
    <p:sldId id="265" r:id="rId11"/>
    <p:sldId id="266" r:id="rId12"/>
    <p:sldId id="274" r:id="rId13"/>
    <p:sldId id="260" r:id="rId14"/>
    <p:sldId id="276" r:id="rId15"/>
    <p:sldId id="278" r:id="rId16"/>
    <p:sldId id="277" r:id="rId17"/>
    <p:sldId id="259" r:id="rId18"/>
    <p:sldId id="275" r:id="rId19"/>
    <p:sldId id="25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9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A758B2-AA65-4F0E-B6CB-012BE45E2CCA}"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757C9-61E5-4830-8B9F-BFBF32B455EE}" type="slidenum">
              <a:rPr lang="en-US" smtClean="0"/>
              <a:t>‹#›</a:t>
            </a:fld>
            <a:endParaRPr lang="en-US"/>
          </a:p>
        </p:txBody>
      </p:sp>
    </p:spTree>
    <p:extLst>
      <p:ext uri="{BB962C8B-B14F-4D97-AF65-F5344CB8AC3E}">
        <p14:creationId xmlns:p14="http://schemas.microsoft.com/office/powerpoint/2010/main" val="116672733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A758B2-AA65-4F0E-B6CB-012BE45E2CCA}"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757C9-61E5-4830-8B9F-BFBF32B455EE}" type="slidenum">
              <a:rPr lang="en-US" smtClean="0"/>
              <a:t>‹#›</a:t>
            </a:fld>
            <a:endParaRPr lang="en-US"/>
          </a:p>
        </p:txBody>
      </p:sp>
    </p:spTree>
    <p:extLst>
      <p:ext uri="{BB962C8B-B14F-4D97-AF65-F5344CB8AC3E}">
        <p14:creationId xmlns:p14="http://schemas.microsoft.com/office/powerpoint/2010/main" val="120242811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A758B2-AA65-4F0E-B6CB-012BE45E2CCA}"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757C9-61E5-4830-8B9F-BFBF32B455EE}" type="slidenum">
              <a:rPr lang="en-US" smtClean="0"/>
              <a:t>‹#›</a:t>
            </a:fld>
            <a:endParaRPr lang="en-US"/>
          </a:p>
        </p:txBody>
      </p:sp>
    </p:spTree>
    <p:extLst>
      <p:ext uri="{BB962C8B-B14F-4D97-AF65-F5344CB8AC3E}">
        <p14:creationId xmlns:p14="http://schemas.microsoft.com/office/powerpoint/2010/main" val="213012737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A758B2-AA65-4F0E-B6CB-012BE45E2CCA}"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757C9-61E5-4830-8B9F-BFBF32B455EE}" type="slidenum">
              <a:rPr lang="en-US" smtClean="0"/>
              <a:t>‹#›</a:t>
            </a:fld>
            <a:endParaRPr lang="en-US"/>
          </a:p>
        </p:txBody>
      </p:sp>
    </p:spTree>
    <p:extLst>
      <p:ext uri="{BB962C8B-B14F-4D97-AF65-F5344CB8AC3E}">
        <p14:creationId xmlns:p14="http://schemas.microsoft.com/office/powerpoint/2010/main" val="290852976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A758B2-AA65-4F0E-B6CB-012BE45E2CCA}"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757C9-61E5-4830-8B9F-BFBF32B455EE}" type="slidenum">
              <a:rPr lang="en-US" smtClean="0"/>
              <a:t>‹#›</a:t>
            </a:fld>
            <a:endParaRPr lang="en-US"/>
          </a:p>
        </p:txBody>
      </p:sp>
    </p:spTree>
    <p:extLst>
      <p:ext uri="{BB962C8B-B14F-4D97-AF65-F5344CB8AC3E}">
        <p14:creationId xmlns:p14="http://schemas.microsoft.com/office/powerpoint/2010/main" val="180473059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A758B2-AA65-4F0E-B6CB-012BE45E2CCA}"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757C9-61E5-4830-8B9F-BFBF32B455EE}" type="slidenum">
              <a:rPr lang="en-US" smtClean="0"/>
              <a:t>‹#›</a:t>
            </a:fld>
            <a:endParaRPr lang="en-US"/>
          </a:p>
        </p:txBody>
      </p:sp>
    </p:spTree>
    <p:extLst>
      <p:ext uri="{BB962C8B-B14F-4D97-AF65-F5344CB8AC3E}">
        <p14:creationId xmlns:p14="http://schemas.microsoft.com/office/powerpoint/2010/main" val="265882522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A758B2-AA65-4F0E-B6CB-012BE45E2CCA}" type="datetimeFigureOut">
              <a:rPr lang="en-US" smtClean="0"/>
              <a:t>12/13/2022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0757C9-61E5-4830-8B9F-BFBF32B455EE}" type="slidenum">
              <a:rPr lang="en-US" smtClean="0"/>
              <a:t>‹#›</a:t>
            </a:fld>
            <a:endParaRPr lang="en-US"/>
          </a:p>
        </p:txBody>
      </p:sp>
    </p:spTree>
    <p:extLst>
      <p:ext uri="{BB962C8B-B14F-4D97-AF65-F5344CB8AC3E}">
        <p14:creationId xmlns:p14="http://schemas.microsoft.com/office/powerpoint/2010/main" val="322243268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A758B2-AA65-4F0E-B6CB-012BE45E2CCA}" type="datetimeFigureOut">
              <a:rPr lang="en-US" smtClean="0"/>
              <a:t>12/13/2022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0757C9-61E5-4830-8B9F-BFBF32B455EE}" type="slidenum">
              <a:rPr lang="en-US" smtClean="0"/>
              <a:t>‹#›</a:t>
            </a:fld>
            <a:endParaRPr lang="en-US"/>
          </a:p>
        </p:txBody>
      </p:sp>
    </p:spTree>
    <p:extLst>
      <p:ext uri="{BB962C8B-B14F-4D97-AF65-F5344CB8AC3E}">
        <p14:creationId xmlns:p14="http://schemas.microsoft.com/office/powerpoint/2010/main" val="35914166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A758B2-AA65-4F0E-B6CB-012BE45E2CCA}" type="datetimeFigureOut">
              <a:rPr lang="en-US" smtClean="0"/>
              <a:t>12/13/2022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0757C9-61E5-4830-8B9F-BFBF32B455EE}" type="slidenum">
              <a:rPr lang="en-US" smtClean="0"/>
              <a:t>‹#›</a:t>
            </a:fld>
            <a:endParaRPr lang="en-US"/>
          </a:p>
        </p:txBody>
      </p:sp>
    </p:spTree>
    <p:extLst>
      <p:ext uri="{BB962C8B-B14F-4D97-AF65-F5344CB8AC3E}">
        <p14:creationId xmlns:p14="http://schemas.microsoft.com/office/powerpoint/2010/main" val="350287163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A758B2-AA65-4F0E-B6CB-012BE45E2CCA}"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757C9-61E5-4830-8B9F-BFBF32B455EE}" type="slidenum">
              <a:rPr lang="en-US" smtClean="0"/>
              <a:t>‹#›</a:t>
            </a:fld>
            <a:endParaRPr lang="en-US"/>
          </a:p>
        </p:txBody>
      </p:sp>
    </p:spTree>
    <p:extLst>
      <p:ext uri="{BB962C8B-B14F-4D97-AF65-F5344CB8AC3E}">
        <p14:creationId xmlns:p14="http://schemas.microsoft.com/office/powerpoint/2010/main" val="310618028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A758B2-AA65-4F0E-B6CB-012BE45E2CCA}"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757C9-61E5-4830-8B9F-BFBF32B455EE}" type="slidenum">
              <a:rPr lang="en-US" smtClean="0"/>
              <a:t>‹#›</a:t>
            </a:fld>
            <a:endParaRPr lang="en-US"/>
          </a:p>
        </p:txBody>
      </p:sp>
    </p:spTree>
    <p:extLst>
      <p:ext uri="{BB962C8B-B14F-4D97-AF65-F5344CB8AC3E}">
        <p14:creationId xmlns:p14="http://schemas.microsoft.com/office/powerpoint/2010/main" val="198976844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758B2-AA65-4F0E-B6CB-012BE45E2CCA}" type="datetimeFigureOut">
              <a:rPr lang="en-US" smtClean="0"/>
              <a:t>12/13/2022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0757C9-61E5-4830-8B9F-BFBF32B455EE}" type="slidenum">
              <a:rPr lang="en-US" smtClean="0"/>
              <a:t>‹#›</a:t>
            </a:fld>
            <a:endParaRPr lang="en-US"/>
          </a:p>
        </p:txBody>
      </p:sp>
    </p:spTree>
    <p:extLst>
      <p:ext uri="{BB962C8B-B14F-4D97-AF65-F5344CB8AC3E}">
        <p14:creationId xmlns:p14="http://schemas.microsoft.com/office/powerpoint/2010/main" val="549299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tmp"/><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tmp"/><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tmp"/><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9FC"/>
        </a:solidFill>
        <a:effectLst/>
      </p:bgPr>
    </p:bg>
    <p:spTree>
      <p:nvGrpSpPr>
        <p:cNvPr id="1" name=""/>
        <p:cNvGrpSpPr/>
        <p:nvPr/>
      </p:nvGrpSpPr>
      <p:grpSpPr>
        <a:xfrm>
          <a:off x="0" y="0"/>
          <a:ext cx="0" cy="0"/>
          <a:chOff x="0" y="0"/>
          <a:chExt cx="0" cy="0"/>
        </a:xfrm>
      </p:grpSpPr>
      <p:sp>
        <p:nvSpPr>
          <p:cNvPr id="3" name="Rectangle 2"/>
          <p:cNvSpPr/>
          <p:nvPr/>
        </p:nvSpPr>
        <p:spPr>
          <a:xfrm>
            <a:off x="2487707" y="1264022"/>
            <a:ext cx="7100046" cy="2850777"/>
          </a:xfrm>
          <a:prstGeom prst="rect">
            <a:avLst/>
          </a:prstGeom>
          <a:noFill/>
        </p:spPr>
        <p:txBody>
          <a:bodyPr wrap="none" lIns="91440" tIns="45720" rIns="91440" bIns="45720">
            <a:prstTxWarp prst="textArchUp">
              <a:avLst/>
            </a:prstTxWarp>
            <a:spAutoFit/>
          </a:bodyPr>
          <a:lstStyle/>
          <a:p>
            <a:pPr algn="ctr"/>
            <a:r>
              <a:rPr lang="en-US" sz="8000" b="1" dirty="0" err="1">
                <a:ln w="22225">
                  <a:solidFill>
                    <a:schemeClr val="accent2"/>
                  </a:solidFill>
                  <a:prstDash val="solid"/>
                </a:ln>
                <a:solidFill>
                  <a:srgbClr val="FF5F79"/>
                </a:solidFill>
                <a:latin typeface="Times New Roman" panose="02020603050405020304" pitchFamily="18" charset="0"/>
                <a:cs typeface="Times New Roman" panose="02020603050405020304" pitchFamily="18" charset="0"/>
              </a:rPr>
              <a:t>Chào</a:t>
            </a:r>
            <a:r>
              <a:rPr lang="en-US" sz="8000" b="1" dirty="0">
                <a:ln w="22225">
                  <a:solidFill>
                    <a:schemeClr val="accent2"/>
                  </a:solidFill>
                  <a:prstDash val="solid"/>
                </a:ln>
                <a:solidFill>
                  <a:srgbClr val="FF5F79"/>
                </a:solidFill>
                <a:latin typeface="Times New Roman" panose="02020603050405020304" pitchFamily="18" charset="0"/>
                <a:cs typeface="Times New Roman" panose="02020603050405020304" pitchFamily="18" charset="0"/>
              </a:rPr>
              <a:t> </a:t>
            </a:r>
            <a:r>
              <a:rPr lang="en-US" sz="8000" b="1" dirty="0" err="1">
                <a:ln w="22225">
                  <a:solidFill>
                    <a:schemeClr val="accent2"/>
                  </a:solidFill>
                  <a:prstDash val="solid"/>
                </a:ln>
                <a:solidFill>
                  <a:srgbClr val="FF5F79"/>
                </a:solidFill>
                <a:latin typeface="Times New Roman" panose="02020603050405020304" pitchFamily="18" charset="0"/>
                <a:cs typeface="Times New Roman" panose="02020603050405020304" pitchFamily="18" charset="0"/>
              </a:rPr>
              <a:t>mừng</a:t>
            </a:r>
            <a:r>
              <a:rPr lang="en-US" sz="8000" b="1" dirty="0">
                <a:ln w="22225">
                  <a:solidFill>
                    <a:schemeClr val="accent2"/>
                  </a:solidFill>
                  <a:prstDash val="solid"/>
                </a:ln>
                <a:solidFill>
                  <a:srgbClr val="FF5F79"/>
                </a:solidFill>
                <a:latin typeface="Times New Roman" panose="02020603050405020304" pitchFamily="18" charset="0"/>
                <a:cs typeface="Times New Roman" panose="02020603050405020304" pitchFamily="18" charset="0"/>
              </a:rPr>
              <a:t> </a:t>
            </a:r>
            <a:r>
              <a:rPr lang="en-US" sz="8000" b="1" dirty="0" err="1">
                <a:ln w="22225">
                  <a:solidFill>
                    <a:schemeClr val="accent2"/>
                  </a:solidFill>
                  <a:prstDash val="solid"/>
                </a:ln>
                <a:solidFill>
                  <a:srgbClr val="FF5F79"/>
                </a:solidFill>
                <a:latin typeface="Times New Roman" panose="02020603050405020304" pitchFamily="18" charset="0"/>
                <a:cs typeface="Times New Roman" panose="02020603050405020304" pitchFamily="18" charset="0"/>
              </a:rPr>
              <a:t>thầy</a:t>
            </a:r>
            <a:r>
              <a:rPr lang="en-US" sz="8000" b="1" dirty="0">
                <a:ln w="22225">
                  <a:solidFill>
                    <a:schemeClr val="accent2"/>
                  </a:solidFill>
                  <a:prstDash val="solid"/>
                </a:ln>
                <a:solidFill>
                  <a:srgbClr val="FF5F79"/>
                </a:solidFill>
                <a:latin typeface="Times New Roman" panose="02020603050405020304" pitchFamily="18" charset="0"/>
                <a:cs typeface="Times New Roman" panose="02020603050405020304" pitchFamily="18" charset="0"/>
              </a:rPr>
              <a:t> </a:t>
            </a:r>
            <a:r>
              <a:rPr lang="en-US" sz="8000" b="1" dirty="0" err="1">
                <a:ln w="22225">
                  <a:solidFill>
                    <a:schemeClr val="accent2"/>
                  </a:solidFill>
                  <a:prstDash val="solid"/>
                </a:ln>
                <a:solidFill>
                  <a:srgbClr val="FF5F79"/>
                </a:solidFill>
                <a:latin typeface="Times New Roman" panose="02020603050405020304" pitchFamily="18" charset="0"/>
                <a:cs typeface="Times New Roman" panose="02020603050405020304" pitchFamily="18" charset="0"/>
              </a:rPr>
              <a:t>cô</a:t>
            </a:r>
            <a:r>
              <a:rPr lang="en-US" sz="8000" b="1" dirty="0">
                <a:ln w="22225">
                  <a:solidFill>
                    <a:schemeClr val="accent2"/>
                  </a:solidFill>
                  <a:prstDash val="solid"/>
                </a:ln>
                <a:solidFill>
                  <a:srgbClr val="FF5F79"/>
                </a:solidFill>
                <a:latin typeface="Times New Roman" panose="02020603050405020304" pitchFamily="18" charset="0"/>
                <a:cs typeface="Times New Roman" panose="02020603050405020304" pitchFamily="18" charset="0"/>
              </a:rPr>
              <a:t> </a:t>
            </a:r>
            <a:r>
              <a:rPr lang="en-US" sz="8000" b="1" dirty="0" err="1">
                <a:ln w="22225">
                  <a:solidFill>
                    <a:schemeClr val="accent2"/>
                  </a:solidFill>
                  <a:prstDash val="solid"/>
                </a:ln>
                <a:solidFill>
                  <a:srgbClr val="FF5F79"/>
                </a:solidFill>
                <a:latin typeface="Times New Roman" panose="02020603050405020304" pitchFamily="18" charset="0"/>
                <a:cs typeface="Times New Roman" panose="02020603050405020304" pitchFamily="18" charset="0"/>
              </a:rPr>
              <a:t>dự</a:t>
            </a:r>
            <a:r>
              <a:rPr lang="en-US" sz="8000" b="1" dirty="0">
                <a:ln w="22225">
                  <a:solidFill>
                    <a:schemeClr val="accent2"/>
                  </a:solidFill>
                  <a:prstDash val="solid"/>
                </a:ln>
                <a:solidFill>
                  <a:srgbClr val="FF5F79"/>
                </a:solidFill>
                <a:latin typeface="Times New Roman" panose="02020603050405020304" pitchFamily="18" charset="0"/>
                <a:cs typeface="Times New Roman" panose="02020603050405020304" pitchFamily="18" charset="0"/>
              </a:rPr>
              <a:t> </a:t>
            </a:r>
            <a:r>
              <a:rPr lang="en-US" sz="8000" b="1" dirty="0" err="1">
                <a:ln w="22225">
                  <a:solidFill>
                    <a:schemeClr val="accent2"/>
                  </a:solidFill>
                  <a:prstDash val="solid"/>
                </a:ln>
                <a:solidFill>
                  <a:srgbClr val="FF5F79"/>
                </a:solidFill>
                <a:latin typeface="Times New Roman" panose="02020603050405020304" pitchFamily="18" charset="0"/>
                <a:cs typeface="Times New Roman" panose="02020603050405020304" pitchFamily="18" charset="0"/>
              </a:rPr>
              <a:t>giờ</a:t>
            </a:r>
            <a:endParaRPr lang="en-US" sz="8000" b="1" cap="none" spc="0" dirty="0">
              <a:ln w="22225">
                <a:solidFill>
                  <a:schemeClr val="accent2"/>
                </a:solidFill>
                <a:prstDash val="solid"/>
              </a:ln>
              <a:solidFill>
                <a:srgbClr val="FF5F79"/>
              </a:solidFill>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4812469" y="1858413"/>
            <a:ext cx="2775284" cy="830997"/>
          </a:xfrm>
          <a:prstGeom prst="rect">
            <a:avLst/>
          </a:prstGeom>
          <a:noFill/>
        </p:spPr>
        <p:txBody>
          <a:bodyPr wrap="square" rtlCol="0">
            <a:spAutoFit/>
          </a:bodyPr>
          <a:lstStyle/>
          <a:p>
            <a:r>
              <a:rPr lang="en-US" sz="4800" dirty="0" err="1">
                <a:solidFill>
                  <a:schemeClr val="accent2">
                    <a:lumMod val="75000"/>
                  </a:schemeClr>
                </a:solidFill>
                <a:latin typeface="Times New Roman" panose="02020603050405020304" pitchFamily="18" charset="0"/>
                <a:ea typeface="Aachen" panose="02020500000000000000" pitchFamily="18" charset="0"/>
                <a:cs typeface="Times New Roman" panose="02020603050405020304" pitchFamily="18" charset="0"/>
              </a:rPr>
              <a:t>Lớp</a:t>
            </a:r>
            <a:r>
              <a:rPr lang="en-US" sz="4800" dirty="0">
                <a:solidFill>
                  <a:schemeClr val="accent2">
                    <a:lumMod val="75000"/>
                  </a:schemeClr>
                </a:solidFill>
                <a:latin typeface="Times New Roman" panose="02020603050405020304" pitchFamily="18" charset="0"/>
                <a:ea typeface="Aachen" panose="02020500000000000000" pitchFamily="18" charset="0"/>
                <a:cs typeface="Times New Roman" panose="02020603050405020304" pitchFamily="18" charset="0"/>
              </a:rPr>
              <a:t>: 6A1</a:t>
            </a:r>
          </a:p>
        </p:txBody>
      </p:sp>
      <p:sp>
        <p:nvSpPr>
          <p:cNvPr id="7" name="TextBox 6"/>
          <p:cNvSpPr txBox="1"/>
          <p:nvPr/>
        </p:nvSpPr>
        <p:spPr>
          <a:xfrm>
            <a:off x="3609474" y="3109717"/>
            <a:ext cx="6914147" cy="646331"/>
          </a:xfrm>
          <a:prstGeom prst="rect">
            <a:avLst/>
          </a:prstGeom>
          <a:noFill/>
        </p:spPr>
        <p:txBody>
          <a:bodyPr wrap="square" rtlCol="0">
            <a:spAutoFit/>
          </a:bodyPr>
          <a:lstStyle/>
          <a:p>
            <a:r>
              <a:rPr lang="en-US" sz="3600" b="1" dirty="0" err="1">
                <a:solidFill>
                  <a:srgbClr val="0070C0"/>
                </a:solidFill>
                <a:latin typeface="Times New Roman" panose="02020603050405020304" pitchFamily="18" charset="0"/>
                <a:cs typeface="Times New Roman" panose="02020603050405020304" pitchFamily="18" charset="0"/>
              </a:rPr>
              <a:t>Môn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Khoa</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Học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Tự</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Nhiên</a:t>
            </a:r>
            <a:endParaRPr lang="en-US" sz="3600" b="1" dirty="0">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961095" y="3935982"/>
            <a:ext cx="9172425" cy="830997"/>
          </a:xfrm>
          <a:prstGeom prst="rect">
            <a:avLst/>
          </a:prstGeom>
          <a:noFill/>
        </p:spPr>
        <p:txBody>
          <a:bodyPr wrap="square" rtlCol="0">
            <a:spAutoFit/>
          </a:bodyPr>
          <a:lstStyle/>
          <a:p>
            <a:r>
              <a:rPr lang="en-US" sz="4800" spc="300" dirty="0" err="1">
                <a:latin typeface="Times New Roman" panose="02020603050405020304" pitchFamily="18" charset="0"/>
                <a:cs typeface="Times New Roman" panose="02020603050405020304" pitchFamily="18" charset="0"/>
              </a:rPr>
              <a:t>Bài</a:t>
            </a:r>
            <a:r>
              <a:rPr lang="en-US" sz="4800" spc="300" dirty="0">
                <a:latin typeface="Times New Roman" panose="02020603050405020304" pitchFamily="18" charset="0"/>
                <a:cs typeface="Times New Roman" panose="02020603050405020304" pitchFamily="18" charset="0"/>
              </a:rPr>
              <a:t> 23: </a:t>
            </a:r>
            <a:r>
              <a:rPr lang="en-US" sz="4800" spc="300" dirty="0" err="1">
                <a:latin typeface="Times New Roman" panose="02020603050405020304" pitchFamily="18" charset="0"/>
                <a:cs typeface="Times New Roman" panose="02020603050405020304" pitchFamily="18" charset="0"/>
              </a:rPr>
              <a:t>Tổ</a:t>
            </a:r>
            <a:r>
              <a:rPr lang="en-US" sz="4800" spc="300" dirty="0">
                <a:latin typeface="Times New Roman" panose="02020603050405020304" pitchFamily="18" charset="0"/>
                <a:cs typeface="Times New Roman" panose="02020603050405020304" pitchFamily="18" charset="0"/>
              </a:rPr>
              <a:t> </a:t>
            </a:r>
            <a:r>
              <a:rPr lang="en-US" sz="4800" spc="300" dirty="0" err="1">
                <a:latin typeface="Times New Roman" panose="02020603050405020304" pitchFamily="18" charset="0"/>
                <a:cs typeface="Times New Roman" panose="02020603050405020304" pitchFamily="18" charset="0"/>
              </a:rPr>
              <a:t>chức</a:t>
            </a:r>
            <a:r>
              <a:rPr lang="en-US" sz="4800" spc="300" dirty="0">
                <a:latin typeface="Times New Roman" panose="02020603050405020304" pitchFamily="18" charset="0"/>
                <a:cs typeface="Times New Roman" panose="02020603050405020304" pitchFamily="18" charset="0"/>
              </a:rPr>
              <a:t> </a:t>
            </a:r>
            <a:r>
              <a:rPr lang="en-US" sz="4800" spc="300" dirty="0" err="1">
                <a:latin typeface="Times New Roman" panose="02020603050405020304" pitchFamily="18" charset="0"/>
                <a:cs typeface="Times New Roman" panose="02020603050405020304" pitchFamily="18" charset="0"/>
              </a:rPr>
              <a:t>cơ</a:t>
            </a:r>
            <a:r>
              <a:rPr lang="en-US" sz="4800" spc="300" dirty="0">
                <a:latin typeface="Times New Roman" panose="02020603050405020304" pitchFamily="18" charset="0"/>
                <a:cs typeface="Times New Roman" panose="02020603050405020304" pitchFamily="18" charset="0"/>
              </a:rPr>
              <a:t> </a:t>
            </a:r>
            <a:r>
              <a:rPr lang="en-US" sz="4800" spc="300" dirty="0" err="1">
                <a:latin typeface="Times New Roman" panose="02020603050405020304" pitchFamily="18" charset="0"/>
                <a:cs typeface="Times New Roman" panose="02020603050405020304" pitchFamily="18" charset="0"/>
              </a:rPr>
              <a:t>thể</a:t>
            </a:r>
            <a:r>
              <a:rPr lang="en-US" sz="4800" spc="300" dirty="0">
                <a:latin typeface="Times New Roman" panose="02020603050405020304" pitchFamily="18" charset="0"/>
                <a:cs typeface="Times New Roman" panose="02020603050405020304" pitchFamily="18" charset="0"/>
              </a:rPr>
              <a:t> </a:t>
            </a:r>
            <a:r>
              <a:rPr lang="en-US" sz="4800" spc="300" dirty="0" err="1">
                <a:latin typeface="Times New Roman" panose="02020603050405020304" pitchFamily="18" charset="0"/>
                <a:cs typeface="Times New Roman" panose="02020603050405020304" pitchFamily="18" charset="0"/>
              </a:rPr>
              <a:t>đa</a:t>
            </a:r>
            <a:r>
              <a:rPr lang="en-US" sz="4800" spc="300" dirty="0">
                <a:latin typeface="Times New Roman" panose="02020603050405020304" pitchFamily="18" charset="0"/>
                <a:cs typeface="Times New Roman" panose="02020603050405020304" pitchFamily="18" charset="0"/>
              </a:rPr>
              <a:t> </a:t>
            </a:r>
            <a:r>
              <a:rPr lang="en-US" sz="4800" spc="300" dirty="0" err="1">
                <a:latin typeface="Times New Roman" panose="02020603050405020304" pitchFamily="18" charset="0"/>
                <a:cs typeface="Times New Roman" panose="02020603050405020304" pitchFamily="18" charset="0"/>
              </a:rPr>
              <a:t>bào</a:t>
            </a:r>
            <a:endParaRPr lang="en-US" sz="4800" spc="3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883631" y="5248842"/>
            <a:ext cx="5822072"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Giáo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Nhung</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084014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22" y="2940228"/>
            <a:ext cx="485843" cy="1705213"/>
          </a:xfrm>
          <a:prstGeom prst="rect">
            <a:avLst/>
          </a:prstGeom>
        </p:spPr>
      </p:pic>
      <p:sp>
        <p:nvSpPr>
          <p:cNvPr id="4" name="Chevron 3"/>
          <p:cNvSpPr/>
          <p:nvPr/>
        </p:nvSpPr>
        <p:spPr>
          <a:xfrm rot="5400000">
            <a:off x="488425" y="19196"/>
            <a:ext cx="233470" cy="450039"/>
          </a:xfrm>
          <a:prstGeom prst="chevron">
            <a:avLst>
              <a:gd name="adj" fmla="val 60867"/>
            </a:avLst>
          </a:prstGeom>
          <a:solidFill>
            <a:srgbClr val="845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hevron 4"/>
          <p:cNvSpPr/>
          <p:nvPr/>
        </p:nvSpPr>
        <p:spPr>
          <a:xfrm rot="5400000">
            <a:off x="492006" y="252667"/>
            <a:ext cx="233470" cy="450039"/>
          </a:xfrm>
          <a:prstGeom prst="chevron">
            <a:avLst>
              <a:gd name="adj" fmla="val 60867"/>
            </a:avLst>
          </a:prstGeom>
          <a:solidFill>
            <a:srgbClr val="FFC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hevron 5"/>
          <p:cNvSpPr/>
          <p:nvPr/>
        </p:nvSpPr>
        <p:spPr>
          <a:xfrm rot="5400000">
            <a:off x="488424" y="719611"/>
            <a:ext cx="233470" cy="450039"/>
          </a:xfrm>
          <a:prstGeom prst="chevron">
            <a:avLst>
              <a:gd name="adj" fmla="val 60867"/>
            </a:avLst>
          </a:prstGeom>
          <a:solidFill>
            <a:srgbClr val="FF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vron 6"/>
          <p:cNvSpPr/>
          <p:nvPr/>
        </p:nvSpPr>
        <p:spPr>
          <a:xfrm rot="5400000">
            <a:off x="495587" y="486139"/>
            <a:ext cx="233470" cy="450039"/>
          </a:xfrm>
          <a:prstGeom prst="chevron">
            <a:avLst>
              <a:gd name="adj" fmla="val 60867"/>
            </a:avLst>
          </a:prstGeom>
          <a:solidFill>
            <a:srgbClr val="F9F8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flipV="1">
            <a:off x="940758" y="860915"/>
            <a:ext cx="5580358" cy="77547"/>
          </a:xfrm>
          <a:prstGeom prst="rect">
            <a:avLst/>
          </a:prstGeom>
          <a:gradFill flip="none" rotWithShape="1">
            <a:gsLst>
              <a:gs pos="0">
                <a:schemeClr val="bg1"/>
              </a:gs>
              <a:gs pos="67000">
                <a:srgbClr val="FFC760"/>
              </a:gs>
              <a:gs pos="34000">
                <a:srgbClr val="FF5F79"/>
              </a:gs>
              <a:gs pos="95000">
                <a:srgbClr val="845FC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8690382" y="1568675"/>
            <a:ext cx="2021204" cy="4648984"/>
            <a:chOff x="8690382" y="1568675"/>
            <a:chExt cx="2021204" cy="4648984"/>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3912" y="1568675"/>
              <a:ext cx="1774144" cy="4162926"/>
            </a:xfrm>
            <a:prstGeom prst="rect">
              <a:avLst/>
            </a:prstGeom>
          </p:spPr>
        </p:pic>
        <p:sp>
          <p:nvSpPr>
            <p:cNvPr id="19" name="Rectangle 18"/>
            <p:cNvSpPr/>
            <p:nvPr/>
          </p:nvSpPr>
          <p:spPr>
            <a:xfrm>
              <a:off x="8690382" y="5851577"/>
              <a:ext cx="2021204" cy="366082"/>
            </a:xfrm>
            <a:prstGeom prst="rect">
              <a:avLst/>
            </a:prstGeom>
            <a:solidFill>
              <a:srgbClr val="FFF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Hệ</a:t>
              </a:r>
              <a:r>
                <a:rPr lang="en-US" sz="2800" dirty="0">
                  <a:solidFill>
                    <a:schemeClr val="tx1"/>
                  </a:solidFill>
                </a:rPr>
                <a:t> </a:t>
              </a:r>
              <a:r>
                <a:rPr lang="en-US" sz="2800" dirty="0" err="1">
                  <a:solidFill>
                    <a:schemeClr val="tx1"/>
                  </a:solidFill>
                </a:rPr>
                <a:t>xương</a:t>
              </a:r>
              <a:endParaRPr lang="en-US" sz="2800" dirty="0">
                <a:solidFill>
                  <a:schemeClr val="tx1"/>
                </a:solidFill>
              </a:endParaRPr>
            </a:p>
          </p:txBody>
        </p:sp>
      </p:grpSp>
      <p:grpSp>
        <p:nvGrpSpPr>
          <p:cNvPr id="8" name="Group 7"/>
          <p:cNvGrpSpPr/>
          <p:nvPr/>
        </p:nvGrpSpPr>
        <p:grpSpPr>
          <a:xfrm>
            <a:off x="4591566" y="1697952"/>
            <a:ext cx="3051512" cy="4545728"/>
            <a:chOff x="4591566" y="1697952"/>
            <a:chExt cx="3051512" cy="4545728"/>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5069" y="1697952"/>
              <a:ext cx="1944506" cy="4053626"/>
            </a:xfrm>
            <a:prstGeom prst="rect">
              <a:avLst/>
            </a:prstGeom>
          </p:spPr>
        </p:pic>
        <p:sp>
          <p:nvSpPr>
            <p:cNvPr id="20" name="Rectangle 19"/>
            <p:cNvSpPr/>
            <p:nvPr/>
          </p:nvSpPr>
          <p:spPr>
            <a:xfrm>
              <a:off x="4591566" y="5851577"/>
              <a:ext cx="3051512" cy="392103"/>
            </a:xfrm>
            <a:prstGeom prst="rect">
              <a:avLst/>
            </a:prstGeom>
            <a:solidFill>
              <a:srgbClr val="FFF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Hệ</a:t>
              </a:r>
              <a:r>
                <a:rPr lang="en-US" sz="2800" dirty="0">
                  <a:solidFill>
                    <a:schemeClr val="tx1"/>
                  </a:solidFill>
                </a:rPr>
                <a:t> </a:t>
              </a:r>
              <a:r>
                <a:rPr lang="en-US" sz="2800" dirty="0" err="1">
                  <a:solidFill>
                    <a:schemeClr val="tx1"/>
                  </a:solidFill>
                </a:rPr>
                <a:t>thần</a:t>
              </a:r>
              <a:r>
                <a:rPr lang="en-US" sz="2800" dirty="0">
                  <a:solidFill>
                    <a:schemeClr val="tx1"/>
                  </a:solidFill>
                </a:rPr>
                <a:t> </a:t>
              </a:r>
              <a:r>
                <a:rPr lang="en-US" sz="2800" dirty="0" err="1">
                  <a:solidFill>
                    <a:schemeClr val="tx1"/>
                  </a:solidFill>
                </a:rPr>
                <a:t>kinh</a:t>
              </a:r>
              <a:endParaRPr lang="en-US" sz="2800" dirty="0">
                <a:solidFill>
                  <a:schemeClr val="tx1"/>
                </a:solidFill>
              </a:endParaRPr>
            </a:p>
          </p:txBody>
        </p:sp>
      </p:grpSp>
      <p:grpSp>
        <p:nvGrpSpPr>
          <p:cNvPr id="2" name="Group 1"/>
          <p:cNvGrpSpPr/>
          <p:nvPr/>
        </p:nvGrpSpPr>
        <p:grpSpPr>
          <a:xfrm>
            <a:off x="1441855" y="1697952"/>
            <a:ext cx="2345161" cy="4519707"/>
            <a:chOff x="1441855" y="1697952"/>
            <a:chExt cx="2345161" cy="4519707"/>
          </a:xfrm>
        </p:grpSpPr>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1855" y="1697952"/>
              <a:ext cx="1978877" cy="3904373"/>
            </a:xfrm>
            <a:prstGeom prst="rect">
              <a:avLst/>
            </a:prstGeom>
          </p:spPr>
        </p:pic>
        <p:sp>
          <p:nvSpPr>
            <p:cNvPr id="21" name="Rectangle 20"/>
            <p:cNvSpPr/>
            <p:nvPr/>
          </p:nvSpPr>
          <p:spPr>
            <a:xfrm>
              <a:off x="1441855" y="5851577"/>
              <a:ext cx="2345161" cy="366082"/>
            </a:xfrm>
            <a:prstGeom prst="rect">
              <a:avLst/>
            </a:prstGeom>
            <a:solidFill>
              <a:srgbClr val="FFF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Hệ</a:t>
              </a:r>
              <a:r>
                <a:rPr lang="en-US" sz="2800" dirty="0">
                  <a:solidFill>
                    <a:schemeClr val="tx1"/>
                  </a:solidFill>
                </a:rPr>
                <a:t> </a:t>
              </a:r>
              <a:r>
                <a:rPr lang="en-US" sz="2800" dirty="0" err="1">
                  <a:solidFill>
                    <a:schemeClr val="tx1"/>
                  </a:solidFill>
                </a:rPr>
                <a:t>tuần</a:t>
              </a:r>
              <a:r>
                <a:rPr lang="en-US" sz="2800" dirty="0">
                  <a:solidFill>
                    <a:schemeClr val="tx1"/>
                  </a:solidFill>
                </a:rPr>
                <a:t> </a:t>
              </a:r>
              <a:r>
                <a:rPr lang="en-US" sz="2800" dirty="0" err="1">
                  <a:solidFill>
                    <a:schemeClr val="tx1"/>
                  </a:solidFill>
                </a:rPr>
                <a:t>hoàn</a:t>
              </a:r>
              <a:endParaRPr lang="en-US" sz="2800" dirty="0">
                <a:solidFill>
                  <a:schemeClr val="tx1"/>
                </a:solidFill>
              </a:endParaRPr>
            </a:p>
          </p:txBody>
        </p:sp>
      </p:grpSp>
      <p:sp>
        <p:nvSpPr>
          <p:cNvPr id="22" name="TextBox 21"/>
          <p:cNvSpPr txBox="1"/>
          <p:nvPr/>
        </p:nvSpPr>
        <p:spPr>
          <a:xfrm>
            <a:off x="858827" y="240815"/>
            <a:ext cx="8508501" cy="584775"/>
          </a:xfrm>
          <a:prstGeom prst="rect">
            <a:avLst/>
          </a:prstGeom>
          <a:noFill/>
        </p:spPr>
        <p:txBody>
          <a:bodyPr wrap="square" rtlCol="0">
            <a:spAutoFit/>
          </a:bodyPr>
          <a:lstStyle/>
          <a:p>
            <a:r>
              <a:rPr lang="en-US" sz="3200" spc="300" dirty="0" err="1">
                <a:latin typeface="Times New Roman" panose="02020603050405020304" pitchFamily="18" charset="0"/>
                <a:cs typeface="Times New Roman" panose="02020603050405020304" pitchFamily="18" charset="0"/>
              </a:rPr>
              <a:t>Tổ</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chức</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cơ</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thể</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đa</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bào</a:t>
            </a:r>
            <a:endParaRPr lang="en-US" sz="3200" spc="3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830179" y="989116"/>
            <a:ext cx="569093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IV.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05932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22" y="2940228"/>
            <a:ext cx="485843" cy="1705213"/>
          </a:xfrm>
          <a:prstGeom prst="rect">
            <a:avLst/>
          </a:prstGeom>
        </p:spPr>
      </p:pic>
      <p:sp>
        <p:nvSpPr>
          <p:cNvPr id="4" name="Chevron 3"/>
          <p:cNvSpPr/>
          <p:nvPr/>
        </p:nvSpPr>
        <p:spPr>
          <a:xfrm rot="5400000">
            <a:off x="488425" y="19196"/>
            <a:ext cx="233470" cy="450039"/>
          </a:xfrm>
          <a:prstGeom prst="chevron">
            <a:avLst>
              <a:gd name="adj" fmla="val 60867"/>
            </a:avLst>
          </a:prstGeom>
          <a:solidFill>
            <a:srgbClr val="845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hevron 4"/>
          <p:cNvSpPr/>
          <p:nvPr/>
        </p:nvSpPr>
        <p:spPr>
          <a:xfrm rot="5400000">
            <a:off x="492006" y="252667"/>
            <a:ext cx="233470" cy="450039"/>
          </a:xfrm>
          <a:prstGeom prst="chevron">
            <a:avLst>
              <a:gd name="adj" fmla="val 60867"/>
            </a:avLst>
          </a:prstGeom>
          <a:solidFill>
            <a:srgbClr val="FFC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hevron 5"/>
          <p:cNvSpPr/>
          <p:nvPr/>
        </p:nvSpPr>
        <p:spPr>
          <a:xfrm rot="5400000">
            <a:off x="488424" y="719611"/>
            <a:ext cx="233470" cy="450039"/>
          </a:xfrm>
          <a:prstGeom prst="chevron">
            <a:avLst>
              <a:gd name="adj" fmla="val 60867"/>
            </a:avLst>
          </a:prstGeom>
          <a:solidFill>
            <a:srgbClr val="FF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vron 6"/>
          <p:cNvSpPr/>
          <p:nvPr/>
        </p:nvSpPr>
        <p:spPr>
          <a:xfrm rot="5400000">
            <a:off x="495587" y="486139"/>
            <a:ext cx="233470" cy="450039"/>
          </a:xfrm>
          <a:prstGeom prst="chevron">
            <a:avLst>
              <a:gd name="adj" fmla="val 60867"/>
            </a:avLst>
          </a:prstGeom>
          <a:solidFill>
            <a:srgbClr val="F9F8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flipV="1">
            <a:off x="940758" y="860915"/>
            <a:ext cx="5580358" cy="77547"/>
          </a:xfrm>
          <a:prstGeom prst="rect">
            <a:avLst/>
          </a:prstGeom>
          <a:gradFill flip="none" rotWithShape="1">
            <a:gsLst>
              <a:gs pos="0">
                <a:schemeClr val="bg1"/>
              </a:gs>
              <a:gs pos="67000">
                <a:srgbClr val="FFC760"/>
              </a:gs>
              <a:gs pos="34000">
                <a:srgbClr val="FF5F79"/>
              </a:gs>
              <a:gs pos="95000">
                <a:srgbClr val="845FC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3077" y="1670633"/>
            <a:ext cx="1830788" cy="4326452"/>
          </a:xfrm>
          <a:prstGeom prst="rect">
            <a:avLst/>
          </a:prstGeom>
        </p:spPr>
      </p:pic>
      <p:sp>
        <p:nvSpPr>
          <p:cNvPr id="15" name="TextBox 14"/>
          <p:cNvSpPr txBox="1"/>
          <p:nvPr/>
        </p:nvSpPr>
        <p:spPr>
          <a:xfrm>
            <a:off x="3801979" y="5855369"/>
            <a:ext cx="4251607" cy="584775"/>
          </a:xfrm>
          <a:prstGeom prst="rect">
            <a:avLst/>
          </a:prstGeom>
          <a:noFill/>
        </p:spPr>
        <p:txBody>
          <a:bodyPr wrap="square" rtlCol="0">
            <a:spAutoFit/>
          </a:bodyPr>
          <a:lstStyle/>
          <a:p>
            <a:pPr algn="ctr"/>
            <a:r>
              <a:rPr lang="en-US" sz="3200" dirty="0" err="1"/>
              <a:t>Hệ</a:t>
            </a:r>
            <a:r>
              <a:rPr lang="en-US" sz="3200" dirty="0"/>
              <a:t> </a:t>
            </a:r>
            <a:r>
              <a:rPr lang="en-US" sz="3200" dirty="0" err="1"/>
              <a:t>cơ</a:t>
            </a:r>
            <a:endParaRPr lang="en-US" sz="3200" dirty="0"/>
          </a:p>
        </p:txBody>
      </p:sp>
      <p:sp>
        <p:nvSpPr>
          <p:cNvPr id="16" name="TextBox 15"/>
          <p:cNvSpPr txBox="1"/>
          <p:nvPr/>
        </p:nvSpPr>
        <p:spPr>
          <a:xfrm>
            <a:off x="858827" y="240815"/>
            <a:ext cx="8508501" cy="584775"/>
          </a:xfrm>
          <a:prstGeom prst="rect">
            <a:avLst/>
          </a:prstGeom>
          <a:noFill/>
        </p:spPr>
        <p:txBody>
          <a:bodyPr wrap="square" rtlCol="0">
            <a:spAutoFit/>
          </a:bodyPr>
          <a:lstStyle/>
          <a:p>
            <a:r>
              <a:rPr lang="en-US" sz="3200" spc="300" dirty="0" err="1">
                <a:latin typeface="Times New Roman" panose="02020603050405020304" pitchFamily="18" charset="0"/>
                <a:cs typeface="Times New Roman" panose="02020603050405020304" pitchFamily="18" charset="0"/>
              </a:rPr>
              <a:t>Tổ</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chức</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cơ</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thể</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đa</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bào</a:t>
            </a:r>
            <a:endParaRPr lang="en-US" sz="3200" spc="3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830179" y="989116"/>
            <a:ext cx="569093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IV.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24442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22" y="2940228"/>
            <a:ext cx="485843" cy="1705213"/>
          </a:xfrm>
          <a:prstGeom prst="rect">
            <a:avLst/>
          </a:prstGeom>
        </p:spPr>
      </p:pic>
      <p:sp>
        <p:nvSpPr>
          <p:cNvPr id="4" name="Chevron 3"/>
          <p:cNvSpPr/>
          <p:nvPr/>
        </p:nvSpPr>
        <p:spPr>
          <a:xfrm rot="5400000">
            <a:off x="488425" y="19196"/>
            <a:ext cx="233470" cy="450039"/>
          </a:xfrm>
          <a:prstGeom prst="chevron">
            <a:avLst>
              <a:gd name="adj" fmla="val 60867"/>
            </a:avLst>
          </a:prstGeom>
          <a:solidFill>
            <a:srgbClr val="845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hevron 4"/>
          <p:cNvSpPr/>
          <p:nvPr/>
        </p:nvSpPr>
        <p:spPr>
          <a:xfrm rot="5400000">
            <a:off x="492006" y="252667"/>
            <a:ext cx="233470" cy="450039"/>
          </a:xfrm>
          <a:prstGeom prst="chevron">
            <a:avLst>
              <a:gd name="adj" fmla="val 60867"/>
            </a:avLst>
          </a:prstGeom>
          <a:solidFill>
            <a:srgbClr val="FFC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hevron 5"/>
          <p:cNvSpPr/>
          <p:nvPr/>
        </p:nvSpPr>
        <p:spPr>
          <a:xfrm rot="5400000">
            <a:off x="488424" y="719611"/>
            <a:ext cx="233470" cy="450039"/>
          </a:xfrm>
          <a:prstGeom prst="chevron">
            <a:avLst>
              <a:gd name="adj" fmla="val 60867"/>
            </a:avLst>
          </a:prstGeom>
          <a:solidFill>
            <a:srgbClr val="FF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vron 6"/>
          <p:cNvSpPr/>
          <p:nvPr/>
        </p:nvSpPr>
        <p:spPr>
          <a:xfrm rot="5400000">
            <a:off x="495587" y="486139"/>
            <a:ext cx="233470" cy="450039"/>
          </a:xfrm>
          <a:prstGeom prst="chevron">
            <a:avLst>
              <a:gd name="adj" fmla="val 60867"/>
            </a:avLst>
          </a:prstGeom>
          <a:solidFill>
            <a:srgbClr val="F9F8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flipV="1">
            <a:off x="940758" y="860915"/>
            <a:ext cx="5580358" cy="77547"/>
          </a:xfrm>
          <a:prstGeom prst="rect">
            <a:avLst/>
          </a:prstGeom>
          <a:gradFill flip="none" rotWithShape="1">
            <a:gsLst>
              <a:gs pos="0">
                <a:schemeClr val="bg1"/>
              </a:gs>
              <a:gs pos="67000">
                <a:srgbClr val="FFC760"/>
              </a:gs>
              <a:gs pos="34000">
                <a:srgbClr val="FF5F79"/>
              </a:gs>
              <a:gs pos="95000">
                <a:srgbClr val="845FC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58827" y="240815"/>
            <a:ext cx="8508501" cy="584775"/>
          </a:xfrm>
          <a:prstGeom prst="rect">
            <a:avLst/>
          </a:prstGeom>
          <a:noFill/>
        </p:spPr>
        <p:txBody>
          <a:bodyPr wrap="square" rtlCol="0">
            <a:spAutoFit/>
          </a:bodyPr>
          <a:lstStyle/>
          <a:p>
            <a:r>
              <a:rPr lang="en-US" sz="3200" spc="300" dirty="0" err="1">
                <a:latin typeface="Times New Roman" panose="02020603050405020304" pitchFamily="18" charset="0"/>
                <a:cs typeface="Times New Roman" panose="02020603050405020304" pitchFamily="18" charset="0"/>
              </a:rPr>
              <a:t>Tổ</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chức</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cơ</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thể</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đa</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bào</a:t>
            </a:r>
            <a:endParaRPr lang="en-US" sz="3200" spc="3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830179" y="989116"/>
            <a:ext cx="569093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IV.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endParaRPr lang="en-US" sz="2800" dirty="0">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1772" y="989116"/>
            <a:ext cx="4171112" cy="5316436"/>
          </a:xfrm>
          <a:prstGeom prst="rect">
            <a:avLst/>
          </a:prstGeom>
        </p:spPr>
      </p:pic>
      <p:sp>
        <p:nvSpPr>
          <p:cNvPr id="19" name="Left Brace 18"/>
          <p:cNvSpPr/>
          <p:nvPr/>
        </p:nvSpPr>
        <p:spPr>
          <a:xfrm>
            <a:off x="6731382" y="1281661"/>
            <a:ext cx="479547" cy="2515856"/>
          </a:xfrm>
          <a:prstGeom prst="leftBrace">
            <a:avLst>
              <a:gd name="adj1" fmla="val 85274"/>
              <a:gd name="adj2" fmla="val 49362"/>
            </a:avLst>
          </a:prstGeom>
          <a:ln>
            <a:solidFill>
              <a:srgbClr val="845FC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Left Brace 19"/>
          <p:cNvSpPr/>
          <p:nvPr/>
        </p:nvSpPr>
        <p:spPr>
          <a:xfrm>
            <a:off x="6701137" y="3792834"/>
            <a:ext cx="479547" cy="2515856"/>
          </a:xfrm>
          <a:prstGeom prst="leftBrace">
            <a:avLst>
              <a:gd name="adj1" fmla="val 85274"/>
              <a:gd name="adj2" fmla="val 49362"/>
            </a:avLst>
          </a:prstGeom>
          <a:ln>
            <a:solidFill>
              <a:srgbClr val="845FC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4850688" y="2277979"/>
            <a:ext cx="1491916" cy="523220"/>
          </a:xfrm>
          <a:prstGeom prst="rect">
            <a:avLst/>
          </a:prstGeom>
          <a:noFill/>
          <a:ln>
            <a:solidFill>
              <a:srgbClr val="FFC760"/>
            </a:solidFill>
          </a:ln>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chồi</a:t>
            </a:r>
            <a:endParaRPr lang="en-US" sz="28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4833788" y="4705279"/>
            <a:ext cx="1491916" cy="523220"/>
          </a:xfrm>
          <a:prstGeom prst="rect">
            <a:avLst/>
          </a:prstGeom>
          <a:noFill/>
          <a:ln>
            <a:solidFill>
              <a:srgbClr val="FFC760"/>
            </a:solidFill>
          </a:ln>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rễ</a:t>
            </a:r>
            <a:endParaRPr lang="en-US" sz="28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858826" y="2940228"/>
            <a:ext cx="5662289" cy="584775"/>
          </a:xfrm>
          <a:prstGeom prst="rect">
            <a:avLst/>
          </a:prstGeom>
          <a:noFill/>
        </p:spPr>
        <p:txBody>
          <a:bodyPr wrap="square" rtlCol="0">
            <a:spAutoFit/>
          </a:bodyPr>
          <a:lstStyle/>
          <a:p>
            <a:r>
              <a:rPr lang="en-US" sz="3200" b="1" i="1" dirty="0" err="1">
                <a:solidFill>
                  <a:srgbClr val="FF0000"/>
                </a:solidFill>
                <a:latin typeface="Times New Roman" panose="02020603050405020304" pitchFamily="18" charset="0"/>
                <a:cs typeface="Times New Roman" panose="02020603050405020304" pitchFamily="18" charset="0"/>
              </a:rPr>
              <a:t>Thực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vật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có</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hệ</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cơ</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quan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không</a:t>
            </a:r>
            <a:r>
              <a:rPr lang="en-US" sz="3200" b="1"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751465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2592" y="1661549"/>
            <a:ext cx="4876800" cy="3657600"/>
          </a:xfrm>
          <a:prstGeom prst="rect">
            <a:avLst/>
          </a:prstGeom>
        </p:spPr>
      </p:pic>
      <p:sp>
        <p:nvSpPr>
          <p:cNvPr id="3" name="TextBox 2"/>
          <p:cNvSpPr txBox="1"/>
          <p:nvPr/>
        </p:nvSpPr>
        <p:spPr>
          <a:xfrm>
            <a:off x="1310869" y="667966"/>
            <a:ext cx="10003397" cy="954107"/>
          </a:xfrm>
          <a:prstGeom prst="rect">
            <a:avLst/>
          </a:prstGeom>
          <a:noFill/>
        </p:spPr>
        <p:txBody>
          <a:bodyPr wrap="square" rtlCol="0">
            <a:spAutoFit/>
          </a:bodyPr>
          <a:lstStyle/>
          <a:p>
            <a:pPr algn="ctr"/>
            <a:r>
              <a:rPr lang="en-US" sz="2800" b="1" i="1" dirty="0" err="1">
                <a:solidFill>
                  <a:srgbClr val="FF0000"/>
                </a:solidFill>
                <a:latin typeface="Times New Roman" panose="02020603050405020304" pitchFamily="18" charset="0"/>
                <a:cs typeface="Times New Roman" panose="02020603050405020304" pitchFamily="18" charset="0"/>
              </a:rPr>
              <a:t>Tổ</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chức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cấp</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trên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chứa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chức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năng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tổ</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chức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cấp</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dưới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có</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các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đặc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tính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nổi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trội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mà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chỉ</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có</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tổ</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chức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cấp</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trên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mới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có</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được</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187115" y="5353233"/>
            <a:ext cx="10250906"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VD: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di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lái</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669408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2" y="523637"/>
            <a:ext cx="11495314" cy="3785652"/>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1. </a:t>
            </a:r>
            <a:r>
              <a:rPr lang="vi-VN" sz="2400" b="1" dirty="0">
                <a:latin typeface="Times New Roman" panose="02020603050405020304" pitchFamily="18" charset="0"/>
                <a:cs typeface="Times New Roman" panose="02020603050405020304" pitchFamily="18" charset="0"/>
              </a:rPr>
              <a:t>Cho các từ, cụm từ : tuần hoàn, hệ cơ quan, tiêu hóa, cơ, tế bào, rễ, thần kinh, cơ quan, mô thần kinh. Hãy sử dụng các từ, cụm từ trên để hoàn thiện các câu dưới đây.</a:t>
            </a:r>
          </a:p>
          <a:p>
            <a:r>
              <a:rPr lang="vi-VN" sz="2400" dirty="0">
                <a:latin typeface="Times New Roman" panose="02020603050405020304" pitchFamily="18" charset="0"/>
                <a:cs typeface="Times New Roman" panose="02020603050405020304" pitchFamily="18" charset="0"/>
              </a:rPr>
              <a:t>(1) … gồm các tế bào thần kinh gọi là noron và các tế bào thần kinh đệm.</a:t>
            </a:r>
          </a:p>
          <a:p>
            <a:r>
              <a:rPr lang="vi-VN" sz="2400" dirty="0">
                <a:latin typeface="Times New Roman" panose="02020603050405020304" pitchFamily="18" charset="0"/>
                <a:cs typeface="Times New Roman" panose="02020603050405020304" pitchFamily="18" charset="0"/>
              </a:rPr>
              <a:t>(2) Mô được cấu tạo từ một nhóm các … có cùng cấu tạo và chức năng.</a:t>
            </a:r>
          </a:p>
          <a:p>
            <a:r>
              <a:rPr lang="vi-VN" sz="2400" dirty="0">
                <a:latin typeface="Times New Roman" panose="02020603050405020304" pitchFamily="18" charset="0"/>
                <a:cs typeface="Times New Roman" panose="02020603050405020304" pitchFamily="18" charset="0"/>
              </a:rPr>
              <a:t>(3) Mô … là một ví dụ cho mô thực vật. </a:t>
            </a:r>
          </a:p>
          <a:p>
            <a:r>
              <a:rPr lang="vi-VN" sz="2400" dirty="0">
                <a:latin typeface="Times New Roman" panose="02020603050405020304" pitchFamily="18" charset="0"/>
                <a:cs typeface="Times New Roman" panose="02020603050405020304" pitchFamily="18" charset="0"/>
              </a:rPr>
              <a:t>(4) Hai ví dụ cho mô ở động vật là mô … và mô …</a:t>
            </a:r>
          </a:p>
          <a:p>
            <a:r>
              <a:rPr lang="vi-VN" sz="2400" dirty="0">
                <a:latin typeface="Times New Roman" panose="02020603050405020304" pitchFamily="18" charset="0"/>
                <a:cs typeface="Times New Roman" panose="02020603050405020304" pitchFamily="18" charset="0"/>
              </a:rPr>
              <a:t>(5) … là một nhóm các loại mô khác nhau nhưng cùng thực hiện một chức năng.</a:t>
            </a:r>
          </a:p>
          <a:p>
            <a:r>
              <a:rPr lang="vi-VN" sz="2400" dirty="0">
                <a:latin typeface="Times New Roman" panose="02020603050405020304" pitchFamily="18" charset="0"/>
                <a:cs typeface="Times New Roman" panose="02020603050405020304" pitchFamily="18" charset="0"/>
              </a:rPr>
              <a:t>(6) Tập hợp nhiều cơ quan cùng hoạt động để thực hiện một chức năng nhất định được gọi là …</a:t>
            </a:r>
          </a:p>
          <a:p>
            <a:r>
              <a:rPr lang="vi-VN" sz="2400" dirty="0">
                <a:latin typeface="Times New Roman" panose="02020603050405020304" pitchFamily="18" charset="0"/>
                <a:cs typeface="Times New Roman" panose="02020603050405020304" pitchFamily="18" charset="0"/>
              </a:rPr>
              <a:t>(7) Cơ thể con người có nhiều hệ cơ quan khác nhau. Ví dụ như hệ …, hệ… và hệ …</a:t>
            </a:r>
          </a:p>
        </p:txBody>
      </p:sp>
      <p:sp>
        <p:nvSpPr>
          <p:cNvPr id="3" name="Rectangle 2"/>
          <p:cNvSpPr>
            <a:spLocks noChangeArrowheads="1"/>
          </p:cNvSpPr>
          <p:nvPr/>
        </p:nvSpPr>
        <p:spPr bwMode="auto">
          <a:xfrm>
            <a:off x="564060" y="4309289"/>
            <a:ext cx="101521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 </a:t>
            </a:r>
            <a:r>
              <a:rPr kumimoji="0" lang="en-US" altLang="en-US" sz="24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Lấy</a:t>
            </a:r>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ví</a:t>
            </a:r>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dụ</a:t>
            </a:r>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cho</a:t>
            </a:r>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mỗi</a:t>
            </a:r>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cấp</a:t>
            </a:r>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độ</a:t>
            </a:r>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tổ</a:t>
            </a:r>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chức</a:t>
            </a:r>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cơ</a:t>
            </a:r>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thể</a:t>
            </a:r>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sau</a:t>
            </a:r>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đây</a:t>
            </a:r>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cây</a:t>
            </a:r>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bưởi</a:t>
            </a:r>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con </a:t>
            </a:r>
            <a:r>
              <a:rPr kumimoji="0" lang="en-US" altLang="en-US" sz="24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mèo</a:t>
            </a:r>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4" name="Picture 2" descr="Sách bài tập Khoa học tự nhiên lớp 6 Bài 13: Từ tế bào đến cơ thể | Giải SBT KHTN 6 Cánh diề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60" y="4931663"/>
            <a:ext cx="5991225" cy="16573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19304" y="61972"/>
            <a:ext cx="7380514"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PHIẾU HỌC TẬP 2</a:t>
            </a:r>
          </a:p>
        </p:txBody>
      </p:sp>
    </p:spTree>
    <p:extLst>
      <p:ext uri="{BB962C8B-B14F-4D97-AF65-F5344CB8AC3E}">
        <p14:creationId xmlns:p14="http://schemas.microsoft.com/office/powerpoint/2010/main" val="94436528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2" y="510574"/>
            <a:ext cx="11495314" cy="5816977"/>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1. </a:t>
            </a:r>
            <a:r>
              <a:rPr lang="vi-VN" sz="2400" b="1" dirty="0">
                <a:latin typeface="Times New Roman" panose="02020603050405020304" pitchFamily="18" charset="0"/>
                <a:cs typeface="Times New Roman" panose="02020603050405020304" pitchFamily="18" charset="0"/>
              </a:rPr>
              <a:t>Cho các từ, cụm từ : tuần hoàn, hệ cơ quan, tiêu hóa, cơ, tế bào, rễ, thần kinh, cơ quan, mô thần kinh. Hãy sử dụng các từ, cụm từ trên để hoàn thiện các câu dưới đây.</a:t>
            </a:r>
          </a:p>
          <a:p>
            <a:pPr>
              <a:lnSpc>
                <a:spcPct val="150000"/>
              </a:lnSpc>
            </a:pPr>
            <a:r>
              <a:rPr lang="vi-VN" sz="2400"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gồm các tế bào thần kinh gọi là noron và các tế bào thần kinh đệm.</a:t>
            </a:r>
          </a:p>
          <a:p>
            <a:pPr>
              <a:lnSpc>
                <a:spcPct val="150000"/>
              </a:lnSpc>
            </a:pPr>
            <a:r>
              <a:rPr lang="vi-VN" sz="2400" dirty="0">
                <a:latin typeface="Times New Roman" panose="02020603050405020304" pitchFamily="18" charset="0"/>
                <a:cs typeface="Times New Roman" panose="02020603050405020304" pitchFamily="18" charset="0"/>
              </a:rPr>
              <a:t>(2) Mô được cấu tạo từ một nhóm các …</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có cùng cấu tạo và chức năng.</a:t>
            </a:r>
          </a:p>
          <a:p>
            <a:pPr>
              <a:lnSpc>
                <a:spcPct val="150000"/>
              </a:lnSpc>
            </a:pPr>
            <a:r>
              <a:rPr lang="vi-VN" sz="2400" dirty="0">
                <a:latin typeface="Times New Roman" panose="02020603050405020304" pitchFamily="18" charset="0"/>
                <a:cs typeface="Times New Roman" panose="02020603050405020304" pitchFamily="18" charset="0"/>
              </a:rPr>
              <a:t>(3) Mô </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là một ví dụ cho mô thực vật. </a:t>
            </a:r>
          </a:p>
          <a:p>
            <a:pPr>
              <a:lnSpc>
                <a:spcPct val="150000"/>
              </a:lnSpc>
            </a:pPr>
            <a:r>
              <a:rPr lang="vi-VN" sz="2400" dirty="0">
                <a:latin typeface="Times New Roman" panose="02020603050405020304" pitchFamily="18" charset="0"/>
                <a:cs typeface="Times New Roman" panose="02020603050405020304" pitchFamily="18" charset="0"/>
              </a:rPr>
              <a:t>(4) Hai ví dụ cho mô ở động vật là mô …</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và mô …</a:t>
            </a:r>
          </a:p>
          <a:p>
            <a:pPr>
              <a:lnSpc>
                <a:spcPct val="150000"/>
              </a:lnSpc>
            </a:pPr>
            <a:r>
              <a:rPr lang="vi-VN" sz="24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là một nhóm các loại mô khác nhau nhưng cùng thực hiện một chức năng.</a:t>
            </a:r>
          </a:p>
          <a:p>
            <a:pPr>
              <a:lnSpc>
                <a:spcPct val="150000"/>
              </a:lnSpc>
            </a:pPr>
            <a:r>
              <a:rPr lang="vi-VN" sz="2400" dirty="0">
                <a:latin typeface="Times New Roman" panose="02020603050405020304" pitchFamily="18" charset="0"/>
                <a:cs typeface="Times New Roman" panose="02020603050405020304" pitchFamily="18" charset="0"/>
              </a:rPr>
              <a:t>(6) Tập hợp nhiều cơ quan cùng hoạt động để thực hiện một chức năng nhất định được gọi là …</a:t>
            </a:r>
          </a:p>
          <a:p>
            <a:pPr>
              <a:lnSpc>
                <a:spcPct val="150000"/>
              </a:lnSpc>
            </a:pPr>
            <a:r>
              <a:rPr lang="vi-VN" sz="2400" dirty="0">
                <a:latin typeface="Times New Roman" panose="02020603050405020304" pitchFamily="18" charset="0"/>
                <a:cs typeface="Times New Roman" panose="02020603050405020304" pitchFamily="18" charset="0"/>
              </a:rPr>
              <a:t>(7) Cơ thể con người có nhiều hệ cơ quan khác nhau. Ví dụ như hệ …</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hệ…</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nSpc>
                <a:spcPct val="150000"/>
              </a:lnSpc>
            </a:pPr>
            <a:r>
              <a:rPr lang="vi-VN" sz="2400" dirty="0">
                <a:latin typeface="Times New Roman" panose="02020603050405020304" pitchFamily="18" charset="0"/>
                <a:cs typeface="Times New Roman" panose="02020603050405020304" pitchFamily="18" charset="0"/>
              </a:rPr>
              <a:t>và hệ …</a:t>
            </a:r>
          </a:p>
        </p:txBody>
      </p:sp>
      <p:sp>
        <p:nvSpPr>
          <p:cNvPr id="3" name="Rectangle 2"/>
          <p:cNvSpPr/>
          <p:nvPr/>
        </p:nvSpPr>
        <p:spPr>
          <a:xfrm>
            <a:off x="901859" y="1376345"/>
            <a:ext cx="1842171" cy="461665"/>
          </a:xfrm>
          <a:prstGeom prst="rect">
            <a:avLst/>
          </a:prstGeom>
          <a:solidFill>
            <a:schemeClr val="bg1"/>
          </a:solidFill>
        </p:spPr>
        <p:txBody>
          <a:bodyPr wrap="none">
            <a:spAutoFit/>
          </a:bodyPr>
          <a:lstStyle/>
          <a:p>
            <a:r>
              <a:rPr lang="vi-VN" sz="2400" dirty="0">
                <a:solidFill>
                  <a:srgbClr val="FF0000"/>
                </a:solidFill>
                <a:latin typeface="Times New Roman" panose="02020603050405020304" pitchFamily="18" charset="0"/>
                <a:cs typeface="Times New Roman" panose="02020603050405020304" pitchFamily="18" charset="0"/>
              </a:rPr>
              <a:t>Mô thần kinh</a:t>
            </a:r>
          </a:p>
        </p:txBody>
      </p:sp>
      <p:sp>
        <p:nvSpPr>
          <p:cNvPr id="4" name="Rectangle 3"/>
          <p:cNvSpPr/>
          <p:nvPr/>
        </p:nvSpPr>
        <p:spPr>
          <a:xfrm>
            <a:off x="5238812" y="1951111"/>
            <a:ext cx="926857" cy="461665"/>
          </a:xfrm>
          <a:prstGeom prst="rect">
            <a:avLst/>
          </a:prstGeom>
          <a:solidFill>
            <a:schemeClr val="bg1"/>
          </a:solidFill>
        </p:spPr>
        <p:txBody>
          <a:bodyPr wrap="none">
            <a:spAutoFit/>
          </a:bodyPr>
          <a:lstStyle/>
          <a:p>
            <a:r>
              <a:rPr lang="vi-VN" sz="2400" dirty="0">
                <a:solidFill>
                  <a:srgbClr val="FF0000"/>
                </a:solidFill>
                <a:latin typeface="Times New Roman" panose="02020603050405020304" pitchFamily="18" charset="0"/>
                <a:cs typeface="Times New Roman" panose="02020603050405020304" pitchFamily="18" charset="0"/>
              </a:rPr>
              <a:t>tế bào</a:t>
            </a:r>
          </a:p>
        </p:txBody>
      </p:sp>
      <p:sp>
        <p:nvSpPr>
          <p:cNvPr id="5" name="Rectangle 4"/>
          <p:cNvSpPr/>
          <p:nvPr/>
        </p:nvSpPr>
        <p:spPr>
          <a:xfrm>
            <a:off x="1433578" y="2459885"/>
            <a:ext cx="473599" cy="461665"/>
          </a:xfrm>
          <a:prstGeom prst="rect">
            <a:avLst/>
          </a:prstGeom>
          <a:solidFill>
            <a:schemeClr val="bg1"/>
          </a:solidFill>
        </p:spPr>
        <p:txBody>
          <a:bodyPr wrap="square">
            <a:spAutoFit/>
          </a:bodyPr>
          <a:lstStyle/>
          <a:p>
            <a:r>
              <a:rPr lang="vi-VN" sz="2400" dirty="0">
                <a:solidFill>
                  <a:srgbClr val="FF0000"/>
                </a:solidFill>
                <a:latin typeface="+mj-lt"/>
              </a:rPr>
              <a:t>rễ</a:t>
            </a:r>
          </a:p>
        </p:txBody>
      </p:sp>
      <p:sp>
        <p:nvSpPr>
          <p:cNvPr id="6" name="Rectangle 5"/>
          <p:cNvSpPr/>
          <p:nvPr/>
        </p:nvSpPr>
        <p:spPr>
          <a:xfrm>
            <a:off x="6487952" y="3061453"/>
            <a:ext cx="1337226" cy="461665"/>
          </a:xfrm>
          <a:prstGeom prst="rect">
            <a:avLst/>
          </a:prstGeom>
          <a:solidFill>
            <a:schemeClr val="bg1"/>
          </a:solidFill>
        </p:spPr>
        <p:txBody>
          <a:bodyPr wrap="none">
            <a:spAutoFit/>
          </a:bodyPr>
          <a:lstStyle/>
          <a:p>
            <a:r>
              <a:rPr lang="vi-VN" sz="2400" dirty="0">
                <a:solidFill>
                  <a:srgbClr val="FF0000"/>
                </a:solidFill>
                <a:latin typeface="+mj-lt"/>
              </a:rPr>
              <a:t>thần kinh</a:t>
            </a:r>
          </a:p>
        </p:txBody>
      </p:sp>
      <p:sp>
        <p:nvSpPr>
          <p:cNvPr id="7" name="Rectangle 6"/>
          <p:cNvSpPr/>
          <p:nvPr/>
        </p:nvSpPr>
        <p:spPr>
          <a:xfrm>
            <a:off x="5238812" y="3061453"/>
            <a:ext cx="484428" cy="461665"/>
          </a:xfrm>
          <a:prstGeom prst="rect">
            <a:avLst/>
          </a:prstGeom>
          <a:solidFill>
            <a:schemeClr val="bg1"/>
          </a:solidFill>
        </p:spPr>
        <p:txBody>
          <a:bodyPr wrap="none">
            <a:spAutoFit/>
          </a:bodyPr>
          <a:lstStyle/>
          <a:p>
            <a:r>
              <a:rPr lang="vi-VN" sz="2400" dirty="0">
                <a:solidFill>
                  <a:srgbClr val="FF0000"/>
                </a:solidFill>
                <a:latin typeface="+mj-lt"/>
              </a:rPr>
              <a:t>cơ</a:t>
            </a:r>
            <a:endParaRPr lang="en-US" sz="2400" dirty="0">
              <a:latin typeface="+mj-lt"/>
            </a:endParaRPr>
          </a:p>
        </p:txBody>
      </p:sp>
      <p:sp>
        <p:nvSpPr>
          <p:cNvPr id="8" name="Rectangle 7"/>
          <p:cNvSpPr/>
          <p:nvPr/>
        </p:nvSpPr>
        <p:spPr>
          <a:xfrm>
            <a:off x="845320" y="3581480"/>
            <a:ext cx="1242190" cy="461665"/>
          </a:xfrm>
          <a:prstGeom prst="rect">
            <a:avLst/>
          </a:prstGeom>
          <a:solidFill>
            <a:schemeClr val="bg1"/>
          </a:solidFill>
        </p:spPr>
        <p:txBody>
          <a:bodyPr wrap="square">
            <a:spAutoFit/>
          </a:bodyPr>
          <a:lstStyle/>
          <a:p>
            <a:r>
              <a:rPr lang="vi-VN" sz="2400" dirty="0">
                <a:solidFill>
                  <a:srgbClr val="FF0000"/>
                </a:solidFill>
                <a:latin typeface="+mj-lt"/>
              </a:rPr>
              <a:t>Cơ quan </a:t>
            </a:r>
          </a:p>
        </p:txBody>
      </p:sp>
      <p:sp>
        <p:nvSpPr>
          <p:cNvPr id="9" name="Rectangle 8"/>
          <p:cNvSpPr/>
          <p:nvPr/>
        </p:nvSpPr>
        <p:spPr>
          <a:xfrm>
            <a:off x="845320" y="4665020"/>
            <a:ext cx="1526380" cy="461665"/>
          </a:xfrm>
          <a:prstGeom prst="rect">
            <a:avLst/>
          </a:prstGeom>
          <a:solidFill>
            <a:schemeClr val="bg1"/>
          </a:solidFill>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h</a:t>
            </a:r>
            <a:r>
              <a:rPr lang="vi-VN" sz="2400" dirty="0">
                <a:solidFill>
                  <a:srgbClr val="FF0000"/>
                </a:solidFill>
                <a:latin typeface="Times New Roman" panose="02020603050405020304" pitchFamily="18" charset="0"/>
                <a:cs typeface="Times New Roman" panose="02020603050405020304" pitchFamily="18" charset="0"/>
              </a:rPr>
              <a:t>ệ cơ quan</a:t>
            </a:r>
          </a:p>
        </p:txBody>
      </p:sp>
      <p:sp>
        <p:nvSpPr>
          <p:cNvPr id="10" name="Rectangle 9"/>
          <p:cNvSpPr/>
          <p:nvPr/>
        </p:nvSpPr>
        <p:spPr>
          <a:xfrm>
            <a:off x="8664981" y="5226723"/>
            <a:ext cx="1432608" cy="461665"/>
          </a:xfrm>
          <a:prstGeom prst="rect">
            <a:avLst/>
          </a:prstGeom>
          <a:solidFill>
            <a:schemeClr val="bg1"/>
          </a:solidFill>
        </p:spPr>
        <p:txBody>
          <a:bodyPr wrap="square">
            <a:spAutoFit/>
          </a:bodyPr>
          <a:lstStyle/>
          <a:p>
            <a:r>
              <a:rPr lang="vi-VN" sz="2400" dirty="0">
                <a:solidFill>
                  <a:srgbClr val="FF0000"/>
                </a:solidFill>
                <a:latin typeface="Times New Roman" panose="02020603050405020304" pitchFamily="18" charset="0"/>
                <a:cs typeface="Times New Roman" panose="02020603050405020304" pitchFamily="18" charset="0"/>
              </a:rPr>
              <a:t>tuần hoàn</a:t>
            </a:r>
            <a:endParaRPr lang="en-US" sz="2400" dirty="0">
              <a:latin typeface="Times New Roman" panose="02020603050405020304" pitchFamily="18" charset="0"/>
              <a:cs typeface="Times New Roman" panose="02020603050405020304" pitchFamily="18" charset="0"/>
            </a:endParaRPr>
          </a:p>
        </p:txBody>
      </p:sp>
      <p:sp>
        <p:nvSpPr>
          <p:cNvPr id="11" name="Rectangle 10"/>
          <p:cNvSpPr/>
          <p:nvPr/>
        </p:nvSpPr>
        <p:spPr>
          <a:xfrm>
            <a:off x="10557184" y="5226722"/>
            <a:ext cx="1165704" cy="461665"/>
          </a:xfrm>
          <a:prstGeom prst="rect">
            <a:avLst/>
          </a:prstGeom>
          <a:solidFill>
            <a:schemeClr val="bg1"/>
          </a:solidFill>
        </p:spPr>
        <p:txBody>
          <a:bodyPr wrap="none">
            <a:spAutoFit/>
          </a:bodyPr>
          <a:lstStyle/>
          <a:p>
            <a:r>
              <a:rPr lang="vi-VN" sz="2400" dirty="0">
                <a:solidFill>
                  <a:srgbClr val="FF0000"/>
                </a:solidFill>
                <a:latin typeface="+mj-lt"/>
              </a:rPr>
              <a:t>tiêu hóa</a:t>
            </a:r>
            <a:endParaRPr lang="en-US" sz="2400" dirty="0">
              <a:latin typeface="+mj-lt"/>
            </a:endParaRPr>
          </a:p>
        </p:txBody>
      </p:sp>
      <p:sp>
        <p:nvSpPr>
          <p:cNvPr id="12" name="Rectangle 11"/>
          <p:cNvSpPr/>
          <p:nvPr/>
        </p:nvSpPr>
        <p:spPr>
          <a:xfrm>
            <a:off x="1200092" y="5748560"/>
            <a:ext cx="1414170" cy="461665"/>
          </a:xfrm>
          <a:prstGeom prst="rect">
            <a:avLst/>
          </a:prstGeom>
          <a:solidFill>
            <a:schemeClr val="bg1"/>
          </a:solidFill>
        </p:spPr>
        <p:txBody>
          <a:bodyPr wrap="none">
            <a:spAutoFit/>
          </a:bodyPr>
          <a:lstStyle/>
          <a:p>
            <a:r>
              <a:rPr lang="vi-VN" sz="2400" dirty="0">
                <a:solidFill>
                  <a:srgbClr val="FF0000"/>
                </a:solidFill>
                <a:latin typeface="Times New Roman" panose="02020603050405020304" pitchFamily="18" charset="0"/>
                <a:cs typeface="Times New Roman" panose="02020603050405020304" pitchFamily="18" charset="0"/>
              </a:rPr>
              <a:t>thần kinh </a:t>
            </a:r>
            <a:endParaRPr lang="en-US" sz="2400" dirty="0">
              <a:latin typeface="Times New Roman" panose="02020603050405020304" pitchFamily="18" charset="0"/>
              <a:cs typeface="Times New Roman" panose="02020603050405020304" pitchFamily="18" charset="0"/>
            </a:endParaRPr>
          </a:p>
        </p:txBody>
      </p:sp>
      <p:pic>
        <p:nvPicPr>
          <p:cNvPr id="13" name="Picture 1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22" y="2940228"/>
            <a:ext cx="485843" cy="1705213"/>
          </a:xfrm>
          <a:prstGeom prst="rect">
            <a:avLst/>
          </a:prstGeom>
        </p:spPr>
      </p:pic>
    </p:spTree>
    <p:extLst>
      <p:ext uri="{BB962C8B-B14F-4D97-AF65-F5344CB8AC3E}">
        <p14:creationId xmlns:p14="http://schemas.microsoft.com/office/powerpoint/2010/main" val="1291863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44637" y="1640541"/>
            <a:ext cx="11211935" cy="3155028"/>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922" y="2940228"/>
            <a:ext cx="485843" cy="1705213"/>
          </a:xfrm>
          <a:prstGeom prst="rect">
            <a:avLst/>
          </a:prstGeom>
        </p:spPr>
      </p:pic>
      <p:sp>
        <p:nvSpPr>
          <p:cNvPr id="2" name="TextBox 1"/>
          <p:cNvSpPr txBox="1"/>
          <p:nvPr/>
        </p:nvSpPr>
        <p:spPr>
          <a:xfrm>
            <a:off x="544637" y="914400"/>
            <a:ext cx="2015683"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79917244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627" y="938462"/>
            <a:ext cx="11103196" cy="5695684"/>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922" y="2940228"/>
            <a:ext cx="485843" cy="1705213"/>
          </a:xfrm>
          <a:prstGeom prst="rect">
            <a:avLst/>
          </a:prstGeom>
        </p:spPr>
      </p:pic>
      <p:sp>
        <p:nvSpPr>
          <p:cNvPr id="4" name="Chevron 3"/>
          <p:cNvSpPr/>
          <p:nvPr/>
        </p:nvSpPr>
        <p:spPr>
          <a:xfrm rot="5400000">
            <a:off x="488425" y="19196"/>
            <a:ext cx="233470" cy="450039"/>
          </a:xfrm>
          <a:prstGeom prst="chevron">
            <a:avLst>
              <a:gd name="adj" fmla="val 60867"/>
            </a:avLst>
          </a:prstGeom>
          <a:solidFill>
            <a:srgbClr val="845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hevron 4"/>
          <p:cNvSpPr/>
          <p:nvPr/>
        </p:nvSpPr>
        <p:spPr>
          <a:xfrm rot="5400000">
            <a:off x="492006" y="252667"/>
            <a:ext cx="233470" cy="450039"/>
          </a:xfrm>
          <a:prstGeom prst="chevron">
            <a:avLst>
              <a:gd name="adj" fmla="val 60867"/>
            </a:avLst>
          </a:prstGeom>
          <a:solidFill>
            <a:srgbClr val="FFC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hevron 5"/>
          <p:cNvSpPr/>
          <p:nvPr/>
        </p:nvSpPr>
        <p:spPr>
          <a:xfrm rot="5400000">
            <a:off x="488424" y="719611"/>
            <a:ext cx="233470" cy="450039"/>
          </a:xfrm>
          <a:prstGeom prst="chevron">
            <a:avLst>
              <a:gd name="adj" fmla="val 60867"/>
            </a:avLst>
          </a:prstGeom>
          <a:solidFill>
            <a:srgbClr val="FF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vron 6"/>
          <p:cNvSpPr/>
          <p:nvPr/>
        </p:nvSpPr>
        <p:spPr>
          <a:xfrm rot="5400000">
            <a:off x="495587" y="486139"/>
            <a:ext cx="233470" cy="450039"/>
          </a:xfrm>
          <a:prstGeom prst="chevron">
            <a:avLst>
              <a:gd name="adj" fmla="val 60867"/>
            </a:avLst>
          </a:prstGeom>
          <a:solidFill>
            <a:srgbClr val="F9F8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flipV="1">
            <a:off x="940758" y="860915"/>
            <a:ext cx="5580358" cy="77547"/>
          </a:xfrm>
          <a:prstGeom prst="rect">
            <a:avLst/>
          </a:prstGeom>
          <a:gradFill flip="none" rotWithShape="1">
            <a:gsLst>
              <a:gs pos="0">
                <a:schemeClr val="bg1"/>
              </a:gs>
              <a:gs pos="67000">
                <a:srgbClr val="FFC760"/>
              </a:gs>
              <a:gs pos="34000">
                <a:srgbClr val="FF5F79"/>
              </a:gs>
              <a:gs pos="95000">
                <a:srgbClr val="845FC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9197" y="973787"/>
            <a:ext cx="1886663" cy="523220"/>
          </a:xfrm>
          <a:prstGeom prst="rect">
            <a:avLst/>
          </a:prstGeom>
          <a:noFill/>
        </p:spPr>
        <p:txBody>
          <a:bodyPr wrap="square" rtlCol="0">
            <a:spAutoFit/>
          </a:bodyPr>
          <a:lstStyle/>
          <a:p>
            <a:r>
              <a:rPr lang="en-US" sz="2800" b="1" dirty="0" err="1">
                <a:solidFill>
                  <a:schemeClr val="bg1"/>
                </a:solidFill>
              </a:rPr>
              <a:t>Vận</a:t>
            </a:r>
            <a:r>
              <a:rPr lang="en-US" sz="2800" b="1" dirty="0">
                <a:solidFill>
                  <a:schemeClr val="bg1"/>
                </a:solidFill>
              </a:rPr>
              <a:t> </a:t>
            </a:r>
            <a:r>
              <a:rPr lang="en-US" sz="2800" b="1" dirty="0" err="1">
                <a:solidFill>
                  <a:schemeClr val="bg1"/>
                </a:solidFill>
              </a:rPr>
              <a:t>dụng</a:t>
            </a:r>
            <a:endParaRPr lang="en-US" sz="2800" b="1" dirty="0">
              <a:solidFill>
                <a:schemeClr val="bg1"/>
              </a:solidFill>
            </a:endParaRPr>
          </a:p>
        </p:txBody>
      </p:sp>
      <p:sp>
        <p:nvSpPr>
          <p:cNvPr id="13" name="TextBox 12"/>
          <p:cNvSpPr txBox="1"/>
          <p:nvPr/>
        </p:nvSpPr>
        <p:spPr>
          <a:xfrm>
            <a:off x="858827" y="240815"/>
            <a:ext cx="8508501" cy="584775"/>
          </a:xfrm>
          <a:prstGeom prst="rect">
            <a:avLst/>
          </a:prstGeom>
          <a:noFill/>
        </p:spPr>
        <p:txBody>
          <a:bodyPr wrap="square" rtlCol="0">
            <a:spAutoFit/>
          </a:bodyPr>
          <a:lstStyle/>
          <a:p>
            <a:r>
              <a:rPr lang="en-US" sz="3200" spc="300" dirty="0" err="1">
                <a:latin typeface="Times New Roman" panose="02020603050405020304" pitchFamily="18" charset="0"/>
                <a:cs typeface="Times New Roman" panose="02020603050405020304" pitchFamily="18" charset="0"/>
              </a:rPr>
              <a:t>Tổ</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chức</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cơ</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thể</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đa</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bào</a:t>
            </a:r>
            <a:endParaRPr lang="en-US" sz="3200" spc="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842975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40971" y="812387"/>
            <a:ext cx="9864549" cy="5997646"/>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922" y="2940228"/>
            <a:ext cx="485843" cy="1705213"/>
          </a:xfrm>
          <a:prstGeom prst="rect">
            <a:avLst/>
          </a:prstGeom>
        </p:spPr>
      </p:pic>
      <p:sp>
        <p:nvSpPr>
          <p:cNvPr id="4" name="Chevron 3"/>
          <p:cNvSpPr/>
          <p:nvPr/>
        </p:nvSpPr>
        <p:spPr>
          <a:xfrm rot="5400000">
            <a:off x="488425" y="19196"/>
            <a:ext cx="233470" cy="450039"/>
          </a:xfrm>
          <a:prstGeom prst="chevron">
            <a:avLst>
              <a:gd name="adj" fmla="val 60867"/>
            </a:avLst>
          </a:prstGeom>
          <a:solidFill>
            <a:srgbClr val="845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hevron 4"/>
          <p:cNvSpPr/>
          <p:nvPr/>
        </p:nvSpPr>
        <p:spPr>
          <a:xfrm rot="5400000">
            <a:off x="492006" y="252667"/>
            <a:ext cx="233470" cy="450039"/>
          </a:xfrm>
          <a:prstGeom prst="chevron">
            <a:avLst>
              <a:gd name="adj" fmla="val 60867"/>
            </a:avLst>
          </a:prstGeom>
          <a:solidFill>
            <a:srgbClr val="FFC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hevron 5"/>
          <p:cNvSpPr/>
          <p:nvPr/>
        </p:nvSpPr>
        <p:spPr>
          <a:xfrm rot="5400000">
            <a:off x="488424" y="719611"/>
            <a:ext cx="233470" cy="450039"/>
          </a:xfrm>
          <a:prstGeom prst="chevron">
            <a:avLst>
              <a:gd name="adj" fmla="val 60867"/>
            </a:avLst>
          </a:prstGeom>
          <a:solidFill>
            <a:srgbClr val="FF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vron 6"/>
          <p:cNvSpPr/>
          <p:nvPr/>
        </p:nvSpPr>
        <p:spPr>
          <a:xfrm rot="5400000">
            <a:off x="495587" y="486139"/>
            <a:ext cx="233470" cy="450039"/>
          </a:xfrm>
          <a:prstGeom prst="chevron">
            <a:avLst>
              <a:gd name="adj" fmla="val 60867"/>
            </a:avLst>
          </a:prstGeom>
          <a:solidFill>
            <a:srgbClr val="F9F8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flipV="1">
            <a:off x="940758" y="860915"/>
            <a:ext cx="5580358" cy="77547"/>
          </a:xfrm>
          <a:prstGeom prst="rect">
            <a:avLst/>
          </a:prstGeom>
          <a:gradFill flip="none" rotWithShape="1">
            <a:gsLst>
              <a:gs pos="0">
                <a:schemeClr val="bg1"/>
              </a:gs>
              <a:gs pos="67000">
                <a:srgbClr val="FFC760"/>
              </a:gs>
              <a:gs pos="34000">
                <a:srgbClr val="FF5F79"/>
              </a:gs>
              <a:gs pos="95000">
                <a:srgbClr val="845FC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9197" y="973787"/>
            <a:ext cx="1886663" cy="523220"/>
          </a:xfrm>
          <a:prstGeom prst="rect">
            <a:avLst/>
          </a:prstGeom>
          <a:noFill/>
        </p:spPr>
        <p:txBody>
          <a:bodyPr wrap="square" rtlCol="0">
            <a:spAutoFit/>
          </a:bodyPr>
          <a:lstStyle/>
          <a:p>
            <a:r>
              <a:rPr lang="en-US" sz="2800" b="1" dirty="0" err="1">
                <a:solidFill>
                  <a:schemeClr val="bg1"/>
                </a:solidFill>
              </a:rPr>
              <a:t>Vận</a:t>
            </a:r>
            <a:r>
              <a:rPr lang="en-US" sz="2800" b="1" dirty="0">
                <a:solidFill>
                  <a:schemeClr val="bg1"/>
                </a:solidFill>
              </a:rPr>
              <a:t> </a:t>
            </a:r>
            <a:r>
              <a:rPr lang="en-US" sz="2800" b="1" dirty="0" err="1">
                <a:solidFill>
                  <a:schemeClr val="bg1"/>
                </a:solidFill>
              </a:rPr>
              <a:t>dụng</a:t>
            </a:r>
            <a:endParaRPr lang="en-US" sz="2800" b="1" dirty="0">
              <a:solidFill>
                <a:schemeClr val="bg1"/>
              </a:solidFill>
            </a:endParaRPr>
          </a:p>
        </p:txBody>
      </p:sp>
      <p:sp>
        <p:nvSpPr>
          <p:cNvPr id="13" name="TextBox 12"/>
          <p:cNvSpPr txBox="1"/>
          <p:nvPr/>
        </p:nvSpPr>
        <p:spPr>
          <a:xfrm>
            <a:off x="858827" y="240815"/>
            <a:ext cx="8508501" cy="584775"/>
          </a:xfrm>
          <a:prstGeom prst="rect">
            <a:avLst/>
          </a:prstGeom>
          <a:noFill/>
        </p:spPr>
        <p:txBody>
          <a:bodyPr wrap="square" rtlCol="0">
            <a:spAutoFit/>
          </a:bodyPr>
          <a:lstStyle/>
          <a:p>
            <a:r>
              <a:rPr lang="en-US" sz="3200" spc="300" dirty="0" err="1">
                <a:latin typeface="Times New Roman" panose="02020603050405020304" pitchFamily="18" charset="0"/>
                <a:cs typeface="Times New Roman" panose="02020603050405020304" pitchFamily="18" charset="0"/>
              </a:rPr>
              <a:t>Tổ</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chức</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cơ</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thể</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đa</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bào</a:t>
            </a:r>
            <a:endParaRPr lang="en-US" sz="3200" spc="3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468880" y="2508069"/>
            <a:ext cx="5799909" cy="2600199"/>
          </a:xfrm>
          <a:prstGeom prst="rect">
            <a:avLst/>
          </a:prstGeom>
          <a:noFill/>
        </p:spPr>
        <p:txBody>
          <a:bodyPr wrap="square" rtlCol="0">
            <a:spAutoFit/>
          </a:bodyPr>
          <a:lstStyle/>
          <a:p>
            <a:pPr algn="just">
              <a:lnSpc>
                <a:spcPct val="150000"/>
              </a:lnSpc>
            </a:pPr>
            <a:r>
              <a:rPr lang="en-US" sz="2800" i="1" dirty="0" err="1">
                <a:latin typeface="Times New Roman" panose="02020603050405020304" pitchFamily="18" charset="0"/>
                <a:cs typeface="Times New Roman" panose="02020603050405020304" pitchFamily="18" charset="0"/>
              </a:rPr>
              <a:t>Giải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thích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quan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bệnh</a:t>
            </a:r>
            <a:r>
              <a:rPr lang="en-US" sz="2800" i="1" dirty="0">
                <a:latin typeface="Times New Roman" panose="02020603050405020304" pitchFamily="18" charset="0"/>
                <a:cs typeface="Times New Roman" panose="02020603050405020304" pitchFamily="18" charset="0"/>
              </a:rPr>
              <a:t> hay </a:t>
            </a:r>
            <a:r>
              <a:rPr lang="en-US" sz="2800" i="1" dirty="0" err="1">
                <a:latin typeface="Times New Roman" panose="02020603050405020304" pitchFamily="18" charset="0"/>
                <a:cs typeface="Times New Roman" panose="02020603050405020304" pitchFamily="18" charset="0"/>
              </a:rPr>
              <a:t>tổn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ảnh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hưởng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sóc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vệ</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1427332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41286841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794436">
            <a:off x="5060488" y="494135"/>
            <a:ext cx="6558232" cy="5060771"/>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922" y="2940228"/>
            <a:ext cx="485843" cy="1705213"/>
          </a:xfrm>
          <a:prstGeom prst="rect">
            <a:avLst/>
          </a:prstGeom>
        </p:spPr>
      </p:pic>
      <p:sp>
        <p:nvSpPr>
          <p:cNvPr id="6" name="Chevron 5"/>
          <p:cNvSpPr/>
          <p:nvPr/>
        </p:nvSpPr>
        <p:spPr>
          <a:xfrm rot="5400000">
            <a:off x="488425" y="19196"/>
            <a:ext cx="233470" cy="450039"/>
          </a:xfrm>
          <a:prstGeom prst="chevron">
            <a:avLst>
              <a:gd name="adj" fmla="val 60867"/>
            </a:avLst>
          </a:prstGeom>
          <a:solidFill>
            <a:srgbClr val="845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7" name="Chevron 6"/>
          <p:cNvSpPr/>
          <p:nvPr/>
        </p:nvSpPr>
        <p:spPr>
          <a:xfrm rot="5400000">
            <a:off x="492006" y="252667"/>
            <a:ext cx="233470" cy="450039"/>
          </a:xfrm>
          <a:prstGeom prst="chevron">
            <a:avLst>
              <a:gd name="adj" fmla="val 60867"/>
            </a:avLst>
          </a:prstGeom>
          <a:solidFill>
            <a:srgbClr val="FFC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8" name="Chevron 7"/>
          <p:cNvSpPr/>
          <p:nvPr/>
        </p:nvSpPr>
        <p:spPr>
          <a:xfrm rot="5400000">
            <a:off x="488424" y="719611"/>
            <a:ext cx="233470" cy="450039"/>
          </a:xfrm>
          <a:prstGeom prst="chevron">
            <a:avLst>
              <a:gd name="adj" fmla="val 60867"/>
            </a:avLst>
          </a:prstGeom>
          <a:solidFill>
            <a:srgbClr val="FF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9" name="Chevron 8"/>
          <p:cNvSpPr/>
          <p:nvPr/>
        </p:nvSpPr>
        <p:spPr>
          <a:xfrm rot="5400000">
            <a:off x="495587" y="486139"/>
            <a:ext cx="233470" cy="450039"/>
          </a:xfrm>
          <a:prstGeom prst="chevron">
            <a:avLst>
              <a:gd name="adj" fmla="val 60867"/>
            </a:avLst>
          </a:prstGeom>
          <a:solidFill>
            <a:srgbClr val="F9F8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flipV="1">
            <a:off x="940758" y="860915"/>
            <a:ext cx="5580358" cy="77547"/>
          </a:xfrm>
          <a:prstGeom prst="rect">
            <a:avLst/>
          </a:prstGeom>
          <a:gradFill flip="none" rotWithShape="1">
            <a:gsLst>
              <a:gs pos="0">
                <a:schemeClr val="bg1"/>
              </a:gs>
              <a:gs pos="67000">
                <a:srgbClr val="FFC760"/>
              </a:gs>
              <a:gs pos="34000">
                <a:srgbClr val="FF5F79"/>
              </a:gs>
              <a:gs pos="95000">
                <a:srgbClr val="845FC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TextBox 10"/>
          <p:cNvSpPr txBox="1"/>
          <p:nvPr/>
        </p:nvSpPr>
        <p:spPr>
          <a:xfrm>
            <a:off x="844505" y="348711"/>
            <a:ext cx="8508501" cy="584775"/>
          </a:xfrm>
          <a:prstGeom prst="rect">
            <a:avLst/>
          </a:prstGeom>
          <a:noFill/>
        </p:spPr>
        <p:txBody>
          <a:bodyPr wrap="square" rtlCol="0">
            <a:spAutoFit/>
          </a:bodyPr>
          <a:lstStyle/>
          <a:p>
            <a:r>
              <a:rPr lang="en-US" sz="3200" spc="300" dirty="0" err="1">
                <a:latin typeface="Times New Roman" panose="02020603050405020304" pitchFamily="18" charset="0"/>
                <a:cs typeface="Times New Roman" panose="02020603050405020304" pitchFamily="18" charset="0"/>
              </a:rPr>
              <a:t>Tổ</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chức</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cơ</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thể</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đa</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bào</a:t>
            </a:r>
            <a:endParaRPr lang="en-US" sz="3200" spc="3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109199" y="1056597"/>
            <a:ext cx="43772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III.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endParaRPr lang="en-US" sz="28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202242" y="3492582"/>
            <a:ext cx="8582526" cy="523220"/>
          </a:xfrm>
          <a:prstGeom prst="rect">
            <a:avLst/>
          </a:prstGeom>
          <a:noFill/>
        </p:spPr>
        <p:txBody>
          <a:bodyPr wrap="square" rtlCol="0">
            <a:spAutoFit/>
          </a:bodyPr>
          <a:lstStyle/>
          <a:p>
            <a:pPr algn="ctr"/>
            <a:r>
              <a:rPr lang="en-US" sz="2800" dirty="0" err="1">
                <a:solidFill>
                  <a:srgbClr val="FF0000"/>
                </a:solidFill>
                <a:latin typeface="Times New Roman" panose="02020603050405020304" pitchFamily="18" charset="0"/>
                <a:cs typeface="Times New Roman" panose="02020603050405020304" pitchFamily="18" charset="0"/>
              </a:rPr>
              <a:t>Đơn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vị</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cấu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tạo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14" name="TextBox 13"/>
          <p:cNvSpPr txBox="1"/>
          <p:nvPr/>
        </p:nvSpPr>
        <p:spPr>
          <a:xfrm>
            <a:off x="7785463" y="5342708"/>
            <a:ext cx="3958046"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77206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22" y="2940228"/>
            <a:ext cx="485843" cy="1705213"/>
          </a:xfrm>
          <a:prstGeom prst="rect">
            <a:avLst/>
          </a:prstGeom>
        </p:spPr>
      </p:pic>
      <p:sp>
        <p:nvSpPr>
          <p:cNvPr id="4" name="Chevron 3"/>
          <p:cNvSpPr/>
          <p:nvPr/>
        </p:nvSpPr>
        <p:spPr>
          <a:xfrm rot="5400000">
            <a:off x="488425" y="19196"/>
            <a:ext cx="233470" cy="450039"/>
          </a:xfrm>
          <a:prstGeom prst="chevron">
            <a:avLst>
              <a:gd name="adj" fmla="val 60867"/>
            </a:avLst>
          </a:prstGeom>
          <a:solidFill>
            <a:srgbClr val="845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5" name="Chevron 4"/>
          <p:cNvSpPr/>
          <p:nvPr/>
        </p:nvSpPr>
        <p:spPr>
          <a:xfrm rot="5400000">
            <a:off x="492006" y="252667"/>
            <a:ext cx="233470" cy="450039"/>
          </a:xfrm>
          <a:prstGeom prst="chevron">
            <a:avLst>
              <a:gd name="adj" fmla="val 60867"/>
            </a:avLst>
          </a:prstGeom>
          <a:solidFill>
            <a:srgbClr val="FFC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6" name="Chevron 5"/>
          <p:cNvSpPr/>
          <p:nvPr/>
        </p:nvSpPr>
        <p:spPr>
          <a:xfrm rot="5400000">
            <a:off x="488424" y="719611"/>
            <a:ext cx="233470" cy="450039"/>
          </a:xfrm>
          <a:prstGeom prst="chevron">
            <a:avLst>
              <a:gd name="adj" fmla="val 60867"/>
            </a:avLst>
          </a:prstGeom>
          <a:solidFill>
            <a:srgbClr val="FF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7" name="Chevron 6"/>
          <p:cNvSpPr/>
          <p:nvPr/>
        </p:nvSpPr>
        <p:spPr>
          <a:xfrm rot="5400000">
            <a:off x="495587" y="486139"/>
            <a:ext cx="233470" cy="450039"/>
          </a:xfrm>
          <a:prstGeom prst="chevron">
            <a:avLst>
              <a:gd name="adj" fmla="val 60867"/>
            </a:avLst>
          </a:prstGeom>
          <a:solidFill>
            <a:srgbClr val="F9F8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flipV="1">
            <a:off x="940758" y="860915"/>
            <a:ext cx="5580358" cy="77547"/>
          </a:xfrm>
          <a:prstGeom prst="rect">
            <a:avLst/>
          </a:prstGeom>
          <a:gradFill flip="none" rotWithShape="1">
            <a:gsLst>
              <a:gs pos="0">
                <a:schemeClr val="bg1"/>
              </a:gs>
              <a:gs pos="67000">
                <a:srgbClr val="FFC760"/>
              </a:gs>
              <a:gs pos="34000">
                <a:srgbClr val="FF5F79"/>
              </a:gs>
              <a:gs pos="95000">
                <a:srgbClr val="845FC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 name="TextBox 9"/>
          <p:cNvSpPr txBox="1"/>
          <p:nvPr/>
        </p:nvSpPr>
        <p:spPr>
          <a:xfrm>
            <a:off x="844505" y="348711"/>
            <a:ext cx="8508501" cy="584775"/>
          </a:xfrm>
          <a:prstGeom prst="rect">
            <a:avLst/>
          </a:prstGeom>
          <a:noFill/>
        </p:spPr>
        <p:txBody>
          <a:bodyPr wrap="square" rtlCol="0">
            <a:spAutoFit/>
          </a:bodyPr>
          <a:lstStyle/>
          <a:p>
            <a:r>
              <a:rPr lang="en-US" sz="3200" spc="300" dirty="0" err="1">
                <a:latin typeface="Times New Roman" panose="02020603050405020304" pitchFamily="18" charset="0"/>
                <a:cs typeface="Times New Roman" panose="02020603050405020304" pitchFamily="18" charset="0"/>
              </a:rPr>
              <a:t>Tổ</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chức</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cơ</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thể</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đa</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bào</a:t>
            </a:r>
            <a:endParaRPr lang="en-US" sz="3200" spc="3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109199" y="1056597"/>
            <a:ext cx="43772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III.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endParaRPr lang="en-US" sz="28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2485" y="1857151"/>
            <a:ext cx="7831795" cy="3755046"/>
          </a:xfrm>
          <a:prstGeom prst="rect">
            <a:avLst/>
          </a:prstGeom>
        </p:spPr>
      </p:pic>
      <p:sp>
        <p:nvSpPr>
          <p:cNvPr id="12" name="TextBox 11"/>
          <p:cNvSpPr txBox="1"/>
          <p:nvPr/>
        </p:nvSpPr>
        <p:spPr>
          <a:xfrm>
            <a:off x="844505" y="4645441"/>
            <a:ext cx="3936042" cy="954107"/>
          </a:xfrm>
          <a:prstGeom prst="rect">
            <a:avLst/>
          </a:prstGeom>
          <a:noFill/>
        </p:spPr>
        <p:txBody>
          <a:bodyPr wrap="square" rtlCol="0">
            <a:spAutoFit/>
          </a:bodyPr>
          <a:lstStyle/>
          <a:p>
            <a:pPr algn="ct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một</a:t>
            </a:r>
            <a:r>
              <a:rPr lang="en-US" sz="2800" dirty="0">
                <a:solidFill>
                  <a:srgbClr val="FF0000"/>
                </a:solidFill>
                <a:latin typeface="Times New Roman" panose="02020603050405020304" pitchFamily="18" charset="0"/>
                <a:cs typeface="Times New Roman" panose="02020603050405020304" pitchFamily="18" charset="0"/>
              </a:rPr>
              <a:t> hay </a:t>
            </a:r>
            <a:r>
              <a:rPr lang="en-US" sz="2800" dirty="0" err="1">
                <a:solidFill>
                  <a:srgbClr val="FF0000"/>
                </a:solidFill>
                <a:latin typeface="Times New Roman" panose="02020603050405020304" pitchFamily="18" charset="0"/>
                <a:cs typeface="Times New Roman" panose="02020603050405020304" pitchFamily="18" charset="0"/>
              </a:rPr>
              <a:t>nhiều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loại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mô</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cấu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tạo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lá</a:t>
            </a:r>
            <a:r>
              <a:rPr lang="en-US" sz="28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78488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984" y="3018605"/>
            <a:ext cx="485843" cy="1705213"/>
          </a:xfrm>
          <a:prstGeom prst="rect">
            <a:avLst/>
          </a:prstGeom>
        </p:spPr>
      </p:pic>
      <p:sp>
        <p:nvSpPr>
          <p:cNvPr id="6" name="Chevron 5"/>
          <p:cNvSpPr/>
          <p:nvPr/>
        </p:nvSpPr>
        <p:spPr>
          <a:xfrm rot="5400000">
            <a:off x="475363" y="97573"/>
            <a:ext cx="233470" cy="450039"/>
          </a:xfrm>
          <a:prstGeom prst="chevron">
            <a:avLst>
              <a:gd name="adj" fmla="val 60867"/>
            </a:avLst>
          </a:prstGeom>
          <a:solidFill>
            <a:srgbClr val="845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7" name="Chevron 6"/>
          <p:cNvSpPr/>
          <p:nvPr/>
        </p:nvSpPr>
        <p:spPr>
          <a:xfrm rot="5400000">
            <a:off x="478944" y="331044"/>
            <a:ext cx="233470" cy="450039"/>
          </a:xfrm>
          <a:prstGeom prst="chevron">
            <a:avLst>
              <a:gd name="adj" fmla="val 60867"/>
            </a:avLst>
          </a:prstGeom>
          <a:solidFill>
            <a:srgbClr val="FFC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8" name="Chevron 7"/>
          <p:cNvSpPr/>
          <p:nvPr/>
        </p:nvSpPr>
        <p:spPr>
          <a:xfrm rot="5400000">
            <a:off x="475362" y="797988"/>
            <a:ext cx="233470" cy="450039"/>
          </a:xfrm>
          <a:prstGeom prst="chevron">
            <a:avLst>
              <a:gd name="adj" fmla="val 60867"/>
            </a:avLst>
          </a:prstGeom>
          <a:solidFill>
            <a:srgbClr val="FF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9" name="Chevron 8"/>
          <p:cNvSpPr/>
          <p:nvPr/>
        </p:nvSpPr>
        <p:spPr>
          <a:xfrm rot="5400000">
            <a:off x="482525" y="564516"/>
            <a:ext cx="233470" cy="450039"/>
          </a:xfrm>
          <a:prstGeom prst="chevron">
            <a:avLst>
              <a:gd name="adj" fmla="val 60867"/>
            </a:avLst>
          </a:prstGeom>
          <a:solidFill>
            <a:srgbClr val="F9F8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flipV="1">
            <a:off x="927696" y="939292"/>
            <a:ext cx="5580358" cy="77547"/>
          </a:xfrm>
          <a:prstGeom prst="rect">
            <a:avLst/>
          </a:prstGeom>
          <a:gradFill flip="none" rotWithShape="1">
            <a:gsLst>
              <a:gs pos="0">
                <a:schemeClr val="bg1"/>
              </a:gs>
              <a:gs pos="67000">
                <a:srgbClr val="FFC760"/>
              </a:gs>
              <a:gs pos="34000">
                <a:srgbClr val="FF5F79"/>
              </a:gs>
              <a:gs pos="95000">
                <a:srgbClr val="845FC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TextBox 10"/>
          <p:cNvSpPr txBox="1"/>
          <p:nvPr/>
        </p:nvSpPr>
        <p:spPr>
          <a:xfrm>
            <a:off x="831443" y="427088"/>
            <a:ext cx="8508501" cy="584775"/>
          </a:xfrm>
          <a:prstGeom prst="rect">
            <a:avLst/>
          </a:prstGeom>
          <a:noFill/>
        </p:spPr>
        <p:txBody>
          <a:bodyPr wrap="square" rtlCol="0">
            <a:spAutoFit/>
          </a:bodyPr>
          <a:lstStyle/>
          <a:p>
            <a:r>
              <a:rPr lang="en-US" sz="3200" spc="300" dirty="0" err="1">
                <a:latin typeface="Times New Roman" panose="02020603050405020304" pitchFamily="18" charset="0"/>
                <a:cs typeface="Times New Roman" panose="02020603050405020304" pitchFamily="18" charset="0"/>
              </a:rPr>
              <a:t>Tổ</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chức</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cơ</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thể</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đa</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bào</a:t>
            </a:r>
            <a:endParaRPr lang="en-US" sz="3200" spc="3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096137" y="1134974"/>
            <a:ext cx="43772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III.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endParaRPr lang="en-US" sz="2800" dirty="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137" y="2421217"/>
            <a:ext cx="5129410" cy="2459356"/>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4943" y="1899093"/>
            <a:ext cx="4387435" cy="3823128"/>
          </a:xfrm>
          <a:prstGeom prst="rect">
            <a:avLst/>
          </a:prstGeom>
        </p:spPr>
      </p:pic>
      <p:sp>
        <p:nvSpPr>
          <p:cNvPr id="2" name="Oval 1"/>
          <p:cNvSpPr/>
          <p:nvPr/>
        </p:nvSpPr>
        <p:spPr>
          <a:xfrm>
            <a:off x="927696" y="2155371"/>
            <a:ext cx="1488933" cy="14955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508054" y="1658194"/>
            <a:ext cx="1826050" cy="16597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27696" y="5094514"/>
            <a:ext cx="2733146" cy="11756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0000"/>
                </a:solidFill>
                <a:latin typeface="Times New Roman" panose="02020603050405020304" pitchFamily="18" charset="0"/>
                <a:cs typeface="Times New Roman" panose="02020603050405020304" pitchFamily="18" charset="0"/>
              </a:rPr>
              <a:t>Cơ</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quan</a:t>
            </a:r>
            <a:endParaRPr lang="en-US" sz="4000" b="1" dirty="0">
              <a:solidFill>
                <a:srgbClr val="FF0000"/>
              </a:solidFill>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a:off x="1567543" y="3650895"/>
            <a:ext cx="104503" cy="14436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660843" y="3226526"/>
            <a:ext cx="3204551" cy="27954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5997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1500"/>
                            </p:stCondLst>
                            <p:childTnLst>
                              <p:par>
                                <p:cTn id="26" presetID="6" presetClass="entr" presetSubtype="16"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 y="1323498"/>
            <a:ext cx="6949440" cy="892552"/>
          </a:xfrm>
          <a:prstGeom prst="rect">
            <a:avLst/>
          </a:prstGeom>
          <a:noFill/>
        </p:spPr>
        <p:txBody>
          <a:bodyPr wrap="square" rtlCol="0">
            <a:spAutoFit/>
          </a:bodyPr>
          <a:lstStyle/>
          <a:p>
            <a:pPr marL="514350" indent="-514350" algn="just">
              <a:buAutoNum type="arabicPeriod"/>
            </a:pPr>
            <a:r>
              <a:rPr lang="en-US" sz="2600" dirty="0" err="1">
                <a:latin typeface="Times New Roman" panose="02020603050405020304" pitchFamily="18" charset="0"/>
                <a:cs typeface="Times New Roman" panose="02020603050405020304" pitchFamily="18" charset="0"/>
              </a:rPr>
              <a:t>Kể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tên</a:t>
            </a:r>
            <a:r>
              <a:rPr lang="en-US" sz="2600" dirty="0">
                <a:latin typeface="Times New Roman" panose="02020603050405020304" pitchFamily="18" charset="0"/>
                <a:cs typeface="Times New Roman" panose="02020603050405020304" pitchFamily="18" charset="0"/>
              </a:rPr>
              <a:t> 6 </a:t>
            </a:r>
            <a:r>
              <a:rPr lang="en-US" sz="2600" dirty="0" err="1">
                <a:latin typeface="Times New Roman" panose="02020603050405020304" pitchFamily="18" charset="0"/>
                <a:cs typeface="Times New Roman" panose="02020603050405020304" pitchFamily="18" charset="0"/>
              </a:rPr>
              <a:t>cơ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p>
          <a:p>
            <a:pPr algn="just"/>
            <a:r>
              <a:rPr lang="en-US" sz="2600" dirty="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hình</a:t>
            </a:r>
            <a:r>
              <a:rPr lang="en-US" sz="2600" dirty="0">
                <a:latin typeface="Times New Roman" panose="02020603050405020304" pitchFamily="18" charset="0"/>
                <a:cs typeface="Times New Roman" panose="02020603050405020304" pitchFamily="18" charset="0"/>
              </a:rPr>
              <a:t> 23.5)</a:t>
            </a:r>
          </a:p>
        </p:txBody>
      </p:sp>
      <p:sp>
        <p:nvSpPr>
          <p:cNvPr id="3" name="TextBox 2"/>
          <p:cNvSpPr txBox="1"/>
          <p:nvPr/>
        </p:nvSpPr>
        <p:spPr>
          <a:xfrm>
            <a:off x="731520" y="2217506"/>
            <a:ext cx="7341326" cy="1692771"/>
          </a:xfrm>
          <a:prstGeom prst="rect">
            <a:avLst/>
          </a:prstGeom>
          <a:noFill/>
        </p:spPr>
        <p:txBody>
          <a:bodyPr wrap="square" rtlCol="0">
            <a:spAutoFit/>
          </a:bodyPr>
          <a:lstStyle/>
          <a:p>
            <a:pPr algn="just"/>
            <a:r>
              <a:rPr lang="en-US" sz="2600" dirty="0">
                <a:latin typeface="Times New Roman" panose="02020603050405020304" pitchFamily="18" charset="0"/>
                <a:cs typeface="Times New Roman" panose="02020603050405020304" pitchFamily="18" charset="0"/>
              </a:rPr>
              <a:t>2. </a:t>
            </a:r>
            <a:r>
              <a:rPr lang="en-US" sz="2600" dirty="0" err="1">
                <a:latin typeface="Times New Roman" panose="02020603050405020304" pitchFamily="18" charset="0"/>
                <a:cs typeface="Times New Roman" panose="02020603050405020304" pitchFamily="18" charset="0"/>
              </a:rPr>
              <a:t>Quan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Hình</a:t>
            </a:r>
            <a:r>
              <a:rPr lang="en-US" sz="2600" dirty="0">
                <a:latin typeface="Times New Roman" panose="02020603050405020304" pitchFamily="18" charset="0"/>
                <a:cs typeface="Times New Roman" panose="02020603050405020304" pitchFamily="18" charset="0"/>
              </a:rPr>
              <a:t> 23.6, </a:t>
            </a:r>
            <a:r>
              <a:rPr lang="en-US" sz="2600" dirty="0" err="1">
                <a:latin typeface="Times New Roman" panose="02020603050405020304" pitchFamily="18" charset="0"/>
                <a:cs typeface="Times New Roman" panose="02020603050405020304" pitchFamily="18" charset="0"/>
              </a:rPr>
              <a:t>hãy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định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gọi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cái</a:t>
            </a:r>
            <a:r>
              <a:rPr lang="en-US" sz="2600" dirty="0">
                <a:latin typeface="Times New Roman" panose="02020603050405020304" pitchFamily="18" charset="0"/>
                <a:cs typeface="Times New Roman" panose="02020603050405020304" pitchFamily="18" charset="0"/>
              </a:rPr>
              <a:t> A-D. </a:t>
            </a:r>
            <a:r>
              <a:rPr lang="en-US" sz="2600" dirty="0" err="1">
                <a:latin typeface="Times New Roman" panose="02020603050405020304" pitchFamily="18" charset="0"/>
                <a:cs typeface="Times New Roman" panose="02020603050405020304" pitchFamily="18" charset="0"/>
              </a:rPr>
              <a:t>Ghép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mỗi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chức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phù</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hợp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mô</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dưới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đây</a:t>
            </a:r>
            <a:r>
              <a:rPr lang="en-US" sz="2600" dirty="0">
                <a:latin typeface="Times New Roman" panose="02020603050405020304" pitchFamily="18" charset="0"/>
                <a:cs typeface="Times New Roman" panose="02020603050405020304" pitchFamily="18"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3157230760"/>
              </p:ext>
            </p:extLst>
          </p:nvPr>
        </p:nvGraphicFramePr>
        <p:xfrm>
          <a:off x="986970" y="3920066"/>
          <a:ext cx="10377715" cy="2438400"/>
        </p:xfrm>
        <a:graphic>
          <a:graphicData uri="http://schemas.openxmlformats.org/drawingml/2006/table">
            <a:tbl>
              <a:tblPr firstRow="1" bandRow="1">
                <a:tableStyleId>{C4B1156A-380E-4F78-BDF5-A606A8083BF9}</a:tableStyleId>
              </a:tblPr>
              <a:tblGrid>
                <a:gridCol w="1664790">
                  <a:extLst>
                    <a:ext uri="{9D8B030D-6E8A-4147-A177-3AD203B41FA5}">
                      <a16:colId xmlns:a16="http://schemas.microsoft.com/office/drawing/2014/main" val="1221714871"/>
                    </a:ext>
                  </a:extLst>
                </a:gridCol>
                <a:gridCol w="1152384">
                  <a:extLst>
                    <a:ext uri="{9D8B030D-6E8A-4147-A177-3AD203B41FA5}">
                      <a16:colId xmlns:a16="http://schemas.microsoft.com/office/drawing/2014/main" val="762034898"/>
                    </a:ext>
                  </a:extLst>
                </a:gridCol>
                <a:gridCol w="7560541">
                  <a:extLst>
                    <a:ext uri="{9D8B030D-6E8A-4147-A177-3AD203B41FA5}">
                      <a16:colId xmlns:a16="http://schemas.microsoft.com/office/drawing/2014/main" val="994699723"/>
                    </a:ext>
                  </a:extLst>
                </a:gridCol>
              </a:tblGrid>
              <a:tr h="370840">
                <a:tc>
                  <a:txBody>
                    <a:bodyPr/>
                    <a:lstStyle/>
                    <a:p>
                      <a:pPr algn="ctr"/>
                      <a:r>
                        <a:rPr lang="en-US" sz="2600" dirty="0" err="1">
                          <a:latin typeface="Times New Roman" panose="02020603050405020304" pitchFamily="18" charset="0"/>
                          <a:cs typeface="Times New Roman" panose="02020603050405020304" pitchFamily="18" charset="0"/>
                        </a:rPr>
                        <a:t>Cơ</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quan</a:t>
                      </a:r>
                      <a:endParaRPr lang="en-US" sz="2600" dirty="0">
                        <a:latin typeface="Times New Roman" panose="02020603050405020304" pitchFamily="18" charset="0"/>
                        <a:cs typeface="Times New Roman" panose="02020603050405020304" pitchFamily="18" charset="0"/>
                      </a:endParaRPr>
                    </a:p>
                  </a:txBody>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tc>
                <a:tc>
                  <a:txBody>
                    <a:bodyPr/>
                    <a:lstStyle/>
                    <a:p>
                      <a:pPr algn="ctr"/>
                      <a:r>
                        <a:rPr lang="en-US" sz="2600" dirty="0" err="1">
                          <a:latin typeface="Times New Roman" panose="02020603050405020304" pitchFamily="18" charset="0"/>
                          <a:cs typeface="Times New Roman" panose="02020603050405020304" pitchFamily="18" charset="0"/>
                        </a:rPr>
                        <a:t>Chức</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năng</a:t>
                      </a:r>
                      <a:endParaRPr lang="en-US"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67244131"/>
                  </a:ext>
                </a:extLst>
              </a:tr>
              <a:tr h="370840">
                <a:tc>
                  <a:txBody>
                    <a:bodyPr/>
                    <a:lstStyle/>
                    <a:p>
                      <a:pPr algn="ctr"/>
                      <a:r>
                        <a:rPr lang="en-US" sz="2600" dirty="0">
                          <a:latin typeface="Times New Roman" panose="02020603050405020304" pitchFamily="18" charset="0"/>
                          <a:cs typeface="Times New Roman" panose="02020603050405020304" pitchFamily="18" charset="0"/>
                        </a:rPr>
                        <a:t>A</a:t>
                      </a:r>
                      <a:r>
                        <a:rPr lang="en-US" sz="2600" baseline="0" dirty="0">
                          <a:latin typeface="Times New Roman" panose="02020603050405020304" pitchFamily="18" charset="0"/>
                          <a:cs typeface="Times New Roman" panose="02020603050405020304" pitchFamily="18" charset="0"/>
                        </a:rPr>
                        <a:t> - </a:t>
                      </a:r>
                      <a:endParaRPr lang="en-US" sz="2600" dirty="0">
                        <a:latin typeface="Times New Roman" panose="02020603050405020304" pitchFamily="18" charset="0"/>
                        <a:cs typeface="Times New Roman" panose="02020603050405020304" pitchFamily="18" charset="0"/>
                      </a:endParaRPr>
                    </a:p>
                  </a:txBody>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tc>
                <a:tc>
                  <a:txBody>
                    <a:bodyPr/>
                    <a:lstStyle/>
                    <a:p>
                      <a:r>
                        <a:rPr lang="en-US" sz="2600" dirty="0">
                          <a:latin typeface="Times New Roman" panose="02020603050405020304" pitchFamily="18" charset="0"/>
                          <a:cs typeface="Times New Roman" panose="02020603050405020304" pitchFamily="18" charset="0"/>
                        </a:rPr>
                        <a:t>1. </a:t>
                      </a:r>
                      <a:r>
                        <a:rPr lang="en-US" sz="2600" dirty="0" err="1">
                          <a:latin typeface="Times New Roman" panose="02020603050405020304" pitchFamily="18" charset="0"/>
                          <a:cs typeface="Times New Roman" panose="02020603050405020304" pitchFamily="18" charset="0"/>
                        </a:rPr>
                        <a:t>Nâng</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đỡ</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cơ</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thể</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và</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vận</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chuyển</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các</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chất</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dinh</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dưỡng</a:t>
                      </a:r>
                      <a:r>
                        <a:rPr lang="en-US" sz="2600" baseline="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9342263"/>
                  </a:ext>
                </a:extLst>
              </a:tr>
              <a:tr h="370840">
                <a:tc>
                  <a:txBody>
                    <a:bodyPr/>
                    <a:lstStyle/>
                    <a:p>
                      <a:pPr algn="ctr"/>
                      <a:r>
                        <a:rPr lang="en-US" sz="2600" dirty="0">
                          <a:latin typeface="Times New Roman" panose="02020603050405020304" pitchFamily="18" charset="0"/>
                          <a:cs typeface="Times New Roman" panose="02020603050405020304" pitchFamily="18" charset="0"/>
                        </a:rPr>
                        <a:t>B - </a:t>
                      </a:r>
                    </a:p>
                  </a:txBody>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tc>
                <a:tc>
                  <a:txBody>
                    <a:bodyPr/>
                    <a:lstStyle/>
                    <a:p>
                      <a:r>
                        <a:rPr lang="en-US" sz="2600" dirty="0">
                          <a:latin typeface="Times New Roman" panose="02020603050405020304" pitchFamily="18" charset="0"/>
                          <a:cs typeface="Times New Roman" panose="02020603050405020304" pitchFamily="18" charset="0"/>
                        </a:rPr>
                        <a:t>2. </a:t>
                      </a:r>
                      <a:r>
                        <a:rPr lang="en-US" sz="2600" dirty="0" err="1">
                          <a:latin typeface="Times New Roman" panose="02020603050405020304" pitchFamily="18" charset="0"/>
                          <a:cs typeface="Times New Roman" panose="02020603050405020304" pitchFamily="18" charset="0"/>
                        </a:rPr>
                        <a:t>Tổng</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hợp</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chất</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dinh</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dưỡng</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cho</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cơ</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thể</a:t>
                      </a:r>
                      <a:r>
                        <a:rPr lang="en-US" sz="2600" baseline="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2455679593"/>
                  </a:ext>
                </a:extLst>
              </a:tr>
              <a:tr h="370840">
                <a:tc>
                  <a:txBody>
                    <a:bodyPr/>
                    <a:lstStyle/>
                    <a:p>
                      <a:pPr algn="ctr"/>
                      <a:r>
                        <a:rPr lang="en-US" sz="2600" dirty="0">
                          <a:latin typeface="Times New Roman" panose="02020603050405020304" pitchFamily="18" charset="0"/>
                          <a:cs typeface="Times New Roman" panose="02020603050405020304" pitchFamily="18" charset="0"/>
                        </a:rPr>
                        <a:t>C - </a:t>
                      </a:r>
                    </a:p>
                  </a:txBody>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tc>
                <a:tc>
                  <a:txBody>
                    <a:bodyPr/>
                    <a:lstStyle/>
                    <a:p>
                      <a:r>
                        <a:rPr lang="en-US" sz="2600" dirty="0">
                          <a:latin typeface="Times New Roman" panose="02020603050405020304" pitchFamily="18" charset="0"/>
                          <a:cs typeface="Times New Roman" panose="02020603050405020304" pitchFamily="18" charset="0"/>
                        </a:rPr>
                        <a:t>3. </a:t>
                      </a:r>
                      <a:r>
                        <a:rPr lang="en-US" sz="2600" dirty="0" err="1">
                          <a:latin typeface="Times New Roman" panose="02020603050405020304" pitchFamily="18" charset="0"/>
                          <a:cs typeface="Times New Roman" panose="02020603050405020304" pitchFamily="18" charset="0"/>
                        </a:rPr>
                        <a:t>Hút</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nước</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và</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chất</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khoáng</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cho</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cơ</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thể</a:t>
                      </a:r>
                      <a:endParaRPr lang="en-US"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47633620"/>
                  </a:ext>
                </a:extLst>
              </a:tr>
              <a:tr h="370840">
                <a:tc>
                  <a:txBody>
                    <a:bodyPr/>
                    <a:lstStyle/>
                    <a:p>
                      <a:pPr algn="ctr"/>
                      <a:r>
                        <a:rPr lang="en-US" sz="2600" dirty="0">
                          <a:latin typeface="Times New Roman" panose="02020603050405020304" pitchFamily="18" charset="0"/>
                          <a:cs typeface="Times New Roman" panose="02020603050405020304" pitchFamily="18" charset="0"/>
                        </a:rPr>
                        <a:t>D - </a:t>
                      </a:r>
                    </a:p>
                  </a:txBody>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tc>
                <a:tc>
                  <a:txBody>
                    <a:bodyPr/>
                    <a:lstStyle/>
                    <a:p>
                      <a:r>
                        <a:rPr lang="en-US" sz="2600" dirty="0">
                          <a:latin typeface="Times New Roman" panose="02020603050405020304" pitchFamily="18" charset="0"/>
                          <a:cs typeface="Times New Roman" panose="02020603050405020304" pitchFamily="18" charset="0"/>
                        </a:rPr>
                        <a:t>4. </a:t>
                      </a:r>
                      <a:r>
                        <a:rPr lang="en-US" sz="2600" dirty="0" err="1">
                          <a:latin typeface="Times New Roman" panose="02020603050405020304" pitchFamily="18" charset="0"/>
                          <a:cs typeface="Times New Roman" panose="02020603050405020304" pitchFamily="18" charset="0"/>
                        </a:rPr>
                        <a:t>Tạo</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quả</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và</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hạt</a:t>
                      </a:r>
                      <a:r>
                        <a:rPr lang="en-US" sz="2600" baseline="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59140839"/>
                  </a:ext>
                </a:extLst>
              </a:tr>
            </a:tbl>
          </a:graphicData>
        </a:graphic>
      </p:graphicFrame>
      <p:sp>
        <p:nvSpPr>
          <p:cNvPr id="14" name="TextBox 13"/>
          <p:cNvSpPr txBox="1"/>
          <p:nvPr/>
        </p:nvSpPr>
        <p:spPr>
          <a:xfrm>
            <a:off x="4754880" y="314463"/>
            <a:ext cx="317427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PHIẾU HỌC TẬP</a:t>
            </a:r>
          </a:p>
        </p:txBody>
      </p:sp>
    </p:spTree>
    <p:extLst>
      <p:ext uri="{BB962C8B-B14F-4D97-AF65-F5344CB8AC3E}">
        <p14:creationId xmlns:p14="http://schemas.microsoft.com/office/powerpoint/2010/main" val="73045270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35540264"/>
              </p:ext>
            </p:extLst>
          </p:nvPr>
        </p:nvGraphicFramePr>
        <p:xfrm>
          <a:off x="435271" y="915609"/>
          <a:ext cx="6122283" cy="4686935"/>
        </p:xfrm>
        <a:graphic>
          <a:graphicData uri="http://schemas.openxmlformats.org/drawingml/2006/table">
            <a:tbl>
              <a:tblPr firstRow="1" bandRow="1">
                <a:tableStyleId>{C4B1156A-380E-4F78-BDF5-A606A8083BF9}</a:tableStyleId>
              </a:tblPr>
              <a:tblGrid>
                <a:gridCol w="1414526">
                  <a:extLst>
                    <a:ext uri="{9D8B030D-6E8A-4147-A177-3AD203B41FA5}">
                      <a16:colId xmlns:a16="http://schemas.microsoft.com/office/drawing/2014/main" val="1221714871"/>
                    </a:ext>
                  </a:extLst>
                </a:gridCol>
                <a:gridCol w="828661">
                  <a:extLst>
                    <a:ext uri="{9D8B030D-6E8A-4147-A177-3AD203B41FA5}">
                      <a16:colId xmlns:a16="http://schemas.microsoft.com/office/drawing/2014/main" val="762034898"/>
                    </a:ext>
                  </a:extLst>
                </a:gridCol>
                <a:gridCol w="3879096">
                  <a:extLst>
                    <a:ext uri="{9D8B030D-6E8A-4147-A177-3AD203B41FA5}">
                      <a16:colId xmlns:a16="http://schemas.microsoft.com/office/drawing/2014/main" val="994699723"/>
                    </a:ext>
                  </a:extLst>
                </a:gridCol>
              </a:tblGrid>
              <a:tr h="370840">
                <a:tc>
                  <a:txBody>
                    <a:bodyPr/>
                    <a:lstStyle/>
                    <a:p>
                      <a:pPr algn="ctr">
                        <a:lnSpc>
                          <a:spcPct val="150000"/>
                        </a:lnSpc>
                      </a:pPr>
                      <a:r>
                        <a:rPr lang="en-US" sz="2500" dirty="0" err="1">
                          <a:latin typeface="Times New Roman" panose="02020603050405020304" pitchFamily="18" charset="0"/>
                          <a:cs typeface="Times New Roman" panose="02020603050405020304" pitchFamily="18" charset="0"/>
                        </a:rPr>
                        <a:t>Cơ</a:t>
                      </a:r>
                      <a:r>
                        <a:rPr lang="en-US" sz="2500" baseline="0" dirty="0">
                          <a:latin typeface="Times New Roman" panose="02020603050405020304" pitchFamily="18" charset="0"/>
                          <a:cs typeface="Times New Roman" panose="02020603050405020304" pitchFamily="18" charset="0"/>
                        </a:rPr>
                        <a:t> </a:t>
                      </a:r>
                      <a:r>
                        <a:rPr lang="en-US" sz="2500" baseline="0" dirty="0" err="1">
                          <a:latin typeface="Times New Roman" panose="02020603050405020304" pitchFamily="18" charset="0"/>
                          <a:cs typeface="Times New Roman" panose="02020603050405020304" pitchFamily="18" charset="0"/>
                        </a:rPr>
                        <a:t>quan</a:t>
                      </a:r>
                      <a:endParaRPr lang="en-US" sz="2500" dirty="0">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2500" dirty="0">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US" sz="2500" dirty="0" err="1">
                          <a:latin typeface="Times New Roman" panose="02020603050405020304" pitchFamily="18" charset="0"/>
                          <a:cs typeface="Times New Roman" panose="02020603050405020304" pitchFamily="18" charset="0"/>
                        </a:rPr>
                        <a:t>Chức</a:t>
                      </a:r>
                      <a:r>
                        <a:rPr lang="en-US" sz="2500" baseline="0" dirty="0">
                          <a:latin typeface="Times New Roman" panose="02020603050405020304" pitchFamily="18" charset="0"/>
                          <a:cs typeface="Times New Roman" panose="02020603050405020304" pitchFamily="18" charset="0"/>
                        </a:rPr>
                        <a:t> </a:t>
                      </a:r>
                      <a:r>
                        <a:rPr lang="en-US" sz="2500" baseline="0" dirty="0" err="1">
                          <a:latin typeface="Times New Roman" panose="02020603050405020304" pitchFamily="18" charset="0"/>
                          <a:cs typeface="Times New Roman" panose="02020603050405020304" pitchFamily="18" charset="0"/>
                        </a:rPr>
                        <a:t>năng</a:t>
                      </a:r>
                      <a:endParaRPr lang="en-US" sz="25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67244131"/>
                  </a:ext>
                </a:extLst>
              </a:tr>
              <a:tr h="370840">
                <a:tc>
                  <a:txBody>
                    <a:bodyPr/>
                    <a:lstStyle/>
                    <a:p>
                      <a:pPr algn="l">
                        <a:lnSpc>
                          <a:spcPct val="150000"/>
                        </a:lnSpc>
                      </a:pPr>
                      <a:r>
                        <a:rPr lang="en-US" sz="2500" dirty="0">
                          <a:latin typeface="Times New Roman" panose="02020603050405020304" pitchFamily="18" charset="0"/>
                          <a:cs typeface="Times New Roman" panose="02020603050405020304" pitchFamily="18" charset="0"/>
                        </a:rPr>
                        <a:t>A</a:t>
                      </a:r>
                      <a:r>
                        <a:rPr lang="en-US" sz="2500" baseline="0" dirty="0">
                          <a:latin typeface="Times New Roman" panose="02020603050405020304" pitchFamily="18" charset="0"/>
                          <a:cs typeface="Times New Roman" panose="02020603050405020304" pitchFamily="18" charset="0"/>
                        </a:rPr>
                        <a:t> – </a:t>
                      </a:r>
                      <a:r>
                        <a:rPr lang="en-US" sz="2500" baseline="0" dirty="0" err="1">
                          <a:latin typeface="Times New Roman" panose="02020603050405020304" pitchFamily="18" charset="0"/>
                          <a:cs typeface="Times New Roman" panose="02020603050405020304" pitchFamily="18" charset="0"/>
                        </a:rPr>
                        <a:t>Hoa</a:t>
                      </a:r>
                      <a:endParaRPr lang="en-US" sz="2500" dirty="0">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2500" dirty="0">
                        <a:latin typeface="Times New Roman" panose="02020603050405020304" pitchFamily="18" charset="0"/>
                        <a:cs typeface="Times New Roman" panose="02020603050405020304" pitchFamily="18" charset="0"/>
                      </a:endParaRPr>
                    </a:p>
                  </a:txBody>
                  <a:tcPr/>
                </a:tc>
                <a:tc>
                  <a:txBody>
                    <a:bodyPr/>
                    <a:lstStyle/>
                    <a:p>
                      <a:pPr>
                        <a:lnSpc>
                          <a:spcPct val="150000"/>
                        </a:lnSpc>
                      </a:pPr>
                      <a:r>
                        <a:rPr lang="en-US" sz="2500" dirty="0">
                          <a:latin typeface="Times New Roman" panose="02020603050405020304" pitchFamily="18" charset="0"/>
                          <a:cs typeface="Times New Roman" panose="02020603050405020304" pitchFamily="18" charset="0"/>
                        </a:rPr>
                        <a:t>1. </a:t>
                      </a:r>
                      <a:r>
                        <a:rPr lang="en-US" sz="2500" dirty="0" err="1">
                          <a:latin typeface="Times New Roman" panose="02020603050405020304" pitchFamily="18" charset="0"/>
                          <a:cs typeface="Times New Roman" panose="02020603050405020304" pitchFamily="18" charset="0"/>
                        </a:rPr>
                        <a:t>Nâng</a:t>
                      </a:r>
                      <a:r>
                        <a:rPr lang="en-US" sz="2500" baseline="0" dirty="0">
                          <a:latin typeface="Times New Roman" panose="02020603050405020304" pitchFamily="18" charset="0"/>
                          <a:cs typeface="Times New Roman" panose="02020603050405020304" pitchFamily="18" charset="0"/>
                        </a:rPr>
                        <a:t> </a:t>
                      </a:r>
                      <a:r>
                        <a:rPr lang="en-US" sz="2500" baseline="0" dirty="0" err="1">
                          <a:latin typeface="Times New Roman" panose="02020603050405020304" pitchFamily="18" charset="0"/>
                          <a:cs typeface="Times New Roman" panose="02020603050405020304" pitchFamily="18" charset="0"/>
                        </a:rPr>
                        <a:t>đỡ</a:t>
                      </a:r>
                      <a:r>
                        <a:rPr lang="en-US" sz="2500" baseline="0" dirty="0">
                          <a:latin typeface="Times New Roman" panose="02020603050405020304" pitchFamily="18" charset="0"/>
                          <a:cs typeface="Times New Roman" panose="02020603050405020304" pitchFamily="18" charset="0"/>
                        </a:rPr>
                        <a:t> </a:t>
                      </a:r>
                      <a:r>
                        <a:rPr lang="en-US" sz="2500" baseline="0" dirty="0" err="1">
                          <a:latin typeface="Times New Roman" panose="02020603050405020304" pitchFamily="18" charset="0"/>
                          <a:cs typeface="Times New Roman" panose="02020603050405020304" pitchFamily="18" charset="0"/>
                        </a:rPr>
                        <a:t>cơ</a:t>
                      </a:r>
                      <a:r>
                        <a:rPr lang="en-US" sz="2500" baseline="0" dirty="0">
                          <a:latin typeface="Times New Roman" panose="02020603050405020304" pitchFamily="18" charset="0"/>
                          <a:cs typeface="Times New Roman" panose="02020603050405020304" pitchFamily="18" charset="0"/>
                        </a:rPr>
                        <a:t> </a:t>
                      </a:r>
                      <a:r>
                        <a:rPr lang="en-US" sz="2500" baseline="0" dirty="0" err="1">
                          <a:latin typeface="Times New Roman" panose="02020603050405020304" pitchFamily="18" charset="0"/>
                          <a:cs typeface="Times New Roman" panose="02020603050405020304" pitchFamily="18" charset="0"/>
                        </a:rPr>
                        <a:t>thể</a:t>
                      </a:r>
                      <a:r>
                        <a:rPr lang="en-US" sz="2500" baseline="0" dirty="0">
                          <a:latin typeface="Times New Roman" panose="02020603050405020304" pitchFamily="18" charset="0"/>
                          <a:cs typeface="Times New Roman" panose="02020603050405020304" pitchFamily="18" charset="0"/>
                        </a:rPr>
                        <a:t> </a:t>
                      </a:r>
                      <a:r>
                        <a:rPr lang="en-US" sz="2500" baseline="0" dirty="0" err="1">
                          <a:latin typeface="Times New Roman" panose="02020603050405020304" pitchFamily="18" charset="0"/>
                          <a:cs typeface="Times New Roman" panose="02020603050405020304" pitchFamily="18" charset="0"/>
                        </a:rPr>
                        <a:t>và</a:t>
                      </a:r>
                      <a:r>
                        <a:rPr lang="en-US" sz="2500" baseline="0" dirty="0">
                          <a:latin typeface="Times New Roman" panose="02020603050405020304" pitchFamily="18" charset="0"/>
                          <a:cs typeface="Times New Roman" panose="02020603050405020304" pitchFamily="18" charset="0"/>
                        </a:rPr>
                        <a:t> </a:t>
                      </a:r>
                      <a:r>
                        <a:rPr lang="en-US" sz="2500" baseline="0" dirty="0" err="1">
                          <a:latin typeface="Times New Roman" panose="02020603050405020304" pitchFamily="18" charset="0"/>
                          <a:cs typeface="Times New Roman" panose="02020603050405020304" pitchFamily="18" charset="0"/>
                        </a:rPr>
                        <a:t>vận</a:t>
                      </a:r>
                      <a:r>
                        <a:rPr lang="en-US" sz="2500" baseline="0" dirty="0">
                          <a:latin typeface="Times New Roman" panose="02020603050405020304" pitchFamily="18" charset="0"/>
                          <a:cs typeface="Times New Roman" panose="02020603050405020304" pitchFamily="18" charset="0"/>
                        </a:rPr>
                        <a:t> </a:t>
                      </a:r>
                      <a:r>
                        <a:rPr lang="en-US" sz="2500" baseline="0" dirty="0" err="1">
                          <a:latin typeface="Times New Roman" panose="02020603050405020304" pitchFamily="18" charset="0"/>
                          <a:cs typeface="Times New Roman" panose="02020603050405020304" pitchFamily="18" charset="0"/>
                        </a:rPr>
                        <a:t>chuyển</a:t>
                      </a:r>
                      <a:r>
                        <a:rPr lang="en-US" sz="2500" baseline="0" dirty="0">
                          <a:latin typeface="Times New Roman" panose="02020603050405020304" pitchFamily="18" charset="0"/>
                          <a:cs typeface="Times New Roman" panose="02020603050405020304" pitchFamily="18" charset="0"/>
                        </a:rPr>
                        <a:t> </a:t>
                      </a:r>
                      <a:r>
                        <a:rPr lang="en-US" sz="2500" baseline="0" dirty="0" err="1">
                          <a:latin typeface="Times New Roman" panose="02020603050405020304" pitchFamily="18" charset="0"/>
                          <a:cs typeface="Times New Roman" panose="02020603050405020304" pitchFamily="18" charset="0"/>
                        </a:rPr>
                        <a:t>các</a:t>
                      </a:r>
                      <a:r>
                        <a:rPr lang="en-US" sz="2500" baseline="0" dirty="0">
                          <a:latin typeface="Times New Roman" panose="02020603050405020304" pitchFamily="18" charset="0"/>
                          <a:cs typeface="Times New Roman" panose="02020603050405020304" pitchFamily="18" charset="0"/>
                        </a:rPr>
                        <a:t> </a:t>
                      </a:r>
                      <a:r>
                        <a:rPr lang="en-US" sz="2500" baseline="0" dirty="0" err="1">
                          <a:latin typeface="Times New Roman" panose="02020603050405020304" pitchFamily="18" charset="0"/>
                          <a:cs typeface="Times New Roman" panose="02020603050405020304" pitchFamily="18" charset="0"/>
                        </a:rPr>
                        <a:t>chất</a:t>
                      </a:r>
                      <a:r>
                        <a:rPr lang="en-US" sz="2500" baseline="0" dirty="0">
                          <a:latin typeface="Times New Roman" panose="02020603050405020304" pitchFamily="18" charset="0"/>
                          <a:cs typeface="Times New Roman" panose="02020603050405020304" pitchFamily="18" charset="0"/>
                        </a:rPr>
                        <a:t> </a:t>
                      </a:r>
                      <a:r>
                        <a:rPr lang="en-US" sz="2500" baseline="0" dirty="0" err="1">
                          <a:latin typeface="Times New Roman" panose="02020603050405020304" pitchFamily="18" charset="0"/>
                          <a:cs typeface="Times New Roman" panose="02020603050405020304" pitchFamily="18" charset="0"/>
                        </a:rPr>
                        <a:t>dinh</a:t>
                      </a:r>
                      <a:r>
                        <a:rPr lang="en-US" sz="2500" baseline="0" dirty="0">
                          <a:latin typeface="Times New Roman" panose="02020603050405020304" pitchFamily="18" charset="0"/>
                          <a:cs typeface="Times New Roman" panose="02020603050405020304" pitchFamily="18" charset="0"/>
                        </a:rPr>
                        <a:t> </a:t>
                      </a:r>
                      <a:r>
                        <a:rPr lang="en-US" sz="2500" baseline="0" dirty="0" err="1">
                          <a:latin typeface="Times New Roman" panose="02020603050405020304" pitchFamily="18" charset="0"/>
                          <a:cs typeface="Times New Roman" panose="02020603050405020304" pitchFamily="18" charset="0"/>
                        </a:rPr>
                        <a:t>dưỡng</a:t>
                      </a:r>
                      <a:r>
                        <a:rPr lang="en-US" sz="2500" baseline="0" dirty="0">
                          <a:latin typeface="Times New Roman" panose="02020603050405020304" pitchFamily="18" charset="0"/>
                          <a:cs typeface="Times New Roman" panose="02020603050405020304" pitchFamily="18" charset="0"/>
                        </a:rPr>
                        <a:t>.</a:t>
                      </a:r>
                      <a:endParaRPr lang="en-US" sz="25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9342263"/>
                  </a:ext>
                </a:extLst>
              </a:tr>
              <a:tr h="370840">
                <a:tc>
                  <a:txBody>
                    <a:bodyPr/>
                    <a:lstStyle/>
                    <a:p>
                      <a:pPr algn="l">
                        <a:lnSpc>
                          <a:spcPct val="150000"/>
                        </a:lnSpc>
                      </a:pPr>
                      <a:r>
                        <a:rPr lang="en-US" sz="2500" dirty="0">
                          <a:latin typeface="Times New Roman" panose="02020603050405020304" pitchFamily="18" charset="0"/>
                          <a:cs typeface="Times New Roman" panose="02020603050405020304" pitchFamily="18" charset="0"/>
                        </a:rPr>
                        <a:t>B – </a:t>
                      </a:r>
                      <a:r>
                        <a:rPr lang="en-US" sz="2500" dirty="0" err="1">
                          <a:latin typeface="Times New Roman" panose="02020603050405020304" pitchFamily="18" charset="0"/>
                          <a:cs typeface="Times New Roman" panose="02020603050405020304" pitchFamily="18" charset="0"/>
                        </a:rPr>
                        <a:t>Lá</a:t>
                      </a:r>
                      <a:endParaRPr lang="en-US" sz="2500" dirty="0">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2500" dirty="0">
                        <a:latin typeface="Times New Roman" panose="02020603050405020304" pitchFamily="18" charset="0"/>
                        <a:cs typeface="Times New Roman" panose="02020603050405020304" pitchFamily="18" charset="0"/>
                      </a:endParaRPr>
                    </a:p>
                  </a:txBody>
                  <a:tcPr/>
                </a:tc>
                <a:tc>
                  <a:txBody>
                    <a:bodyPr/>
                    <a:lstStyle/>
                    <a:p>
                      <a:pPr>
                        <a:lnSpc>
                          <a:spcPct val="150000"/>
                        </a:lnSpc>
                      </a:pPr>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Tổng</a:t>
                      </a:r>
                      <a:r>
                        <a:rPr lang="en-US" sz="2500" baseline="0" dirty="0">
                          <a:latin typeface="Times New Roman" panose="02020603050405020304" pitchFamily="18" charset="0"/>
                          <a:cs typeface="Times New Roman" panose="02020603050405020304" pitchFamily="18" charset="0"/>
                        </a:rPr>
                        <a:t> </a:t>
                      </a:r>
                      <a:r>
                        <a:rPr lang="en-US" sz="2500" baseline="0" dirty="0" err="1">
                          <a:latin typeface="Times New Roman" panose="02020603050405020304" pitchFamily="18" charset="0"/>
                          <a:cs typeface="Times New Roman" panose="02020603050405020304" pitchFamily="18" charset="0"/>
                        </a:rPr>
                        <a:t>hợp</a:t>
                      </a:r>
                      <a:r>
                        <a:rPr lang="en-US" sz="2500" baseline="0" dirty="0">
                          <a:latin typeface="Times New Roman" panose="02020603050405020304" pitchFamily="18" charset="0"/>
                          <a:cs typeface="Times New Roman" panose="02020603050405020304" pitchFamily="18" charset="0"/>
                        </a:rPr>
                        <a:t> </a:t>
                      </a:r>
                      <a:r>
                        <a:rPr lang="en-US" sz="2500" baseline="0" dirty="0" err="1">
                          <a:latin typeface="Times New Roman" panose="02020603050405020304" pitchFamily="18" charset="0"/>
                          <a:cs typeface="Times New Roman" panose="02020603050405020304" pitchFamily="18" charset="0"/>
                        </a:rPr>
                        <a:t>chất</a:t>
                      </a:r>
                      <a:r>
                        <a:rPr lang="en-US" sz="2500" baseline="0" dirty="0">
                          <a:latin typeface="Times New Roman" panose="02020603050405020304" pitchFamily="18" charset="0"/>
                          <a:cs typeface="Times New Roman" panose="02020603050405020304" pitchFamily="18" charset="0"/>
                        </a:rPr>
                        <a:t> </a:t>
                      </a:r>
                      <a:r>
                        <a:rPr lang="en-US" sz="2500" baseline="0" dirty="0" err="1">
                          <a:latin typeface="Times New Roman" panose="02020603050405020304" pitchFamily="18" charset="0"/>
                          <a:cs typeface="Times New Roman" panose="02020603050405020304" pitchFamily="18" charset="0"/>
                        </a:rPr>
                        <a:t>dinh</a:t>
                      </a:r>
                      <a:r>
                        <a:rPr lang="en-US" sz="2500" baseline="0" dirty="0">
                          <a:latin typeface="Times New Roman" panose="02020603050405020304" pitchFamily="18" charset="0"/>
                          <a:cs typeface="Times New Roman" panose="02020603050405020304" pitchFamily="18" charset="0"/>
                        </a:rPr>
                        <a:t> </a:t>
                      </a:r>
                      <a:r>
                        <a:rPr lang="en-US" sz="2500" baseline="0" dirty="0" err="1">
                          <a:latin typeface="Times New Roman" panose="02020603050405020304" pitchFamily="18" charset="0"/>
                          <a:cs typeface="Times New Roman" panose="02020603050405020304" pitchFamily="18" charset="0"/>
                        </a:rPr>
                        <a:t>dưỡng</a:t>
                      </a:r>
                      <a:r>
                        <a:rPr lang="en-US" sz="2500" baseline="0" dirty="0">
                          <a:latin typeface="Times New Roman" panose="02020603050405020304" pitchFamily="18" charset="0"/>
                          <a:cs typeface="Times New Roman" panose="02020603050405020304" pitchFamily="18" charset="0"/>
                        </a:rPr>
                        <a:t> </a:t>
                      </a:r>
                      <a:r>
                        <a:rPr lang="en-US" sz="2500" baseline="0" dirty="0" err="1">
                          <a:latin typeface="Times New Roman" panose="02020603050405020304" pitchFamily="18" charset="0"/>
                          <a:cs typeface="Times New Roman" panose="02020603050405020304" pitchFamily="18" charset="0"/>
                        </a:rPr>
                        <a:t>cho</a:t>
                      </a:r>
                      <a:r>
                        <a:rPr lang="en-US" sz="2500" baseline="0" dirty="0">
                          <a:latin typeface="Times New Roman" panose="02020603050405020304" pitchFamily="18" charset="0"/>
                          <a:cs typeface="Times New Roman" panose="02020603050405020304" pitchFamily="18" charset="0"/>
                        </a:rPr>
                        <a:t> </a:t>
                      </a:r>
                      <a:r>
                        <a:rPr lang="en-US" sz="2500" baseline="0" dirty="0" err="1">
                          <a:latin typeface="Times New Roman" panose="02020603050405020304" pitchFamily="18" charset="0"/>
                          <a:cs typeface="Times New Roman" panose="02020603050405020304" pitchFamily="18" charset="0"/>
                        </a:rPr>
                        <a:t>cơ</a:t>
                      </a:r>
                      <a:r>
                        <a:rPr lang="en-US" sz="2500" baseline="0" dirty="0">
                          <a:latin typeface="Times New Roman" panose="02020603050405020304" pitchFamily="18" charset="0"/>
                          <a:cs typeface="Times New Roman" panose="02020603050405020304" pitchFamily="18" charset="0"/>
                        </a:rPr>
                        <a:t> </a:t>
                      </a:r>
                      <a:r>
                        <a:rPr lang="en-US" sz="2500" baseline="0" dirty="0" err="1">
                          <a:latin typeface="Times New Roman" panose="02020603050405020304" pitchFamily="18" charset="0"/>
                          <a:cs typeface="Times New Roman" panose="02020603050405020304" pitchFamily="18" charset="0"/>
                        </a:rPr>
                        <a:t>thể</a:t>
                      </a:r>
                      <a:r>
                        <a:rPr lang="en-US" sz="2500" baseline="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2455679593"/>
                  </a:ext>
                </a:extLst>
              </a:tr>
              <a:tr h="370840">
                <a:tc>
                  <a:txBody>
                    <a:bodyPr/>
                    <a:lstStyle/>
                    <a:p>
                      <a:pPr algn="l">
                        <a:lnSpc>
                          <a:spcPct val="150000"/>
                        </a:lnSpc>
                      </a:pPr>
                      <a:r>
                        <a:rPr lang="en-US" sz="2500" dirty="0">
                          <a:latin typeface="Times New Roman" panose="02020603050405020304" pitchFamily="18" charset="0"/>
                          <a:cs typeface="Times New Roman" panose="02020603050405020304" pitchFamily="18" charset="0"/>
                        </a:rPr>
                        <a:t>C – </a:t>
                      </a:r>
                      <a:r>
                        <a:rPr lang="en-US" sz="2500" dirty="0" err="1">
                          <a:latin typeface="Times New Roman" panose="02020603050405020304" pitchFamily="18" charset="0"/>
                          <a:cs typeface="Times New Roman" panose="02020603050405020304" pitchFamily="18" charset="0"/>
                        </a:rPr>
                        <a:t>Thân</a:t>
                      </a:r>
                      <a:endParaRPr lang="en-US" sz="2500" dirty="0">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2500" dirty="0">
                        <a:latin typeface="Times New Roman" panose="02020603050405020304" pitchFamily="18" charset="0"/>
                        <a:cs typeface="Times New Roman" panose="02020603050405020304" pitchFamily="18" charset="0"/>
                      </a:endParaRPr>
                    </a:p>
                  </a:txBody>
                  <a:tcPr/>
                </a:tc>
                <a:tc>
                  <a:txBody>
                    <a:bodyPr/>
                    <a:lstStyle/>
                    <a:p>
                      <a:pPr>
                        <a:lnSpc>
                          <a:spcPct val="150000"/>
                        </a:lnSpc>
                      </a:pPr>
                      <a:r>
                        <a:rPr lang="en-US" sz="2500" dirty="0">
                          <a:latin typeface="Times New Roman" panose="02020603050405020304" pitchFamily="18" charset="0"/>
                          <a:cs typeface="Times New Roman" panose="02020603050405020304" pitchFamily="18" charset="0"/>
                        </a:rPr>
                        <a:t>3. </a:t>
                      </a:r>
                      <a:r>
                        <a:rPr lang="en-US" sz="2500" dirty="0" err="1">
                          <a:latin typeface="Times New Roman" panose="02020603050405020304" pitchFamily="18" charset="0"/>
                          <a:cs typeface="Times New Roman" panose="02020603050405020304" pitchFamily="18" charset="0"/>
                        </a:rPr>
                        <a:t>Hút</a:t>
                      </a:r>
                      <a:r>
                        <a:rPr lang="en-US" sz="2500" baseline="0" dirty="0">
                          <a:latin typeface="Times New Roman" panose="02020603050405020304" pitchFamily="18" charset="0"/>
                          <a:cs typeface="Times New Roman" panose="02020603050405020304" pitchFamily="18" charset="0"/>
                        </a:rPr>
                        <a:t> </a:t>
                      </a:r>
                      <a:r>
                        <a:rPr lang="en-US" sz="2500" baseline="0" dirty="0" err="1">
                          <a:latin typeface="Times New Roman" panose="02020603050405020304" pitchFamily="18" charset="0"/>
                          <a:cs typeface="Times New Roman" panose="02020603050405020304" pitchFamily="18" charset="0"/>
                        </a:rPr>
                        <a:t>nước</a:t>
                      </a:r>
                      <a:r>
                        <a:rPr lang="en-US" sz="2500" baseline="0" dirty="0">
                          <a:latin typeface="Times New Roman" panose="02020603050405020304" pitchFamily="18" charset="0"/>
                          <a:cs typeface="Times New Roman" panose="02020603050405020304" pitchFamily="18" charset="0"/>
                        </a:rPr>
                        <a:t> </a:t>
                      </a:r>
                      <a:r>
                        <a:rPr lang="en-US" sz="2500" baseline="0" dirty="0" err="1">
                          <a:latin typeface="Times New Roman" panose="02020603050405020304" pitchFamily="18" charset="0"/>
                          <a:cs typeface="Times New Roman" panose="02020603050405020304" pitchFamily="18" charset="0"/>
                        </a:rPr>
                        <a:t>và</a:t>
                      </a:r>
                      <a:r>
                        <a:rPr lang="en-US" sz="2500" baseline="0" dirty="0">
                          <a:latin typeface="Times New Roman" panose="02020603050405020304" pitchFamily="18" charset="0"/>
                          <a:cs typeface="Times New Roman" panose="02020603050405020304" pitchFamily="18" charset="0"/>
                        </a:rPr>
                        <a:t> </a:t>
                      </a:r>
                      <a:r>
                        <a:rPr lang="en-US" sz="2500" baseline="0" dirty="0" err="1">
                          <a:latin typeface="Times New Roman" panose="02020603050405020304" pitchFamily="18" charset="0"/>
                          <a:cs typeface="Times New Roman" panose="02020603050405020304" pitchFamily="18" charset="0"/>
                        </a:rPr>
                        <a:t>chất</a:t>
                      </a:r>
                      <a:r>
                        <a:rPr lang="en-US" sz="2500" baseline="0" dirty="0">
                          <a:latin typeface="Times New Roman" panose="02020603050405020304" pitchFamily="18" charset="0"/>
                          <a:cs typeface="Times New Roman" panose="02020603050405020304" pitchFamily="18" charset="0"/>
                        </a:rPr>
                        <a:t> </a:t>
                      </a:r>
                      <a:r>
                        <a:rPr lang="en-US" sz="2500" baseline="0" dirty="0" err="1">
                          <a:latin typeface="Times New Roman" panose="02020603050405020304" pitchFamily="18" charset="0"/>
                          <a:cs typeface="Times New Roman" panose="02020603050405020304" pitchFamily="18" charset="0"/>
                        </a:rPr>
                        <a:t>khoáng</a:t>
                      </a:r>
                      <a:r>
                        <a:rPr lang="en-US" sz="2500" baseline="0" dirty="0">
                          <a:latin typeface="Times New Roman" panose="02020603050405020304" pitchFamily="18" charset="0"/>
                          <a:cs typeface="Times New Roman" panose="02020603050405020304" pitchFamily="18" charset="0"/>
                        </a:rPr>
                        <a:t> </a:t>
                      </a:r>
                      <a:r>
                        <a:rPr lang="en-US" sz="2500" baseline="0" dirty="0" err="1">
                          <a:latin typeface="Times New Roman" panose="02020603050405020304" pitchFamily="18" charset="0"/>
                          <a:cs typeface="Times New Roman" panose="02020603050405020304" pitchFamily="18" charset="0"/>
                        </a:rPr>
                        <a:t>cho</a:t>
                      </a:r>
                      <a:r>
                        <a:rPr lang="en-US" sz="2500" baseline="0" dirty="0">
                          <a:latin typeface="Times New Roman" panose="02020603050405020304" pitchFamily="18" charset="0"/>
                          <a:cs typeface="Times New Roman" panose="02020603050405020304" pitchFamily="18" charset="0"/>
                        </a:rPr>
                        <a:t> </a:t>
                      </a:r>
                      <a:r>
                        <a:rPr lang="en-US" sz="2500" baseline="0" dirty="0" err="1">
                          <a:latin typeface="Times New Roman" panose="02020603050405020304" pitchFamily="18" charset="0"/>
                          <a:cs typeface="Times New Roman" panose="02020603050405020304" pitchFamily="18" charset="0"/>
                        </a:rPr>
                        <a:t>cơ</a:t>
                      </a:r>
                      <a:r>
                        <a:rPr lang="en-US" sz="2500" baseline="0" dirty="0">
                          <a:latin typeface="Times New Roman" panose="02020603050405020304" pitchFamily="18" charset="0"/>
                          <a:cs typeface="Times New Roman" panose="02020603050405020304" pitchFamily="18" charset="0"/>
                        </a:rPr>
                        <a:t> </a:t>
                      </a:r>
                      <a:r>
                        <a:rPr lang="en-US" sz="2500" baseline="0" dirty="0" err="1">
                          <a:latin typeface="Times New Roman" panose="02020603050405020304" pitchFamily="18" charset="0"/>
                          <a:cs typeface="Times New Roman" panose="02020603050405020304" pitchFamily="18" charset="0"/>
                        </a:rPr>
                        <a:t>thể</a:t>
                      </a:r>
                      <a:endParaRPr lang="en-US" sz="25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47633620"/>
                  </a:ext>
                </a:extLst>
              </a:tr>
              <a:tr h="370840">
                <a:tc>
                  <a:txBody>
                    <a:bodyPr/>
                    <a:lstStyle/>
                    <a:p>
                      <a:pPr algn="l">
                        <a:lnSpc>
                          <a:spcPct val="150000"/>
                        </a:lnSpc>
                      </a:pPr>
                      <a:r>
                        <a:rPr lang="en-US" sz="2500" dirty="0">
                          <a:latin typeface="Times New Roman" panose="02020603050405020304" pitchFamily="18" charset="0"/>
                          <a:cs typeface="Times New Roman" panose="02020603050405020304" pitchFamily="18" charset="0"/>
                        </a:rPr>
                        <a:t>D – </a:t>
                      </a:r>
                      <a:r>
                        <a:rPr lang="en-US" sz="2500" dirty="0" err="1">
                          <a:latin typeface="Times New Roman" panose="02020603050405020304" pitchFamily="18" charset="0"/>
                          <a:cs typeface="Times New Roman" panose="02020603050405020304" pitchFamily="18" charset="0"/>
                        </a:rPr>
                        <a:t>Rễ</a:t>
                      </a:r>
                      <a:endParaRPr lang="en-US" sz="2500" dirty="0">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2500" dirty="0">
                        <a:latin typeface="Times New Roman" panose="02020603050405020304" pitchFamily="18" charset="0"/>
                        <a:cs typeface="Times New Roman" panose="02020603050405020304" pitchFamily="18" charset="0"/>
                      </a:endParaRPr>
                    </a:p>
                  </a:txBody>
                  <a:tcPr/>
                </a:tc>
                <a:tc>
                  <a:txBody>
                    <a:bodyPr/>
                    <a:lstStyle/>
                    <a:p>
                      <a:pPr>
                        <a:lnSpc>
                          <a:spcPct val="150000"/>
                        </a:lnSpc>
                      </a:pPr>
                      <a:r>
                        <a:rPr lang="en-US" sz="2500" dirty="0">
                          <a:latin typeface="Times New Roman" panose="02020603050405020304" pitchFamily="18" charset="0"/>
                          <a:cs typeface="Times New Roman" panose="02020603050405020304" pitchFamily="18" charset="0"/>
                        </a:rPr>
                        <a:t>4. </a:t>
                      </a:r>
                      <a:r>
                        <a:rPr lang="en-US" sz="2500" dirty="0" err="1">
                          <a:latin typeface="Times New Roman" panose="02020603050405020304" pitchFamily="18" charset="0"/>
                          <a:cs typeface="Times New Roman" panose="02020603050405020304" pitchFamily="18" charset="0"/>
                        </a:rPr>
                        <a:t>Tạo</a:t>
                      </a:r>
                      <a:r>
                        <a:rPr lang="en-US" sz="2500" baseline="0" dirty="0">
                          <a:latin typeface="Times New Roman" panose="02020603050405020304" pitchFamily="18" charset="0"/>
                          <a:cs typeface="Times New Roman" panose="02020603050405020304" pitchFamily="18" charset="0"/>
                        </a:rPr>
                        <a:t> </a:t>
                      </a:r>
                      <a:r>
                        <a:rPr lang="en-US" sz="2500" baseline="0" dirty="0" err="1">
                          <a:latin typeface="Times New Roman" panose="02020603050405020304" pitchFamily="18" charset="0"/>
                          <a:cs typeface="Times New Roman" panose="02020603050405020304" pitchFamily="18" charset="0"/>
                        </a:rPr>
                        <a:t>quả</a:t>
                      </a:r>
                      <a:r>
                        <a:rPr lang="en-US" sz="2500" baseline="0" dirty="0">
                          <a:latin typeface="Times New Roman" panose="02020603050405020304" pitchFamily="18" charset="0"/>
                          <a:cs typeface="Times New Roman" panose="02020603050405020304" pitchFamily="18" charset="0"/>
                        </a:rPr>
                        <a:t> </a:t>
                      </a:r>
                      <a:r>
                        <a:rPr lang="en-US" sz="2500" baseline="0" dirty="0" err="1">
                          <a:latin typeface="Times New Roman" panose="02020603050405020304" pitchFamily="18" charset="0"/>
                          <a:cs typeface="Times New Roman" panose="02020603050405020304" pitchFamily="18" charset="0"/>
                        </a:rPr>
                        <a:t>và</a:t>
                      </a:r>
                      <a:r>
                        <a:rPr lang="en-US" sz="2500" baseline="0" dirty="0">
                          <a:latin typeface="Times New Roman" panose="02020603050405020304" pitchFamily="18" charset="0"/>
                          <a:cs typeface="Times New Roman" panose="02020603050405020304" pitchFamily="18" charset="0"/>
                        </a:rPr>
                        <a:t> </a:t>
                      </a:r>
                      <a:r>
                        <a:rPr lang="en-US" sz="2500" baseline="0" dirty="0" err="1">
                          <a:latin typeface="Times New Roman" panose="02020603050405020304" pitchFamily="18" charset="0"/>
                          <a:cs typeface="Times New Roman" panose="02020603050405020304" pitchFamily="18" charset="0"/>
                        </a:rPr>
                        <a:t>hạt</a:t>
                      </a:r>
                      <a:r>
                        <a:rPr lang="en-US" sz="2500" baseline="0" dirty="0">
                          <a:latin typeface="Times New Roman" panose="02020603050405020304" pitchFamily="18" charset="0"/>
                          <a:cs typeface="Times New Roman" panose="02020603050405020304" pitchFamily="18" charset="0"/>
                        </a:rPr>
                        <a:t>.</a:t>
                      </a:r>
                      <a:endParaRPr lang="en-US" sz="25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59140839"/>
                  </a:ext>
                </a:extLst>
              </a:tr>
            </a:tbl>
          </a:graphicData>
        </a:graphic>
      </p:graphicFrame>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22" y="2940228"/>
            <a:ext cx="485843" cy="170521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9904" y="915609"/>
            <a:ext cx="5329805" cy="4686935"/>
          </a:xfrm>
          <a:prstGeom prst="rect">
            <a:avLst/>
          </a:prstGeom>
        </p:spPr>
      </p:pic>
      <p:cxnSp>
        <p:nvCxnSpPr>
          <p:cNvPr id="6" name="Straight Arrow Connector 5"/>
          <p:cNvCxnSpPr/>
          <p:nvPr/>
        </p:nvCxnSpPr>
        <p:spPr>
          <a:xfrm>
            <a:off x="1841863" y="2011680"/>
            <a:ext cx="849086" cy="34747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841863" y="3213463"/>
            <a:ext cx="84908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841863" y="2011680"/>
            <a:ext cx="849086" cy="24688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841863" y="4349931"/>
            <a:ext cx="849086" cy="11364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971109" y="5982789"/>
            <a:ext cx="662286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 – 4; B – 2; C – 1; D - 3</a:t>
            </a:r>
          </a:p>
        </p:txBody>
      </p:sp>
    </p:spTree>
    <p:extLst>
      <p:ext uri="{BB962C8B-B14F-4D97-AF65-F5344CB8AC3E}">
        <p14:creationId xmlns:p14="http://schemas.microsoft.com/office/powerpoint/2010/main" val="1034498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8699" y="1450666"/>
            <a:ext cx="2492525" cy="4364254"/>
          </a:xfrm>
          <a:prstGeom prst="rect">
            <a:avLst/>
          </a:prstGeom>
        </p:spPr>
      </p:pic>
      <p:sp>
        <p:nvSpPr>
          <p:cNvPr id="4" name="Chevron 3"/>
          <p:cNvSpPr/>
          <p:nvPr/>
        </p:nvSpPr>
        <p:spPr>
          <a:xfrm rot="5400000">
            <a:off x="488425" y="19196"/>
            <a:ext cx="233470" cy="450039"/>
          </a:xfrm>
          <a:prstGeom prst="chevron">
            <a:avLst>
              <a:gd name="adj" fmla="val 60867"/>
            </a:avLst>
          </a:prstGeom>
          <a:solidFill>
            <a:srgbClr val="845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hevron 4"/>
          <p:cNvSpPr/>
          <p:nvPr/>
        </p:nvSpPr>
        <p:spPr>
          <a:xfrm rot="5400000">
            <a:off x="492006" y="252667"/>
            <a:ext cx="233470" cy="450039"/>
          </a:xfrm>
          <a:prstGeom prst="chevron">
            <a:avLst>
              <a:gd name="adj" fmla="val 60867"/>
            </a:avLst>
          </a:prstGeom>
          <a:solidFill>
            <a:srgbClr val="FFC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hevron 5"/>
          <p:cNvSpPr/>
          <p:nvPr/>
        </p:nvSpPr>
        <p:spPr>
          <a:xfrm rot="5400000">
            <a:off x="488424" y="719611"/>
            <a:ext cx="233470" cy="450039"/>
          </a:xfrm>
          <a:prstGeom prst="chevron">
            <a:avLst>
              <a:gd name="adj" fmla="val 60867"/>
            </a:avLst>
          </a:prstGeom>
          <a:solidFill>
            <a:srgbClr val="FF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vron 6"/>
          <p:cNvSpPr/>
          <p:nvPr/>
        </p:nvSpPr>
        <p:spPr>
          <a:xfrm rot="5400000">
            <a:off x="495587" y="486139"/>
            <a:ext cx="233470" cy="450039"/>
          </a:xfrm>
          <a:prstGeom prst="chevron">
            <a:avLst>
              <a:gd name="adj" fmla="val 60867"/>
            </a:avLst>
          </a:prstGeom>
          <a:solidFill>
            <a:srgbClr val="F9F8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flipV="1">
            <a:off x="940758" y="860915"/>
            <a:ext cx="5580358" cy="77547"/>
          </a:xfrm>
          <a:prstGeom prst="rect">
            <a:avLst/>
          </a:prstGeom>
          <a:gradFill flip="none" rotWithShape="1">
            <a:gsLst>
              <a:gs pos="0">
                <a:schemeClr val="bg1"/>
              </a:gs>
              <a:gs pos="67000">
                <a:srgbClr val="FFC760"/>
              </a:gs>
              <a:gs pos="34000">
                <a:srgbClr val="FF5F79"/>
              </a:gs>
              <a:gs pos="95000">
                <a:srgbClr val="845FC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6479745" y="2660614"/>
            <a:ext cx="3332361" cy="1579151"/>
            <a:chOff x="6479745" y="2660614"/>
            <a:chExt cx="3332361" cy="1579151"/>
          </a:xfrm>
        </p:grpSpPr>
        <p:sp>
          <p:nvSpPr>
            <p:cNvPr id="26" name="Isosceles Triangle 25"/>
            <p:cNvSpPr/>
            <p:nvPr/>
          </p:nvSpPr>
          <p:spPr>
            <a:xfrm rot="15290787">
              <a:off x="7478349" y="2530060"/>
              <a:ext cx="691944" cy="2689151"/>
            </a:xfrm>
            <a:prstGeom prst="triangle">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a:stretch>
              <a:fillRect/>
            </a:stretch>
          </p:blipFill>
          <p:spPr>
            <a:xfrm>
              <a:off x="8235527" y="2660614"/>
              <a:ext cx="1576579" cy="1579151"/>
            </a:xfrm>
            <a:prstGeom prst="rect">
              <a:avLst/>
            </a:prstGeom>
          </p:spPr>
        </p:pic>
      </p:grpSp>
      <p:sp>
        <p:nvSpPr>
          <p:cNvPr id="23" name="TextBox 22"/>
          <p:cNvSpPr txBox="1"/>
          <p:nvPr/>
        </p:nvSpPr>
        <p:spPr>
          <a:xfrm>
            <a:off x="7521224" y="1158017"/>
            <a:ext cx="3692208" cy="954107"/>
          </a:xfrm>
          <a:prstGeom prst="rect">
            <a:avLst/>
          </a:prstGeom>
          <a:noFill/>
        </p:spPr>
        <p:txBody>
          <a:bodyPr wrap="square" rtlCol="0">
            <a:spAutoFit/>
          </a:bodyPr>
          <a:lstStyle/>
          <a:p>
            <a:pPr algn="ctr"/>
            <a:r>
              <a:rPr lang="en-US" sz="2800" i="1" dirty="0" err="1">
                <a:solidFill>
                  <a:srgbClr val="FF0000"/>
                </a:solidFill>
                <a:latin typeface="Times New Roman" panose="02020603050405020304" pitchFamily="18" charset="0"/>
                <a:cs typeface="Times New Roman" panose="02020603050405020304" pitchFamily="18" charset="0"/>
              </a:rPr>
              <a:t>Kể</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tên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các</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cơ</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quan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tạo</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nên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hệ</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tiêu</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hóa</a:t>
            </a:r>
            <a:r>
              <a:rPr lang="en-US" sz="2800" i="1" dirty="0">
                <a:solidFill>
                  <a:srgbClr val="FF0000"/>
                </a:solidFill>
                <a:latin typeface="Times New Roman" panose="02020603050405020304" pitchFamily="18" charset="0"/>
                <a:cs typeface="Times New Roman" panose="02020603050405020304" pitchFamily="18" charset="0"/>
              </a:rPr>
              <a:t>?</a:t>
            </a:r>
          </a:p>
        </p:txBody>
      </p:sp>
      <p:sp>
        <p:nvSpPr>
          <p:cNvPr id="25" name="Rectangle 24"/>
          <p:cNvSpPr/>
          <p:nvPr/>
        </p:nvSpPr>
        <p:spPr>
          <a:xfrm>
            <a:off x="5264359" y="6025948"/>
            <a:ext cx="2021204" cy="366082"/>
          </a:xfrm>
          <a:prstGeom prst="rect">
            <a:avLst/>
          </a:prstGeom>
          <a:solidFill>
            <a:srgbClr val="FFF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Hệ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tiêu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hóa</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7" name="Isosceles Triangle 26"/>
          <p:cNvSpPr/>
          <p:nvPr/>
        </p:nvSpPr>
        <p:spPr>
          <a:xfrm rot="16443129">
            <a:off x="7175252" y="3693718"/>
            <a:ext cx="691944" cy="2689151"/>
          </a:xfrm>
          <a:prstGeom prst="triangle">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973522" y="4239765"/>
            <a:ext cx="1838584" cy="1838584"/>
          </a:xfrm>
          <a:prstGeom prst="rect">
            <a:avLst/>
          </a:prstGeom>
        </p:spPr>
      </p:pic>
      <p:sp>
        <p:nvSpPr>
          <p:cNvPr id="28" name="Isosceles Triangle 27"/>
          <p:cNvSpPr/>
          <p:nvPr/>
        </p:nvSpPr>
        <p:spPr>
          <a:xfrm rot="6155446">
            <a:off x="4823788" y="4095582"/>
            <a:ext cx="485586" cy="1432981"/>
          </a:xfrm>
          <a:prstGeom prst="triangle">
            <a:avLst>
              <a:gd name="adj" fmla="val 11653"/>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3477060" y="3119250"/>
            <a:ext cx="2632078" cy="1019925"/>
            <a:chOff x="3477060" y="3119250"/>
            <a:chExt cx="2632078" cy="1019925"/>
          </a:xfrm>
        </p:grpSpPr>
        <p:sp>
          <p:nvSpPr>
            <p:cNvPr id="29" name="Isosceles Triangle 28"/>
            <p:cNvSpPr/>
            <p:nvPr/>
          </p:nvSpPr>
          <p:spPr>
            <a:xfrm rot="6118385">
              <a:off x="4782588" y="2664028"/>
              <a:ext cx="535522" cy="2117579"/>
            </a:xfrm>
            <a:prstGeom prst="triangle">
              <a:avLst>
                <a:gd name="adj" fmla="val 54250"/>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7060" y="3119250"/>
              <a:ext cx="1257234" cy="1019925"/>
            </a:xfrm>
            <a:prstGeom prst="rect">
              <a:avLst/>
            </a:prstGeom>
          </p:spPr>
        </p:pic>
      </p:gr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7799" y="4307176"/>
            <a:ext cx="1233501" cy="1703762"/>
          </a:xfrm>
          <a:prstGeom prst="rect">
            <a:avLst/>
          </a:prstGeom>
        </p:spPr>
      </p:pic>
      <p:sp>
        <p:nvSpPr>
          <p:cNvPr id="24" name="TextBox 23"/>
          <p:cNvSpPr txBox="1"/>
          <p:nvPr/>
        </p:nvSpPr>
        <p:spPr>
          <a:xfrm>
            <a:off x="858827" y="240815"/>
            <a:ext cx="8508501" cy="584775"/>
          </a:xfrm>
          <a:prstGeom prst="rect">
            <a:avLst/>
          </a:prstGeom>
          <a:noFill/>
        </p:spPr>
        <p:txBody>
          <a:bodyPr wrap="square" rtlCol="0">
            <a:spAutoFit/>
          </a:bodyPr>
          <a:lstStyle/>
          <a:p>
            <a:r>
              <a:rPr lang="en-US" sz="3200" spc="300" dirty="0" err="1">
                <a:latin typeface="Times New Roman" panose="02020603050405020304" pitchFamily="18" charset="0"/>
                <a:cs typeface="Times New Roman" panose="02020603050405020304" pitchFamily="18" charset="0"/>
              </a:rPr>
              <a:t>Tổ</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chức</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cơ</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thể</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đa</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bào</a:t>
            </a:r>
            <a:endParaRPr lang="en-US" sz="3200" spc="300"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830179" y="989116"/>
            <a:ext cx="569093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IV.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19603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xit" presetSubtype="10" fill="hold" grpId="1" nodeType="clickEffect">
                                  <p:stCondLst>
                                    <p:cond delay="0"/>
                                  </p:stCondLst>
                                  <p:childTnLst>
                                    <p:animEffect transition="out" filter="randombar(horizontal)">
                                      <p:cBhvr>
                                        <p:cTn id="25" dur="500"/>
                                        <p:tgtEl>
                                          <p:spTgt spid="23"/>
                                        </p:tgtEl>
                                      </p:cBhvr>
                                    </p:animEffect>
                                    <p:set>
                                      <p:cBhvr>
                                        <p:cTn id="26" dur="1" fill="hold">
                                          <p:stCondLst>
                                            <p:cond delay="499"/>
                                          </p:stCondLst>
                                        </p:cTn>
                                        <p:tgtEl>
                                          <p:spTgt spid="2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barn(inVertical)">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5" grpId="0"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22" y="2940228"/>
            <a:ext cx="485843" cy="1705213"/>
          </a:xfrm>
          <a:prstGeom prst="rect">
            <a:avLst/>
          </a:prstGeom>
        </p:spPr>
      </p:pic>
      <p:sp>
        <p:nvSpPr>
          <p:cNvPr id="4" name="Chevron 3"/>
          <p:cNvSpPr/>
          <p:nvPr/>
        </p:nvSpPr>
        <p:spPr>
          <a:xfrm rot="5400000">
            <a:off x="488425" y="19196"/>
            <a:ext cx="233470" cy="450039"/>
          </a:xfrm>
          <a:prstGeom prst="chevron">
            <a:avLst>
              <a:gd name="adj" fmla="val 60867"/>
            </a:avLst>
          </a:prstGeom>
          <a:solidFill>
            <a:srgbClr val="845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hevron 4"/>
          <p:cNvSpPr/>
          <p:nvPr/>
        </p:nvSpPr>
        <p:spPr>
          <a:xfrm rot="5400000">
            <a:off x="492006" y="252667"/>
            <a:ext cx="233470" cy="450039"/>
          </a:xfrm>
          <a:prstGeom prst="chevron">
            <a:avLst>
              <a:gd name="adj" fmla="val 60867"/>
            </a:avLst>
          </a:prstGeom>
          <a:solidFill>
            <a:srgbClr val="FFC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hevron 5"/>
          <p:cNvSpPr/>
          <p:nvPr/>
        </p:nvSpPr>
        <p:spPr>
          <a:xfrm rot="5400000">
            <a:off x="488424" y="719611"/>
            <a:ext cx="233470" cy="450039"/>
          </a:xfrm>
          <a:prstGeom prst="chevron">
            <a:avLst>
              <a:gd name="adj" fmla="val 60867"/>
            </a:avLst>
          </a:prstGeom>
          <a:solidFill>
            <a:srgbClr val="FF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vron 6"/>
          <p:cNvSpPr/>
          <p:nvPr/>
        </p:nvSpPr>
        <p:spPr>
          <a:xfrm rot="5400000">
            <a:off x="495587" y="486139"/>
            <a:ext cx="233470" cy="450039"/>
          </a:xfrm>
          <a:prstGeom prst="chevron">
            <a:avLst>
              <a:gd name="adj" fmla="val 60867"/>
            </a:avLst>
          </a:prstGeom>
          <a:solidFill>
            <a:srgbClr val="F9F8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flipV="1">
            <a:off x="940758" y="860915"/>
            <a:ext cx="5580358" cy="77547"/>
          </a:xfrm>
          <a:prstGeom prst="rect">
            <a:avLst/>
          </a:prstGeom>
          <a:gradFill flip="none" rotWithShape="1">
            <a:gsLst>
              <a:gs pos="0">
                <a:schemeClr val="bg1"/>
              </a:gs>
              <a:gs pos="67000">
                <a:srgbClr val="FFC760"/>
              </a:gs>
              <a:gs pos="34000">
                <a:srgbClr val="FF5F79"/>
              </a:gs>
              <a:gs pos="95000">
                <a:srgbClr val="845FC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331" y="2055193"/>
            <a:ext cx="3806017" cy="3764039"/>
          </a:xfrm>
          <a:prstGeom prst="rect">
            <a:avLst/>
          </a:prstGeom>
        </p:spPr>
      </p:pic>
      <p:sp>
        <p:nvSpPr>
          <p:cNvPr id="11" name="Rectangle 10"/>
          <p:cNvSpPr/>
          <p:nvPr/>
        </p:nvSpPr>
        <p:spPr>
          <a:xfrm>
            <a:off x="5639030" y="2501444"/>
            <a:ext cx="2245895" cy="2582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latin typeface="Times New Roman" panose="02020603050405020304" pitchFamily="18" charset="0"/>
                <a:cs typeface="Times New Roman" panose="02020603050405020304" pitchFamily="18" charset="0"/>
              </a:rPr>
              <a:t>Nêu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hệ</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cơ</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quan</a:t>
            </a:r>
            <a:r>
              <a:rPr lang="en-US" sz="3600" dirty="0">
                <a:solidFill>
                  <a:srgbClr val="FF0000"/>
                </a:solidFill>
                <a:latin typeface="Times New Roman" panose="02020603050405020304" pitchFamily="18" charset="0"/>
                <a:cs typeface="Times New Roman" panose="02020603050405020304" pitchFamily="18" charset="0"/>
              </a:rPr>
              <a:t> ở </a:t>
            </a:r>
            <a:r>
              <a:rPr lang="en-US" sz="3600" dirty="0" err="1">
                <a:solidFill>
                  <a:srgbClr val="FF0000"/>
                </a:solidFill>
                <a:latin typeface="Times New Roman" panose="02020603050405020304" pitchFamily="18" charset="0"/>
                <a:cs typeface="Times New Roman" panose="02020603050405020304" pitchFamily="18" charset="0"/>
              </a:rPr>
              <a:t>cơ</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thể</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người</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14" name="TextBox 13"/>
          <p:cNvSpPr txBox="1"/>
          <p:nvPr/>
        </p:nvSpPr>
        <p:spPr>
          <a:xfrm>
            <a:off x="858827" y="240815"/>
            <a:ext cx="8508501" cy="584775"/>
          </a:xfrm>
          <a:prstGeom prst="rect">
            <a:avLst/>
          </a:prstGeom>
          <a:noFill/>
        </p:spPr>
        <p:txBody>
          <a:bodyPr wrap="square" rtlCol="0">
            <a:spAutoFit/>
          </a:bodyPr>
          <a:lstStyle/>
          <a:p>
            <a:r>
              <a:rPr lang="en-US" sz="3200" spc="300" dirty="0" err="1">
                <a:latin typeface="Times New Roman" panose="02020603050405020304" pitchFamily="18" charset="0"/>
                <a:cs typeface="Times New Roman" panose="02020603050405020304" pitchFamily="18" charset="0"/>
              </a:rPr>
              <a:t>Tổ</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chức</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cơ</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thể</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đa</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bào</a:t>
            </a:r>
            <a:endParaRPr lang="en-US" sz="3200" spc="3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830179" y="989116"/>
            <a:ext cx="569093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IV.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11977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22" y="2940228"/>
            <a:ext cx="485843" cy="1705213"/>
          </a:xfrm>
          <a:prstGeom prst="rect">
            <a:avLst/>
          </a:prstGeom>
        </p:spPr>
      </p:pic>
      <p:sp>
        <p:nvSpPr>
          <p:cNvPr id="4" name="Chevron 3"/>
          <p:cNvSpPr/>
          <p:nvPr/>
        </p:nvSpPr>
        <p:spPr>
          <a:xfrm rot="5400000">
            <a:off x="488425" y="19196"/>
            <a:ext cx="233470" cy="450039"/>
          </a:xfrm>
          <a:prstGeom prst="chevron">
            <a:avLst>
              <a:gd name="adj" fmla="val 60867"/>
            </a:avLst>
          </a:prstGeom>
          <a:solidFill>
            <a:srgbClr val="845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hevron 4"/>
          <p:cNvSpPr/>
          <p:nvPr/>
        </p:nvSpPr>
        <p:spPr>
          <a:xfrm rot="5400000">
            <a:off x="492006" y="252667"/>
            <a:ext cx="233470" cy="450039"/>
          </a:xfrm>
          <a:prstGeom prst="chevron">
            <a:avLst>
              <a:gd name="adj" fmla="val 60867"/>
            </a:avLst>
          </a:prstGeom>
          <a:solidFill>
            <a:srgbClr val="FFC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hevron 5"/>
          <p:cNvSpPr/>
          <p:nvPr/>
        </p:nvSpPr>
        <p:spPr>
          <a:xfrm rot="5400000">
            <a:off x="488424" y="719611"/>
            <a:ext cx="233470" cy="450039"/>
          </a:xfrm>
          <a:prstGeom prst="chevron">
            <a:avLst>
              <a:gd name="adj" fmla="val 60867"/>
            </a:avLst>
          </a:prstGeom>
          <a:solidFill>
            <a:srgbClr val="FF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vron 6"/>
          <p:cNvSpPr/>
          <p:nvPr/>
        </p:nvSpPr>
        <p:spPr>
          <a:xfrm rot="5400000">
            <a:off x="495587" y="486139"/>
            <a:ext cx="233470" cy="450039"/>
          </a:xfrm>
          <a:prstGeom prst="chevron">
            <a:avLst>
              <a:gd name="adj" fmla="val 60867"/>
            </a:avLst>
          </a:prstGeom>
          <a:solidFill>
            <a:srgbClr val="F9F8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flipV="1">
            <a:off x="940758" y="860915"/>
            <a:ext cx="5580358" cy="77547"/>
          </a:xfrm>
          <a:prstGeom prst="rect">
            <a:avLst/>
          </a:prstGeom>
          <a:gradFill flip="none" rotWithShape="1">
            <a:gsLst>
              <a:gs pos="0">
                <a:schemeClr val="bg1"/>
              </a:gs>
              <a:gs pos="67000">
                <a:srgbClr val="FFC760"/>
              </a:gs>
              <a:gs pos="34000">
                <a:srgbClr val="FF5F79"/>
              </a:gs>
              <a:gs pos="95000">
                <a:srgbClr val="845FC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3951" y="1850621"/>
            <a:ext cx="1899021" cy="3325066"/>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rcRect l="7167" t="11049" r="2302"/>
          <a:stretch>
            <a:fillRect/>
          </a:stretch>
        </p:blipFill>
        <p:spPr>
          <a:xfrm>
            <a:off x="1109199" y="2342509"/>
            <a:ext cx="2714372" cy="2533619"/>
          </a:xfrm>
          <a:custGeom>
            <a:avLst/>
            <a:gdLst>
              <a:gd name="connsiteX0" fmla="*/ 0 w 3043822"/>
              <a:gd name="connsiteY0" fmla="*/ 0 h 2841130"/>
              <a:gd name="connsiteX1" fmla="*/ 3043822 w 3043822"/>
              <a:gd name="connsiteY1" fmla="*/ 0 h 2841130"/>
              <a:gd name="connsiteX2" fmla="*/ 3043822 w 3043822"/>
              <a:gd name="connsiteY2" fmla="*/ 2841130 h 2841130"/>
              <a:gd name="connsiteX3" fmla="*/ 0 w 3043822"/>
              <a:gd name="connsiteY3" fmla="*/ 2841130 h 2841130"/>
            </a:gdLst>
            <a:ahLst/>
            <a:cxnLst>
              <a:cxn ang="0">
                <a:pos x="connsiteX0" y="connsiteY0"/>
              </a:cxn>
              <a:cxn ang="0">
                <a:pos x="connsiteX1" y="connsiteY1"/>
              </a:cxn>
              <a:cxn ang="0">
                <a:pos x="connsiteX2" y="connsiteY2"/>
              </a:cxn>
              <a:cxn ang="0">
                <a:pos x="connsiteX3" y="connsiteY3"/>
              </a:cxn>
            </a:cxnLst>
            <a:rect l="l" t="t" r="r" b="b"/>
            <a:pathLst>
              <a:path w="3043822" h="2841130">
                <a:moveTo>
                  <a:pt x="0" y="0"/>
                </a:moveTo>
                <a:lnTo>
                  <a:pt x="3043822" y="0"/>
                </a:lnTo>
                <a:lnTo>
                  <a:pt x="3043822" y="2841130"/>
                </a:lnTo>
                <a:lnTo>
                  <a:pt x="0" y="2841130"/>
                </a:lnTo>
                <a:close/>
              </a:path>
            </a:pathLst>
          </a:custGeom>
        </p:spPr>
      </p:pic>
      <p:sp>
        <p:nvSpPr>
          <p:cNvPr id="19" name="Rectangle 18"/>
          <p:cNvSpPr/>
          <p:nvPr/>
        </p:nvSpPr>
        <p:spPr>
          <a:xfrm>
            <a:off x="1109199" y="5661858"/>
            <a:ext cx="2021204" cy="366082"/>
          </a:xfrm>
          <a:prstGeom prst="rect">
            <a:avLst/>
          </a:prstGeom>
          <a:solidFill>
            <a:srgbClr val="FFF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Hệ</a:t>
            </a:r>
            <a:r>
              <a:rPr lang="en-US" sz="2800" dirty="0">
                <a:solidFill>
                  <a:schemeClr val="tx1"/>
                </a:solidFill>
              </a:rPr>
              <a:t> </a:t>
            </a:r>
            <a:r>
              <a:rPr lang="en-US" sz="2800" dirty="0" err="1">
                <a:solidFill>
                  <a:schemeClr val="tx1"/>
                </a:solidFill>
              </a:rPr>
              <a:t>bài</a:t>
            </a:r>
            <a:r>
              <a:rPr lang="en-US" sz="2800" dirty="0">
                <a:solidFill>
                  <a:schemeClr val="tx1"/>
                </a:solidFill>
              </a:rPr>
              <a:t> </a:t>
            </a:r>
            <a:r>
              <a:rPr lang="en-US" sz="2800" dirty="0" err="1">
                <a:solidFill>
                  <a:schemeClr val="tx1"/>
                </a:solidFill>
              </a:rPr>
              <a:t>tiết</a:t>
            </a:r>
            <a:endParaRPr lang="en-US" sz="2800" dirty="0">
              <a:solidFill>
                <a:schemeClr val="tx1"/>
              </a:solidFill>
            </a:endParaRPr>
          </a:p>
        </p:txBody>
      </p:sp>
      <p:sp>
        <p:nvSpPr>
          <p:cNvPr id="20" name="Rectangle 19"/>
          <p:cNvSpPr/>
          <p:nvPr/>
        </p:nvSpPr>
        <p:spPr>
          <a:xfrm>
            <a:off x="5131768" y="5661858"/>
            <a:ext cx="2021204" cy="366082"/>
          </a:xfrm>
          <a:prstGeom prst="rect">
            <a:avLst/>
          </a:prstGeom>
          <a:solidFill>
            <a:srgbClr val="FFF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Hệ</a:t>
            </a:r>
            <a:r>
              <a:rPr lang="en-US" sz="2800" dirty="0">
                <a:solidFill>
                  <a:schemeClr val="tx1"/>
                </a:solidFill>
              </a:rPr>
              <a:t> </a:t>
            </a:r>
            <a:r>
              <a:rPr lang="en-US" sz="2800" dirty="0" err="1">
                <a:solidFill>
                  <a:schemeClr val="tx1"/>
                </a:solidFill>
              </a:rPr>
              <a:t>tiêu</a:t>
            </a:r>
            <a:r>
              <a:rPr lang="en-US" sz="2800" dirty="0">
                <a:solidFill>
                  <a:schemeClr val="tx1"/>
                </a:solidFill>
              </a:rPr>
              <a:t> </a:t>
            </a:r>
            <a:r>
              <a:rPr lang="en-US" sz="2800" dirty="0" err="1">
                <a:solidFill>
                  <a:schemeClr val="tx1"/>
                </a:solidFill>
              </a:rPr>
              <a:t>hóa</a:t>
            </a:r>
            <a:endParaRPr lang="en-US" sz="2800" dirty="0">
              <a:solidFill>
                <a:schemeClr val="tx1"/>
              </a:solidFill>
            </a:endParaRPr>
          </a:p>
        </p:txBody>
      </p:sp>
      <p:sp>
        <p:nvSpPr>
          <p:cNvPr id="21" name="Rectangle 20"/>
          <p:cNvSpPr/>
          <p:nvPr/>
        </p:nvSpPr>
        <p:spPr>
          <a:xfrm>
            <a:off x="8552741" y="5661858"/>
            <a:ext cx="2345161" cy="366082"/>
          </a:xfrm>
          <a:prstGeom prst="rect">
            <a:avLst/>
          </a:prstGeom>
          <a:solidFill>
            <a:srgbClr val="FFF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Hệ</a:t>
            </a:r>
            <a:r>
              <a:rPr lang="en-US" sz="2800" dirty="0">
                <a:solidFill>
                  <a:schemeClr val="tx1"/>
                </a:solidFill>
              </a:rPr>
              <a:t> </a:t>
            </a:r>
            <a:r>
              <a:rPr lang="en-US" sz="2800" dirty="0" err="1">
                <a:solidFill>
                  <a:schemeClr val="tx1"/>
                </a:solidFill>
              </a:rPr>
              <a:t>hô</a:t>
            </a:r>
            <a:r>
              <a:rPr lang="en-US" sz="2800" dirty="0">
                <a:solidFill>
                  <a:schemeClr val="tx1"/>
                </a:solidFill>
              </a:rPr>
              <a:t> </a:t>
            </a:r>
            <a:r>
              <a:rPr lang="en-US" sz="2800" dirty="0" err="1">
                <a:solidFill>
                  <a:schemeClr val="tx1"/>
                </a:solidFill>
              </a:rPr>
              <a:t>hấp</a:t>
            </a:r>
            <a:endParaRPr lang="en-US" sz="2800" dirty="0">
              <a:solidFill>
                <a:schemeClr val="tx1"/>
              </a:solidFill>
            </a:endParaRP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977" y="1663566"/>
            <a:ext cx="2702687" cy="3512121"/>
          </a:xfrm>
          <a:prstGeom prst="rect">
            <a:avLst/>
          </a:prstGeom>
        </p:spPr>
      </p:pic>
      <p:sp>
        <p:nvSpPr>
          <p:cNvPr id="16" name="TextBox 15"/>
          <p:cNvSpPr txBox="1"/>
          <p:nvPr/>
        </p:nvSpPr>
        <p:spPr>
          <a:xfrm>
            <a:off x="858827" y="240815"/>
            <a:ext cx="8508501" cy="584775"/>
          </a:xfrm>
          <a:prstGeom prst="rect">
            <a:avLst/>
          </a:prstGeom>
          <a:noFill/>
        </p:spPr>
        <p:txBody>
          <a:bodyPr wrap="square" rtlCol="0">
            <a:spAutoFit/>
          </a:bodyPr>
          <a:lstStyle/>
          <a:p>
            <a:r>
              <a:rPr lang="en-US" sz="3200" spc="300" dirty="0" err="1">
                <a:latin typeface="Times New Roman" panose="02020603050405020304" pitchFamily="18" charset="0"/>
                <a:cs typeface="Times New Roman" panose="02020603050405020304" pitchFamily="18" charset="0"/>
              </a:rPr>
              <a:t>Tổ</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chức</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cơ</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thể</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đa</a:t>
            </a:r>
            <a:r>
              <a:rPr lang="en-US" sz="3200" spc="300" dirty="0">
                <a:latin typeface="Times New Roman" panose="02020603050405020304" pitchFamily="18" charset="0"/>
                <a:cs typeface="Times New Roman" panose="02020603050405020304" pitchFamily="18" charset="0"/>
              </a:rPr>
              <a:t> </a:t>
            </a:r>
            <a:r>
              <a:rPr lang="en-US" sz="3200" spc="300" dirty="0" err="1">
                <a:latin typeface="Times New Roman" panose="02020603050405020304" pitchFamily="18" charset="0"/>
                <a:cs typeface="Times New Roman" panose="02020603050405020304" pitchFamily="18" charset="0"/>
              </a:rPr>
              <a:t>bào</a:t>
            </a:r>
            <a:endParaRPr lang="en-US" sz="3200" spc="3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830179" y="989116"/>
            <a:ext cx="569093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IV.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45060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998</Words>
  <Application>Microsoft Office PowerPoint</Application>
  <PresentationFormat>Widescreen</PresentationFormat>
  <Paragraphs>102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TV</cp:lastModifiedBy>
  <cp:revision>18</cp:revision>
  <dcterms:created xsi:type="dcterms:W3CDTF">2022-12-06T21:43:53Z</dcterms:created>
  <dcterms:modified xsi:type="dcterms:W3CDTF">2022-12-13T10:03:41Z</dcterms:modified>
</cp:coreProperties>
</file>