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82" r:id="rId2"/>
    <p:sldId id="272" r:id="rId3"/>
    <p:sldId id="273" r:id="rId4"/>
    <p:sldId id="262" r:id="rId5"/>
    <p:sldId id="263" r:id="rId6"/>
    <p:sldId id="274" r:id="rId7"/>
    <p:sldId id="275" r:id="rId8"/>
    <p:sldId id="267" r:id="rId9"/>
    <p:sldId id="276" r:id="rId10"/>
    <p:sldId id="277" r:id="rId11"/>
    <p:sldId id="278" r:id="rId12"/>
    <p:sldId id="281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33"/>
    <a:srgbClr val="000099"/>
    <a:srgbClr val="00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33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DDB48-29A6-4E8E-972E-22EA6C71D3BB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B9ABD-763F-4899-9668-DCD53B6CF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5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B9ABD-763F-4899-9668-DCD53B6CF6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6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B9ABD-763F-4899-9668-DCD53B6CF6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0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7EAE6-23DF-4DC8-B110-6C551B536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b="0" i="0" u="none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88DBC8-F72D-4999-AC35-456D33D50517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936250-ED32-40C7-90B5-E38FDAD9BEC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i="0" u="none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 ho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400425" y="2224088"/>
            <a:ext cx="2343150" cy="1952625"/>
          </a:xfrm>
          <a:noFill/>
        </p:spPr>
      </p:pic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381000" y="685800"/>
            <a:ext cx="8229600" cy="5181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4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Unit </a:t>
            </a:r>
            <a:r>
              <a:rPr lang="en-US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1- LEISURE ACTIVITIES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en-US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Lesson </a:t>
            </a:r>
            <a:r>
              <a:rPr lang="en-US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3- A CLOSER LOOK 2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0536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73152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726757"/>
            <a:ext cx="95189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Exercise 6: Put the verbs in bracckets in the correct form </a:t>
            </a:r>
            <a:endParaRPr lang="en-US" sz="2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1447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</a:rPr>
              <a:t>1. playing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2209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/ to listen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300829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/to cook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382018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</a:rPr>
              <a:t>4. watching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2103" y="5039380"/>
            <a:ext cx="295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/to communicate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5481935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0099"/>
                </a:solidFill>
              </a:rPr>
              <a:t>doing </a:t>
            </a:r>
            <a:endParaRPr lang="en-US" sz="2500" b="1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7100" y="5486400"/>
            <a:ext cx="300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/ to meet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6136957"/>
            <a:ext cx="300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</a:rPr>
              <a:t>6. making, eating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1742" y="3378054"/>
            <a:ext cx="1349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 -  doing</a:t>
            </a:r>
            <a:endParaRPr lang="en-US">
              <a:solidFill>
                <a:srgbClr val="000099"/>
              </a:solidFill>
            </a:endParaRPr>
          </a:p>
        </p:txBody>
      </p:sp>
      <p:pic>
        <p:nvPicPr>
          <p:cNvPr id="2" name="Slide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19800" y="2209800"/>
            <a:ext cx="1786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2. listening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0" y="2999993"/>
            <a:ext cx="1647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3</a:t>
            </a:r>
            <a:r>
              <a:rPr lang="en-US" sz="2400" b="1" smtClean="0">
                <a:solidFill>
                  <a:srgbClr val="000099"/>
                </a:solidFill>
              </a:rPr>
              <a:t>. cooking</a:t>
            </a:r>
            <a:endParaRPr lang="en-US" sz="2400" b="1">
              <a:solidFill>
                <a:srgbClr val="00009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5029200"/>
            <a:ext cx="2782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5. communicating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59467" y="5486400"/>
            <a:ext cx="16081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rgbClr val="000099"/>
                </a:solidFill>
              </a:rPr>
              <a:t>-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sz="2500" b="1">
                <a:solidFill>
                  <a:srgbClr val="000099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8234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7" grpId="0"/>
      <p:bldP spid="4" grpId="0"/>
      <p:bldP spid="13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491280"/>
            <a:ext cx="9144000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i="1" smtClean="0">
                <a:solidFill>
                  <a:srgbClr val="FFFF00"/>
                </a:solidFill>
              </a:rPr>
              <a:t>	My hobby is listening </a:t>
            </a:r>
            <a:r>
              <a:rPr lang="en-US" sz="2200" b="1" i="1">
                <a:solidFill>
                  <a:srgbClr val="FFFF00"/>
                </a:solidFill>
              </a:rPr>
              <a:t>to </a:t>
            </a:r>
            <a:r>
              <a:rPr lang="en-US" sz="2200" b="1" i="1" smtClean="0">
                <a:solidFill>
                  <a:srgbClr val="FFFF00"/>
                </a:solidFill>
              </a:rPr>
              <a:t>music. </a:t>
            </a:r>
            <a:r>
              <a:rPr lang="en-US" sz="2200" b="1" i="1">
                <a:solidFill>
                  <a:srgbClr val="FFFF00"/>
                </a:solidFill>
              </a:rPr>
              <a:t>I love listening to English songs. I spend much time on it. I like to listen to the songs  while I am doing the housework such as cleaning the floor, doing the dishes, doing the </a:t>
            </a:r>
            <a:r>
              <a:rPr lang="en-US" sz="2200" b="1" i="1" smtClean="0">
                <a:solidFill>
                  <a:srgbClr val="FFFF00"/>
                </a:solidFill>
              </a:rPr>
              <a:t>laundry</a:t>
            </a:r>
            <a:r>
              <a:rPr lang="en-US" sz="2200" b="1" i="1">
                <a:solidFill>
                  <a:srgbClr val="FFFF00"/>
                </a:solidFill>
              </a:rPr>
              <a:t>,</a:t>
            </a:r>
            <a:r>
              <a:rPr lang="en-US" sz="2200" b="1" i="1" smtClean="0">
                <a:solidFill>
                  <a:srgbClr val="FFFF00"/>
                </a:solidFill>
              </a:rPr>
              <a:t> </a:t>
            </a:r>
            <a:endParaRPr lang="en-US" sz="22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657" y="5491280"/>
            <a:ext cx="9144000" cy="144655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200" b="1" i="1" smtClean="0">
                <a:solidFill>
                  <a:schemeClr val="bg1"/>
                </a:solidFill>
              </a:rPr>
              <a:t>	I adore Taylor Swift’s songs. She’s a </a:t>
            </a:r>
            <a:r>
              <a:rPr lang="en-US" sz="2200" b="1" i="1">
                <a:solidFill>
                  <a:schemeClr val="bg1"/>
                </a:solidFill>
              </a:rPr>
              <a:t>great </a:t>
            </a:r>
            <a:r>
              <a:rPr lang="en-US" sz="2200" b="1" i="1" smtClean="0">
                <a:solidFill>
                  <a:schemeClr val="bg1"/>
                </a:solidFill>
              </a:rPr>
              <a:t>singer. I also love to sing her songs even while I am having a bath. I prefer to learn </a:t>
            </a:r>
            <a:r>
              <a:rPr lang="en-US" sz="2200" b="1" i="1">
                <a:solidFill>
                  <a:schemeClr val="bg1"/>
                </a:solidFill>
              </a:rPr>
              <a:t>English vocabulary </a:t>
            </a:r>
            <a:r>
              <a:rPr lang="en-US" sz="2200" b="1" i="1" smtClean="0">
                <a:solidFill>
                  <a:schemeClr val="bg1"/>
                </a:solidFill>
              </a:rPr>
              <a:t>by </a:t>
            </a:r>
            <a:r>
              <a:rPr lang="en-US" sz="2200" b="1" i="1">
                <a:solidFill>
                  <a:schemeClr val="bg1"/>
                </a:solidFill>
              </a:rPr>
              <a:t>listening to English songs </a:t>
            </a:r>
            <a:r>
              <a:rPr lang="en-US" sz="2200" b="1" i="1" smtClean="0">
                <a:solidFill>
                  <a:schemeClr val="bg1"/>
                </a:solidFill>
              </a:rPr>
              <a:t>and I think  listening to music, in general, makes </a:t>
            </a:r>
            <a:r>
              <a:rPr lang="en-US" sz="2200" b="1" i="1">
                <a:solidFill>
                  <a:schemeClr val="bg1"/>
                </a:solidFill>
              </a:rPr>
              <a:t>me really </a:t>
            </a:r>
            <a:r>
              <a:rPr lang="en-US" sz="2200" b="1" i="1" smtClean="0">
                <a:solidFill>
                  <a:schemeClr val="bg1"/>
                </a:solidFill>
              </a:rPr>
              <a:t>relaxed.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5011087" y="609600"/>
            <a:ext cx="3228507" cy="1558635"/>
          </a:xfrm>
          <a:prstGeom prst="wedgeEllipseCallout">
            <a:avLst>
              <a:gd name="adj1" fmla="val 45736"/>
              <a:gd name="adj2" fmla="val 9869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What is your favourite leisure activity?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7363294" y="3182987"/>
            <a:ext cx="1752600" cy="775590"/>
          </a:xfrm>
          <a:prstGeom prst="wedgeRectCallout">
            <a:avLst>
              <a:gd name="adj1" fmla="val -67020"/>
              <a:gd name="adj2" fmla="val -1363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Reading books</a:t>
            </a:r>
            <a:endParaRPr lang="en-US" sz="2800" b="1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"/>
            <a:ext cx="9144000" cy="639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363294" y="2955076"/>
            <a:ext cx="127926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24400" y="4648200"/>
            <a:ext cx="102255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1450" y="2681990"/>
            <a:ext cx="1219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01675"/>
            <a:ext cx="8229600" cy="5851525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3600" b="1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adore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ove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ike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enjoy, fancy</a:t>
            </a:r>
          </a:p>
          <a:p>
            <a:pPr>
              <a:buNone/>
            </a:pP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on’t mind, </a:t>
            </a:r>
          </a:p>
          <a:p>
            <a:pPr>
              <a:buNone/>
            </a:pP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dislike/ don’t like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ate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etest</a:t>
            </a:r>
            <a:endParaRPr lang="en-US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6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prefer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2476500" y="4076700"/>
            <a:ext cx="3886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76800" y="358140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gerund 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V_ing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61" y="533400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GRAMMAR.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889469"/>
            <a:ext cx="368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Verbs of liking: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5"/>
            <a:ext cx="9144000" cy="63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662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Tick the box. Then listen to check.</a:t>
            </a:r>
          </a:p>
          <a:p>
            <a:pPr>
              <a:buNone/>
            </a:pP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53067"/>
              </p:ext>
            </p:extLst>
          </p:nvPr>
        </p:nvGraphicFramePr>
        <p:xfrm>
          <a:off x="990600" y="1295400"/>
          <a:ext cx="7162800" cy="4917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2600"/>
                <a:gridCol w="2438400"/>
                <a:gridCol w="2971800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+mn-lt"/>
                          <a:cs typeface="+mn-cs"/>
                        </a:rPr>
                        <a:t>V-ing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Arial" pitchFamily="34" charset="0"/>
                          <a:cs typeface="Arial" pitchFamily="34" charset="0"/>
                        </a:rPr>
                        <a:t>V–ing</a:t>
                      </a:r>
                      <a:r>
                        <a:rPr lang="en-US" sz="2400" b="1" baseline="0" smtClean="0">
                          <a:latin typeface="Arial" pitchFamily="34" charset="0"/>
                          <a:cs typeface="Arial" pitchFamily="34" charset="0"/>
                        </a:rPr>
                        <a:t> / To V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1. love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/>
                        <a:t>2. enjoy</a:t>
                      </a:r>
                      <a:endParaRPr kumimoji="0" lang="en-US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/>
                        <a:t>3. detest</a:t>
                      </a:r>
                      <a:endParaRPr kumimoji="0" lang="en-US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/>
                        <a:t>4. prefer</a:t>
                      </a:r>
                      <a:endParaRPr kumimoji="0" lang="en-US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/>
                        <a:t>5. fancy</a:t>
                      </a:r>
                      <a:endParaRPr kumimoji="0" lang="en-US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400800" y="2143780"/>
            <a:ext cx="352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0" y="2905780"/>
            <a:ext cx="35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00" y="5572780"/>
            <a:ext cx="38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0" y="4628400"/>
            <a:ext cx="35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0" y="3805535"/>
            <a:ext cx="35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√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unit-1-a-closer-look-2-ex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200" y="6400800"/>
            <a:ext cx="609600" cy="609600"/>
          </a:xfrm>
          <a:prstGeom prst="rect">
            <a:avLst/>
          </a:prstGeom>
        </p:spPr>
      </p:pic>
      <p:pic>
        <p:nvPicPr>
          <p:cNvPr id="11" name="Slide 6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18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858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0560" y="1476904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making</a:t>
            </a:r>
            <a:endParaRPr lang="en-US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244858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 to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3743980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skateboarding</a:t>
            </a:r>
            <a:endParaRPr lang="en-US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6443" y="4763608"/>
            <a:ext cx="177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 to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72752" y="5572780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sit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85800"/>
            <a:ext cx="6030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Write the correct forms of verbs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de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31242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38800" y="2448580"/>
            <a:ext cx="1742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watching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4724400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learning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53200" y="556260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752600"/>
            <a:ext cx="8867775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421" y="772180"/>
            <a:ext cx="6486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Write sentences using V-ing / To V.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70122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6600"/>
                </a:solidFill>
              </a:rPr>
              <a:t>reading</a:t>
            </a:r>
            <a:r>
              <a:rPr lang="en-US" sz="3200" b="1" smtClean="0">
                <a:solidFill>
                  <a:srgbClr val="000099"/>
                </a:solidFill>
              </a:rPr>
              <a:t> </a:t>
            </a:r>
            <a:r>
              <a:rPr lang="en-US" sz="3200" b="1" smtClean="0"/>
              <a:t>books</a:t>
            </a:r>
            <a:endParaRPr lang="en-US" sz="3200" b="1"/>
          </a:p>
        </p:txBody>
      </p:sp>
      <p:sp>
        <p:nvSpPr>
          <p:cNvPr id="8" name="TextBox 7"/>
          <p:cNvSpPr txBox="1"/>
          <p:nvPr/>
        </p:nvSpPr>
        <p:spPr>
          <a:xfrm>
            <a:off x="1632858" y="2543628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6600"/>
                </a:solidFill>
              </a:rPr>
              <a:t>riding</a:t>
            </a:r>
            <a:r>
              <a:rPr lang="en-US" sz="3200" b="1" smtClean="0">
                <a:solidFill>
                  <a:srgbClr val="000099"/>
                </a:solidFill>
              </a:rPr>
              <a:t> / </a:t>
            </a:r>
            <a:r>
              <a:rPr lang="en-US" sz="3200" b="1" smtClean="0">
                <a:solidFill>
                  <a:srgbClr val="FF0000"/>
                </a:solidFill>
              </a:rPr>
              <a:t>to ride</a:t>
            </a:r>
            <a:r>
              <a:rPr lang="en-US" sz="3200" b="1" smtClean="0">
                <a:solidFill>
                  <a:srgbClr val="000099"/>
                </a:solidFill>
              </a:rPr>
              <a:t> </a:t>
            </a:r>
            <a:r>
              <a:rPr lang="en-US" sz="3200" b="1" smtClean="0"/>
              <a:t>a bike</a:t>
            </a:r>
            <a:endParaRPr lang="en-US" sz="3200" b="1"/>
          </a:p>
        </p:txBody>
      </p:sp>
      <p:sp>
        <p:nvSpPr>
          <p:cNvPr id="9" name="TextBox 8"/>
          <p:cNvSpPr txBox="1"/>
          <p:nvPr/>
        </p:nvSpPr>
        <p:spPr>
          <a:xfrm>
            <a:off x="1781868" y="3330453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6600"/>
                </a:solidFill>
              </a:rPr>
              <a:t>doing</a:t>
            </a:r>
            <a:r>
              <a:rPr lang="en-US" sz="3200" b="1" smtClean="0">
                <a:solidFill>
                  <a:srgbClr val="000099"/>
                </a:solidFill>
              </a:rPr>
              <a:t> </a:t>
            </a:r>
            <a:r>
              <a:rPr lang="en-US" sz="3200" b="1" smtClean="0"/>
              <a:t>aerobics</a:t>
            </a:r>
            <a:endParaRPr lang="en-US" sz="3200" b="1"/>
          </a:p>
        </p:txBody>
      </p:sp>
      <p:sp>
        <p:nvSpPr>
          <p:cNvPr id="10" name="TextBox 9"/>
          <p:cNvSpPr txBox="1"/>
          <p:nvPr/>
        </p:nvSpPr>
        <p:spPr>
          <a:xfrm>
            <a:off x="2057400" y="4114800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6600"/>
                </a:solidFill>
              </a:rPr>
              <a:t>helping</a:t>
            </a:r>
            <a:r>
              <a:rPr lang="en-US" sz="3000" b="1" smtClean="0">
                <a:solidFill>
                  <a:srgbClr val="000099"/>
                </a:solidFill>
              </a:rPr>
              <a:t> </a:t>
            </a:r>
            <a:r>
              <a:rPr lang="en-US" sz="3000" b="1" smtClean="0"/>
              <a:t>my mother with housework</a:t>
            </a:r>
            <a:endParaRPr lang="en-US" sz="3000" b="1"/>
          </a:p>
        </p:txBody>
      </p:sp>
      <p:sp>
        <p:nvSpPr>
          <p:cNvPr id="11" name="TextBox 10"/>
          <p:cNvSpPr txBox="1"/>
          <p:nvPr/>
        </p:nvSpPr>
        <p:spPr>
          <a:xfrm>
            <a:off x="2100942" y="4920342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6600"/>
                </a:solidFill>
              </a:rPr>
              <a:t>w</a:t>
            </a:r>
            <a:r>
              <a:rPr lang="en-US" sz="3200" b="1" smtClean="0">
                <a:solidFill>
                  <a:srgbClr val="006600"/>
                </a:solidFill>
              </a:rPr>
              <a:t>atching</a:t>
            </a:r>
            <a:r>
              <a:rPr lang="en-US" sz="3200" b="1" smtClean="0">
                <a:solidFill>
                  <a:srgbClr val="000099"/>
                </a:solidFill>
              </a:rPr>
              <a:t>/ </a:t>
            </a:r>
            <a:r>
              <a:rPr lang="en-US" sz="3200" b="1" smtClean="0">
                <a:solidFill>
                  <a:srgbClr val="FF0000"/>
                </a:solidFill>
              </a:rPr>
              <a:t>to watch</a:t>
            </a:r>
            <a:r>
              <a:rPr lang="en-US" sz="3200" b="1" smtClean="0">
                <a:solidFill>
                  <a:srgbClr val="000099"/>
                </a:solidFill>
              </a:rPr>
              <a:t> </a:t>
            </a:r>
            <a:r>
              <a:rPr lang="en-US" sz="3200" b="1" smtClean="0"/>
              <a:t>films</a:t>
            </a:r>
            <a:endParaRPr lang="en-US" sz="3200" b="1"/>
          </a:p>
        </p:txBody>
      </p:sp>
      <p:sp>
        <p:nvSpPr>
          <p:cNvPr id="12" name="TextBox 11"/>
          <p:cNvSpPr txBox="1"/>
          <p:nvPr/>
        </p:nvSpPr>
        <p:spPr>
          <a:xfrm>
            <a:off x="1828800" y="5710797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6600"/>
                </a:solidFill>
              </a:rPr>
              <a:t>eating</a:t>
            </a:r>
            <a:r>
              <a:rPr lang="en-US" sz="3200" b="1" smtClean="0">
                <a:solidFill>
                  <a:srgbClr val="000099"/>
                </a:solidFill>
              </a:rPr>
              <a:t> </a:t>
            </a:r>
            <a:r>
              <a:rPr lang="en-US" sz="3200" b="1" smtClean="0"/>
              <a:t>cucumber</a:t>
            </a:r>
            <a:endParaRPr lang="en-US" sz="3200" b="1"/>
          </a:p>
        </p:txBody>
      </p:sp>
      <p:pic>
        <p:nvPicPr>
          <p:cNvPr id="2" name="Slide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9154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6671" y="533400"/>
            <a:ext cx="7691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Read the letter and find 6 mistakes. Correct them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05535"/>
            <a:ext cx="6934200" cy="26670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418207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</a:t>
            </a:r>
            <a:r>
              <a:rPr lang="en-US" sz="2400" smtClean="0"/>
              <a:t>ike do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5240592" y="418207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l</a:t>
            </a:r>
            <a:r>
              <a:rPr lang="en-US" sz="2400" smtClean="0">
                <a:solidFill>
                  <a:srgbClr val="000099"/>
                </a:solidFill>
              </a:rPr>
              <a:t>ike doing/ to do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4567535"/>
            <a:ext cx="1306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enjoy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46688" y="4567535"/>
            <a:ext cx="1729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enjoy </a:t>
            </a:r>
            <a:r>
              <a:rPr lang="en-US" sz="2400" smtClean="0">
                <a:solidFill>
                  <a:srgbClr val="000099"/>
                </a:solidFill>
              </a:rPr>
              <a:t>doing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3592" y="4944070"/>
            <a:ext cx="2082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d</a:t>
            </a:r>
            <a:r>
              <a:rPr lang="en-US" sz="2400" smtClean="0"/>
              <a:t>on’t like have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5215434" y="4948535"/>
            <a:ext cx="3510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d</a:t>
            </a:r>
            <a:r>
              <a:rPr lang="en-US" sz="2400" smtClean="0">
                <a:solidFill>
                  <a:srgbClr val="000099"/>
                </a:solidFill>
              </a:rPr>
              <a:t>on’t like having/ to have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0864" y="5325070"/>
            <a:ext cx="2382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d</a:t>
            </a:r>
            <a:r>
              <a:rPr lang="en-US" sz="2400" smtClean="0"/>
              <a:t>on’t mind to do</a:t>
            </a:r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5220152" y="5329535"/>
            <a:ext cx="2468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d</a:t>
            </a:r>
            <a:r>
              <a:rPr lang="en-US" sz="2400" smtClean="0">
                <a:solidFill>
                  <a:srgbClr val="000099"/>
                </a:solidFill>
              </a:rPr>
              <a:t>on’t mind doing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5880" y="5706070"/>
            <a:ext cx="1623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hate spend</a:t>
            </a:r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5248970" y="5710535"/>
            <a:ext cx="3377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99"/>
                </a:solidFill>
              </a:rPr>
              <a:t>hate spending/ to spend</a:t>
            </a:r>
            <a:endParaRPr lang="en-US" sz="2400">
              <a:solidFill>
                <a:srgbClr val="00009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85880" y="6087070"/>
            <a:ext cx="170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love eat out</a:t>
            </a:r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5262909" y="6091535"/>
            <a:ext cx="3058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99"/>
                </a:solidFill>
              </a:rPr>
              <a:t>love eating/ to eat out</a:t>
            </a:r>
            <a:endParaRPr lang="en-US" sz="2400">
              <a:solidFill>
                <a:srgbClr val="000099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974427" y="1825170"/>
            <a:ext cx="63963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62914" y="2282370"/>
            <a:ext cx="76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48114" y="3167742"/>
            <a:ext cx="13699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05714" y="3167742"/>
            <a:ext cx="16143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3114" y="3653970"/>
            <a:ext cx="1066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83530" y="3653970"/>
            <a:ext cx="6079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/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854075"/>
            <a:ext cx="8229600" cy="5851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Answer the questions.</a:t>
            </a:r>
          </a:p>
          <a:p>
            <a:pPr marL="514350" indent="-514350">
              <a:buNone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1. How many activities does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Duc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mention in his email?</a:t>
            </a:r>
          </a:p>
          <a:p>
            <a:pPr marL="514350" indent="-514350">
              <a:buNone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2. Which two activities do you think he enjoys the most?</a:t>
            </a:r>
          </a:p>
          <a:p>
            <a:pPr marL="514350" indent="-514350">
              <a:buNone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3400" y="23622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smtClean="0">
                <a:solidFill>
                  <a:srgbClr val="0033CC"/>
                </a:solidFill>
                <a:latin typeface="Arial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smtClean="0">
                <a:latin typeface="Arial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7 activities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playing video games, watching TV, going to the park, playing football, helping his parents, doing homework, and eating out with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his family)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91616" y="4797975"/>
            <a:ext cx="822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(The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two activities he enjoys the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most are)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playing football with his friends, and eating out with his family.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de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9" grpId="0"/>
      <p:bldP spid="20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1"/>
            <a:ext cx="9067800" cy="56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4368" y="406569"/>
            <a:ext cx="32624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 Further practice: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1-  LEISURE ACTIVITIES – A CLOSER LOOK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2819400" y="129540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5334000" y="224790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7696200" y="327660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2819400" y="426720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335816" y="525780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5288816" y="6210300"/>
            <a:ext cx="426184" cy="495300"/>
          </a:xfrm>
          <a:prstGeom prst="donut">
            <a:avLst>
              <a:gd name="adj" fmla="val 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Slide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property id=&quot;20226&quot; value=&quot;D:\video bai giang\Unit 01-A Closer Look 2.pptx&quot;/&gt;&lt;object type=&quot;2&quot; unique_id=&quot;10002&quot;&gt;&lt;object type=&quot;3&quot; unique_id=&quot;10008&quot;&gt;&lt;property id=&quot;20148&quot; value=&quot;5&quot;/&gt;&lt;property id=&quot;20300&quot; value=&quot;Slide 4&quot;/&gt;&lt;property id=&quot;20307&quot; value=&quot;262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013&quot;&gt;&lt;property id=&quot;20148&quot; value=&quot;5&quot;/&gt;&lt;property id=&quot;20300&quot; value=&quot;Slide 8&quot;/&gt;&lt;property id=&quot;20307&quot; value=&quot;267&quot;/&gt;&lt;/object&gt;&lt;object type=&quot;3&quot; unique_id=&quot;10126&quot;&gt;&lt;property id=&quot;20148&quot; value=&quot;5&quot;/&gt;&lt;property id=&quot;20300&quot; value=&quot;Slide 2&quot;/&gt;&lt;property id=&quot;20307&quot; value=&quot;272&quot;/&gt;&lt;/object&gt;&lt;object type=&quot;3&quot; unique_id=&quot;10271&quot;&gt;&lt;property id=&quot;20148&quot; value=&quot;5&quot;/&gt;&lt;property id=&quot;20300&quot; value=&quot;Slide 3&quot;/&gt;&lt;property id=&quot;20307&quot; value=&quot;273&quot;/&gt;&lt;/object&gt;&lt;object type=&quot;3&quot; unique_id=&quot;10387&quot;&gt;&lt;property id=&quot;20148&quot; value=&quot;5&quot;/&gt;&lt;property id=&quot;20300&quot; value=&quot;Slide 6&quot;/&gt;&lt;property id=&quot;20307&quot; value=&quot;274&quot;/&gt;&lt;/object&gt;&lt;object type=&quot;3&quot; unique_id=&quot;10388&quot;&gt;&lt;property id=&quot;20148&quot; value=&quot;5&quot;/&gt;&lt;property id=&quot;20300&quot; value=&quot;Slide 7&quot;/&gt;&lt;property id=&quot;20307&quot; value=&quot;275&quot;/&gt;&lt;/object&gt;&lt;object type=&quot;3&quot; unique_id=&quot;10705&quot;&gt;&lt;property id=&quot;20148&quot; value=&quot;5&quot;/&gt;&lt;property id=&quot;20300&quot; value=&quot;Slide 9&quot;/&gt;&lt;property id=&quot;20307&quot; value=&quot;276&quot;/&gt;&lt;/object&gt;&lt;object type=&quot;3&quot; unique_id=&quot;10706&quot;&gt;&lt;property id=&quot;20148&quot; value=&quot;5&quot;/&gt;&lt;property id=&quot;20300&quot; value=&quot;Slide 10&quot;/&gt;&lt;property id=&quot;20307&quot; value=&quot;277&quot;/&gt;&lt;/object&gt;&lt;object type=&quot;3&quot; unique_id=&quot;10707&quot;&gt;&lt;property id=&quot;20148&quot; value=&quot;5&quot;/&gt;&lt;property id=&quot;20300&quot; value=&quot;Slide 11&quot;/&gt;&lt;property id=&quot;20307&quot; value=&quot;278&quot;/&gt;&lt;/object&gt;&lt;object type=&quot;3&quot; unique_id=&quot;10873&quot;&gt;&lt;property id=&quot;20148&quot; value=&quot;5&quot;/&gt;&lt;property id=&quot;20300&quot; value=&quot;Slide 12&quot;/&gt;&lt;property id=&quot;20307&quot; value=&quot;281&quot;/&gt;&lt;/object&gt;&lt;object type=&quot;3&quot; unique_id=&quot;10959&quot;&gt;&lt;property id=&quot;20148&quot; value=&quot;5&quot;/&gt;&lt;property id=&quot;20300&quot; value=&quot;Slide 1&quot;/&gt;&lt;property id=&quot;20307&quot; value=&quot;282&quot;/&gt;&lt;/object&gt;&lt;/object&gt;&lt;object type=&quot;8&quot; unique_id=&quot;10030&quot;&gt;&lt;/object&gt;&lt;/object&gt;&lt;/database&gt;"/>
  <p:tag name="VIDEO_FILES_RECORD" val="&lt;Videos&gt;&lt;Video Name=&quot;slide cuoi_281_1_79274.mp4&quot; Position=&quot;1&quot; SlideID=&quot;281&quot;/&gt;&lt;/Videos&gt;&#10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739</TotalTime>
  <Words>430</Words>
  <Application>Microsoft Office PowerPoint</Application>
  <PresentationFormat>On-screen Show (4:3)</PresentationFormat>
  <Paragraphs>95</Paragraphs>
  <Slides>12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</cp:lastModifiedBy>
  <cp:revision>158</cp:revision>
  <dcterms:created xsi:type="dcterms:W3CDTF">2016-08-29T13:10:00Z</dcterms:created>
  <dcterms:modified xsi:type="dcterms:W3CDTF">2019-09-01T01:16:01Z</dcterms:modified>
</cp:coreProperties>
</file>