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6" r:id="rId2"/>
    <p:sldId id="267" r:id="rId3"/>
    <p:sldId id="306" r:id="rId4"/>
    <p:sldId id="328" r:id="rId5"/>
    <p:sldId id="329" r:id="rId6"/>
    <p:sldId id="325" r:id="rId7"/>
    <p:sldId id="258" r:id="rId8"/>
    <p:sldId id="333" r:id="rId9"/>
    <p:sldId id="339" r:id="rId10"/>
    <p:sldId id="340" r:id="rId11"/>
    <p:sldId id="341" r:id="rId12"/>
    <p:sldId id="260" r:id="rId13"/>
    <p:sldId id="342" r:id="rId14"/>
    <p:sldId id="344" r:id="rId15"/>
    <p:sldId id="345" r:id="rId16"/>
    <p:sldId id="346" r:id="rId17"/>
    <p:sldId id="347" r:id="rId18"/>
    <p:sldId id="348" r:id="rId19"/>
    <p:sldId id="349" r:id="rId20"/>
    <p:sldId id="352" r:id="rId21"/>
    <p:sldId id="263" r:id="rId22"/>
    <p:sldId id="353" r:id="rId23"/>
    <p:sldId id="270" r:id="rId24"/>
    <p:sldId id="271" r:id="rId25"/>
    <p:sldId id="355" r:id="rId26"/>
    <p:sldId id="362" r:id="rId27"/>
    <p:sldId id="358" r:id="rId28"/>
    <p:sldId id="361" r:id="rId29"/>
    <p:sldId id="2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816" y="42"/>
      </p:cViewPr>
      <p:guideLst>
        <p:guide orient="horz" pos="2180"/>
        <p:guide pos="2894"/>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DD65B8-C63F-4CD5-9021-CC3E0D78B88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CF315-82AF-4F21-A223-97B8B57B29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D65B8-C63F-4CD5-9021-CC3E0D78B88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CF315-82AF-4F21-A223-97B8B57B29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D65B8-C63F-4CD5-9021-CC3E0D78B88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CF315-82AF-4F21-A223-97B8B57B29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D65B8-C63F-4CD5-9021-CC3E0D78B88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CF315-82AF-4F21-A223-97B8B57B29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D65B8-C63F-4CD5-9021-CC3E0D78B88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CF315-82AF-4F21-A223-97B8B57B29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DD65B8-C63F-4CD5-9021-CC3E0D78B88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CF315-82AF-4F21-A223-97B8B57B29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DD65B8-C63F-4CD5-9021-CC3E0D78B889}" type="datetimeFigureOut">
              <a:rPr lang="en-US" smtClean="0"/>
              <a:pPr/>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CF315-82AF-4F21-A223-97B8B57B29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DD65B8-C63F-4CD5-9021-CC3E0D78B889}" type="datetimeFigureOut">
              <a:rPr lang="en-US" smtClean="0"/>
              <a:pPr/>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CF315-82AF-4F21-A223-97B8B57B29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D65B8-C63F-4CD5-9021-CC3E0D78B889}" type="datetimeFigureOut">
              <a:rPr lang="en-US" smtClean="0"/>
              <a:pPr/>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CF315-82AF-4F21-A223-97B8B57B29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D65B8-C63F-4CD5-9021-CC3E0D78B88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CF315-82AF-4F21-A223-97B8B57B29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D65B8-C63F-4CD5-9021-CC3E0D78B88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CF315-82AF-4F21-A223-97B8B57B29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D65B8-C63F-4CD5-9021-CC3E0D78B889}" type="datetimeFigureOut">
              <a:rPr lang="en-US" smtClean="0"/>
              <a:pPr/>
              <a:t>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CF315-82AF-4F21-A223-97B8B57B29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okyodeli.com.vn/sushi-tong-hop-cao-cap-1"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101" name="Content Placeholder 100"/>
          <p:cNvPicPr>
            <a:picLocks noGrp="1" noChangeAspect="1"/>
          </p:cNvPicPr>
          <p:nvPr>
            <p:ph sz="half" idx="1"/>
          </p:nvPr>
        </p:nvPicPr>
        <p:blipFill>
          <a:blip r:embed="rId2"/>
          <a:stretch>
            <a:fillRect/>
          </a:stretch>
        </p:blipFill>
        <p:spPr>
          <a:xfrm>
            <a:off x="5486400" y="2743200"/>
            <a:ext cx="2667000" cy="3761740"/>
          </a:xfrm>
          <a:prstGeom prst="rect">
            <a:avLst/>
          </a:prstGeom>
          <a:noFill/>
          <a:ln w="9525">
            <a:noFill/>
          </a:ln>
        </p:spPr>
      </p:pic>
      <p:pic>
        <p:nvPicPr>
          <p:cNvPr id="102" name="Picture 101"/>
          <p:cNvPicPr/>
          <p:nvPr/>
        </p:nvPicPr>
        <p:blipFill>
          <a:blip r:embed="rId3"/>
          <a:stretch>
            <a:fillRect/>
          </a:stretch>
        </p:blipFill>
        <p:spPr>
          <a:xfrm>
            <a:off x="263525" y="121920"/>
            <a:ext cx="8784590" cy="2002155"/>
          </a:xfrm>
          <a:prstGeom prst="rect">
            <a:avLst/>
          </a:prstGeom>
          <a:noFill/>
          <a:ln w="9525">
            <a:noFill/>
          </a:ln>
        </p:spPr>
      </p:pic>
      <p:pic>
        <p:nvPicPr>
          <p:cNvPr id="103" name="Content Placeholder 102"/>
          <p:cNvPicPr>
            <a:picLocks noGrp="1"/>
          </p:cNvPicPr>
          <p:nvPr>
            <p:ph sz="half" idx="2"/>
          </p:nvPr>
        </p:nvPicPr>
        <p:blipFill>
          <a:blip r:embed="rId4"/>
          <a:stretch>
            <a:fillRect/>
          </a:stretch>
        </p:blipFill>
        <p:spPr>
          <a:xfrm>
            <a:off x="263525" y="2057400"/>
            <a:ext cx="4038600" cy="4526280"/>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Sủi</a:t>
            </a:r>
            <a:r>
              <a:rPr lang="en-US" dirty="0"/>
              <a:t> </a:t>
            </a:r>
            <a:r>
              <a:rPr lang="en-US" dirty="0" err="1"/>
              <a:t>cảo</a:t>
            </a:r>
            <a:endParaRPr lang="en-US" dirty="0"/>
          </a:p>
        </p:txBody>
      </p:sp>
      <p:pic>
        <p:nvPicPr>
          <p:cNvPr id="3076" name="Picture 4" descr="Káº¿t quáº£ hÃ¬nh áº£nh cho sá»§i cáº£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356263"/>
            <a:ext cx="6192688" cy="577614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732240" y="2843029"/>
            <a:ext cx="2204450" cy="923330"/>
          </a:xfrm>
          <a:prstGeom prst="rect">
            <a:avLst/>
          </a:prstGeom>
        </p:spPr>
        <p:txBody>
          <a:bodyPr wrap="none">
            <a:spAutoFit/>
          </a:bodyPr>
          <a:lstStyle/>
          <a:p>
            <a:r>
              <a:rPr lang="en-US" sz="5400" b="1" dirty="0" err="1">
                <a:solidFill>
                  <a:srgbClr val="FF0000"/>
                </a:solidFill>
                <a:latin typeface="Times New Roman" pitchFamily="18" charset="0"/>
                <a:cs typeface="Times New Roman" pitchFamily="18" charset="0"/>
              </a:rPr>
              <a:t>sủi</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cảo</a:t>
            </a:r>
            <a:endParaRPr lang="en-US" sz="5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BÁNH PÍA</a:t>
            </a:r>
            <a:endParaRPr lang="en-US" b="1" dirty="0">
              <a:solidFill>
                <a:srgbClr val="FF0000"/>
              </a:solidFill>
              <a:latin typeface="Times New Roman" pitchFamily="18" charset="0"/>
              <a:cs typeface="Times New Roman" pitchFamily="18" charset="0"/>
            </a:endParaRPr>
          </a:p>
        </p:txBody>
      </p:sp>
      <p:pic>
        <p:nvPicPr>
          <p:cNvPr id="5" name="Content Placeholder 4" descr="0-aa-a1aabanhpia.jpg"/>
          <p:cNvPicPr>
            <a:picLocks noGrp="1" noChangeAspect="1"/>
          </p:cNvPicPr>
          <p:nvPr>
            <p:ph sz="half" idx="1"/>
          </p:nvPr>
        </p:nvPicPr>
        <p:blipFill>
          <a:blip r:embed="rId2"/>
          <a:stretch>
            <a:fillRect/>
          </a:stretch>
        </p:blipFill>
        <p:spPr>
          <a:xfrm>
            <a:off x="0" y="2071678"/>
            <a:ext cx="4038600" cy="4143404"/>
          </a:xfrm>
        </p:spPr>
      </p:pic>
      <p:pic>
        <p:nvPicPr>
          <p:cNvPr id="6" name="Content Placeholder 5" descr="banh-pia-e1350548054239.jpg"/>
          <p:cNvPicPr>
            <a:picLocks noGrp="1" noChangeAspect="1"/>
          </p:cNvPicPr>
          <p:nvPr>
            <p:ph sz="half" idx="2"/>
          </p:nvPr>
        </p:nvPicPr>
        <p:blipFill>
          <a:blip r:embed="rId3"/>
          <a:stretch>
            <a:fillRect/>
          </a:stretch>
        </p:blipFill>
        <p:spPr>
          <a:xfrm>
            <a:off x="4648200" y="2143116"/>
            <a:ext cx="4038600" cy="400052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những Background Powerpoint đẹp cho bày thuyết trình ấn tượng - Hình  Ảnh Đẹp H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855"/>
            <a:ext cx="9144000" cy="6871855"/>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0678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1000" y="304800"/>
            <a:ext cx="8573135" cy="4951730"/>
          </a:xfrm>
          <a:prstGeom prst="rect">
            <a:avLst/>
          </a:prstGeom>
        </p:spPr>
      </p:pic>
      <p:sp>
        <p:nvSpPr>
          <p:cNvPr id="6" name="Pentagon 5"/>
          <p:cNvSpPr/>
          <p:nvPr/>
        </p:nvSpPr>
        <p:spPr>
          <a:xfrm>
            <a:off x="473075" y="5486400"/>
            <a:ext cx="8610600" cy="1066800"/>
          </a:xfrm>
          <a:prstGeom prst="homePlate">
            <a:avLst/>
          </a:prstGeom>
        </p:spPr>
        <p:style>
          <a:lnRef idx="2">
            <a:schemeClr val="accent3"/>
          </a:lnRef>
          <a:fillRef idx="1">
            <a:schemeClr val="lt1"/>
          </a:fillRef>
          <a:effectRef idx="0">
            <a:schemeClr val="accent3"/>
          </a:effectRef>
          <a:fontRef idx="minor">
            <a:schemeClr val="dk1"/>
          </a:fontRef>
        </p:style>
        <p:txBody>
          <a:bodyPr rtlCol="0" anchor="ctr"/>
          <a:lstStyle/>
          <a:p>
            <a:pPr algn="l"/>
            <a:r>
              <a:rPr lang="en-US" sz="2800" dirty="0" err="1" smtClean="0">
                <a:latin typeface="Times New Roman" panose="02020603050405020304" pitchFamily="18" charset="0"/>
                <a:cs typeface="Times New Roman" panose="02020603050405020304" pitchFamily="18" charset="0"/>
                <a:sym typeface="+mn-ea"/>
              </a:rPr>
              <a:t>-&gt; Ngày</a:t>
            </a:r>
            <a:r>
              <a:rPr lang="en-US" sz="2800" dirty="0" smtClean="0">
                <a:latin typeface="Times New Roman" panose="02020603050405020304" pitchFamily="18" charset="0"/>
                <a:cs typeface="Times New Roman" panose="02020603050405020304" pitchFamily="18" charset="0"/>
                <a:sym typeface="+mn-ea"/>
              </a:rPr>
              <a:t> nay </a:t>
            </a:r>
            <a:r>
              <a:rPr lang="en-US" sz="2800" dirty="0" err="1" smtClean="0">
                <a:latin typeface="Times New Roman" panose="02020603050405020304" pitchFamily="18" charset="0"/>
                <a:cs typeface="Times New Roman" panose="02020603050405020304" pitchFamily="18" charset="0"/>
                <a:sym typeface="+mn-ea"/>
              </a:rPr>
              <a:t>các</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loại</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hình</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ăn</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uống</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rất</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đa</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dạng</a:t>
            </a:r>
            <a:r>
              <a:rPr lang="en-US" sz="2800" dirty="0" smtClean="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a:t>
            </a:r>
            <a:r>
              <a:rPr lang="en-US" sz="2800" dirty="0" err="1" smtClean="0">
                <a:latin typeface="Times New Roman" panose="02020603050405020304" pitchFamily="18" charset="0"/>
                <a:cs typeface="Times New Roman" panose="02020603050405020304" pitchFamily="18" charset="0"/>
                <a:sym typeface="+mn-ea"/>
              </a:rPr>
              <a:t>ác</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cơ</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sở thực</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hiện</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phục</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vụ</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cho</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ăn</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uống</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cũng</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rất</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nhiều</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solidFill>
                  <a:srgbClr val="FF0000"/>
                </a:solidFill>
              </a:rPr>
              <a:t>Cơ sở thực hiện</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Text Placeholder 2"/>
          <p:cNvSpPr>
            <a:spLocks noGrp="1"/>
          </p:cNvSpPr>
          <p:nvPr>
            <p:ph type="body" idx="1"/>
          </p:nvPr>
        </p:nvSpPr>
        <p:spPr/>
        <p:txBody>
          <a:bodyPr/>
          <a:lstStyle/>
          <a:p>
            <a:r>
              <a:rPr lang="vi-VN" dirty="0" smtClean="0">
                <a:solidFill>
                  <a:srgbClr val="0070C0"/>
                </a:solidFill>
              </a:rPr>
              <a:t>Bếp ăn gia đình</a:t>
            </a:r>
            <a:endParaRPr lang="en-US" dirty="0"/>
          </a:p>
        </p:txBody>
      </p:sp>
      <p:sp>
        <p:nvSpPr>
          <p:cNvPr id="5" name="Text Placeholder 4"/>
          <p:cNvSpPr>
            <a:spLocks noGrp="1"/>
          </p:cNvSpPr>
          <p:nvPr>
            <p:ph type="body" sz="quarter" idx="3"/>
          </p:nvPr>
        </p:nvSpPr>
        <p:spPr/>
        <p:txBody>
          <a:bodyPr/>
          <a:lstStyle/>
          <a:p>
            <a:r>
              <a:rPr lang="vi-VN" dirty="0" smtClean="0">
                <a:solidFill>
                  <a:srgbClr val="0070C0"/>
                </a:solidFill>
              </a:rPr>
              <a:t>Bếp ăn tập thể</a:t>
            </a:r>
            <a:endParaRPr lang="en-US" dirty="0"/>
          </a:p>
        </p:txBody>
      </p:sp>
      <p:pic>
        <p:nvPicPr>
          <p:cNvPr id="21506" name="Picture 2" descr="C:\Users\Lenovo\Desktop\cn9 bếp\6fd098a16e594a2bf2f2081641cdc421.jpeg"/>
          <p:cNvPicPr>
            <a:picLocks noGrp="1" noChangeAspect="1" noChangeArrowheads="1"/>
          </p:cNvPicPr>
          <p:nvPr>
            <p:ph sz="half" idx="2"/>
          </p:nvPr>
        </p:nvPicPr>
        <p:blipFill>
          <a:blip r:embed="rId2"/>
          <a:srcRect/>
          <a:stretch>
            <a:fillRect/>
          </a:stretch>
        </p:blipFill>
        <p:spPr bwMode="auto">
          <a:xfrm>
            <a:off x="457200" y="2475395"/>
            <a:ext cx="4040188" cy="3350248"/>
          </a:xfrm>
          <a:prstGeom prst="rect">
            <a:avLst/>
          </a:prstGeom>
          <a:noFill/>
        </p:spPr>
      </p:pic>
      <p:pic>
        <p:nvPicPr>
          <p:cNvPr id="21508" name="Picture 4" descr="C:\Users\Lenovo\Desktop\cn9 bếp\HE-THONG-COM-595.jpg"/>
          <p:cNvPicPr>
            <a:picLocks noChangeAspect="1" noChangeArrowheads="1"/>
          </p:cNvPicPr>
          <p:nvPr/>
        </p:nvPicPr>
        <p:blipFill>
          <a:blip r:embed="rId3"/>
          <a:srcRect/>
          <a:stretch>
            <a:fillRect/>
          </a:stretch>
        </p:blipFill>
        <p:spPr bwMode="auto">
          <a:xfrm>
            <a:off x="4572000" y="2428868"/>
            <a:ext cx="4572000" cy="348614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solidFill>
                  <a:srgbClr val="FF0000"/>
                </a:solidFill>
              </a:rPr>
              <a:t>Cơ sở thực hiện</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Text Placeholder 2"/>
          <p:cNvSpPr>
            <a:spLocks noGrp="1"/>
          </p:cNvSpPr>
          <p:nvPr>
            <p:ph type="body" idx="1"/>
          </p:nvPr>
        </p:nvSpPr>
        <p:spPr/>
        <p:txBody>
          <a:bodyPr/>
          <a:lstStyle/>
          <a:p>
            <a:r>
              <a:rPr lang="vi-VN" dirty="0" smtClean="0">
                <a:solidFill>
                  <a:srgbClr val="0070C0"/>
                </a:solidFill>
              </a:rPr>
              <a:t>Cửa hàng ăn uống</a:t>
            </a:r>
            <a:endParaRPr lang="en-US" dirty="0"/>
          </a:p>
        </p:txBody>
      </p:sp>
      <p:sp>
        <p:nvSpPr>
          <p:cNvPr id="5" name="Text Placeholder 4"/>
          <p:cNvSpPr>
            <a:spLocks noGrp="1"/>
          </p:cNvSpPr>
          <p:nvPr>
            <p:ph type="body" sz="quarter" idx="3"/>
          </p:nvPr>
        </p:nvSpPr>
        <p:spPr/>
        <p:txBody>
          <a:bodyPr/>
          <a:lstStyle/>
          <a:p>
            <a:r>
              <a:rPr lang="vi-VN" dirty="0" smtClean="0">
                <a:solidFill>
                  <a:srgbClr val="0070C0"/>
                </a:solidFill>
              </a:rPr>
              <a:t>Nhà hàng</a:t>
            </a:r>
            <a:r>
              <a:rPr lang="en-US" dirty="0" smtClean="0">
                <a:solidFill>
                  <a:srgbClr val="0070C0"/>
                </a:solidFill>
              </a:rPr>
              <a:t>,</a:t>
            </a:r>
            <a:r>
              <a:rPr lang="vi-VN" dirty="0" smtClean="0">
                <a:solidFill>
                  <a:srgbClr val="0070C0"/>
                </a:solidFill>
              </a:rPr>
              <a:t> Khách sạn</a:t>
            </a:r>
            <a:r>
              <a:rPr lang="en-US" dirty="0" smtClean="0">
                <a:solidFill>
                  <a:srgbClr val="0070C0"/>
                </a:solidFill>
              </a:rPr>
              <a:t>  </a:t>
            </a:r>
            <a:endParaRPr lang="en-US" dirty="0"/>
          </a:p>
        </p:txBody>
      </p:sp>
      <p:pic>
        <p:nvPicPr>
          <p:cNvPr id="22530" name="Picture 2" descr="C:\Users\Lenovo\Desktop\cn9 bếp\com-ga-ngoc-diep-khong-gian-quan.jpg"/>
          <p:cNvPicPr>
            <a:picLocks noGrp="1" noChangeAspect="1" noChangeArrowheads="1"/>
          </p:cNvPicPr>
          <p:nvPr>
            <p:ph sz="half" idx="2"/>
          </p:nvPr>
        </p:nvPicPr>
        <p:blipFill>
          <a:blip r:embed="rId2"/>
          <a:srcRect/>
          <a:stretch>
            <a:fillRect/>
          </a:stretch>
        </p:blipFill>
        <p:spPr bwMode="auto">
          <a:xfrm>
            <a:off x="457200" y="2634763"/>
            <a:ext cx="4040188" cy="3508881"/>
          </a:xfrm>
          <a:prstGeom prst="rect">
            <a:avLst/>
          </a:prstGeom>
          <a:noFill/>
        </p:spPr>
      </p:pic>
      <p:pic>
        <p:nvPicPr>
          <p:cNvPr id="22532" name="Picture 4" descr="C:\Users\Lenovo\Desktop\cn9 bếp\1419500024_buffei-teppanyaki-Nhat-Han-70-mon-an-hap-dan-tai-nha-Hang-Cook-Cook-tuyet-Hao.jpg"/>
          <p:cNvPicPr>
            <a:picLocks noGrp="1" noChangeAspect="1" noChangeArrowheads="1"/>
          </p:cNvPicPr>
          <p:nvPr>
            <p:ph sz="quarter" idx="4"/>
          </p:nvPr>
        </p:nvPicPr>
        <p:blipFill>
          <a:blip r:embed="rId3"/>
          <a:srcRect/>
          <a:stretch>
            <a:fillRect/>
          </a:stretch>
        </p:blipFill>
        <p:spPr bwMode="auto">
          <a:xfrm>
            <a:off x="4643438" y="2714620"/>
            <a:ext cx="4041775" cy="337206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solidFill>
                  <a:srgbClr val="FF0000"/>
                </a:solidFill>
              </a:rPr>
              <a:t>Loại hình ăn uống</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Text Placeholder 2"/>
          <p:cNvSpPr>
            <a:spLocks noGrp="1"/>
          </p:cNvSpPr>
          <p:nvPr>
            <p:ph type="body" idx="1"/>
          </p:nvPr>
        </p:nvSpPr>
        <p:spPr/>
        <p:txBody>
          <a:bodyPr/>
          <a:lstStyle/>
          <a:p>
            <a:r>
              <a:rPr lang="vi-VN" dirty="0" smtClean="0">
                <a:solidFill>
                  <a:srgbClr val="0070C0"/>
                </a:solidFill>
              </a:rPr>
              <a:t>Cơm thường ngày</a:t>
            </a:r>
            <a:endParaRPr lang="en-US" dirty="0"/>
          </a:p>
        </p:txBody>
      </p:sp>
      <p:sp>
        <p:nvSpPr>
          <p:cNvPr id="5" name="Text Placeholder 4"/>
          <p:cNvSpPr>
            <a:spLocks noGrp="1"/>
          </p:cNvSpPr>
          <p:nvPr>
            <p:ph type="body" sz="quarter" idx="3"/>
          </p:nvPr>
        </p:nvSpPr>
        <p:spPr/>
        <p:txBody>
          <a:bodyPr/>
          <a:lstStyle/>
          <a:p>
            <a:r>
              <a:rPr lang="vi-VN" dirty="0" smtClean="0">
                <a:solidFill>
                  <a:srgbClr val="0070C0"/>
                </a:solidFill>
              </a:rPr>
              <a:t>Bữa tiệc, bữa cỗ</a:t>
            </a:r>
            <a:endParaRPr lang="en-US" dirty="0"/>
          </a:p>
        </p:txBody>
      </p:sp>
      <p:pic>
        <p:nvPicPr>
          <p:cNvPr id="23554" name="Picture 2" descr="C:\Users\Lenovo\Desktop\cn9 bếp\102.JPG"/>
          <p:cNvPicPr>
            <a:picLocks noGrp="1" noChangeAspect="1" noChangeArrowheads="1"/>
          </p:cNvPicPr>
          <p:nvPr>
            <p:ph sz="half" idx="2"/>
          </p:nvPr>
        </p:nvPicPr>
        <p:blipFill>
          <a:blip r:embed="rId2"/>
          <a:srcRect/>
          <a:stretch>
            <a:fillRect/>
          </a:stretch>
        </p:blipFill>
        <p:spPr bwMode="auto">
          <a:xfrm>
            <a:off x="285720" y="2568202"/>
            <a:ext cx="3715574" cy="3504003"/>
          </a:xfrm>
          <a:prstGeom prst="rect">
            <a:avLst/>
          </a:prstGeom>
          <a:noFill/>
        </p:spPr>
      </p:pic>
      <p:pic>
        <p:nvPicPr>
          <p:cNvPr id="23555" name="Picture 3" descr="C:\Users\Lenovo\Desktop\cn9 bếp\1229084776_thanhx332f7ac2fe76875f31fb713e8e9638f9.gif"/>
          <p:cNvPicPr>
            <a:picLocks noGrp="1" noChangeAspect="1" noChangeArrowheads="1"/>
          </p:cNvPicPr>
          <p:nvPr>
            <p:ph sz="quarter" idx="4"/>
          </p:nvPr>
        </p:nvPicPr>
        <p:blipFill>
          <a:blip r:embed="rId3"/>
          <a:srcRect/>
          <a:stretch>
            <a:fillRect/>
          </a:stretch>
        </p:blipFill>
        <p:spPr bwMode="auto">
          <a:xfrm>
            <a:off x="4645025" y="2633298"/>
            <a:ext cx="4041775" cy="351034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FF0000"/>
                </a:solidFill>
              </a:rPr>
              <a:t>Loại hình ăn uống</a:t>
            </a:r>
            <a:endParaRPr lang="en-US" dirty="0">
              <a:solidFill>
                <a:srgbClr val="FF0000"/>
              </a:solidFill>
            </a:endParaRPr>
          </a:p>
        </p:txBody>
      </p:sp>
      <p:sp>
        <p:nvSpPr>
          <p:cNvPr id="3" name="Text Placeholder 2"/>
          <p:cNvSpPr>
            <a:spLocks noGrp="1"/>
          </p:cNvSpPr>
          <p:nvPr>
            <p:ph type="body" idx="1"/>
          </p:nvPr>
        </p:nvSpPr>
        <p:spPr/>
        <p:txBody>
          <a:bodyPr/>
          <a:lstStyle/>
          <a:p>
            <a:r>
              <a:rPr lang="vi-VN" dirty="0" smtClean="0">
                <a:solidFill>
                  <a:srgbClr val="0070C0"/>
                </a:solidFill>
              </a:rPr>
              <a:t>Thức ăn công nghiệp</a:t>
            </a:r>
            <a:endParaRPr lang="en-US" dirty="0"/>
          </a:p>
        </p:txBody>
      </p:sp>
      <p:sp>
        <p:nvSpPr>
          <p:cNvPr id="5" name="Text Placeholder 4"/>
          <p:cNvSpPr>
            <a:spLocks noGrp="1"/>
          </p:cNvSpPr>
          <p:nvPr>
            <p:ph type="body" sz="quarter" idx="3"/>
          </p:nvPr>
        </p:nvSpPr>
        <p:spPr/>
        <p:txBody>
          <a:bodyPr/>
          <a:lstStyle/>
          <a:p>
            <a:r>
              <a:rPr lang="vi-VN" dirty="0" smtClean="0">
                <a:solidFill>
                  <a:srgbClr val="0070C0"/>
                </a:solidFill>
              </a:rPr>
              <a:t>Thức ăn nhanh</a:t>
            </a:r>
            <a:endParaRPr lang="en-US" dirty="0"/>
          </a:p>
        </p:txBody>
      </p:sp>
      <p:pic>
        <p:nvPicPr>
          <p:cNvPr id="24578" name="Picture 2" descr="C:\Users\Lenovo\Desktop\cn9 bếp\chia_com_ra_khay.jpg"/>
          <p:cNvPicPr>
            <a:picLocks noGrp="1" noChangeAspect="1" noChangeArrowheads="1"/>
          </p:cNvPicPr>
          <p:nvPr>
            <p:ph sz="half" idx="2"/>
          </p:nvPr>
        </p:nvPicPr>
        <p:blipFill>
          <a:blip r:embed="rId2"/>
          <a:srcRect/>
          <a:stretch>
            <a:fillRect/>
          </a:stretch>
        </p:blipFill>
        <p:spPr bwMode="auto">
          <a:xfrm>
            <a:off x="500034" y="2428868"/>
            <a:ext cx="4040188" cy="3714776"/>
          </a:xfrm>
          <a:prstGeom prst="rect">
            <a:avLst/>
          </a:prstGeom>
          <a:noFill/>
        </p:spPr>
      </p:pic>
      <p:pic>
        <p:nvPicPr>
          <p:cNvPr id="24579" name="Picture 3" descr="C:\Users\Lenovo\Desktop\cn9 bếp\340thucannhanh-2.jpg"/>
          <p:cNvPicPr>
            <a:picLocks noGrp="1" noChangeAspect="1" noChangeArrowheads="1"/>
          </p:cNvPicPr>
          <p:nvPr>
            <p:ph sz="quarter" idx="4"/>
          </p:nvPr>
        </p:nvPicPr>
        <p:blipFill>
          <a:blip r:embed="rId3"/>
          <a:srcRect/>
          <a:stretch>
            <a:fillRect/>
          </a:stretch>
        </p:blipFill>
        <p:spPr bwMode="auto">
          <a:xfrm>
            <a:off x="4645025" y="2428868"/>
            <a:ext cx="4498975" cy="392909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FF0000"/>
                </a:solidFill>
              </a:rPr>
              <a:t>Loại hình ăn uống</a:t>
            </a:r>
            <a:endParaRPr lang="en-US" dirty="0">
              <a:solidFill>
                <a:srgbClr val="FF0000"/>
              </a:solidFill>
            </a:endParaRPr>
          </a:p>
        </p:txBody>
      </p:sp>
      <p:sp>
        <p:nvSpPr>
          <p:cNvPr id="3" name="Text Placeholder 2"/>
          <p:cNvSpPr>
            <a:spLocks noGrp="1"/>
          </p:cNvSpPr>
          <p:nvPr>
            <p:ph type="body" idx="1"/>
          </p:nvPr>
        </p:nvSpPr>
        <p:spPr/>
        <p:txBody>
          <a:bodyPr/>
          <a:lstStyle/>
          <a:p>
            <a:r>
              <a:rPr lang="vi-VN" dirty="0" smtClean="0">
                <a:solidFill>
                  <a:srgbClr val="0070C0"/>
                </a:solidFill>
              </a:rPr>
              <a:t>Cơm phần</a:t>
            </a:r>
            <a:endParaRPr lang="en-US" dirty="0"/>
          </a:p>
        </p:txBody>
      </p:sp>
      <p:sp>
        <p:nvSpPr>
          <p:cNvPr id="5" name="Text Placeholder 4"/>
          <p:cNvSpPr>
            <a:spLocks noGrp="1"/>
          </p:cNvSpPr>
          <p:nvPr>
            <p:ph type="body" sz="quarter" idx="3"/>
          </p:nvPr>
        </p:nvSpPr>
        <p:spPr/>
        <p:txBody>
          <a:bodyPr/>
          <a:lstStyle/>
          <a:p>
            <a:r>
              <a:rPr lang="vi-VN" dirty="0" smtClean="0">
                <a:solidFill>
                  <a:srgbClr val="0070C0"/>
                </a:solidFill>
              </a:rPr>
              <a:t>Cơm hộp</a:t>
            </a:r>
            <a:endParaRPr lang="en-US" dirty="0"/>
          </a:p>
        </p:txBody>
      </p:sp>
      <p:pic>
        <p:nvPicPr>
          <p:cNvPr id="25602" name="Picture 2" descr="C:\Users\Lenovo\Desktop\cn9 bếp\t653781.jpg"/>
          <p:cNvPicPr>
            <a:picLocks noGrp="1" noChangeAspect="1" noChangeArrowheads="1"/>
          </p:cNvPicPr>
          <p:nvPr>
            <p:ph sz="half" idx="2"/>
          </p:nvPr>
        </p:nvPicPr>
        <p:blipFill>
          <a:blip r:embed="rId2"/>
          <a:srcRect/>
          <a:stretch>
            <a:fillRect/>
          </a:stretch>
        </p:blipFill>
        <p:spPr bwMode="auto">
          <a:xfrm>
            <a:off x="428862" y="2643182"/>
            <a:ext cx="3980378" cy="3286148"/>
          </a:xfrm>
          <a:prstGeom prst="rect">
            <a:avLst/>
          </a:prstGeom>
          <a:noFill/>
        </p:spPr>
      </p:pic>
      <p:pic>
        <p:nvPicPr>
          <p:cNvPr id="25603" name="Picture 3" descr="C:\Users\Lenovo\Desktop\cn9 bếp\686953.jpg"/>
          <p:cNvPicPr>
            <a:picLocks noGrp="1" noChangeAspect="1" noChangeArrowheads="1"/>
          </p:cNvPicPr>
          <p:nvPr>
            <p:ph sz="quarter" idx="4"/>
          </p:nvPr>
        </p:nvPicPr>
        <p:blipFill>
          <a:blip r:embed="rId3"/>
          <a:srcRect/>
          <a:stretch>
            <a:fillRect/>
          </a:stretch>
        </p:blipFill>
        <p:spPr bwMode="auto">
          <a:xfrm>
            <a:off x="4645025" y="3014535"/>
            <a:ext cx="4041775" cy="227196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FF0000"/>
                </a:solidFill>
              </a:rPr>
              <a:t>Loại hình ăn uống</a:t>
            </a:r>
            <a:endParaRPr lang="en-US" dirty="0">
              <a:solidFill>
                <a:srgbClr val="FF0000"/>
              </a:solidFill>
            </a:endParaRPr>
          </a:p>
        </p:txBody>
      </p:sp>
      <p:sp>
        <p:nvSpPr>
          <p:cNvPr id="3" name="Text Placeholder 2"/>
          <p:cNvSpPr>
            <a:spLocks noGrp="1"/>
          </p:cNvSpPr>
          <p:nvPr>
            <p:ph type="body" idx="1"/>
          </p:nvPr>
        </p:nvSpPr>
        <p:spPr/>
        <p:txBody>
          <a:bodyPr/>
          <a:lstStyle/>
          <a:p>
            <a:r>
              <a:rPr lang="vi-VN" dirty="0" smtClean="0">
                <a:solidFill>
                  <a:srgbClr val="0070C0"/>
                </a:solidFill>
                <a:latin typeface="+mj-lt"/>
              </a:rPr>
              <a:t>- Ăn tự chọn</a:t>
            </a:r>
            <a:r>
              <a:rPr lang="en-US" dirty="0" smtClean="0">
                <a:solidFill>
                  <a:srgbClr val="0070C0"/>
                </a:solidFill>
                <a:latin typeface="+mj-lt"/>
              </a:rPr>
              <a:t> </a:t>
            </a:r>
            <a:r>
              <a:rPr lang="en-US" dirty="0" smtClean="0">
                <a:solidFill>
                  <a:srgbClr val="0070C0"/>
                </a:solidFill>
                <a:latin typeface="Times New Roman" pitchFamily="18" charset="0"/>
                <a:cs typeface="Times New Roman" pitchFamily="18" charset="0"/>
              </a:rPr>
              <a:t>(buffet)</a:t>
            </a:r>
            <a:endParaRPr lang="en-US" dirty="0">
              <a:latin typeface="Times New Roman" pitchFamily="18" charset="0"/>
              <a:cs typeface="Times New Roman" pitchFamily="18" charset="0"/>
            </a:endParaRPr>
          </a:p>
        </p:txBody>
      </p:sp>
      <p:sp>
        <p:nvSpPr>
          <p:cNvPr id="5" name="Text Placeholder 4"/>
          <p:cNvSpPr>
            <a:spLocks noGrp="1"/>
          </p:cNvSpPr>
          <p:nvPr>
            <p:ph type="body" sz="quarter" idx="3"/>
          </p:nvPr>
        </p:nvSpPr>
        <p:spPr/>
        <p:txBody>
          <a:bodyPr/>
          <a:lstStyle/>
          <a:p>
            <a:r>
              <a:rPr lang="vi-VN" dirty="0" smtClean="0">
                <a:solidFill>
                  <a:srgbClr val="0070C0"/>
                </a:solidFill>
                <a:latin typeface="+mj-lt"/>
              </a:rPr>
              <a:t>Ăn theo thực đơn</a:t>
            </a:r>
            <a:endParaRPr lang="en-US" dirty="0">
              <a:latin typeface="+mj-lt"/>
            </a:endParaRPr>
          </a:p>
        </p:txBody>
      </p:sp>
      <p:pic>
        <p:nvPicPr>
          <p:cNvPr id="26626" name="Picture 2" descr="C:\Users\Lenovo\Desktop\cn9 bếp\daubepvietnam-tiec_buffet-5.jpg"/>
          <p:cNvPicPr>
            <a:picLocks noGrp="1" noChangeAspect="1" noChangeArrowheads="1"/>
          </p:cNvPicPr>
          <p:nvPr>
            <p:ph sz="half" idx="2"/>
          </p:nvPr>
        </p:nvPicPr>
        <p:blipFill>
          <a:blip r:embed="rId2" cstate="print"/>
          <a:srcRect/>
          <a:stretch>
            <a:fillRect/>
          </a:stretch>
        </p:blipFill>
        <p:spPr bwMode="auto">
          <a:xfrm>
            <a:off x="312215" y="2500306"/>
            <a:ext cx="3842792" cy="3429024"/>
          </a:xfrm>
          <a:prstGeom prst="rect">
            <a:avLst/>
          </a:prstGeom>
          <a:noFill/>
        </p:spPr>
      </p:pic>
      <p:pic>
        <p:nvPicPr>
          <p:cNvPr id="26627" name="Picture 3" descr="C:\Users\Lenovo\Desktop\cn9 bếp\Chup-Anh-Tiec-Cuoi-Saigon-Wedding-Show1.jpg"/>
          <p:cNvPicPr>
            <a:picLocks noGrp="1" noChangeAspect="1" noChangeArrowheads="1"/>
          </p:cNvPicPr>
          <p:nvPr>
            <p:ph sz="quarter" idx="4"/>
          </p:nvPr>
        </p:nvPicPr>
        <p:blipFill>
          <a:blip r:embed="rId3"/>
          <a:srcRect/>
          <a:stretch>
            <a:fillRect/>
          </a:stretch>
        </p:blipFill>
        <p:spPr bwMode="auto">
          <a:xfrm>
            <a:off x="4643438" y="2500306"/>
            <a:ext cx="4041775" cy="34824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4" name="TextBox 3"/>
          <p:cNvSpPr txBox="1"/>
          <p:nvPr/>
        </p:nvSpPr>
        <p:spPr>
          <a:xfrm>
            <a:off x="0" y="41564"/>
            <a:ext cx="8077200" cy="646331"/>
          </a:xfrm>
          <a:prstGeom prst="rect">
            <a:avLst/>
          </a:prstGeom>
          <a:noFill/>
        </p:spPr>
        <p:txBody>
          <a:bodyPr wrap="square" rtlCol="0">
            <a:spAutoFit/>
          </a:bodyPr>
          <a:lstStyle/>
          <a:p>
            <a:pPr algn="ctr"/>
            <a:r>
              <a:rPr lang="en-US" sz="3600" dirty="0" err="1" smtClean="0">
                <a:latin typeface="Arial" panose="020B0604020202020204" pitchFamily="34" charset="0"/>
                <a:cs typeface="Arial" panose="020B0604020202020204" pitchFamily="34" charset="0"/>
              </a:rPr>
              <a:t>Tiết</a:t>
            </a:r>
            <a:r>
              <a:rPr lang="en-US" sz="3600" dirty="0" smtClean="0">
                <a:latin typeface="Arial" panose="020B0604020202020204" pitchFamily="34" charset="0"/>
                <a:cs typeface="Arial" panose="020B0604020202020204" pitchFamily="34" charset="0"/>
              </a:rPr>
              <a:t> 1: </a:t>
            </a:r>
            <a:r>
              <a:rPr lang="en-US" sz="3600" dirty="0" err="1" smtClean="0">
                <a:latin typeface="Arial" panose="020B0604020202020204" pitchFamily="34" charset="0"/>
                <a:cs typeface="Arial" panose="020B0604020202020204" pitchFamily="34" charset="0"/>
              </a:rPr>
              <a:t>Giới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thiệu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nghề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nấu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ăn</a:t>
            </a:r>
            <a:endParaRPr lang="en-US" sz="3600" dirty="0">
              <a:latin typeface="Arial" panose="020B0604020202020204" pitchFamily="34" charset="0"/>
              <a:cs typeface="Arial" panose="020B0604020202020204" pitchFamily="34" charset="0"/>
            </a:endParaRPr>
          </a:p>
        </p:txBody>
      </p:sp>
      <p:pic>
        <p:nvPicPr>
          <p:cNvPr id="5" name="Picture 2" descr="Top những Background Powerpoint đẹp cho bày thuyết trình ấn tượng - Hình  Ảnh Đẹp H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5" y="-13970"/>
            <a:ext cx="9220835" cy="68719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0" y="41564"/>
            <a:ext cx="9144000" cy="5835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err="1" smtClean="0">
                <a:latin typeface="Times New Roman" panose="02020603050405020304" pitchFamily="18" charset="0"/>
                <a:ea typeface="Tiffany" pitchFamily="18" charset="0"/>
                <a:cs typeface="Times New Roman" panose="02020603050405020304" pitchFamily="18" charset="0"/>
              </a:rPr>
              <a:t>Tiết</a:t>
            </a:r>
            <a:r>
              <a:rPr lang="en-US" sz="3200" b="1" dirty="0" smtClean="0">
                <a:latin typeface="Times New Roman" panose="02020603050405020304" pitchFamily="18" charset="0"/>
                <a:ea typeface="Tiffany" pitchFamily="18" charset="0"/>
                <a:cs typeface="Times New Roman" panose="02020603050405020304" pitchFamily="18" charset="0"/>
              </a:rPr>
              <a:t> 1: GIỚI THIỆU NGHỀ NẤU ĂN</a:t>
            </a:r>
            <a:endParaRPr lang="en-US" sz="3200" b="1" dirty="0">
              <a:latin typeface="Times New Roman" panose="02020603050405020304" pitchFamily="18" charset="0"/>
              <a:ea typeface="Tiffany" pitchFamily="18" charset="0"/>
              <a:cs typeface="Times New Roman" panose="02020603050405020304" pitchFamily="18" charset="0"/>
            </a:endParaRPr>
          </a:p>
        </p:txBody>
      </p:sp>
      <p:pic>
        <p:nvPicPr>
          <p:cNvPr id="104" name="Content Placeholder 103"/>
          <p:cNvPicPr>
            <a:picLocks noGrp="1"/>
          </p:cNvPicPr>
          <p:nvPr>
            <p:ph idx="1"/>
          </p:nvPr>
        </p:nvPicPr>
        <p:blipFill>
          <a:blip r:embed="rId3" cstate="print"/>
          <a:stretch>
            <a:fillRect/>
          </a:stretch>
        </p:blipFill>
        <p:spPr>
          <a:xfrm>
            <a:off x="0" y="41275"/>
            <a:ext cx="932815" cy="589915"/>
          </a:xfrm>
          <a:prstGeom prst="rect">
            <a:avLst/>
          </a:prstGeom>
          <a:noFill/>
          <a:ln w="9525">
            <a:noFill/>
          </a:ln>
        </p:spPr>
      </p:pic>
      <p:sp>
        <p:nvSpPr>
          <p:cNvPr id="3" name="Wave 2"/>
          <p:cNvSpPr/>
          <p:nvPr/>
        </p:nvSpPr>
        <p:spPr>
          <a:xfrm>
            <a:off x="685800" y="957580"/>
            <a:ext cx="7049135" cy="5356860"/>
          </a:xfrm>
          <a:prstGeom prst="wave">
            <a:avLst>
              <a:gd name="adj1" fmla="val 12500"/>
              <a:gd name="adj2" fmla="val 184"/>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Content Placeholder 6"/>
          <p:cNvPicPr>
            <a:picLocks noGrp="1" noChangeAspect="1"/>
          </p:cNvPicPr>
          <p:nvPr>
            <p:ph sz="half" idx="2"/>
          </p:nvPr>
        </p:nvPicPr>
        <p:blipFill>
          <a:blip r:embed="rId4"/>
          <a:stretch>
            <a:fillRect/>
          </a:stretch>
        </p:blipFill>
        <p:spPr>
          <a:xfrm>
            <a:off x="811212" y="2367915"/>
            <a:ext cx="6798310" cy="253619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8121582"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II. ĐẶC ĐIỂM VÀ YÊU CẦU CỦA NGHỀ NẤU ĂN </a:t>
            </a:r>
          </a:p>
        </p:txBody>
      </p:sp>
      <p:sp>
        <p:nvSpPr>
          <p:cNvPr id="3" name="Rounded Rectangle 2"/>
          <p:cNvSpPr/>
          <p:nvPr/>
        </p:nvSpPr>
        <p:spPr>
          <a:xfrm>
            <a:off x="1395730" y="762000"/>
            <a:ext cx="7519670" cy="47244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Theo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2865" y="1437005"/>
            <a:ext cx="4228465" cy="2374265"/>
          </a:xfrm>
          <a:prstGeom prst="rect">
            <a:avLst/>
          </a:prstGeom>
        </p:spPr>
      </p:pic>
      <p:pic>
        <p:nvPicPr>
          <p:cNvPr id="6" name="Picture 5"/>
          <p:cNvPicPr>
            <a:picLocks noChangeAspect="1"/>
          </p:cNvPicPr>
          <p:nvPr/>
        </p:nvPicPr>
        <p:blipFill>
          <a:blip r:embed="rId3"/>
          <a:stretch>
            <a:fillRect/>
          </a:stretch>
        </p:blipFill>
        <p:spPr>
          <a:xfrm>
            <a:off x="4907280" y="1676400"/>
            <a:ext cx="4165600" cy="2025650"/>
          </a:xfrm>
          <a:prstGeom prst="rect">
            <a:avLst/>
          </a:prstGeom>
        </p:spPr>
      </p:pic>
      <p:pic>
        <p:nvPicPr>
          <p:cNvPr id="7" name="Picture 6"/>
          <p:cNvPicPr>
            <a:picLocks noChangeAspect="1"/>
          </p:cNvPicPr>
          <p:nvPr/>
        </p:nvPicPr>
        <p:blipFill>
          <a:blip r:embed="rId4"/>
          <a:stretch>
            <a:fillRect/>
          </a:stretch>
        </p:blipFill>
        <p:spPr>
          <a:xfrm>
            <a:off x="4857115" y="3886200"/>
            <a:ext cx="4107180" cy="2812415"/>
          </a:xfrm>
          <a:prstGeom prst="rect">
            <a:avLst/>
          </a:prstGeom>
        </p:spPr>
      </p:pic>
      <p:pic>
        <p:nvPicPr>
          <p:cNvPr id="8" name="Picture 7"/>
          <p:cNvPicPr>
            <a:picLocks noChangeAspect="1"/>
          </p:cNvPicPr>
          <p:nvPr/>
        </p:nvPicPr>
        <p:blipFill>
          <a:blip r:embed="rId5"/>
          <a:stretch>
            <a:fillRect/>
          </a:stretch>
        </p:blipFill>
        <p:spPr>
          <a:xfrm>
            <a:off x="76200" y="3811270"/>
            <a:ext cx="4143375" cy="2887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368" y="533400"/>
            <a:ext cx="8735291" cy="6480175"/>
          </a:xfrm>
          <a:prstGeom prst="rect">
            <a:avLst/>
          </a:prstGeom>
        </p:spPr>
        <p:txBody>
          <a:bodyPr wrap="square">
            <a:spAutoFit/>
          </a:bodyPr>
          <a:lstStyle/>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ea typeface="Calibri" panose="020F0502020204030204"/>
              <a:cs typeface="Times New Roman" panose="02020603050405020304"/>
            </a:endParaRPr>
          </a:p>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err="1">
                <a:solidFill>
                  <a:srgbClr val="FF0000"/>
                </a:solidFill>
                <a:latin typeface="Times New Roman" panose="02020603050405020304"/>
                <a:ea typeface="Times New Roman" panose="02020603050405020304"/>
                <a:cs typeface="Times New Roman" panose="02020603050405020304"/>
              </a:rPr>
              <a:t>1. Đặc</a:t>
            </a:r>
            <a:r>
              <a:rPr lang="en-US" sz="2400" b="1" dirty="0">
                <a:solidFill>
                  <a:srgbClr val="FF0000"/>
                </a:solidFill>
                <a:latin typeface="Times New Roman" panose="02020603050405020304"/>
                <a:ea typeface="Times New Roman" panose="02020603050405020304"/>
                <a:cs typeface="Times New Roman" panose="02020603050405020304"/>
              </a:rPr>
              <a:t> </a:t>
            </a:r>
            <a:r>
              <a:rPr lang="en-US" sz="2400" b="1" dirty="0" err="1">
                <a:solidFill>
                  <a:srgbClr val="FF0000"/>
                </a:solidFill>
                <a:latin typeface="Times New Roman" panose="02020603050405020304"/>
                <a:ea typeface="Times New Roman" panose="02020603050405020304"/>
                <a:cs typeface="Times New Roman" panose="02020603050405020304"/>
              </a:rPr>
              <a:t>điểm</a:t>
            </a:r>
            <a:r>
              <a:rPr lang="en-US" sz="2400" b="1" dirty="0">
                <a:solidFill>
                  <a:srgbClr val="FF0000"/>
                </a:solidFill>
                <a:latin typeface="Times New Roman" panose="02020603050405020304"/>
                <a:ea typeface="Times New Roman" panose="02020603050405020304"/>
                <a:cs typeface="Times New Roman" panose="02020603050405020304"/>
              </a:rPr>
              <a:t> </a:t>
            </a:r>
            <a:r>
              <a:rPr lang="en-US" sz="2400" b="1" dirty="0" err="1">
                <a:solidFill>
                  <a:srgbClr val="FF0000"/>
                </a:solidFill>
                <a:latin typeface="Times New Roman" panose="02020603050405020304"/>
                <a:ea typeface="Times New Roman" panose="02020603050405020304"/>
                <a:cs typeface="Times New Roman" panose="02020603050405020304"/>
              </a:rPr>
              <a:t>của</a:t>
            </a:r>
            <a:r>
              <a:rPr lang="en-US" sz="2400" b="1" dirty="0">
                <a:solidFill>
                  <a:srgbClr val="FF0000"/>
                </a:solidFill>
                <a:latin typeface="Times New Roman" panose="02020603050405020304"/>
                <a:ea typeface="Times New Roman" panose="02020603050405020304"/>
                <a:cs typeface="Times New Roman" panose="02020603050405020304"/>
              </a:rPr>
              <a:t> </a:t>
            </a:r>
            <a:r>
              <a:rPr lang="en-US" sz="2400" b="1" dirty="0" err="1">
                <a:solidFill>
                  <a:srgbClr val="FF0000"/>
                </a:solidFill>
                <a:latin typeface="Times New Roman" panose="02020603050405020304"/>
                <a:ea typeface="Times New Roman" panose="02020603050405020304"/>
                <a:cs typeface="Times New Roman" panose="02020603050405020304"/>
              </a:rPr>
              <a:t>nghề</a:t>
            </a:r>
            <a:endParaRPr lang="en-US" sz="2400" b="1" dirty="0">
              <a:solidFill>
                <a:srgbClr val="FF0000"/>
              </a:solidFill>
              <a:ea typeface="Calibri" panose="020F0502020204030204"/>
              <a:cs typeface="Times New Roman" panose="02020603050405020304"/>
            </a:endParaRP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chemeClr val="tx2"/>
                </a:solidFill>
                <a:latin typeface="Times New Roman" panose="02020603050405020304"/>
                <a:ea typeface="Times New Roman" panose="02020603050405020304"/>
                <a:cs typeface="Times New Roman" panose="02020603050405020304"/>
              </a:rPr>
              <a:t>a)</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Đối</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tượng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lao</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động:Là</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những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nguyên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liệu</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Lương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thực</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thực</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phẩm</a:t>
            </a:r>
            <a:endParaRPr lang="en-US" sz="2400" dirty="0">
              <a:solidFill>
                <a:schemeClr val="tx2"/>
              </a:solidFill>
              <a:ea typeface="Calibri" panose="020F0502020204030204"/>
              <a:cs typeface="Times New Roman" panose="02020603050405020304"/>
            </a:endParaRP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chemeClr val="tx2"/>
                </a:solidFill>
                <a:latin typeface="Times New Roman" panose="02020603050405020304"/>
                <a:ea typeface="Times New Roman" panose="02020603050405020304"/>
                <a:cs typeface="Times New Roman" panose="02020603050405020304"/>
              </a:rPr>
              <a:t>b) </a:t>
            </a:r>
            <a:r>
              <a:rPr lang="en-US" sz="2400" dirty="0" err="1">
                <a:solidFill>
                  <a:schemeClr val="tx2"/>
                </a:solidFill>
                <a:latin typeface="Times New Roman" panose="02020603050405020304"/>
                <a:ea typeface="Times New Roman" panose="02020603050405020304"/>
                <a:cs typeface="Times New Roman" panose="02020603050405020304"/>
              </a:rPr>
              <a:t>Công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cụ</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lao</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động</a:t>
            </a:r>
            <a:r>
              <a:rPr lang="en-US" sz="2400" dirty="0">
                <a:solidFill>
                  <a:schemeClr val="tx2"/>
                </a:solidFill>
                <a:latin typeface="Times New Roman" panose="02020603050405020304"/>
                <a:ea typeface="Times New Roman" panose="02020603050405020304"/>
                <a:cs typeface="Times New Roman" panose="02020603050405020304"/>
              </a:rPr>
              <a:t>.</a:t>
            </a:r>
            <a:endParaRPr lang="en-US" sz="2400" dirty="0">
              <a:solidFill>
                <a:schemeClr val="tx2"/>
              </a:solidFill>
              <a:ea typeface="Calibri" panose="020F0502020204030204"/>
              <a:cs typeface="Times New Roman" panose="02020603050405020304"/>
            </a:endParaRP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Công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cụ</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đơn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giản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thô</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sơ</a:t>
            </a:r>
            <a:r>
              <a:rPr lang="en-US" sz="2400" dirty="0">
                <a:solidFill>
                  <a:schemeClr val="tx2"/>
                </a:solidFill>
                <a:latin typeface="Times New Roman" panose="02020603050405020304"/>
                <a:ea typeface="Times New Roman" panose="02020603050405020304"/>
                <a:cs typeface="Times New Roman" panose="02020603050405020304"/>
              </a:rPr>
              <a:t>: </a:t>
            </a:r>
            <a:r>
              <a:rPr lang="vi-VN" sz="2400" dirty="0">
                <a:solidFill>
                  <a:schemeClr val="tx2"/>
                </a:solidFill>
                <a:latin typeface="+mj-lt"/>
                <a:sym typeface="+mn-ea"/>
              </a:rPr>
              <a:t>bếp than, bếp củi, bếp dầu, các loại nồi niêu, soong chảo, dao, thớt,…</a:t>
            </a:r>
            <a:r>
              <a:rPr lang="vi-VN" sz="2400" dirty="0" smtClean="0">
                <a:solidFill>
                  <a:schemeClr val="tx2"/>
                </a:solidFill>
                <a:latin typeface="+mj-lt"/>
                <a:sym typeface="+mn-ea"/>
              </a:rPr>
              <a:t/>
            </a:r>
            <a:br>
              <a:rPr lang="vi-VN" sz="2400" dirty="0" smtClean="0">
                <a:solidFill>
                  <a:schemeClr val="tx2"/>
                </a:solidFill>
                <a:latin typeface="+mj-lt"/>
                <a:sym typeface="+mn-ea"/>
              </a:rPr>
            </a:b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Các</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thiết</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bị</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chuyên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dùng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hiện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đại</a:t>
            </a:r>
            <a:r>
              <a:rPr lang="en-US" sz="2400" dirty="0">
                <a:solidFill>
                  <a:schemeClr val="tx2"/>
                </a:solidFill>
                <a:latin typeface="Times New Roman" panose="02020603050405020304"/>
                <a:ea typeface="Times New Roman" panose="02020603050405020304"/>
                <a:cs typeface="Times New Roman" panose="02020603050405020304"/>
              </a:rPr>
              <a:t>: </a:t>
            </a:r>
            <a:r>
              <a:rPr lang="vi-VN" sz="2400" dirty="0">
                <a:solidFill>
                  <a:schemeClr val="tx2"/>
                </a:solidFill>
                <a:latin typeface="+mj-lt"/>
                <a:sym typeface="+mn-ea"/>
              </a:rPr>
              <a:t>bếp điện, bếp ga, lò điện, lò ga, máy say thịt, máy đánh trứng</a:t>
            </a: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chemeClr val="tx2"/>
                </a:solidFill>
                <a:latin typeface="Times New Roman" panose="02020603050405020304"/>
                <a:ea typeface="Times New Roman" panose="02020603050405020304"/>
                <a:cs typeface="Times New Roman" panose="02020603050405020304"/>
              </a:rPr>
              <a:t>c) </a:t>
            </a:r>
            <a:r>
              <a:rPr lang="en-US" sz="2400" dirty="0" err="1">
                <a:solidFill>
                  <a:schemeClr val="tx2"/>
                </a:solidFill>
                <a:latin typeface="Times New Roman" panose="02020603050405020304"/>
                <a:ea typeface="Times New Roman" panose="02020603050405020304"/>
                <a:cs typeface="Times New Roman" panose="02020603050405020304"/>
              </a:rPr>
              <a:t>Điều</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kiện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lao</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động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Không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bình</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thường</a:t>
            </a:r>
            <a:r>
              <a:rPr lang="en-US" sz="2400" dirty="0">
                <a:solidFill>
                  <a:schemeClr val="tx2"/>
                </a:solidFill>
                <a:latin typeface="Times New Roman" panose="02020603050405020304"/>
                <a:ea typeface="Times New Roman" panose="02020603050405020304"/>
                <a:cs typeface="Times New Roman" panose="02020603050405020304"/>
              </a:rPr>
              <a:t>.</a:t>
            </a:r>
            <a:endParaRPr lang="en-US" sz="2400" dirty="0">
              <a:solidFill>
                <a:schemeClr val="tx2"/>
              </a:solidFill>
              <a:ea typeface="Calibri" panose="020F0502020204030204"/>
              <a:cs typeface="Times New Roman" panose="02020603050405020304"/>
            </a:endParaRP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chemeClr val="tx2"/>
                </a:solidFill>
                <a:latin typeface="Times New Roman" panose="02020603050405020304"/>
                <a:ea typeface="Times New Roman" panose="02020603050405020304"/>
                <a:cs typeface="Times New Roman" panose="02020603050405020304"/>
              </a:rPr>
              <a:t>d) </a:t>
            </a:r>
            <a:r>
              <a:rPr lang="en-US" sz="2400" dirty="0" err="1">
                <a:solidFill>
                  <a:schemeClr val="tx2"/>
                </a:solidFill>
                <a:latin typeface="Times New Roman" panose="02020603050405020304"/>
                <a:ea typeface="Times New Roman" panose="02020603050405020304"/>
                <a:cs typeface="Times New Roman" panose="02020603050405020304"/>
              </a:rPr>
              <a:t>Sản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phẩm</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lao</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động</a:t>
            </a:r>
            <a:r>
              <a:rPr lang="en-US" sz="2400" dirty="0">
                <a:solidFill>
                  <a:schemeClr val="tx2"/>
                </a:solidFill>
                <a:latin typeface="Times New Roman" panose="02020603050405020304"/>
                <a:ea typeface="Times New Roman" panose="02020603050405020304"/>
                <a:cs typeface="Times New Roman" panose="02020603050405020304"/>
              </a:rPr>
              <a:t>: </a:t>
            </a:r>
            <a:r>
              <a:rPr lang="vi-VN" sz="2400" dirty="0">
                <a:solidFill>
                  <a:schemeClr val="tx2"/>
                </a:solidFill>
                <a:latin typeface="Times New Roman" panose="02020603050405020304" pitchFamily="18" charset="0"/>
                <a:cs typeface="Times New Roman" panose="02020603050405020304" pitchFamily="18" charset="0"/>
                <a:sym typeface="+mn-ea"/>
              </a:rPr>
              <a:t>Các món ăn, món bánh phục vụ bữa ăn hằng </a:t>
            </a:r>
            <a:r>
              <a:rPr lang="vi-VN" sz="2400" dirty="0" smtClean="0">
                <a:solidFill>
                  <a:schemeClr val="tx2"/>
                </a:solidFill>
                <a:latin typeface="Times New Roman" panose="02020603050405020304" pitchFamily="18" charset="0"/>
                <a:cs typeface="Times New Roman" panose="02020603050405020304" pitchFamily="18" charset="0"/>
                <a:sym typeface="+mn-ea"/>
              </a:rPr>
              <a:t>ng</a:t>
            </a:r>
            <a:r>
              <a:rPr lang="en-US" sz="2400" dirty="0">
                <a:solidFill>
                  <a:schemeClr val="tx2"/>
                </a:solidFill>
                <a:latin typeface="Times New Roman" panose="02020603050405020304" pitchFamily="18" charset="0"/>
                <a:cs typeface="Times New Roman" panose="02020603050405020304" pitchFamily="18" charset="0"/>
                <a:sym typeface="+mn-ea"/>
              </a:rPr>
              <a:t>à</a:t>
            </a:r>
            <a:r>
              <a:rPr lang="vi-VN" sz="2400" dirty="0" smtClean="0">
                <a:solidFill>
                  <a:schemeClr val="tx2"/>
                </a:solidFill>
                <a:latin typeface="Times New Roman" panose="02020603050405020304" pitchFamily="18" charset="0"/>
                <a:cs typeface="Times New Roman" panose="02020603050405020304" pitchFamily="18" charset="0"/>
                <a:sym typeface="+mn-ea"/>
              </a:rPr>
              <a:t>y</a:t>
            </a:r>
            <a:r>
              <a:rPr lang="vi-VN" sz="2400" dirty="0">
                <a:solidFill>
                  <a:schemeClr val="tx2"/>
                </a:solidFill>
                <a:latin typeface="Times New Roman" panose="02020603050405020304" pitchFamily="18" charset="0"/>
                <a:cs typeface="Times New Roman" panose="02020603050405020304" pitchFamily="18" charset="0"/>
                <a:sym typeface="+mn-ea"/>
              </a:rPr>
              <a:t>, phục vụ các bữa tiệc...</a:t>
            </a:r>
            <a:endParaRPr lang="en-US" sz="2400" dirty="0">
              <a:solidFill>
                <a:schemeClr val="tx2"/>
              </a:solidFill>
              <a:latin typeface="Times New Roman" panose="02020603050405020304" pitchFamily="18" charset="0"/>
              <a:cs typeface="Times New Roman" panose="02020603050405020304" pitchFamily="18" charset="0"/>
            </a:endParaRP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chemeClr val="tx2"/>
              </a:solidFill>
              <a:latin typeface="Times New Roman" panose="02020603050405020304" pitchFamily="18" charset="0"/>
              <a:ea typeface="Calibri" panose="020F0502020204030204"/>
              <a:cs typeface="Times New Roman" panose="02020603050405020304" pitchFamily="18" charset="0"/>
            </a:endParaRPr>
          </a:p>
        </p:txBody>
      </p:sp>
      <p:sp>
        <p:nvSpPr>
          <p:cNvPr id="3" name="Rectangle 2"/>
          <p:cNvSpPr/>
          <p:nvPr/>
        </p:nvSpPr>
        <p:spPr>
          <a:xfrm>
            <a:off x="0" y="16225"/>
            <a:ext cx="7696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a:solidFill>
                  <a:srgbClr val="FF0000"/>
                </a:solidFill>
                <a:latin typeface="Times New Roman" panose="02020603050405020304"/>
                <a:ea typeface="Times New Roman" panose="02020603050405020304"/>
                <a:cs typeface="Times New Roman" panose="02020603050405020304"/>
              </a:rPr>
              <a:t>II. </a:t>
            </a:r>
            <a:r>
              <a:rPr lang="en-US" sz="3200" dirty="0" err="1">
                <a:solidFill>
                  <a:srgbClr val="FF0000"/>
                </a:solidFill>
                <a:latin typeface="Times New Roman" panose="02020603050405020304"/>
                <a:ea typeface="Times New Roman" panose="02020603050405020304"/>
                <a:cs typeface="Times New Roman" panose="02020603050405020304"/>
              </a:rPr>
              <a:t>Đặc</a:t>
            </a:r>
            <a:r>
              <a:rPr lang="en-US" sz="3200" dirty="0">
                <a:solidFill>
                  <a:srgbClr val="FF0000"/>
                </a:solidFill>
                <a:latin typeface="Times New Roman" panose="02020603050405020304"/>
                <a:ea typeface="Times New Roman" panose="02020603050405020304"/>
                <a:cs typeface="Times New Roman" panose="02020603050405020304"/>
              </a:rPr>
              <a:t> </a:t>
            </a:r>
            <a:r>
              <a:rPr lang="en-US" sz="3200" dirty="0" err="1">
                <a:solidFill>
                  <a:srgbClr val="FF0000"/>
                </a:solidFill>
                <a:latin typeface="Times New Roman" panose="02020603050405020304"/>
                <a:ea typeface="Times New Roman" panose="02020603050405020304"/>
                <a:cs typeface="Times New Roman" panose="02020603050405020304"/>
              </a:rPr>
              <a:t>điểm</a:t>
            </a:r>
            <a:r>
              <a:rPr lang="en-US" sz="3200" dirty="0">
                <a:solidFill>
                  <a:srgbClr val="FF0000"/>
                </a:solidFill>
                <a:latin typeface="Times New Roman" panose="02020603050405020304"/>
                <a:ea typeface="Times New Roman" panose="02020603050405020304"/>
                <a:cs typeface="Times New Roman" panose="02020603050405020304"/>
              </a:rPr>
              <a:t> </a:t>
            </a:r>
            <a:r>
              <a:rPr lang="en-US" sz="3200" dirty="0" err="1">
                <a:solidFill>
                  <a:srgbClr val="FF0000"/>
                </a:solidFill>
                <a:latin typeface="Times New Roman" panose="02020603050405020304"/>
                <a:ea typeface="Times New Roman" panose="02020603050405020304"/>
                <a:cs typeface="Times New Roman" panose="02020603050405020304"/>
              </a:rPr>
              <a:t>và</a:t>
            </a:r>
            <a:r>
              <a:rPr lang="en-US" sz="3200" dirty="0">
                <a:solidFill>
                  <a:srgbClr val="FF0000"/>
                </a:solidFill>
                <a:latin typeface="Times New Roman" panose="02020603050405020304"/>
                <a:ea typeface="Times New Roman" panose="02020603050405020304"/>
                <a:cs typeface="Times New Roman" panose="02020603050405020304"/>
              </a:rPr>
              <a:t> </a:t>
            </a:r>
            <a:r>
              <a:rPr lang="en-US" sz="3200" dirty="0" err="1">
                <a:solidFill>
                  <a:srgbClr val="FF0000"/>
                </a:solidFill>
                <a:latin typeface="Times New Roman" panose="02020603050405020304"/>
                <a:ea typeface="Times New Roman" panose="02020603050405020304"/>
                <a:cs typeface="Times New Roman" panose="02020603050405020304"/>
              </a:rPr>
              <a:t>yêu</a:t>
            </a:r>
            <a:r>
              <a:rPr lang="en-US" sz="3200" dirty="0">
                <a:solidFill>
                  <a:srgbClr val="FF0000"/>
                </a:solidFill>
                <a:latin typeface="Times New Roman" panose="02020603050405020304"/>
                <a:ea typeface="Times New Roman" panose="02020603050405020304"/>
                <a:cs typeface="Times New Roman" panose="02020603050405020304"/>
              </a:rPr>
              <a:t> </a:t>
            </a:r>
            <a:r>
              <a:rPr lang="en-US" sz="3200" dirty="0" err="1">
                <a:solidFill>
                  <a:srgbClr val="FF0000"/>
                </a:solidFill>
                <a:latin typeface="Times New Roman" panose="02020603050405020304"/>
                <a:ea typeface="Times New Roman" panose="02020603050405020304"/>
                <a:cs typeface="Times New Roman" panose="02020603050405020304"/>
              </a:rPr>
              <a:t>cầu</a:t>
            </a:r>
            <a:r>
              <a:rPr lang="en-US" sz="3200" dirty="0">
                <a:solidFill>
                  <a:srgbClr val="FF0000"/>
                </a:solidFill>
                <a:latin typeface="Times New Roman" panose="02020603050405020304"/>
                <a:ea typeface="Times New Roman" panose="02020603050405020304"/>
                <a:cs typeface="Times New Roman" panose="02020603050405020304"/>
              </a:rPr>
              <a:t> </a:t>
            </a:r>
            <a:r>
              <a:rPr lang="en-US" sz="3200" dirty="0" err="1">
                <a:solidFill>
                  <a:srgbClr val="FF0000"/>
                </a:solidFill>
                <a:latin typeface="Times New Roman" panose="02020603050405020304"/>
                <a:ea typeface="Times New Roman" panose="02020603050405020304"/>
                <a:cs typeface="Times New Roman" panose="02020603050405020304"/>
              </a:rPr>
              <a:t>của</a:t>
            </a:r>
            <a:r>
              <a:rPr lang="en-US" sz="3200" dirty="0">
                <a:solidFill>
                  <a:srgbClr val="FF0000"/>
                </a:solidFill>
                <a:latin typeface="Times New Roman" panose="02020603050405020304"/>
                <a:ea typeface="Times New Roman" panose="02020603050405020304"/>
                <a:cs typeface="Times New Roman" panose="02020603050405020304"/>
              </a:rPr>
              <a:t> </a:t>
            </a:r>
            <a:r>
              <a:rPr lang="en-US" sz="3200" dirty="0" err="1">
                <a:solidFill>
                  <a:srgbClr val="FF0000"/>
                </a:solidFill>
                <a:latin typeface="Times New Roman" panose="02020603050405020304"/>
                <a:ea typeface="Times New Roman" panose="02020603050405020304"/>
                <a:cs typeface="Times New Roman" panose="02020603050405020304"/>
              </a:rPr>
              <a:t>nghề</a:t>
            </a:r>
          </a:p>
        </p:txBody>
      </p:sp>
      <p:sp>
        <p:nvSpPr>
          <p:cNvPr id="52229" name="Text Box 5"/>
          <p:cNvSpPr txBox="1"/>
          <p:nvPr/>
        </p:nvSpPr>
        <p:spPr>
          <a:xfrm>
            <a:off x="-76200" y="0"/>
            <a:ext cx="1266825" cy="1322070"/>
          </a:xfrm>
          <a:prstGeom prst="rect">
            <a:avLst/>
          </a:prstGeom>
          <a:noFill/>
          <a:ln w="9525">
            <a:noFill/>
          </a:ln>
        </p:spPr>
        <p:txBody>
          <a:bodyPr wrap="square" anchor="t" anchorCtr="0">
            <a:spAutoFit/>
          </a:bodyPr>
          <a:lstStyle/>
          <a:p>
            <a:r>
              <a:rPr lang="en-US" altLang="zh-CN" sz="8000">
                <a:latin typeface="Times New Roman" panose="02020603050405020304" pitchFamily="18" charset="0"/>
                <a:sym typeface="Wingdings" panose="05000000000000000000"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295400"/>
            <a:ext cx="8686800" cy="4523105"/>
          </a:xfrm>
          <a:prstGeom prst="rect">
            <a:avLst/>
          </a:prstGeom>
          <a:noFill/>
        </p:spPr>
        <p:txBody>
          <a:bodyPr wrap="square" rtlCol="0">
            <a:spAutoFit/>
          </a:bodyPr>
          <a:lstStyle/>
          <a:p>
            <a:pPr marL="571500" indent="-571500">
              <a:buFont typeface="Wingdings" panose="05000000000000000000" pitchFamily="2" charset="2"/>
              <a:buChar char="v"/>
            </a:pP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nghiệp</a:t>
            </a:r>
            <a:r>
              <a:rPr lang="en-US" sz="3600" dirty="0" smtClean="0">
                <a:latin typeface="Times New Roman" pitchFamily="18" charset="0"/>
                <a:cs typeface="Times New Roman" pitchFamily="18" charset="0"/>
              </a:rPr>
              <a:t> </a:t>
            </a:r>
          </a:p>
          <a:p>
            <a:pPr marL="571500" indent="-571500">
              <a:buFont typeface="Wingdings" panose="05000000000000000000" pitchFamily="2" charset="2"/>
              <a:buChar char="v"/>
            </a:pPr>
            <a:r>
              <a:rPr lang="en-US" sz="3600" dirty="0" err="1" smtClean="0">
                <a:latin typeface="Times New Roman" pitchFamily="18" charset="0"/>
                <a:cs typeface="Times New Roman" pitchFamily="18" charset="0"/>
              </a:rPr>
              <a:t>Nắm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môn</a:t>
            </a:r>
            <a:r>
              <a:rPr lang="en-US" sz="3600" dirty="0" smtClean="0">
                <a:latin typeface="Times New Roman" pitchFamily="18" charset="0"/>
                <a:cs typeface="Times New Roman" pitchFamily="18" charset="0"/>
              </a:rPr>
              <a:t> </a:t>
            </a:r>
          </a:p>
          <a:p>
            <a:pPr marL="571500" indent="-571500">
              <a:buFont typeface="Wingdings" panose="05000000000000000000" pitchFamily="2" charset="2"/>
              <a:buChar char="v"/>
            </a:pP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nấu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nướng</a:t>
            </a:r>
            <a:r>
              <a:rPr lang="en-US" sz="3600" dirty="0" smtClean="0">
                <a:latin typeface="Times New Roman" pitchFamily="18" charset="0"/>
                <a:cs typeface="Times New Roman" pitchFamily="18" charset="0"/>
              </a:rPr>
              <a:t> </a:t>
            </a:r>
          </a:p>
          <a:p>
            <a:pPr marL="571500" indent="-571500">
              <a:buFont typeface="Wingdings" panose="05000000000000000000" pitchFamily="2" charset="2"/>
              <a:buChar char="v"/>
            </a:pPr>
            <a:r>
              <a:rPr lang="en-US" sz="3600" dirty="0" err="1">
                <a:latin typeface="Times New Roman" pitchFamily="18" charset="0"/>
                <a:cs typeface="Times New Roman" pitchFamily="18" charset="0"/>
              </a:rPr>
              <a:t>B</a:t>
            </a:r>
            <a:r>
              <a:rPr lang="en-US" sz="3600" dirty="0" err="1" smtClean="0">
                <a:latin typeface="Times New Roman" pitchFamily="18" charset="0"/>
                <a:cs typeface="Times New Roman" pitchFamily="18" charset="0"/>
              </a:rPr>
              <a:t>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toán</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chọn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lựa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smtClean="0">
                <a:latin typeface="Times New Roman" pitchFamily="18" charset="0"/>
                <a:cs typeface="Times New Roman" pitchFamily="18" charset="0"/>
              </a:rPr>
              <a:t> </a:t>
            </a:r>
          </a:p>
          <a:p>
            <a:pPr marL="571500" indent="-571500">
              <a:buFont typeface="Wingdings" panose="05000000000000000000" pitchFamily="2" charset="2"/>
              <a:buChar char="v"/>
            </a:pPr>
            <a:r>
              <a:rPr lang="en-US" sz="3600" dirty="0" err="1" smtClean="0">
                <a:latin typeface="Times New Roman" pitchFamily="18" charset="0"/>
                <a:cs typeface="Times New Roman" pitchFamily="18" charset="0"/>
              </a:rPr>
              <a:t>Sử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hợp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liệu</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thiết</a:t>
            </a:r>
            <a:endParaRPr lang="en-US" sz="3600" dirty="0" smtClean="0">
              <a:latin typeface="Times New Roman" pitchFamily="18" charset="0"/>
              <a:cs typeface="Times New Roman" pitchFamily="18" charset="0"/>
            </a:endParaRPr>
          </a:p>
          <a:p>
            <a:pPr marL="571500" indent="-571500">
              <a:buFont typeface="Wingdings" panose="05000000000000000000" pitchFamily="2" charset="2"/>
              <a:buChar char="v"/>
            </a:pPr>
            <a:r>
              <a:rPr lang="en-US" sz="3600" dirty="0" err="1" smtClean="0">
                <a:latin typeface="Times New Roman" pitchFamily="18" charset="0"/>
                <a:cs typeface="Times New Roman" pitchFamily="18" charset="0"/>
              </a:rPr>
              <a:t>Biết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món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hợp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khẩu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an </a:t>
            </a:r>
            <a:r>
              <a:rPr lang="en-US" sz="3600" dirty="0" err="1" smtClean="0">
                <a:latin typeface="Times New Roman" pitchFamily="18" charset="0"/>
                <a:cs typeface="Times New Roman" pitchFamily="18" charset="0"/>
              </a:rPr>
              <a:t>toàn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2" name="Text Box 1"/>
          <p:cNvSpPr txBox="1"/>
          <p:nvPr/>
        </p:nvSpPr>
        <p:spPr>
          <a:xfrm>
            <a:off x="762000" y="228600"/>
            <a:ext cx="6434455" cy="583565"/>
          </a:xfrm>
          <a:prstGeom prst="rect">
            <a:avLst/>
          </a:prstGeom>
          <a:noFill/>
        </p:spPr>
        <p:txBody>
          <a:bodyPr wrap="square" rtlCol="0">
            <a:spAutoFit/>
          </a:bodyPr>
          <a:lstStyle/>
          <a:p>
            <a:r>
              <a:rPr lang="en-US" sz="3200" b="1" dirty="0" smtClean="0">
                <a:solidFill>
                  <a:srgbClr val="FF0000"/>
                </a:solidFill>
                <a:latin typeface="Arial" panose="020B0604020202020204" pitchFamily="34" charset="0"/>
                <a:cs typeface="Arial" panose="020B0604020202020204" pitchFamily="34" charset="0"/>
                <a:sym typeface="+mn-ea"/>
              </a:rPr>
              <a:t>2. </a:t>
            </a:r>
            <a:r>
              <a:rPr lang="en-US" sz="3200" b="1" dirty="0" err="1" smtClean="0">
                <a:solidFill>
                  <a:srgbClr val="FF0000"/>
                </a:solidFill>
                <a:latin typeface="Times New Roman" pitchFamily="18" charset="0"/>
                <a:cs typeface="Times New Roman" pitchFamily="18" charset="0"/>
                <a:sym typeface="+mn-ea"/>
              </a:rPr>
              <a:t>Yêu</a:t>
            </a:r>
            <a:r>
              <a:rPr lang="en-US" sz="3200" b="1" dirty="0" smtClean="0">
                <a:solidFill>
                  <a:srgbClr val="FF0000"/>
                </a:solidFill>
                <a:latin typeface="Times New Roman" pitchFamily="18" charset="0"/>
                <a:cs typeface="Times New Roman" pitchFamily="18" charset="0"/>
                <a:sym typeface="+mn-ea"/>
              </a:rPr>
              <a:t> </a:t>
            </a:r>
            <a:r>
              <a:rPr lang="en-US" sz="3200" b="1" dirty="0" err="1" smtClean="0">
                <a:solidFill>
                  <a:srgbClr val="FF0000"/>
                </a:solidFill>
                <a:latin typeface="Times New Roman" pitchFamily="18" charset="0"/>
                <a:cs typeface="Times New Roman" pitchFamily="18" charset="0"/>
                <a:sym typeface="+mn-ea"/>
              </a:rPr>
              <a:t>cầu</a:t>
            </a:r>
            <a:r>
              <a:rPr lang="en-US" sz="3200" b="1" dirty="0" smtClean="0">
                <a:solidFill>
                  <a:srgbClr val="FF0000"/>
                </a:solidFill>
                <a:latin typeface="Times New Roman" pitchFamily="18" charset="0"/>
                <a:cs typeface="Times New Roman" pitchFamily="18" charset="0"/>
                <a:sym typeface="+mn-ea"/>
              </a:rPr>
              <a:t> </a:t>
            </a:r>
            <a:r>
              <a:rPr lang="en-US" sz="3200" b="1" dirty="0" err="1" smtClean="0">
                <a:solidFill>
                  <a:srgbClr val="FF0000"/>
                </a:solidFill>
                <a:latin typeface="Times New Roman" pitchFamily="18" charset="0"/>
                <a:cs typeface="Times New Roman" pitchFamily="18" charset="0"/>
                <a:sym typeface="+mn-ea"/>
              </a:rPr>
              <a:t>của</a:t>
            </a:r>
            <a:r>
              <a:rPr lang="en-US" sz="3200" b="1" dirty="0" smtClean="0">
                <a:solidFill>
                  <a:srgbClr val="FF0000"/>
                </a:solidFill>
                <a:latin typeface="Times New Roman" pitchFamily="18" charset="0"/>
                <a:cs typeface="Times New Roman" pitchFamily="18" charset="0"/>
                <a:sym typeface="+mn-ea"/>
              </a:rPr>
              <a:t> </a:t>
            </a:r>
            <a:r>
              <a:rPr lang="en-US" sz="3200" b="1" dirty="0" err="1" smtClean="0">
                <a:solidFill>
                  <a:srgbClr val="FF0000"/>
                </a:solidFill>
                <a:latin typeface="Times New Roman" pitchFamily="18" charset="0"/>
                <a:cs typeface="Times New Roman" pitchFamily="18" charset="0"/>
                <a:sym typeface="+mn-ea"/>
              </a:rPr>
              <a:t>nghề</a:t>
            </a:r>
            <a:r>
              <a:rPr lang="en-US" sz="3200" b="1" dirty="0" smtClean="0">
                <a:solidFill>
                  <a:srgbClr val="FF0000"/>
                </a:solidFill>
                <a:latin typeface="Times New Roman" pitchFamily="18" charset="0"/>
                <a:cs typeface="Times New Roman" pitchFamily="18" charset="0"/>
                <a:sym typeface="+mn-ea"/>
              </a:rPr>
              <a:t> </a:t>
            </a:r>
            <a:endParaRPr lang="en-US" sz="3200" b="1" dirty="0">
              <a:latin typeface="Times New Roman" pitchFamily="18" charset="0"/>
              <a:cs typeface="Times New Roman" pitchFamily="18" charset="0"/>
            </a:endParaRPr>
          </a:p>
        </p:txBody>
      </p:sp>
      <p:sp>
        <p:nvSpPr>
          <p:cNvPr id="52229" name="Text Box 5"/>
          <p:cNvSpPr txBox="1"/>
          <p:nvPr/>
        </p:nvSpPr>
        <p:spPr>
          <a:xfrm>
            <a:off x="-76200" y="304800"/>
            <a:ext cx="1266825" cy="1322388"/>
          </a:xfrm>
          <a:prstGeom prst="rect">
            <a:avLst/>
          </a:prstGeom>
          <a:noFill/>
          <a:ln w="9525">
            <a:noFill/>
          </a:ln>
        </p:spPr>
        <p:txBody>
          <a:bodyPr wrap="square" anchor="t" anchorCtr="0">
            <a:spAutoFit/>
          </a:bodyPr>
          <a:lstStyle/>
          <a:p>
            <a:r>
              <a:rPr lang="en-US" altLang="zh-CN" sz="8000" dirty="0">
                <a:latin typeface="Times New Roman" panose="02020603050405020304" pitchFamily="18" charset="0"/>
                <a:sym typeface="Wingdings" panose="05000000000000000000"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những Background Powerpoint đẹp cho bày thuyết trình ấn tượng - Hình  Ảnh Đẹp H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855"/>
            <a:ext cx="9144000" cy="687185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525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38" y="228600"/>
            <a:ext cx="9040091" cy="6572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FF0000"/>
                </a:solidFill>
                <a:latin typeface="Times New Roman" pitchFamily="18" charset="0"/>
                <a:ea typeface="Times New Roman" panose="02020603050405020304"/>
                <a:cs typeface="Times New Roman" pitchFamily="18" charset="0"/>
              </a:rPr>
              <a:t>III. </a:t>
            </a:r>
            <a:r>
              <a:rPr lang="en-US" sz="3200" b="1" dirty="0" err="1">
                <a:solidFill>
                  <a:srgbClr val="FF0000"/>
                </a:solidFill>
                <a:latin typeface="Times New Roman" pitchFamily="18" charset="0"/>
                <a:ea typeface="Times New Roman" panose="02020603050405020304"/>
                <a:cs typeface="Times New Roman" pitchFamily="18" charset="0"/>
              </a:rPr>
              <a:t>Triển</a:t>
            </a:r>
            <a:r>
              <a:rPr lang="en-US" sz="3200" b="1" dirty="0">
                <a:solidFill>
                  <a:srgbClr val="FF0000"/>
                </a:solidFill>
                <a:latin typeface="Times New Roman" pitchFamily="18" charset="0"/>
                <a:ea typeface="Times New Roman" panose="02020603050405020304"/>
                <a:cs typeface="Times New Roman" pitchFamily="18" charset="0"/>
              </a:rPr>
              <a:t> </a:t>
            </a:r>
            <a:r>
              <a:rPr lang="en-US" sz="3200" b="1" dirty="0" err="1">
                <a:solidFill>
                  <a:srgbClr val="FF0000"/>
                </a:solidFill>
                <a:latin typeface="Times New Roman" pitchFamily="18" charset="0"/>
                <a:ea typeface="Times New Roman" panose="02020603050405020304"/>
                <a:cs typeface="Times New Roman" pitchFamily="18" charset="0"/>
              </a:rPr>
              <a:t>vọng</a:t>
            </a:r>
            <a:r>
              <a:rPr lang="en-US" sz="3200" b="1" dirty="0">
                <a:solidFill>
                  <a:srgbClr val="FF0000"/>
                </a:solidFill>
                <a:latin typeface="Times New Roman" pitchFamily="18" charset="0"/>
                <a:ea typeface="Times New Roman" panose="02020603050405020304"/>
                <a:cs typeface="Times New Roman" pitchFamily="18" charset="0"/>
              </a:rPr>
              <a:t> </a:t>
            </a:r>
            <a:r>
              <a:rPr lang="en-US" sz="3200" b="1" dirty="0" err="1">
                <a:solidFill>
                  <a:srgbClr val="FF0000"/>
                </a:solidFill>
                <a:latin typeface="Times New Roman" pitchFamily="18" charset="0"/>
                <a:ea typeface="Times New Roman" panose="02020603050405020304"/>
                <a:cs typeface="Times New Roman" pitchFamily="18" charset="0"/>
              </a:rPr>
              <a:t>của</a:t>
            </a:r>
            <a:r>
              <a:rPr lang="en-US" sz="3200" b="1" dirty="0">
                <a:solidFill>
                  <a:srgbClr val="FF0000"/>
                </a:solidFill>
                <a:latin typeface="Times New Roman" pitchFamily="18" charset="0"/>
                <a:ea typeface="Times New Roman" panose="02020603050405020304"/>
                <a:cs typeface="Times New Roman" pitchFamily="18" charset="0"/>
              </a:rPr>
              <a:t> </a:t>
            </a:r>
            <a:r>
              <a:rPr lang="en-US" sz="3200" b="1" dirty="0" err="1" smtClean="0">
                <a:solidFill>
                  <a:srgbClr val="FF0000"/>
                </a:solidFill>
                <a:latin typeface="Times New Roman" pitchFamily="18" charset="0"/>
                <a:ea typeface="Times New Roman" panose="02020603050405020304"/>
                <a:cs typeface="Times New Roman" pitchFamily="18" charset="0"/>
              </a:rPr>
              <a:t>nghề</a:t>
            </a:r>
          </a:p>
        </p:txBody>
      </p:sp>
      <p:sp>
        <p:nvSpPr>
          <p:cNvPr id="4" name="Rectangle 3"/>
          <p:cNvSpPr/>
          <p:nvPr/>
        </p:nvSpPr>
        <p:spPr>
          <a:xfrm>
            <a:off x="163195" y="885825"/>
            <a:ext cx="8863330" cy="401340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212529"/>
                </a:solidFill>
                <a:latin typeface="Arial" panose="020B0604020202020204" pitchFamily="34" charset="0"/>
                <a:ea typeface="Times New Roman" panose="02020603050405020304"/>
                <a:cs typeface="Arial" panose="020B0604020202020204" pitchFamily="34" charset="0"/>
              </a:rPr>
              <a:t>   - </a:t>
            </a:r>
            <a:r>
              <a:rPr lang="en-US" sz="2800" dirty="0" err="1">
                <a:solidFill>
                  <a:srgbClr val="212529"/>
                </a:solidFill>
                <a:latin typeface="Times New Roman" pitchFamily="18" charset="0"/>
                <a:ea typeface="Times New Roman" panose="02020603050405020304"/>
                <a:cs typeface="Times New Roman" pitchFamily="18" charset="0"/>
              </a:rPr>
              <a:t>Là</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nghề</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không</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thể</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thiếu</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được</a:t>
            </a:r>
            <a:r>
              <a:rPr lang="en-US" sz="2800" dirty="0">
                <a:solidFill>
                  <a:srgbClr val="212529"/>
                </a:solidFill>
                <a:latin typeface="Times New Roman" pitchFamily="18" charset="0"/>
                <a:ea typeface="Times New Roman" panose="02020603050405020304"/>
                <a:cs typeface="Times New Roman" pitchFamily="18" charset="0"/>
              </a:rPr>
              <a:t>.</a:t>
            </a:r>
            <a:endParaRPr lang="en-US" sz="2800" dirty="0">
              <a:latin typeface="Times New Roman" pitchFamily="18" charset="0"/>
              <a:ea typeface="Calibri" panose="020F0502020204030204"/>
              <a:cs typeface="Times New Roman" pitchFamily="18" charset="0"/>
            </a:endParaRP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212529"/>
                </a:solidFill>
                <a:latin typeface="Times New Roman" pitchFamily="18" charset="0"/>
                <a:ea typeface="Times New Roman" panose="02020603050405020304"/>
                <a:cs typeface="Times New Roman" pitchFamily="18" charset="0"/>
              </a:rPr>
              <a:t>  - </a:t>
            </a:r>
            <a:r>
              <a:rPr lang="en-US" sz="2800" dirty="0" err="1">
                <a:solidFill>
                  <a:srgbClr val="212529"/>
                </a:solidFill>
                <a:latin typeface="Times New Roman" pitchFamily="18" charset="0"/>
                <a:ea typeface="Times New Roman" panose="02020603050405020304"/>
                <a:cs typeface="Times New Roman" pitchFamily="18" charset="0"/>
              </a:rPr>
              <a:t>Xã</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hội</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ngày</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càng</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phát</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triển</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cuộc</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sống</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ngày</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càng</a:t>
            </a:r>
            <a:r>
              <a:rPr lang="en-US" sz="2800" dirty="0">
                <a:solidFill>
                  <a:srgbClr val="212529"/>
                </a:solidFill>
                <a:latin typeface="Times New Roman" pitchFamily="18" charset="0"/>
                <a:ea typeface="Times New Roman" panose="02020603050405020304"/>
                <a:cs typeface="Times New Roman" pitchFamily="18" charset="0"/>
              </a:rPr>
              <a:t> sung </a:t>
            </a:r>
            <a:r>
              <a:rPr lang="en-US" sz="2800" dirty="0" err="1">
                <a:solidFill>
                  <a:srgbClr val="212529"/>
                </a:solidFill>
                <a:latin typeface="Times New Roman" pitchFamily="18" charset="0"/>
                <a:ea typeface="Times New Roman" panose="02020603050405020304"/>
                <a:cs typeface="Times New Roman" pitchFamily="18" charset="0"/>
              </a:rPr>
              <a:t>túc</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và</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văn</a:t>
            </a:r>
            <a:r>
              <a:rPr lang="en-US" sz="2800" dirty="0">
                <a:solidFill>
                  <a:srgbClr val="212529"/>
                </a:solidFill>
                <a:latin typeface="Times New Roman" pitchFamily="18" charset="0"/>
                <a:ea typeface="Times New Roman" panose="02020603050405020304"/>
                <a:cs typeface="Times New Roman" pitchFamily="18" charset="0"/>
              </a:rPr>
              <a:t> minh, </a:t>
            </a:r>
            <a:r>
              <a:rPr lang="en-US" sz="2800" dirty="0" err="1">
                <a:solidFill>
                  <a:srgbClr val="212529"/>
                </a:solidFill>
                <a:latin typeface="Times New Roman" pitchFamily="18" charset="0"/>
                <a:ea typeface="Times New Roman" panose="02020603050405020304"/>
                <a:cs typeface="Times New Roman" pitchFamily="18" charset="0"/>
              </a:rPr>
              <a:t>nhu</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cầu</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ăn</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uống</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ngày</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càng</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được</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nâng</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cao</a:t>
            </a:r>
            <a:r>
              <a:rPr lang="en-US" sz="2800" dirty="0">
                <a:solidFill>
                  <a:srgbClr val="212529"/>
                </a:solidFill>
                <a:latin typeface="Times New Roman" pitchFamily="18" charset="0"/>
                <a:ea typeface="Times New Roman" panose="02020603050405020304"/>
                <a:cs typeface="Times New Roman" pitchFamily="18" charset="0"/>
              </a:rPr>
              <a:t>.</a:t>
            </a:r>
            <a:endParaRPr lang="en-US" sz="2800" dirty="0">
              <a:latin typeface="Times New Roman" pitchFamily="18" charset="0"/>
              <a:ea typeface="Calibri" panose="020F0502020204030204"/>
              <a:cs typeface="Times New Roman" pitchFamily="18" charset="0"/>
            </a:endParaRPr>
          </a:p>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800" dirty="0">
                <a:solidFill>
                  <a:schemeClr val="tx1"/>
                </a:solidFill>
                <a:latin typeface="Times New Roman" pitchFamily="18" charset="0"/>
                <a:cs typeface="Times New Roman" pitchFamily="18" charset="0"/>
                <a:sym typeface="+mn-ea"/>
              </a:rPr>
              <a:t>- </a:t>
            </a:r>
            <a:r>
              <a:rPr lang="vi-VN" sz="2800" dirty="0">
                <a:solidFill>
                  <a:schemeClr val="tx1"/>
                </a:solidFill>
                <a:latin typeface="Times New Roman" pitchFamily="18" charset="0"/>
                <a:cs typeface="Times New Roman" pitchFamily="18" charset="0"/>
                <a:sym typeface="+mn-ea"/>
              </a:rPr>
              <a:t>Ăn uống còn là loại hình thu hút khách du lịch trong và ngoài nước</a:t>
            </a:r>
            <a:r>
              <a:rPr lang="en-US" altLang="vi-VN" sz="2800" dirty="0">
                <a:solidFill>
                  <a:schemeClr val="tx1"/>
                </a:solidFill>
                <a:latin typeface="Times New Roman" pitchFamily="18" charset="0"/>
                <a:cs typeface="Times New Roman" pitchFamily="18" charset="0"/>
                <a:sym typeface="+mn-ea"/>
              </a:rPr>
              <a:t> -&gt; góp phần phát triển du lịch</a:t>
            </a:r>
            <a:r>
              <a:rPr lang="vi-VN" sz="2800" dirty="0">
                <a:solidFill>
                  <a:schemeClr val="tx1"/>
                </a:solidFill>
                <a:latin typeface="Times New Roman" pitchFamily="18" charset="0"/>
                <a:cs typeface="Times New Roman" pitchFamily="18" charset="0"/>
                <a:sym typeface="+mn-ea"/>
              </a:rPr>
              <a:t> </a:t>
            </a:r>
          </a:p>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800" dirty="0">
                <a:solidFill>
                  <a:srgbClr val="002060"/>
                </a:solidFill>
                <a:latin typeface="Times New Roman" pitchFamily="18" charset="0"/>
                <a:cs typeface="Times New Roman" pitchFamily="18" charset="0"/>
                <a:sym typeface="+mn-ea"/>
              </a:rPr>
              <a:t>- </a:t>
            </a:r>
            <a:r>
              <a:rPr lang="vi-VN" sz="2800" dirty="0">
                <a:solidFill>
                  <a:schemeClr val="tx1"/>
                </a:solidFill>
                <a:latin typeface="Times New Roman" pitchFamily="18" charset="0"/>
                <a:cs typeface="Times New Roman" pitchFamily="18" charset="0"/>
                <a:sym typeface="+mn-ea"/>
              </a:rPr>
              <a:t>Hiện nay, nhiều trường lớp đào tạo nghề nấu ăn được phát triển mạnh mẽ, từ hệ sơ cấp đến hệ đại học</a:t>
            </a:r>
            <a:r>
              <a:rPr lang="en-US" altLang="vi-VN" sz="2800" dirty="0">
                <a:solidFill>
                  <a:schemeClr val="tx1"/>
                </a:solidFill>
                <a:latin typeface="Times New Roman" pitchFamily="18" charset="0"/>
                <a:cs typeface="Times New Roman" pitchFamily="18" charset="0"/>
                <a:sym typeface="+mn-ea"/>
              </a:rPr>
              <a:t>...</a:t>
            </a:r>
            <a:r>
              <a:rPr lang="vi-VN" sz="2800" dirty="0">
                <a:solidFill>
                  <a:schemeClr val="tx1"/>
                </a:solidFill>
                <a:latin typeface="Times New Roman" pitchFamily="18" charset="0"/>
                <a:cs typeface="Times New Roman" pitchFamily="18" charset="0"/>
                <a:sym typeface="+mn-ea"/>
              </a:rPr>
              <a:t> </a:t>
            </a:r>
            <a:endParaRPr lang="vi-VN" sz="2800" dirty="0">
              <a:solidFill>
                <a:schemeClr val="tx1"/>
              </a:solidFill>
              <a:latin typeface="Times New Roman" pitchFamily="18" charset="0"/>
              <a:ea typeface="Calibri" panose="020F0502020204030204"/>
              <a:cs typeface="Times New Roman" pitchFamily="18" charset="0"/>
              <a:sym typeface="+mn-ea"/>
            </a:endParaRPr>
          </a:p>
        </p:txBody>
      </p:sp>
      <p:sp>
        <p:nvSpPr>
          <p:cNvPr id="52229" name="Text Box 5"/>
          <p:cNvSpPr txBox="1"/>
          <p:nvPr/>
        </p:nvSpPr>
        <p:spPr>
          <a:xfrm>
            <a:off x="51838" y="14583"/>
            <a:ext cx="1266825" cy="1322388"/>
          </a:xfrm>
          <a:prstGeom prst="rect">
            <a:avLst/>
          </a:prstGeom>
          <a:noFill/>
          <a:ln w="9525">
            <a:noFill/>
          </a:ln>
        </p:spPr>
        <p:txBody>
          <a:bodyPr wrap="square" anchor="t" anchorCtr="0">
            <a:spAutoFit/>
          </a:bodyPr>
          <a:lstStyle/>
          <a:p>
            <a:r>
              <a:rPr lang="en-US" altLang="zh-CN" sz="8000" dirty="0">
                <a:latin typeface="Times New Roman" panose="02020603050405020304" pitchFamily="18" charset="0"/>
                <a:sym typeface="Wingdings" panose="05000000000000000000"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Lenovo\Desktop\cn9 bếp\up-5.jpg"/>
          <p:cNvPicPr>
            <a:picLocks noGrp="1" noChangeAspect="1" noChangeArrowheads="1"/>
          </p:cNvPicPr>
          <p:nvPr>
            <p:ph sz="half" idx="1"/>
          </p:nvPr>
        </p:nvPicPr>
        <p:blipFill>
          <a:blip r:embed="rId2"/>
          <a:srcRect/>
          <a:stretch>
            <a:fillRect/>
          </a:stretch>
        </p:blipFill>
        <p:spPr bwMode="auto">
          <a:xfrm>
            <a:off x="3810000" y="3733800"/>
            <a:ext cx="4038600" cy="2921635"/>
          </a:xfrm>
          <a:prstGeom prst="rect">
            <a:avLst/>
          </a:prstGeom>
          <a:noFill/>
        </p:spPr>
      </p:pic>
      <p:pic>
        <p:nvPicPr>
          <p:cNvPr id="18435" name="Picture 3" descr="C:\Users\Lenovo\Desktop\cn9 bếp\le_hoi_trai_cay_nam_bo2013_1369973154.jpg"/>
          <p:cNvPicPr>
            <a:picLocks noGrp="1" noChangeAspect="1" noChangeArrowheads="1"/>
          </p:cNvPicPr>
          <p:nvPr>
            <p:ph sz="half" idx="2"/>
          </p:nvPr>
        </p:nvPicPr>
        <p:blipFill>
          <a:blip r:embed="rId3"/>
          <a:srcRect/>
          <a:stretch>
            <a:fillRect/>
          </a:stretch>
        </p:blipFill>
        <p:spPr bwMode="auto">
          <a:xfrm>
            <a:off x="4876800" y="152400"/>
            <a:ext cx="4038600" cy="3111500"/>
          </a:xfrm>
          <a:prstGeom prst="rect">
            <a:avLst/>
          </a:prstGeom>
          <a:noFill/>
        </p:spPr>
      </p:pic>
      <p:pic>
        <p:nvPicPr>
          <p:cNvPr id="20482" name="Picture 2" descr="C:\Users\Lenovo\Desktop\cn9 bếp\10414848_1455633631425132_199714638507151830_n.jpg"/>
          <p:cNvPicPr>
            <a:picLocks noChangeAspect="1" noChangeArrowheads="1"/>
          </p:cNvPicPr>
          <p:nvPr/>
        </p:nvPicPr>
        <p:blipFill>
          <a:blip r:embed="rId4"/>
          <a:srcRect/>
          <a:stretch>
            <a:fillRect/>
          </a:stretch>
        </p:blipFill>
        <p:spPr bwMode="auto">
          <a:xfrm>
            <a:off x="228600" y="152400"/>
            <a:ext cx="4396740" cy="325691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Content Placeholder 105"/>
          <p:cNvPicPr>
            <a:picLocks noGrp="1"/>
          </p:cNvPicPr>
          <p:nvPr>
            <p:ph sz="half" idx="1"/>
          </p:nvPr>
        </p:nvPicPr>
        <p:blipFill>
          <a:blip r:embed="rId2"/>
          <a:stretch>
            <a:fillRect/>
          </a:stretch>
        </p:blipFill>
        <p:spPr>
          <a:xfrm>
            <a:off x="-78740" y="61595"/>
            <a:ext cx="7084695" cy="6715760"/>
          </a:xfrm>
          <a:prstGeom prst="rect">
            <a:avLst/>
          </a:prstGeom>
          <a:noFill/>
          <a:ln w="9525">
            <a:noFill/>
          </a:ln>
        </p:spPr>
      </p:pic>
      <p:sp>
        <p:nvSpPr>
          <p:cNvPr id="7" name="Cloud Callout 6"/>
          <p:cNvSpPr/>
          <p:nvPr/>
        </p:nvSpPr>
        <p:spPr>
          <a:xfrm>
            <a:off x="7082790" y="100965"/>
            <a:ext cx="2061210" cy="3116580"/>
          </a:xfrm>
          <a:prstGeom prst="cloudCallout">
            <a:avLst>
              <a:gd name="adj1" fmla="val -48768"/>
              <a:gd name="adj2" fmla="val 8880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a:solidFill>
                  <a:srgbClr val="FF0000"/>
                </a:solidFill>
                <a:latin typeface="Times New Roman" panose="02020603050405020304" pitchFamily="18" charset="0"/>
                <a:cs typeface="Times New Roman" panose="02020603050405020304" pitchFamily="18" charset="0"/>
              </a:rPr>
              <a:t>Ăn uống có tầm quan trọng như thế nào với sức khỏe con người?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 y="274955"/>
            <a:ext cx="8766175" cy="853440"/>
          </a:xfrm>
        </p:spPr>
        <p:style>
          <a:lnRef idx="1">
            <a:schemeClr val="accent3"/>
          </a:lnRef>
          <a:fillRef idx="2">
            <a:schemeClr val="accent3"/>
          </a:fillRef>
          <a:effectRef idx="1">
            <a:schemeClr val="accent3"/>
          </a:effectRef>
          <a:fontRef idx="minor">
            <a:schemeClr val="dk1"/>
          </a:fontRef>
        </p:style>
        <p:txBody>
          <a:bodyPr/>
          <a:lstStyle/>
          <a:p>
            <a:r>
              <a:rPr lang="en-US" b="1" dirty="0"/>
              <a:t>GHI NHỚ</a:t>
            </a:r>
            <a:endParaRPr lang="en-US" dirty="0"/>
          </a:p>
        </p:txBody>
      </p:sp>
      <p:sp>
        <p:nvSpPr>
          <p:cNvPr id="3" name="Content Placeholder 2"/>
          <p:cNvSpPr>
            <a:spLocks noGrp="1"/>
          </p:cNvSpPr>
          <p:nvPr>
            <p:ph idx="1"/>
          </p:nvPr>
        </p:nvSpPr>
        <p:spPr>
          <a:xfrm>
            <a:off x="179512" y="1196752"/>
            <a:ext cx="8784976" cy="4525963"/>
          </a:xfrm>
        </p:spPr>
        <p:style>
          <a:lnRef idx="2">
            <a:schemeClr val="accent5"/>
          </a:lnRef>
          <a:fillRef idx="1">
            <a:schemeClr val="lt1"/>
          </a:fillRef>
          <a:effectRef idx="0">
            <a:schemeClr val="accent5"/>
          </a:effectRef>
          <a:fontRef idx="minor">
            <a:schemeClr val="dk1"/>
          </a:fontRef>
        </p:style>
        <p:txBody>
          <a:bodyPr>
            <a:noAutofit/>
          </a:bodyPr>
          <a:lstStyle/>
          <a:p>
            <a:pPr marL="0" indent="0">
              <a:buNone/>
            </a:pPr>
            <a:endParaRPr lang="vi-VN" sz="2800" b="1" dirty="0">
              <a:solidFill>
                <a:srgbClr val="FF0000"/>
              </a:solidFill>
              <a:latin typeface="+mj-lt"/>
            </a:endParaRPr>
          </a:p>
          <a:p>
            <a:pPr marL="0" indent="0">
              <a:buNone/>
            </a:pPr>
            <a:r>
              <a:rPr lang="en-US" altLang="vi-VN" sz="2800" b="1" dirty="0">
                <a:solidFill>
                  <a:srgbClr val="FF0000"/>
                </a:solidFill>
                <a:latin typeface="+mj-lt"/>
              </a:rPr>
              <a:t>* </a:t>
            </a:r>
            <a:r>
              <a:rPr lang="vi-VN" sz="2800" b="1" dirty="0">
                <a:solidFill>
                  <a:srgbClr val="FF0000"/>
                </a:solidFill>
                <a:latin typeface="+mj-lt"/>
              </a:rPr>
              <a:t> Nghề nấu ăn đóng vai trò quan trong cuộc sống con người và </a:t>
            </a:r>
            <a:r>
              <a:rPr lang="vi-VN" sz="2800" b="1" dirty="0">
                <a:solidFill>
                  <a:srgbClr val="FF0000"/>
                </a:solidFill>
                <a:latin typeface="+mj-lt"/>
                <a:cs typeface="Times New Roman" panose="02020603050405020304" pitchFamily="18" charset="0"/>
              </a:rPr>
              <a:t>là</a:t>
            </a:r>
            <a:r>
              <a:rPr lang="vi-VN" sz="2800" b="1" dirty="0" smtClean="0">
                <a:solidFill>
                  <a:srgbClr val="FF0000"/>
                </a:solidFill>
                <a:latin typeface="+mj-lt"/>
              </a:rPr>
              <a:t> </a:t>
            </a:r>
            <a:r>
              <a:rPr lang="vi-VN" sz="2800" b="1" dirty="0">
                <a:solidFill>
                  <a:srgbClr val="FF0000"/>
                </a:solidFill>
                <a:latin typeface="+mj-lt"/>
              </a:rPr>
              <a:t>nghề thiết thực nhất trong việc tạo nên các món ăn phục vụ nhu cầu ăn </a:t>
            </a:r>
            <a:r>
              <a:rPr lang="vi-VN" sz="2800" b="1" dirty="0" smtClean="0">
                <a:solidFill>
                  <a:srgbClr val="FF0000"/>
                </a:solidFill>
                <a:latin typeface="+mj-lt"/>
              </a:rPr>
              <a:t>uống.</a:t>
            </a:r>
          </a:p>
          <a:p>
            <a:pPr marL="0" indent="0">
              <a:buNone/>
            </a:pPr>
            <a:r>
              <a:rPr lang="en-US" altLang="vi-VN" sz="2800" b="1" dirty="0" smtClean="0">
                <a:solidFill>
                  <a:srgbClr val="FF0000"/>
                </a:solidFill>
                <a:latin typeface="+mj-lt"/>
              </a:rPr>
              <a:t>* </a:t>
            </a:r>
            <a:r>
              <a:rPr lang="vi-VN" sz="2800" b="1" dirty="0" smtClean="0">
                <a:solidFill>
                  <a:srgbClr val="FF0000"/>
                </a:solidFill>
                <a:latin typeface="+mj-lt"/>
              </a:rPr>
              <a:t>Nghề </a:t>
            </a:r>
            <a:r>
              <a:rPr lang="vi-VN" sz="2800" b="1" dirty="0">
                <a:solidFill>
                  <a:srgbClr val="FF0000"/>
                </a:solidFill>
                <a:latin typeface="+mj-lt"/>
              </a:rPr>
              <a:t>nấu ăn không thể thiếu được, nhất là trong thời đại ngày </a:t>
            </a:r>
            <a:r>
              <a:rPr lang="vi-VN" sz="2800" b="1" dirty="0" smtClean="0">
                <a:solidFill>
                  <a:srgbClr val="FF0000"/>
                </a:solidFill>
                <a:latin typeface="+mj-lt"/>
              </a:rPr>
              <a:t>nay,n</a:t>
            </a:r>
            <a:r>
              <a:rPr lang="en-US" sz="2800" b="1" dirty="0">
                <a:solidFill>
                  <a:srgbClr val="FF0000"/>
                </a:solidFill>
                <a:latin typeface="+mj-lt"/>
              </a:rPr>
              <a:t>ó</a:t>
            </a:r>
            <a:r>
              <a:rPr lang="vi-VN" sz="2800" b="1" dirty="0" smtClean="0">
                <a:solidFill>
                  <a:srgbClr val="FF0000"/>
                </a:solidFill>
                <a:latin typeface="+mj-lt"/>
              </a:rPr>
              <a:t> </a:t>
            </a:r>
            <a:r>
              <a:rPr lang="vi-VN" sz="2800" b="1" dirty="0">
                <a:solidFill>
                  <a:srgbClr val="FF0000"/>
                </a:solidFill>
                <a:latin typeface="+mj-lt"/>
              </a:rPr>
              <a:t>góp phần phục vụ tích cực cho nhu cầu phát triển ăn uống, phát triển du lịch, duy trì và thể hiện nét văn hoá ẩm thực độc đáo của mỗi dân tộc.</a:t>
            </a:r>
            <a:endParaRPr lang="en-US" sz="2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85800" y="381000"/>
            <a:ext cx="8117840" cy="6001643"/>
          </a:xfrm>
          <a:prstGeom prst="rect">
            <a:avLst/>
          </a:prstGeom>
          <a:noFill/>
        </p:spPr>
        <p:txBody>
          <a:bodyPr wrap="square" rtlCol="0">
            <a:spAutoFit/>
          </a:bodyPr>
          <a:lstStyle/>
          <a:p>
            <a:pPr algn="ctr"/>
            <a:r>
              <a:rPr lang="en-US" sz="3200" b="1" u="sng" dirty="0">
                <a:latin typeface="Times New Roman" pitchFamily="18" charset="0"/>
                <a:cs typeface="Times New Roman" pitchFamily="18" charset="0"/>
              </a:rPr>
              <a:t>HƯỚNG DẪN HỌC Ở NHÀ</a:t>
            </a:r>
          </a:p>
          <a:p>
            <a:pPr algn="ctr"/>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HỌC </a:t>
            </a:r>
            <a:r>
              <a:rPr lang="en-US" sz="3200" b="1" dirty="0">
                <a:latin typeface="Times New Roman" pitchFamily="18" charset="0"/>
                <a:cs typeface="Times New Roman" pitchFamily="18" charset="0"/>
              </a:rPr>
              <a:t>BÀI VÀ TRẢ LỜI CÂU HỎI CUỐI BÀI VÀO VỞ </a:t>
            </a:r>
            <a:r>
              <a:rPr lang="en-US" sz="3200" b="1" dirty="0" smtClean="0">
                <a:latin typeface="Times New Roman" pitchFamily="18" charset="0"/>
                <a:cs typeface="Times New Roman" pitchFamily="18" charset="0"/>
              </a:rPr>
              <a:t>GHI</a:t>
            </a:r>
          </a:p>
          <a:p>
            <a:r>
              <a:rPr lang="en-US" sz="3200" b="1" i="1" dirty="0" smtClean="0">
                <a:solidFill>
                  <a:srgbClr val="FF0000"/>
                </a:solidFill>
                <a:latin typeface="Times New Roman" pitchFamily="18" charset="0"/>
                <a:cs typeface="Times New Roman" pitchFamily="18" charset="0"/>
              </a:rPr>
              <a:t>1. </a:t>
            </a:r>
            <a:r>
              <a:rPr lang="en-US" sz="3200" b="1" i="1" dirty="0" err="1" smtClean="0">
                <a:solidFill>
                  <a:srgbClr val="FF0000"/>
                </a:solidFill>
                <a:latin typeface="Times New Roman" pitchFamily="18" charset="0"/>
                <a:cs typeface="Times New Roman" pitchFamily="18" charset="0"/>
              </a:rPr>
              <a:t>Tầm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quan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trọng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của</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việc</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uống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đối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với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sức</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khỏe</a:t>
            </a:r>
            <a:r>
              <a:rPr lang="en-US" sz="3200" b="1" i="1" dirty="0" smtClean="0">
                <a:solidFill>
                  <a:srgbClr val="FF0000"/>
                </a:solidFill>
                <a:latin typeface="Times New Roman" pitchFamily="18" charset="0"/>
                <a:cs typeface="Times New Roman" pitchFamily="18" charset="0"/>
              </a:rPr>
              <a:t> con </a:t>
            </a:r>
            <a:r>
              <a:rPr lang="en-US" sz="3200" b="1" i="1" dirty="0" err="1" smtClean="0">
                <a:solidFill>
                  <a:srgbClr val="FF0000"/>
                </a:solidFill>
                <a:latin typeface="Times New Roman" pitchFamily="18" charset="0"/>
                <a:cs typeface="Times New Roman" pitchFamily="18" charset="0"/>
              </a:rPr>
              <a:t>người</a:t>
            </a:r>
            <a:r>
              <a:rPr lang="en-US" sz="3200" b="1" i="1" dirty="0" smtClean="0">
                <a:solidFill>
                  <a:srgbClr val="FF0000"/>
                </a:solidFill>
                <a:latin typeface="Times New Roman" pitchFamily="18" charset="0"/>
                <a:cs typeface="Times New Roman" pitchFamily="18" charset="0"/>
              </a:rPr>
              <a:t>?</a:t>
            </a:r>
          </a:p>
          <a:p>
            <a:r>
              <a:rPr lang="en-US" sz="3200" b="1" i="1" dirty="0" smtClean="0">
                <a:solidFill>
                  <a:srgbClr val="FF0000"/>
                </a:solidFill>
                <a:latin typeface="Times New Roman" pitchFamily="18" charset="0"/>
                <a:cs typeface="Times New Roman" pitchFamily="18" charset="0"/>
              </a:rPr>
              <a:t>2. </a:t>
            </a:r>
            <a:r>
              <a:rPr lang="en-US" sz="3200" b="1" i="1" dirty="0" err="1" smtClean="0">
                <a:solidFill>
                  <a:srgbClr val="FF0000"/>
                </a:solidFill>
                <a:latin typeface="Times New Roman" pitchFamily="18" charset="0"/>
                <a:cs typeface="Times New Roman" pitchFamily="18" charset="0"/>
              </a:rPr>
              <a:t>Những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yêu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cầu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đối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với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người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làm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nghề</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nấu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là</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gì</a:t>
            </a:r>
            <a:r>
              <a:rPr lang="en-US" sz="3200" b="1" i="1" dirty="0" smtClean="0">
                <a:solidFill>
                  <a:srgbClr val="FF0000"/>
                </a:solidFill>
                <a:latin typeface="Times New Roman" pitchFamily="18" charset="0"/>
                <a:cs typeface="Times New Roman" pitchFamily="18" charset="0"/>
              </a:rPr>
              <a:t>?</a:t>
            </a:r>
          </a:p>
          <a:p>
            <a:r>
              <a:rPr lang="en-US" sz="3200" b="1" i="1" dirty="0" smtClean="0">
                <a:solidFill>
                  <a:srgbClr val="FF0000"/>
                </a:solidFill>
                <a:latin typeface="Times New Roman" pitchFamily="18" charset="0"/>
                <a:cs typeface="Times New Roman" pitchFamily="18" charset="0"/>
              </a:rPr>
              <a:t>3. </a:t>
            </a:r>
            <a:r>
              <a:rPr lang="en-US" sz="3200" b="1" i="1" dirty="0" err="1" smtClean="0">
                <a:solidFill>
                  <a:srgbClr val="FF0000"/>
                </a:solidFill>
                <a:latin typeface="Times New Roman" pitchFamily="18" charset="0"/>
                <a:cs typeface="Times New Roman" pitchFamily="18" charset="0"/>
              </a:rPr>
              <a:t>Em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có</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suy</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nghĩ</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gì</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về</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triển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vọng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của</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nghề</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nấu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FF0000"/>
                </a:solidFill>
                <a:latin typeface="Times New Roman" pitchFamily="18" charset="0"/>
                <a:cs typeface="Times New Roman" pitchFamily="18" charset="0"/>
              </a:rPr>
              <a:t>?</a:t>
            </a:r>
            <a:endParaRPr lang="en-US" sz="3200" b="1" i="1" dirty="0">
              <a:solidFill>
                <a:srgbClr val="FF0000"/>
              </a:solidFill>
              <a:latin typeface="Times New Roman" pitchFamily="18" charset="0"/>
              <a:cs typeface="Times New Roman" pitchFamily="18" charset="0"/>
            </a:endParaRPr>
          </a:p>
          <a:p>
            <a:r>
              <a:rPr lang="en-US" sz="3200" b="1" dirty="0">
                <a:latin typeface="Times New Roman" pitchFamily="18" charset="0"/>
                <a:cs typeface="Times New Roman" pitchFamily="18" charset="0"/>
              </a:rPr>
              <a:t>- XEM TRƯỚC BÀI </a:t>
            </a:r>
            <a:r>
              <a:rPr lang="en-US" sz="3200" b="1" dirty="0" smtClean="0">
                <a:latin typeface="Times New Roman" pitchFamily="18" charset="0"/>
                <a:cs typeface="Times New Roman" pitchFamily="18" charset="0"/>
              </a:rPr>
              <a:t>2: SỬ DỤNG VÀ BẢO QUẢN DỤNG CỤ, THIẾT BỊ NHÀ BẾP</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những Background Powerpoint đẹp cho bày thuyết trình ấn tượng - Hình  Ảnh Đẹp H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855"/>
            <a:ext cx="9144000" cy="6871855"/>
          </a:xfrm>
          <a:prstGeom prst="rect">
            <a:avLst/>
          </a:prstGeom>
          <a:noFill/>
          <a:extLst>
            <a:ext uri="{909E8E84-426E-40DD-AFC4-6F175D3DCCD1}">
              <a14:hiddenFill xmlns:a14="http://schemas.microsoft.com/office/drawing/2010/main" xmlns="">
                <a:solidFill>
                  <a:srgbClr val="FFFFFF"/>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564"/>
            <a:ext cx="8077200" cy="646331"/>
          </a:xfrm>
          <a:prstGeom prst="rect">
            <a:avLst/>
          </a:prstGeom>
          <a:noFill/>
        </p:spPr>
        <p:txBody>
          <a:bodyPr wrap="square" rtlCol="0">
            <a:spAutoFit/>
          </a:bodyPr>
          <a:lstStyle/>
          <a:p>
            <a:pPr algn="ctr"/>
            <a:r>
              <a:rPr lang="en-US" sz="3600" dirty="0" err="1" smtClean="0">
                <a:latin typeface="Arial" panose="020B0604020202020204" pitchFamily="34" charset="0"/>
                <a:cs typeface="Arial" panose="020B0604020202020204" pitchFamily="34" charset="0"/>
              </a:rPr>
              <a:t>Tiết</a:t>
            </a:r>
            <a:r>
              <a:rPr lang="en-US" sz="3600" dirty="0" smtClean="0">
                <a:latin typeface="Arial" panose="020B0604020202020204" pitchFamily="34" charset="0"/>
                <a:cs typeface="Arial" panose="020B0604020202020204" pitchFamily="34" charset="0"/>
              </a:rPr>
              <a:t> 1: </a:t>
            </a:r>
            <a:r>
              <a:rPr lang="en-US" sz="3600" dirty="0" err="1" smtClean="0">
                <a:latin typeface="Arial" panose="020B0604020202020204" pitchFamily="34" charset="0"/>
                <a:cs typeface="Arial" panose="020B0604020202020204" pitchFamily="34" charset="0"/>
              </a:rPr>
              <a:t>Giới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thiệu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nghề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nấu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ăn</a:t>
            </a:r>
            <a:endParaRPr lang="en-US" sz="3600" dirty="0">
              <a:latin typeface="Arial" panose="020B0604020202020204" pitchFamily="34" charset="0"/>
              <a:cs typeface="Arial" panose="020B0604020202020204" pitchFamily="34" charset="0"/>
            </a:endParaRPr>
          </a:p>
        </p:txBody>
      </p:sp>
      <p:sp>
        <p:nvSpPr>
          <p:cNvPr id="6" name="TextBox 5"/>
          <p:cNvSpPr txBox="1"/>
          <p:nvPr/>
        </p:nvSpPr>
        <p:spPr>
          <a:xfrm>
            <a:off x="0" y="41564"/>
            <a:ext cx="9144000" cy="5835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err="1" smtClean="0">
                <a:latin typeface="Times New Roman" panose="02020603050405020304" pitchFamily="18" charset="0"/>
                <a:ea typeface="Tiffany" pitchFamily="18" charset="0"/>
                <a:cs typeface="Times New Roman" panose="02020603050405020304" pitchFamily="18" charset="0"/>
              </a:rPr>
              <a:t>Tiết</a:t>
            </a:r>
            <a:r>
              <a:rPr lang="en-US" sz="3200" b="1" dirty="0" smtClean="0">
                <a:latin typeface="Times New Roman" panose="02020603050405020304" pitchFamily="18" charset="0"/>
                <a:ea typeface="Tiffany" pitchFamily="18" charset="0"/>
                <a:cs typeface="Times New Roman" panose="02020603050405020304" pitchFamily="18" charset="0"/>
              </a:rPr>
              <a:t> 1- Bài 1: GIỚI THIỆU NGHỀ NẤU ĂN</a:t>
            </a:r>
            <a:endParaRPr lang="en-US" sz="3200" b="1" dirty="0">
              <a:latin typeface="Times New Roman" panose="02020603050405020304" pitchFamily="18" charset="0"/>
              <a:ea typeface="Tiffany" pitchFamily="18" charset="0"/>
              <a:cs typeface="Times New Roman" panose="02020603050405020304" pitchFamily="18" charset="0"/>
            </a:endParaRPr>
          </a:p>
        </p:txBody>
      </p:sp>
      <p:pic>
        <p:nvPicPr>
          <p:cNvPr id="104" name="Content Placeholder 103"/>
          <p:cNvPicPr>
            <a:picLocks noGrp="1" noChangeAspect="1"/>
          </p:cNvPicPr>
          <p:nvPr>
            <p:ph sz="half" idx="1"/>
          </p:nvPr>
        </p:nvPicPr>
        <p:blipFill>
          <a:blip r:embed="rId2" cstate="print"/>
          <a:stretch>
            <a:fillRect/>
          </a:stretch>
        </p:blipFill>
        <p:spPr>
          <a:xfrm>
            <a:off x="0" y="41275"/>
            <a:ext cx="702310" cy="568960"/>
          </a:xfrm>
          <a:prstGeom prst="rect">
            <a:avLst/>
          </a:prstGeom>
          <a:noFill/>
          <a:ln w="9525">
            <a:noFill/>
          </a:ln>
        </p:spPr>
      </p:pic>
      <p:sp>
        <p:nvSpPr>
          <p:cNvPr id="12" name="Flowchart: Alternate Process 11"/>
          <p:cNvSpPr/>
          <p:nvPr/>
        </p:nvSpPr>
        <p:spPr>
          <a:xfrm>
            <a:off x="812165" y="1828800"/>
            <a:ext cx="6248400" cy="236220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l">
              <a:lnSpc>
                <a:spcPct val="150000"/>
              </a:lnSpc>
            </a:pPr>
            <a:r>
              <a:rPr lang="en-US" sz="3200">
                <a:latin typeface="Times New Roman" panose="02020603050405020304" pitchFamily="18" charset="0"/>
                <a:cs typeface="Times New Roman" panose="02020603050405020304" pitchFamily="18" charset="0"/>
              </a:rPr>
              <a:t>I. Vai trò, vị trí của nghề nấu ăn</a:t>
            </a:r>
          </a:p>
          <a:p>
            <a:pPr algn="l">
              <a:lnSpc>
                <a:spcPct val="150000"/>
              </a:lnSpc>
            </a:pPr>
            <a:r>
              <a:rPr lang="en-US" sz="3200">
                <a:latin typeface="Times New Roman" panose="02020603050405020304" pitchFamily="18" charset="0"/>
                <a:cs typeface="Times New Roman" panose="02020603050405020304" pitchFamily="18" charset="0"/>
              </a:rPr>
              <a:t>II. Đặc điểm và yêu cầu của nghề</a:t>
            </a:r>
          </a:p>
          <a:p>
            <a:pPr algn="l">
              <a:lnSpc>
                <a:spcPct val="150000"/>
              </a:lnSpc>
            </a:pPr>
            <a:r>
              <a:rPr lang="en-US" sz="3200">
                <a:latin typeface="Times New Roman" panose="02020603050405020304" pitchFamily="18" charset="0"/>
                <a:cs typeface="Times New Roman" panose="02020603050405020304" pitchFamily="18" charset="0"/>
              </a:rPr>
              <a:t>III. Triển vọng của nghề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Content Placeholder 106"/>
          <p:cNvPicPr>
            <a:picLocks noGrp="1" noChangeAspect="1"/>
          </p:cNvPicPr>
          <p:nvPr>
            <p:ph sz="half" idx="1"/>
          </p:nvPr>
        </p:nvPicPr>
        <p:blipFill>
          <a:blip r:embed="rId2"/>
          <a:stretch>
            <a:fillRect/>
          </a:stretch>
        </p:blipFill>
        <p:spPr>
          <a:xfrm>
            <a:off x="3048000" y="3810000"/>
            <a:ext cx="3406775" cy="2946400"/>
          </a:xfrm>
          <a:prstGeom prst="rect">
            <a:avLst/>
          </a:prstGeom>
          <a:noFill/>
          <a:ln w="9525">
            <a:noFill/>
          </a:ln>
        </p:spPr>
      </p:pic>
      <p:pic>
        <p:nvPicPr>
          <p:cNvPr id="108" name="Content Placeholder 107"/>
          <p:cNvPicPr>
            <a:picLocks noGrp="1"/>
          </p:cNvPicPr>
          <p:nvPr>
            <p:ph sz="half" idx="2"/>
          </p:nvPr>
        </p:nvPicPr>
        <p:blipFill>
          <a:blip r:embed="rId3"/>
          <a:stretch>
            <a:fillRect/>
          </a:stretch>
        </p:blipFill>
        <p:spPr>
          <a:xfrm>
            <a:off x="381000" y="228600"/>
            <a:ext cx="3151505" cy="3100705"/>
          </a:xfrm>
          <a:prstGeom prst="rect">
            <a:avLst/>
          </a:prstGeom>
          <a:noFill/>
          <a:ln w="9525">
            <a:noFill/>
          </a:ln>
        </p:spPr>
      </p:pic>
      <p:pic>
        <p:nvPicPr>
          <p:cNvPr id="109" name="Picture 108"/>
          <p:cNvPicPr/>
          <p:nvPr/>
        </p:nvPicPr>
        <p:blipFill>
          <a:blip r:embed="rId4"/>
          <a:stretch>
            <a:fillRect/>
          </a:stretch>
        </p:blipFill>
        <p:spPr>
          <a:xfrm>
            <a:off x="4536440" y="382905"/>
            <a:ext cx="3902075" cy="2968625"/>
          </a:xfrm>
          <a:prstGeom prst="rect">
            <a:avLst/>
          </a:prstGeom>
          <a:noFill/>
          <a:ln w="9525">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76555" y="76200"/>
            <a:ext cx="8239760" cy="659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579120" y="228600"/>
            <a:ext cx="7650480" cy="124968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Đọc thông tin mục I SGK trang 5, em hãy xác định vai trò, vị trí của nghề nấu ăn trong xã hội và trong đời sống con người như thế nào?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486630"/>
            <a:ext cx="7543800" cy="954107"/>
          </a:xfrm>
          <a:prstGeom prst="rect">
            <a:avLst/>
          </a:prstGeom>
        </p:spPr>
        <p:txBody>
          <a:bodyPr wrap="square">
            <a:spAutoFit/>
          </a:bodyPr>
          <a:lstStyle/>
          <a:p>
            <a:r>
              <a:rPr lang="en-US" sz="2800" dirty="0" smtClean="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Là</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nghề</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đóng</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vai</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trò</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quan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trọng</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trong</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đời</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sống</a:t>
            </a:r>
            <a:r>
              <a:rPr lang="en-US" sz="2800" dirty="0">
                <a:latin typeface="Times New Roman" panose="02020603050405020304"/>
                <a:ea typeface="Times New Roman" panose="02020603050405020304"/>
              </a:rPr>
              <a:t> con </a:t>
            </a:r>
            <a:r>
              <a:rPr lang="en-US" sz="2800" dirty="0" err="1">
                <a:latin typeface="Times New Roman" panose="02020603050405020304"/>
                <a:ea typeface="Times New Roman" panose="02020603050405020304"/>
              </a:rPr>
              <a:t>người</a:t>
            </a:r>
            <a:r>
              <a:rPr lang="en-US" sz="2800" dirty="0">
                <a:latin typeface="Times New Roman" panose="02020603050405020304"/>
                <a:ea typeface="Times New Roman" panose="02020603050405020304"/>
              </a:rPr>
              <a:t>.</a:t>
            </a:r>
            <a:endParaRPr lang="en-US" sz="2800" dirty="0"/>
          </a:p>
        </p:txBody>
      </p:sp>
      <p:sp>
        <p:nvSpPr>
          <p:cNvPr id="3" name="Rectangle 2"/>
          <p:cNvSpPr/>
          <p:nvPr/>
        </p:nvSpPr>
        <p:spPr>
          <a:xfrm>
            <a:off x="533400" y="3428740"/>
            <a:ext cx="7620000" cy="1511935"/>
          </a:xfrm>
          <a:prstGeom prst="rect">
            <a:avLst/>
          </a:prstGeom>
        </p:spPr>
        <p:txBody>
          <a:bodyPr wrap="square">
            <a:spAutoFit/>
          </a:bodyPr>
          <a:lstStyle/>
          <a:p>
            <a:pPr>
              <a:lnSpc>
                <a:spcPct val="115000"/>
              </a:lnSpc>
            </a:pPr>
            <a:r>
              <a:rPr lang="en-US" sz="2800" dirty="0" smtClean="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Nghề</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nấu</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ăn</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là</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nghề</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thiết</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thực</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phục</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vụ</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cho</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nhu</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cầu</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ăn</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uống</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của</a:t>
            </a:r>
            <a:r>
              <a:rPr lang="en-US" sz="2800" dirty="0">
                <a:latin typeface="Times New Roman" panose="02020603050405020304"/>
                <a:ea typeface="Times New Roman" panose="02020603050405020304"/>
                <a:cs typeface="Times New Roman" panose="02020603050405020304"/>
              </a:rPr>
              <a:t> con </a:t>
            </a:r>
            <a:r>
              <a:rPr lang="en-US" sz="2800" dirty="0" err="1">
                <a:latin typeface="Times New Roman" panose="02020603050405020304"/>
                <a:ea typeface="Times New Roman" panose="02020603050405020304"/>
                <a:cs typeface="Times New Roman" panose="02020603050405020304"/>
              </a:rPr>
              <a:t>người</a:t>
            </a:r>
            <a:r>
              <a:rPr lang="en-US" sz="2800" dirty="0">
                <a:latin typeface="Times New Roman" panose="02020603050405020304"/>
                <a:ea typeface="Times New Roman" panose="02020603050405020304"/>
                <a:cs typeface="Times New Roman" panose="02020603050405020304"/>
              </a:rPr>
              <a:t>.</a:t>
            </a:r>
            <a:endParaRPr lang="en-US" sz="2800" dirty="0">
              <a:ea typeface="Calibri" panose="020F0502020204030204"/>
              <a:cs typeface="Times New Roman" panose="02020603050405020304"/>
            </a:endParaRPr>
          </a:p>
          <a:p>
            <a:endParaRPr lang="en-US" sz="2800" dirty="0"/>
          </a:p>
        </p:txBody>
      </p:sp>
      <p:sp>
        <p:nvSpPr>
          <p:cNvPr id="5" name="Rectangle 4"/>
          <p:cNvSpPr/>
          <p:nvPr/>
        </p:nvSpPr>
        <p:spPr>
          <a:xfrm>
            <a:off x="609600" y="4495800"/>
            <a:ext cx="7620000" cy="954107"/>
          </a:xfrm>
          <a:prstGeom prst="rect">
            <a:avLst/>
          </a:prstGeom>
        </p:spPr>
        <p:txBody>
          <a:bodyPr wrap="square">
            <a:spAutoFit/>
          </a:bodyPr>
          <a:lstStyle/>
          <a:p>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Nghề</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nấu</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ăn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thể</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hiện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nét</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văn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hoá</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ẩm</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thực</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đặc</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thù</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của</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dân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tộc</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vì</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vậy</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cần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được</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vận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dụng</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và</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phát</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cs typeface="Times New Roman" panose="02020603050405020304"/>
              </a:rPr>
              <a:t>huy</a:t>
            </a:r>
            <a:r>
              <a:rPr lang="en-US" sz="2800" dirty="0">
                <a:latin typeface="Times New Roman" panose="02020603050405020304"/>
                <a:ea typeface="Times New Roman" panose="02020603050405020304"/>
                <a:cs typeface="Times New Roman" panose="02020603050405020304"/>
              </a:rPr>
              <a:t>.</a:t>
            </a:r>
            <a:endParaRPr lang="en-US" sz="2800" dirty="0">
              <a:ea typeface="Calibri" panose="020F0502020204030204"/>
              <a:cs typeface="Times New Roman" panose="02020603050405020304"/>
            </a:endParaRPr>
          </a:p>
        </p:txBody>
      </p:sp>
      <p:sp>
        <p:nvSpPr>
          <p:cNvPr id="4" name="Rectangle 3"/>
          <p:cNvSpPr/>
          <p:nvPr/>
        </p:nvSpPr>
        <p:spPr>
          <a:xfrm>
            <a:off x="609889" y="914400"/>
            <a:ext cx="8188036" cy="954107"/>
          </a:xfrm>
          <a:prstGeom prst="rect">
            <a:avLst/>
          </a:prstGeom>
        </p:spPr>
        <p:txBody>
          <a:bodyPr wrap="square">
            <a:spAutoFit/>
          </a:bodyPr>
          <a:lstStyle/>
          <a:p>
            <a:pPr lvl="0"/>
            <a:r>
              <a:rPr lang="en-US" dirty="0" smtClean="0">
                <a:solidFill>
                  <a:prstClr val="black"/>
                </a:solidFill>
                <a:latin typeface="Times New Roman" panose="02020603050405020304"/>
                <a:ea typeface="Times New Roman" panose="02020603050405020304"/>
              </a:rPr>
              <a:t>- </a:t>
            </a:r>
            <a:r>
              <a:rPr lang="en-US" sz="2800" dirty="0" err="1" smtClean="0">
                <a:solidFill>
                  <a:prstClr val="black"/>
                </a:solidFill>
                <a:latin typeface="Times New Roman" panose="02020603050405020304"/>
                <a:ea typeface="Times New Roman" panose="02020603050405020304"/>
              </a:rPr>
              <a:t>Ăn</a:t>
            </a:r>
            <a:r>
              <a:rPr lang="en-US" sz="2800" dirty="0" smtClean="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uống</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đóng</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vai</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trò</a:t>
            </a:r>
            <a:r>
              <a:rPr lang="en-US" sz="2800" dirty="0">
                <a:solidFill>
                  <a:prstClr val="black"/>
                </a:solidFill>
                <a:latin typeface="Times New Roman" panose="02020603050405020304"/>
                <a:ea typeface="Times New Roman" panose="02020603050405020304"/>
              </a:rPr>
              <a:t> to </a:t>
            </a:r>
            <a:r>
              <a:rPr lang="en-US" sz="2800" dirty="0" err="1">
                <a:solidFill>
                  <a:prstClr val="black"/>
                </a:solidFill>
                <a:latin typeface="Times New Roman" panose="02020603050405020304"/>
                <a:ea typeface="Times New Roman" panose="02020603050405020304"/>
              </a:rPr>
              <a:t>lớn</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trong</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việc</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cải</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thiện</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sức</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khỏe</a:t>
            </a:r>
            <a:r>
              <a:rPr lang="en-US" sz="2800" dirty="0">
                <a:solidFill>
                  <a:prstClr val="black"/>
                </a:solidFill>
                <a:latin typeface="Times New Roman" panose="02020603050405020304"/>
                <a:ea typeface="Times New Roman" panose="02020603050405020304"/>
              </a:rPr>
              <a:t> con </a:t>
            </a:r>
            <a:r>
              <a:rPr lang="en-US" sz="2800" dirty="0" err="1">
                <a:solidFill>
                  <a:prstClr val="black"/>
                </a:solidFill>
                <a:latin typeface="Times New Roman" panose="02020603050405020304"/>
                <a:ea typeface="Times New Roman" panose="02020603050405020304"/>
              </a:rPr>
              <a:t>người</a:t>
            </a:r>
            <a:r>
              <a:rPr lang="en-US" sz="2800" dirty="0" smtClean="0">
                <a:solidFill>
                  <a:prstClr val="black"/>
                </a:solidFill>
                <a:latin typeface="Times New Roman" panose="02020603050405020304"/>
                <a:ea typeface="Times New Roman" panose="02020603050405020304"/>
              </a:rPr>
              <a:t>.</a:t>
            </a:r>
            <a:endParaRPr lang="en-US" sz="2800" dirty="0">
              <a:solidFill>
                <a:prstClr val="black"/>
              </a:solidFill>
              <a:latin typeface="Times New Roman" panose="02020603050405020304"/>
              <a:ea typeface="Times New Roman" panose="02020603050405020304"/>
            </a:endParaRPr>
          </a:p>
        </p:txBody>
      </p:sp>
      <p:sp>
        <p:nvSpPr>
          <p:cNvPr id="6" name="Rectangle 4"/>
          <p:cNvSpPr/>
          <p:nvPr/>
        </p:nvSpPr>
        <p:spPr>
          <a:xfrm>
            <a:off x="609600" y="1752600"/>
            <a:ext cx="8181975" cy="1576070"/>
          </a:xfrm>
          <a:prstGeom prst="rect">
            <a:avLst/>
          </a:prstGeom>
        </p:spPr>
        <p:txBody>
          <a:bodyPr wrap="square">
            <a:spAutoFit/>
          </a:bodyPr>
          <a:lstStyle/>
          <a:p>
            <a:pPr lvl="0">
              <a:lnSpc>
                <a:spcPct val="115000"/>
              </a:lnSpc>
            </a:pP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Cơ</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thể</a:t>
            </a:r>
            <a:r>
              <a:rPr lang="en-US" sz="2800" dirty="0">
                <a:solidFill>
                  <a:prstClr val="black"/>
                </a:solidFill>
                <a:latin typeface="Times New Roman" panose="02020603050405020304"/>
                <a:ea typeface="Times New Roman" panose="02020603050405020304"/>
                <a:cs typeface="Times New Roman" panose="02020603050405020304"/>
              </a:rPr>
              <a:t> con </a:t>
            </a:r>
            <a:r>
              <a:rPr lang="en-US" sz="2800" dirty="0" err="1">
                <a:solidFill>
                  <a:prstClr val="black"/>
                </a:solidFill>
                <a:latin typeface="Times New Roman" panose="02020603050405020304"/>
                <a:ea typeface="Times New Roman" panose="02020603050405020304"/>
                <a:cs typeface="Times New Roman" panose="02020603050405020304"/>
              </a:rPr>
              <a:t>người</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luôn</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đòi</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hỏi</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phải</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có</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đủ</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chất</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dinh</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dưỡng</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để</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được</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phát</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triển</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tốt</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bảo</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vệ</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cơ</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thể</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chống</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bệnh</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tật</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tăng</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cường</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sinh</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lực</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tăng</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cường</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sức</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lao</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động</a:t>
            </a:r>
            <a:r>
              <a:rPr lang="en-US" sz="2800" dirty="0">
                <a:solidFill>
                  <a:prstClr val="black"/>
                </a:solidFill>
                <a:latin typeface="Times New Roman" panose="02020603050405020304"/>
                <a:ea typeface="Times New Roman" panose="02020603050405020304"/>
                <a:cs typeface="Times New Roman" panose="02020603050405020304"/>
              </a:rPr>
              <a:t>.</a:t>
            </a:r>
            <a:endParaRPr lang="en-US" sz="2800" dirty="0">
              <a:solidFill>
                <a:prstClr val="black"/>
              </a:solidFill>
              <a:ea typeface="Calibri" panose="020F0502020204030204"/>
              <a:cs typeface="Times New Roman" panose="02020603050405020304"/>
            </a:endParaRPr>
          </a:p>
        </p:txBody>
      </p:sp>
      <p:sp>
        <p:nvSpPr>
          <p:cNvPr id="7" name="Rectangle 1"/>
          <p:cNvSpPr/>
          <p:nvPr/>
        </p:nvSpPr>
        <p:spPr>
          <a:xfrm>
            <a:off x="304800" y="100965"/>
            <a:ext cx="624840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b="1" dirty="0">
                <a:solidFill>
                  <a:srgbClr val="FF0000"/>
                </a:solidFill>
              </a:rPr>
              <a:t>I</a:t>
            </a:r>
            <a:r>
              <a:rPr lang="vi-VN" sz="3200" b="1" dirty="0">
                <a:solidFill>
                  <a:srgbClr val="FF0000"/>
                </a:solidFill>
                <a:latin typeface="+mj-lt"/>
              </a:rPr>
              <a:t>. Vai trò, vị trí của nghề nấu ăn</a:t>
            </a:r>
          </a:p>
        </p:txBody>
      </p:sp>
      <p:sp>
        <p:nvSpPr>
          <p:cNvPr id="52229" name="Text Box 5"/>
          <p:cNvSpPr txBox="1"/>
          <p:nvPr/>
        </p:nvSpPr>
        <p:spPr>
          <a:xfrm>
            <a:off x="0" y="100965"/>
            <a:ext cx="1115060" cy="1322070"/>
          </a:xfrm>
          <a:prstGeom prst="rect">
            <a:avLst/>
          </a:prstGeom>
          <a:noFill/>
          <a:ln w="9525">
            <a:noFill/>
          </a:ln>
        </p:spPr>
        <p:txBody>
          <a:bodyPr wrap="square" anchor="t" anchorCtr="0">
            <a:spAutoFit/>
          </a:bodyPr>
          <a:lstStyle/>
          <a:p>
            <a:r>
              <a:rPr lang="en-US" altLang="zh-CN" sz="8000" dirty="0">
                <a:latin typeface="Times New Roman" panose="02020603050405020304" pitchFamily="18" charset="0"/>
                <a:sym typeface="Wingdings" panose="05000000000000000000"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95" y="142875"/>
            <a:ext cx="8229600" cy="640715"/>
          </a:xfrm>
        </p:spPr>
        <p:txBody>
          <a:bodyPr>
            <a:normAutofit fontScale="90000"/>
          </a:bodyPr>
          <a:lstStyle/>
          <a:p>
            <a:r>
              <a:rPr lang="en-US" dirty="0" smtClean="0">
                <a:solidFill>
                  <a:srgbClr val="FF0000"/>
                </a:solidFill>
                <a:latin typeface="Times New Roman" pitchFamily="18" charset="0"/>
                <a:cs typeface="Times New Roman" pitchFamily="18" charset="0"/>
              </a:rPr>
              <a:t>ĐỐ CÁC EM ĐÂY LÀ LOẠI BÁNH GÌ</a:t>
            </a:r>
            <a:endParaRPr lang="en-US" dirty="0">
              <a:solidFill>
                <a:srgbClr val="FF0000"/>
              </a:solidFill>
              <a:latin typeface="Times New Roman" pitchFamily="18" charset="0"/>
              <a:cs typeface="Times New Roman" pitchFamily="18" charset="0"/>
            </a:endParaRPr>
          </a:p>
        </p:txBody>
      </p:sp>
      <p:pic>
        <p:nvPicPr>
          <p:cNvPr id="4" name="Content Placeholder 3" descr="Banh_chung__banh_day.jpg"/>
          <p:cNvPicPr>
            <a:picLocks noGrp="1" noChangeAspect="1"/>
          </p:cNvPicPr>
          <p:nvPr>
            <p:ph idx="1"/>
          </p:nvPr>
        </p:nvPicPr>
        <p:blipFill>
          <a:blip r:embed="rId2" cstate="print"/>
          <a:stretch>
            <a:fillRect/>
          </a:stretch>
        </p:blipFill>
        <p:spPr>
          <a:xfrm>
            <a:off x="761972" y="914703"/>
            <a:ext cx="7390185" cy="4933788"/>
          </a:xfrm>
        </p:spPr>
      </p:pic>
      <p:sp>
        <p:nvSpPr>
          <p:cNvPr id="5" name="Title 1"/>
          <p:cNvSpPr txBox="1"/>
          <p:nvPr/>
        </p:nvSpPr>
        <p:spPr>
          <a:xfrm>
            <a:off x="433070" y="5715000"/>
            <a:ext cx="7984490" cy="1143000"/>
          </a:xfrm>
          <a:prstGeom prst="rect">
            <a:avLst/>
          </a:prstGeom>
        </p:spPr>
        <p:txBody>
          <a:bodyPr vert="horz" lIns="91440" tIns="45720" rIns="91440" bIns="45720" rtlCol="0" anchor="ctr">
            <a:noAutofit/>
          </a:bodyPr>
          <a:lstStyle/>
          <a:p>
            <a:pPr lvl="0" algn="ctr">
              <a:spcBef>
                <a:spcPct val="0"/>
              </a:spcBef>
              <a:defRPr/>
            </a:pP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BÁNH</a:t>
            </a:r>
            <a:r>
              <a:rPr kumimoji="0" lang="en-US" sz="4400" b="1" i="0" u="none" strike="noStrike" kern="1200" cap="none" spc="0" normalizeH="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CHƯNG, </a:t>
            </a:r>
            <a:r>
              <a:rPr lang="en-US" sz="4400" b="1" dirty="0" smtClean="0">
                <a:solidFill>
                  <a:srgbClr val="FF0000"/>
                </a:solidFill>
                <a:latin typeface="Times New Roman" panose="02020603050405020304" pitchFamily="18" charset="0"/>
                <a:ea typeface="+mj-ea"/>
                <a:cs typeface="Times New Roman" panose="02020603050405020304" pitchFamily="18" charset="0"/>
              </a:rPr>
              <a:t>BÁNH TÉT</a:t>
            </a:r>
            <a:endPar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áº¿t quáº£ hÃ¬nh áº£nh cho sush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0"/>
            <a:ext cx="7881967" cy="55892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656521" y="5391305"/>
            <a:ext cx="1592103" cy="769441"/>
          </a:xfrm>
          <a:prstGeom prst="rect">
            <a:avLst/>
          </a:prstGeom>
        </p:spPr>
        <p:txBody>
          <a:bodyPr wrap="none">
            <a:spAutoFit/>
          </a:bodyPr>
          <a:lstStyle/>
          <a:p>
            <a:r>
              <a:rPr lang="en-US" sz="4400" b="1" dirty="0">
                <a:solidFill>
                  <a:srgbClr val="FF0000"/>
                </a:solidFill>
                <a:hlinkClick r:id="rId3"/>
              </a:rPr>
              <a:t>SUSHI</a:t>
            </a:r>
            <a:endParaRPr lang="en-US"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689</Words>
  <Application>Microsoft Office PowerPoint</Application>
  <PresentationFormat>On-screen Show (4:3)</PresentationFormat>
  <Paragraphs>77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ĐỐ CÁC EM ĐÂY LÀ LOẠI BÁNH GÌ</vt:lpstr>
      <vt:lpstr>Slide 9</vt:lpstr>
      <vt:lpstr>Slide 10</vt:lpstr>
      <vt:lpstr>BÁNH PÍA</vt:lpstr>
      <vt:lpstr>Slide 12</vt:lpstr>
      <vt:lpstr>Slide 13</vt:lpstr>
      <vt:lpstr>Cơ sở thực hiện </vt:lpstr>
      <vt:lpstr>Cơ sở thực hiện </vt:lpstr>
      <vt:lpstr>Loại hình ăn uống </vt:lpstr>
      <vt:lpstr>Loại hình ăn uống</vt:lpstr>
      <vt:lpstr>Loại hình ăn uống</vt:lpstr>
      <vt:lpstr>Loại hình ăn uống</vt:lpstr>
      <vt:lpstr>Slide 20</vt:lpstr>
      <vt:lpstr>Slide 21</vt:lpstr>
      <vt:lpstr>Slide 22</vt:lpstr>
      <vt:lpstr>Slide 23</vt:lpstr>
      <vt:lpstr>Slide 24</vt:lpstr>
      <vt:lpstr>Slide 25</vt:lpstr>
      <vt:lpstr>Slide 26</vt:lpstr>
      <vt:lpstr>GHI NHỚ</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Thuy Quynh</cp:lastModifiedBy>
  <cp:revision>56</cp:revision>
  <dcterms:created xsi:type="dcterms:W3CDTF">2020-09-06T13:07:00Z</dcterms:created>
  <dcterms:modified xsi:type="dcterms:W3CDTF">2022-01-05T04:05:10Z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B87CF4FCE49040B2AB844F2D3B4FA68D</vt:lpwstr>
  </property>
  <property fmtid="{D5CDD505-2E9C-101B-9397-08002B2CF9AE}" pid="3" name="KSOProductBuildVer">
    <vt:lpwstr>1033-11.2.0.10294</vt:lpwstr>
  </property>
</Properties>
</file>