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33" r:id="rId5"/>
    <p:sldId id="356" r:id="rId6"/>
    <p:sldId id="317" r:id="rId7"/>
    <p:sldId id="355" r:id="rId8"/>
    <p:sldId id="365" r:id="rId9"/>
    <p:sldId id="321" r:id="rId10"/>
    <p:sldId id="368" r:id="rId11"/>
    <p:sldId id="384" r:id="rId12"/>
    <p:sldId id="336" r:id="rId13"/>
    <p:sldId id="370" r:id="rId14"/>
    <p:sldId id="369" r:id="rId15"/>
    <p:sldId id="389" r:id="rId16"/>
    <p:sldId id="341" r:id="rId17"/>
    <p:sldId id="388" r:id="rId18"/>
    <p:sldId id="385" r:id="rId19"/>
    <p:sldId id="348" r:id="rId20"/>
    <p:sldId id="366" r:id="rId21"/>
    <p:sldId id="371" r:id="rId22"/>
    <p:sldId id="372" r:id="rId23"/>
    <p:sldId id="382" r:id="rId24"/>
    <p:sldId id="354" r:id="rId25"/>
    <p:sldId id="378" r:id="rId26"/>
    <p:sldId id="391" r:id="rId27"/>
    <p:sldId id="360" r:id="rId28"/>
    <p:sldId id="386" r:id="rId29"/>
    <p:sldId id="380" r:id="rId30"/>
    <p:sldId id="352" r:id="rId31"/>
    <p:sldId id="3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76" d="100"/>
          <a:sy n="76" d="100"/>
        </p:scale>
        <p:origin x="-220" y="-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8/17/2021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8/17/2021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8/17/2021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17-08-2021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17-08-2021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17-08-2021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17-08-2021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17-08-2021</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17-08-2021</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17-08-2021</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17-08-2021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17-08-2021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17-08-2021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17-08-2021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8/17/2021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8/17/2021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8/17/2021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8/17/2021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8/17/2021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8/17/2021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8/17/2021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8/17/2021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8/17/2021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8/17/2021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8/17/2021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8/17/2021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8/17/2021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17-08-2021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8/17/2021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7.jpeg"/><Relationship Id="rId5" Type="http://schemas.openxmlformats.org/officeDocument/2006/relationships/image" Target="../media/image7.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5.xml"/><Relationship Id="rId1" Type="http://schemas.openxmlformats.org/officeDocument/2006/relationships/video" Target="file:///C:\Users\Administrator\Desktop\H&#227;y%20&#272;&#7913;ng%20D&#7853;y%20-%20Nick%20Vujicic%20%5bHD%5d.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6328973" y="2737222"/>
            <a:ext cx="586302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vi-VN" altLang="en-US" sz="1000" smtClean="0">
                <a:solidFill>
                  <a:prstClr val="black"/>
                </a:solidFill>
                <a:ea typeface="Cambria" panose="02040503050406030204" pitchFamily="18" charset="0"/>
                <a:cs typeface="Cambria" panose="02040503050406030204" pitchFamily="18" charset="0"/>
              </a:rPr>
              <a:t/>
            </a:r>
            <a:br>
              <a:rPr lang="vi-VN" altLang="en-US" sz="1000" smtClean="0">
                <a:solidFill>
                  <a:prstClr val="black"/>
                </a:solidFill>
                <a:ea typeface="Cambria" panose="02040503050406030204" pitchFamily="18" charset="0"/>
                <a:cs typeface="Cambria" panose="02040503050406030204" pitchFamily="18" charset="0"/>
              </a:rPr>
            </a:br>
            <a:r>
              <a:rPr lang="en-US" smtClean="0"/>
              <a:t>1. Em hãy nêu những biểu hiện của siêng năng, kiên trì và trái với siêng năng, kiên trì từ nội dung các bức tranh?</a:t>
            </a:r>
          </a:p>
          <a:p>
            <a:r>
              <a:rPr lang="en-US" smtClean="0"/>
              <a:t>2. Em hãy kể thêm những biểu hiện khác của siêng năng, kiên trì mà em biết?</a:t>
            </a:r>
          </a:p>
          <a:p>
            <a:pPr indent="12700"/>
            <a:endParaRPr lang="vi-VN" altLang="en-US" sz="36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40632" y="818147"/>
            <a:ext cx="5935579" cy="5374106"/>
          </a:xfrm>
          <a:prstGeom prst="rect">
            <a:avLst/>
          </a:prstGeom>
        </p:spPr>
      </p:pic>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sz="1600" dirty="0">
                <a:solidFill>
                  <a:prstClr val="white"/>
                </a:solidFill>
                <a:latin typeface="Times New Roman" pitchFamily="18" charset="0"/>
                <a:ea typeface="Times New Roman" panose="02020603050405020304" pitchFamily="18" charset="0"/>
                <a:cs typeface="Times New Roman" pitchFamily="18" charset="0"/>
              </a:rPr>
              <a:t> </a:t>
            </a:r>
            <a:endParaRPr lang="en-US" dirty="0">
              <a:solidFill>
                <a:prstClr val="white"/>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274818"/>
        </p:xfrm>
        <a:graphic>
          <a:graphicData uri="http://schemas.openxmlformats.org/drawingml/2006/table">
            <a:tbl>
              <a:tblPr firstRow="1" bandRow="1">
                <a:tableStyleId>{5C22544A-7EE6-4342-B048-85BDC9FD1C3A}</a:tableStyleId>
              </a:tblPr>
              <a:tblGrid>
                <a:gridCol w="3545305"/>
                <a:gridCol w="7764379"/>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endParaRPr lang="en-US"/>
                    </a:p>
                  </a:txBody>
                  <a:tcPr/>
                </a:tc>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endParaRPr lang="en-US"/>
                    </a:p>
                  </a:txBody>
                  <a:tcPr/>
                </a:tc>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endParaRPr lang="en-US"/>
                    </a:p>
                  </a:txBody>
                  <a:tcPr/>
                </a:tc>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371932"/>
        </p:xfrm>
        <a:graphic>
          <a:graphicData uri="http://schemas.openxmlformats.org/drawingml/2006/table">
            <a:tbl>
              <a:tblPr firstRow="1" bandRow="1">
                <a:tableStyleId>{5C22544A-7EE6-4342-B048-85BDC9FD1C3A}</a:tableStyleId>
              </a:tblPr>
              <a:tblGrid>
                <a:gridCol w="5502442"/>
                <a:gridCol w="5807242"/>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r>
                        <a:rPr lang="en-US" sz="2800" b="0" smtClean="0">
                          <a:solidFill>
                            <a:schemeClr val="tx1"/>
                          </a:solidFill>
                          <a:latin typeface="Times New Roman" pitchFamily="18" charset="0"/>
                          <a:cs typeface="Times New Roman" pitchFamily="18" charset="0"/>
                        </a:rPr>
                        <a:t>Bức</a:t>
                      </a:r>
                      <a:r>
                        <a:rPr lang="en-US" sz="2800" b="0" baseline="0" smtClean="0">
                          <a:solidFill>
                            <a:schemeClr val="tx1"/>
                          </a:solidFill>
                          <a:latin typeface="Times New Roman" pitchFamily="18" charset="0"/>
                          <a:cs typeface="Times New Roman" pitchFamily="18" charset="0"/>
                        </a:rPr>
                        <a:t> tranh 1,2,3</a:t>
                      </a:r>
                      <a:endParaRPr lang="en-US" sz="2800" b="0">
                        <a:solidFill>
                          <a:schemeClr val="tx1"/>
                        </a:solidFill>
                        <a:latin typeface="Times New Roman" pitchFamily="18" charset="0"/>
                        <a:cs typeface="Times New Roman" pitchFamily="18" charset="0"/>
                      </a:endParaRPr>
                    </a:p>
                  </a:txBody>
                  <a:tcPr/>
                </a:tc>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r>
                        <a:rPr lang="en-US" sz="2400" smtClean="0">
                          <a:solidFill>
                            <a:schemeClr val="tx1"/>
                          </a:solidFill>
                          <a:latin typeface="Times New Roman" pitchFamily="18" charset="0"/>
                          <a:cs typeface="Times New Roman" pitchFamily="18" charset="0"/>
                        </a:rPr>
                        <a:t>Bức</a:t>
                      </a:r>
                      <a:r>
                        <a:rPr lang="en-US" sz="2400" baseline="0" smtClean="0">
                          <a:solidFill>
                            <a:schemeClr val="tx1"/>
                          </a:solidFill>
                          <a:latin typeface="Times New Roman" pitchFamily="18" charset="0"/>
                          <a:cs typeface="Times New Roman" pitchFamily="18" charset="0"/>
                        </a:rPr>
                        <a:t> tranh 4</a:t>
                      </a:r>
                      <a:endParaRPr lang="en-US" sz="2400">
                        <a:latin typeface="Times New Roman" pitchFamily="18" charset="0"/>
                        <a:cs typeface="Times New Roman" pitchFamily="18" charset="0"/>
                      </a:endParaRPr>
                    </a:p>
                  </a:txBody>
                  <a:tcPr/>
                </a:tc>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r>
                        <a:rPr lang="en-US" sz="2400" smtClean="0">
                          <a:latin typeface="Times New Roman" pitchFamily="18" charset="0"/>
                          <a:cs typeface="Times New Roman" pitchFamily="18" charset="0"/>
                        </a:rPr>
                        <a:t>Đi</a:t>
                      </a:r>
                      <a:r>
                        <a:rPr lang="en-US" sz="2400" baseline="0" smtClean="0">
                          <a:latin typeface="Times New Roman" pitchFamily="18" charset="0"/>
                          <a:cs typeface="Times New Roman" pitchFamily="18" charset="0"/>
                        </a:rPr>
                        <a:t> học, đi làm đúng giờ, làm bài tập đầy đủ khi đến lớp, không nản lòng khi gặp bài tập khó…</a:t>
                      </a:r>
                      <a:endParaRPr lang="en-US" sz="240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7662434" y="0"/>
            <a:ext cx="3984622"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000" b="1" smtClean="0">
                <a:solidFill>
                  <a:schemeClr val="tx1"/>
                </a:solidFill>
                <a:latin typeface="Times New Roman" pitchFamily="18" charset="0"/>
                <a:cs typeface="Times New Roman" pitchFamily="18" charset="0"/>
              </a:rPr>
              <a:t>Nhóm 1: Học tập, nhóm 2: Lao động, nhóm 3: Hoạt động xã hội...thể hiện siêng năng, kiên trì</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tx1"/>
                </a:solidFill>
                <a:latin typeface="Times New Roman" pitchFamily="18" charset="0"/>
                <a:ea typeface="Arial Unicode MS"/>
                <a:cs typeface="Times New Roman" pitchFamily="18" charset="0"/>
              </a:rPr>
              <a:t>Chia </a:t>
            </a:r>
            <a:r>
              <a:rPr lang="en-US" sz="2800" b="1" dirty="0" err="1">
                <a:solidFill>
                  <a:schemeClr val="tx1"/>
                </a:solidFill>
                <a:latin typeface="Times New Roman" pitchFamily="18" charset="0"/>
                <a:ea typeface="Arial Unicode MS"/>
                <a:cs typeface="Times New Roman" pitchFamily="18" charset="0"/>
              </a:rPr>
              <a:t>lớp</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ra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thành</a:t>
            </a:r>
            <a:r>
              <a:rPr lang="en-US" sz="2800" b="1" dirty="0">
                <a:solidFill>
                  <a:schemeClr val="tx1"/>
                </a:solidFill>
                <a:latin typeface="Times New Roman" pitchFamily="18" charset="0"/>
                <a:ea typeface="Arial Unicode MS"/>
                <a:cs typeface="Times New Roman" pitchFamily="18" charset="0"/>
              </a:rPr>
              <a:t> </a:t>
            </a:r>
            <a:r>
              <a:rPr lang="en-US" sz="2800" b="1" dirty="0" err="1" smtClean="0">
                <a:solidFill>
                  <a:schemeClr val="tx1"/>
                </a:solidFill>
                <a:latin typeface="Times New Roman" pitchFamily="18" charset="0"/>
                <a:ea typeface="Arial Unicode MS"/>
                <a:cs typeface="Times New Roman" pitchFamily="18" charset="0"/>
              </a:rPr>
              <a:t>ba</a:t>
            </a:r>
            <a:r>
              <a:rPr lang="en-US" sz="2800" b="1" dirty="0" smtClean="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đội</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189571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smtClean="0">
                <a:latin typeface="Times New Roman" pitchFamily="18" charset="0"/>
                <a:cs typeface="Times New Roman" pitchFamily="18" charset="0"/>
              </a:rPr>
              <a:t>Các thành viên trong nhóm thay phiên nhau viết các đáp án lên bảng phụ </a:t>
            </a:r>
            <a:r>
              <a:rPr lang="en-US" sz="2400" b="1" smtClean="0">
                <a:latin typeface="Times New Roman" pitchFamily="18" charset="0"/>
                <a:ea typeface="Arial Unicode MS"/>
                <a:cs typeface="Times New Roman" pitchFamily="18" charset="0"/>
              </a:rPr>
              <a:t>trong </a:t>
            </a:r>
            <a:r>
              <a:rPr lang="en-US" sz="2400" b="1" dirty="0">
                <a:latin typeface="Times New Roman" pitchFamily="18" charset="0"/>
                <a:ea typeface="Arial Unicode MS"/>
                <a:cs typeface="Times New Roman" pitchFamily="18" charset="0"/>
              </a:rPr>
              <a:t>5’</a:t>
            </a:r>
          </a:p>
        </p:txBody>
      </p:sp>
      <p:sp>
        <p:nvSpPr>
          <p:cNvPr id="3" name="Rectangle 2"/>
          <p:cNvSpPr/>
          <p:nvPr/>
        </p:nvSpPr>
        <p:spPr>
          <a:xfrm>
            <a:off x="8541574" y="4957080"/>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err="1">
                <a:solidFill>
                  <a:srgbClr val="FF0000"/>
                </a:solidFill>
                <a:latin typeface="Times New Roman" pitchFamily="18" charset="0"/>
                <a:ea typeface="Arial Unicode MS"/>
                <a:cs typeface="Times New Roman" pitchFamily="18" charset="0"/>
              </a:rPr>
              <a:t>ều</a:t>
            </a:r>
            <a:r>
              <a:rPr lang="en-US" sz="2531" b="1">
                <a:solidFill>
                  <a:srgbClr val="FF0000"/>
                </a:solidFill>
                <a:latin typeface="Times New Roman" pitchFamily="18" charset="0"/>
                <a:ea typeface="Arial Unicode MS"/>
                <a:cs typeface="Times New Roman" pitchFamily="18" charset="0"/>
              </a:rPr>
              <a:t> </a:t>
            </a:r>
            <a:r>
              <a:rPr lang="en-US" sz="2531" b="1" smtClean="0">
                <a:solidFill>
                  <a:srgbClr val="FF0000"/>
                </a:solidFill>
                <a:latin typeface="Times New Roman" pitchFamily="18" charset="0"/>
                <a:ea typeface="Arial Unicode MS"/>
                <a:cs typeface="Times New Roman" pitchFamily="18" charset="0"/>
              </a:rPr>
              <a:t>biểu hiện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
        <p:nvSpPr>
          <p:cNvPr id="30" name="Rectangle 29"/>
          <p:cNvSpPr>
            <a:spLocks noChangeArrowheads="1"/>
          </p:cNvSpPr>
          <p:nvPr/>
        </p:nvSpPr>
        <p:spPr bwMode="auto">
          <a:xfrm>
            <a:off x="981653" y="0"/>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“Tiếp sức”</a:t>
            </a: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887579" y="1235242"/>
            <a:ext cx="5358063" cy="5213683"/>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099" y="2339082"/>
          <a:ext cx="11403889" cy="4222145"/>
        </p:xfrm>
        <a:graphic>
          <a:graphicData uri="http://schemas.openxmlformats.org/drawingml/2006/table">
            <a:tbl>
              <a:tblPr firstRow="1" firstCol="1" bandRow="1"/>
              <a:tblGrid>
                <a:gridCol w="3394635"/>
                <a:gridCol w="4442550"/>
                <a:gridCol w="3566704"/>
              </a:tblGrid>
              <a:tr h="84442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a:t>
            </a:r>
            <a:r>
              <a:rPr lang="vi-VN" sz="2800" b="1">
                <a:solidFill>
                  <a:srgbClr val="353635"/>
                </a:solidFill>
                <a:latin typeface="+mj-lt"/>
                <a:ea typeface="Times New Roman" panose="02020603050405020304"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52927" y="2339082"/>
          <a:ext cx="11454063" cy="4093802"/>
        </p:xfrm>
        <a:graphic>
          <a:graphicData uri="http://schemas.openxmlformats.org/drawingml/2006/table">
            <a:tbl>
              <a:tblPr firstRow="1" firstCol="1" bandRow="1"/>
              <a:tblGrid>
                <a:gridCol w="3444809"/>
                <a:gridCol w="4442550"/>
                <a:gridCol w="3566704"/>
              </a:tblGrid>
              <a:tr h="146547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28323">
                <a:tc>
                  <a:txBody>
                    <a:bodyPr/>
                    <a:lstStyle/>
                    <a:p>
                      <a:pPr marL="0" marR="0" algn="just">
                        <a:lnSpc>
                          <a:spcPct val="115000"/>
                        </a:lnSpc>
                        <a:spcBef>
                          <a:spcPts val="0"/>
                        </a:spcBef>
                        <a:spcAft>
                          <a:spcPts val="600"/>
                        </a:spcAft>
                      </a:pPr>
                      <a:r>
                        <a:rPr lang="vi-VN" sz="28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effectLst/>
                          <a:latin typeface="Times New Roman" pitchFamily="18" charset="0"/>
                          <a:ea typeface="+mn-ea"/>
                          <a:cs typeface="Times New Roman" pitchFamily="18" charset="0"/>
                        </a:rPr>
                        <a:t>Đ</a:t>
                      </a:r>
                      <a:r>
                        <a:rPr lang="en-US" sz="2400" i="1" kern="1200" smtClean="0">
                          <a:solidFill>
                            <a:schemeClr val="tx1"/>
                          </a:solidFill>
                          <a:latin typeface="Times New Roman" pitchFamily="18" charset="0"/>
                          <a:ea typeface="+mn-ea"/>
                          <a:cs typeface="Times New Roman" pitchFamily="18" charset="0"/>
                        </a:rPr>
                        <a:t>i học chuyên cần, chăm chỉ làm bài, có kế hoạch học tập, bài khó không nản, tự giác học, đạt kết quả cao…</a:t>
                      </a:r>
                      <a:r>
                        <a:rPr lang="vi-VN" sz="2400" i="1" kern="1200" smtClean="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a:effectLst/>
                          <a:latin typeface="Times New Roman" pitchFamily="18" charset="0"/>
                          <a:ea typeface="Courier New" panose="02070309020205020404" pitchFamily="49" charset="0"/>
                          <a:cs typeface="Times New Roman" pitchFamily="18" charset="0"/>
                        </a:rPr>
                        <a:t> </a:t>
                      </a:r>
                      <a:r>
                        <a:rPr lang="en-US" sz="2800" i="1" kern="1200" smtClean="0">
                          <a:solidFill>
                            <a:schemeClr val="tx1"/>
                          </a:solidFill>
                          <a:latin typeface="Times New Roman" pitchFamily="18" charset="0"/>
                          <a:ea typeface="+mn-ea"/>
                          <a:cs typeface="Times New Roman" pitchFamily="18" charset="0"/>
                        </a:rPr>
                        <a:t>Chăm làm việc nhà, không bỏ dở công việc, không ngại khó, miệt mài với công việc, tìm tòi sáng tạo…</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latin typeface="Times New Roman" pitchFamily="18" charset="0"/>
                          <a:ea typeface="+mn-ea"/>
                          <a:cs typeface="Times New Roman" pitchFamily="18" charset="0"/>
                        </a:rPr>
                        <a:t>Kiên trì luyện tập TDTT, kiên trì đấu tranh phòng chống tệ nạn xã hội, dịch bệnh covid, bảo vệ môi trường,</a:t>
                      </a:r>
                      <a:r>
                        <a:rPr lang="vi-VN" sz="2400" i="1" kern="1200" smtClean="0">
                          <a:solidFill>
                            <a:schemeClr val="tx1"/>
                          </a:solidFill>
                          <a:latin typeface="Times New Roman" pitchFamily="18" charset="0"/>
                          <a:ea typeface="+mn-ea"/>
                          <a:cs typeface="Times New Roman" pitchFamily="18" charset="0"/>
                        </a:rPr>
                        <a:t>...</a:t>
                      </a:r>
                      <a:endParaRPr lang="en-US" sz="2400" kern="1200" smtClean="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47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mtClean="0">
                <a:latin typeface="Times New Roman" pitchFamily="18" charset="0"/>
                <a:cs typeface="Times New Roman" pitchFamily="18" charset="0"/>
              </a:rPr>
              <a:t>+ </a:t>
            </a:r>
            <a:r>
              <a:rPr lang="en-US" i="1" smtClean="0">
                <a:latin typeface="Times New Roman" pitchFamily="18" charset="0"/>
                <a:cs typeface="Times New Roman" pitchFamily="18" charset="0"/>
              </a:rPr>
              <a:t>Trong học tập: đi học chuyên cần, chăm chỉ làm bài, có kế hoạch học tập, bài khó không nản, tự giác học, đạt kết quả cao…</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lao động: Chăm làm việc nhà, không bỏ dở công việc, không ngại khó, miệt mài với công việc, tìm tòi sáng tạo…</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hoạt động xã hội: Kiên trì luyện tập TDTT, kiên trì đấu tranh phòng chống tệ nạn xã hội, dịch bệnh covid, bảo vệ môi trường,</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endParaRPr lang="en-US"/>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smtClean="0">
                <a:solidFill>
                  <a:srgbClr val="FF0000"/>
                </a:solidFill>
                <a:latin typeface="Times New Roman" pitchFamily="18" charset="0"/>
                <a:ea typeface="Arial" panose="020B0604020202020204" pitchFamily="34" charset="0"/>
                <a:cs typeface="Times New Roman" pitchFamily="18" charset="0"/>
              </a:rPr>
              <a:t>2</a:t>
            </a:r>
            <a:r>
              <a:rPr lang="en-US" sz="24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smtClean="0">
                <a:solidFill>
                  <a:srgbClr val="FF0000"/>
                </a:solidFill>
                <a:latin typeface="Times New Roman" pitchFamily="18" charset="0"/>
                <a:ea typeface="Arial" panose="020B0604020202020204" pitchFamily="34" charset="0"/>
                <a:cs typeface="Times New Roman" pitchFamily="18" charset="0"/>
              </a:rPr>
              <a:t>Ý </a:t>
            </a:r>
            <a:r>
              <a:rPr lang="en-US" sz="3200" b="1" dirty="0" err="1" smtClean="0">
                <a:solidFill>
                  <a:srgbClr val="FF0000"/>
                </a:solidFill>
                <a:latin typeface="Times New Roman" pitchFamily="18" charset="0"/>
                <a:ea typeface="Arial" panose="020B0604020202020204" pitchFamily="34" charset="0"/>
                <a:cs typeface="Times New Roman" pitchFamily="18" charset="0"/>
              </a:rPr>
              <a:t>nghĩa</a:t>
            </a:r>
            <a:r>
              <a:rPr lang="en-US" sz="3200" b="1" dirty="0" smtClean="0">
                <a:solidFill>
                  <a:srgbClr val="FF0000"/>
                </a:solidFill>
                <a:latin typeface="Times New Roman" pitchFamily="18" charset="0"/>
                <a:ea typeface="Arial" panose="020B0604020202020204" pitchFamily="34" charset="0"/>
                <a:cs typeface="Times New Roman" pitchFamily="18" charset="0"/>
              </a:rPr>
              <a:t> </a:t>
            </a:r>
            <a:r>
              <a:rPr lang="en-US" sz="3200" b="1" err="1" smtClean="0">
                <a:solidFill>
                  <a:srgbClr val="FF0000"/>
                </a:solidFill>
                <a:latin typeface="Times New Roman" pitchFamily="18" charset="0"/>
                <a:ea typeface="Arial" panose="020B0604020202020204" pitchFamily="34" charset="0"/>
                <a:cs typeface="Times New Roman" pitchFamily="18" charset="0"/>
              </a:rPr>
              <a:t>của</a:t>
            </a:r>
            <a:r>
              <a:rPr lang="en-US" sz="3200" b="1" smtClean="0">
                <a:solidFill>
                  <a:srgbClr val="FF0000"/>
                </a:solidFill>
                <a:latin typeface="Times New Roman" pitchFamily="18" charset="0"/>
                <a:ea typeface="Arial" panose="020B0604020202020204" pitchFamily="34" charset="0"/>
                <a:cs typeface="Times New Roman" pitchFamily="18" charset="0"/>
              </a:rPr>
              <a:t> siêng năng, kiên trì</a:t>
            </a:r>
            <a:endParaRPr lang="en-US" sz="3200" b="1" dirty="0" smtClean="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smtClean="0">
                <a:solidFill>
                  <a:prstClr val="black"/>
                </a:solidFill>
                <a:latin typeface="Times New Roman" panose="02020603050405020304" pitchFamily="18" charset="0"/>
                <a:cs typeface="Times New Roman" panose="02020603050405020304" pitchFamily="18" charset="0"/>
              </a:rPr>
              <a:t>Đọc</a:t>
            </a:r>
            <a:r>
              <a:rPr lang="en-US" sz="2400" b="1" kern="0" smtClea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154984"/>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1. Hoa 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endParaRPr lang="en-US" sz="2400" dirty="0">
              <a:latin typeface="Times New Roman" pitchFamily="18" charset="0"/>
              <a:cs typeface="Times New Roman" pitchFamily="18" charset="0"/>
            </a:endParaRPr>
          </a:p>
          <a:p>
            <a:pPr algn="just"/>
            <a:r>
              <a:rPr lang="en-US" sz="2400" smtClean="0">
                <a:latin typeface="Times New Roman" pitchFamily="18" charset="0"/>
                <a:cs typeface="Times New Roman" pitchFamily="18" charset="0"/>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itchFamily="18" charset="0"/>
                <a:ea typeface="Arial" panose="020B0604020202020204" pitchFamily="34" charset="0"/>
                <a:cs typeface="Times New Roman" pitchFamily="18" charset="0"/>
              </a:rPr>
              <a:t>Theo em</a:t>
            </a:r>
            <a:r>
              <a:rPr lang="vi-VN" sz="2400" b="1">
                <a:solidFill>
                  <a:srgbClr val="1D02DA"/>
                </a:solidFill>
                <a:latin typeface="Times New Roman" pitchFamily="18" charset="0"/>
                <a:ea typeface="Arial" panose="020B0604020202020204" pitchFamily="34" charset="0"/>
                <a:cs typeface="Times New Roman" pitchFamily="18" charset="0"/>
              </a:rPr>
              <a:t>, </a:t>
            </a:r>
            <a:r>
              <a:rPr lang="en-US" sz="2400" b="1" smtClean="0">
                <a:solidFill>
                  <a:srgbClr val="1D02DA"/>
                </a:solidFill>
                <a:latin typeface="Times New Roman" pitchFamily="18" charset="0"/>
                <a:ea typeface="Arial" panose="020B0604020202020204" pitchFamily="34" charset="0"/>
                <a:cs typeface="Times New Roman" pitchFamily="18" charset="0"/>
              </a:rPr>
              <a:t>sự siêng năng kiên trì của Hoa và Vân đã đem lại điều gì cho hai bạn?</a:t>
            </a:r>
            <a:endParaRPr lang="en-US" sz="24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39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4400" b="1" i="1" dirty="0">
                <a:solidFill>
                  <a:srgbClr val="0000FF"/>
                </a:solidFill>
                <a:latin typeface="+mj-lt"/>
              </a:rPr>
              <a:t>* </a:t>
            </a:r>
            <a:r>
              <a:rPr lang="en-US" sz="4800" b="1" i="1" dirty="0" smtClean="0">
                <a:solidFill>
                  <a:srgbClr val="0000FF"/>
                </a:solidFill>
                <a:latin typeface="Times New Roman" pitchFamily="18" charset="0"/>
                <a:cs typeface="Times New Roman" pitchFamily="18" charset="0"/>
              </a:rPr>
              <a:t>Ý </a:t>
            </a:r>
            <a:r>
              <a:rPr lang="en-US" sz="4800" b="1" i="1" dirty="0" err="1" smtClean="0">
                <a:solidFill>
                  <a:srgbClr val="0000FF"/>
                </a:solidFill>
                <a:latin typeface="Times New Roman" pitchFamily="18" charset="0"/>
                <a:cs typeface="Times New Roman" pitchFamily="18" charset="0"/>
              </a:rPr>
              <a:t>nghĩa</a:t>
            </a:r>
            <a:r>
              <a:rPr lang="en-US" sz="4800" b="1" i="1" dirty="0" smtClean="0">
                <a:solidFill>
                  <a:srgbClr val="0000FF"/>
                </a:solidFill>
                <a:latin typeface="Times New Roman" pitchFamily="18" charset="0"/>
                <a:cs typeface="Times New Roman" pitchFamily="18" charset="0"/>
              </a:rPr>
              <a:t> </a:t>
            </a:r>
            <a:r>
              <a:rPr lang="vi-VN" sz="4800" b="1" i="1" smtClean="0">
                <a:solidFill>
                  <a:srgbClr val="0000FF"/>
                </a:solidFill>
                <a:latin typeface="Times New Roman" pitchFamily="18" charset="0"/>
                <a:cs typeface="Times New Roman" pitchFamily="18" charset="0"/>
              </a:rPr>
              <a:t>của </a:t>
            </a:r>
            <a:r>
              <a:rPr lang="en-US" sz="4800" b="1" i="1" smtClean="0">
                <a:solidFill>
                  <a:srgbClr val="0000FF"/>
                </a:solidFill>
                <a:latin typeface="Times New Roman" pitchFamily="18" charset="0"/>
                <a:cs typeface="Times New Roman" pitchFamily="18" charset="0"/>
              </a:rPr>
              <a:t>siêng năng, kiên trì</a:t>
            </a:r>
            <a:endParaRPr lang="en-US" sz="4800" b="1" dirty="0">
              <a:solidFill>
                <a:srgbClr val="0000FF"/>
              </a:solidFill>
              <a:latin typeface="Times New Roman" pitchFamily="18" charset="0"/>
              <a:cs typeface="Times New Roman" pitchFamily="18" charset="0"/>
            </a:endParaRPr>
          </a:p>
          <a:p>
            <a:pPr>
              <a:buNone/>
            </a:pPr>
            <a:r>
              <a:rPr lang="en-US" sz="4400" b="1" smtClean="0">
                <a:latin typeface="Times New Roman" pitchFamily="18" charset="0"/>
                <a:cs typeface="Times New Roman" pitchFamily="18" charset="0"/>
              </a:rPr>
              <a:t>- </a:t>
            </a:r>
            <a:r>
              <a:rPr lang="en-US" sz="4400" b="1" i="1" smtClean="0">
                <a:latin typeface="Times New Roman" pitchFamily="18" charset="0"/>
                <a:cs typeface="Times New Roman" pitchFamily="18" charset="0"/>
              </a:rPr>
              <a:t>Siêng năng, kiên trì sẽ giúp con người thành công trong công việc và cuộc sống.</a:t>
            </a:r>
            <a:endParaRPr lang="en-US" sz="4400" b="1" smtClean="0">
              <a:latin typeface="Times New Roman" pitchFamily="18" charset="0"/>
              <a:cs typeface="Times New Roman" pitchFamily="18" charset="0"/>
            </a:endParaRPr>
          </a:p>
          <a:p>
            <a:pPr lvl="0">
              <a:buNone/>
            </a:pP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err="1" smtClean="0">
                  <a:solidFill>
                    <a:srgbClr val="0000FF"/>
                  </a:solidFill>
                  <a:latin typeface="Times New Roman" pitchFamily="18" charset="0"/>
                  <a:ea typeface="Helvetica Neue"/>
                  <a:cs typeface="Times New Roman" pitchFamily="18" charset="0"/>
                </a:rPr>
                <a:t>Bài</a:t>
              </a:r>
              <a:r>
                <a:rPr lang="en-US" altLang="en-US" sz="4000" b="1" smtClean="0">
                  <a:solidFill>
                    <a:srgbClr val="0000FF"/>
                  </a:solidFill>
                  <a:latin typeface="Times New Roman" pitchFamily="18" charset="0"/>
                  <a:ea typeface="Helvetica Neue"/>
                  <a:cs typeface="Times New Roman" pitchFamily="18" charset="0"/>
                </a:rPr>
                <a:t> 3:</a:t>
              </a:r>
              <a:r>
                <a:rPr lang="en-US" altLang="en-US" sz="4000" b="1" smtClean="0">
                  <a:solidFill>
                    <a:srgbClr val="FF0000"/>
                  </a:solidFill>
                  <a:latin typeface="Times New Roman" pitchFamily="18" charset="0"/>
                  <a:ea typeface="Helvetica Neue"/>
                  <a:cs typeface="Times New Roman" pitchFamily="18" charset="0"/>
                </a:rPr>
                <a:t> </a:t>
              </a:r>
              <a:endParaRPr lang="en-US" altLang="en-US" sz="40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0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000" b="1" smtClean="0">
                  <a:solidFill>
                    <a:srgbClr val="0000FF"/>
                  </a:solidFill>
                  <a:latin typeface="Times New Roman" pitchFamily="18" charset="0"/>
                  <a:ea typeface="Helvetica Neue"/>
                  <a:cs typeface="Times New Roman" pitchFamily="18" charset="0"/>
                </a:rPr>
                <a:t>KNTT</a:t>
              </a:r>
              <a:endParaRPr lang="en-SG" altLang="en-US" sz="40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370218"/>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Times New Roman" pitchFamily="18" charset="0"/>
                <a:ea typeface="Cambria" panose="02040503050406030204" pitchFamily="18" charset="0"/>
                <a:cs typeface="Times New Roman" pitchFamily="18" charset="0"/>
              </a:rPr>
              <a:t>Em </a:t>
            </a:r>
            <a:r>
              <a:rPr lang="vi-VN" sz="2800" b="1" dirty="0">
                <a:solidFill>
                  <a:prstClr val="black"/>
                </a:solidFill>
                <a:latin typeface="Times New Roman" pitchFamily="18" charset="0"/>
                <a:ea typeface="Cambria" panose="02040503050406030204" pitchFamily="18" charset="0"/>
                <a:cs typeface="Times New Roman" pitchFamily="18" charset="0"/>
              </a:rPr>
              <a:t>hãy thực hiện một việc làm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a:t>
            </a:r>
            <a:r>
              <a:rPr lang="vi-VN" sz="2800" b="1" smtClean="0">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trong gia đình và chia sẻ trước lớp.</a:t>
            </a:r>
            <a:endParaRPr lang="en-US" sz="2800" b="1" dirty="0">
              <a:solidFill>
                <a:prstClr val="black"/>
              </a:solidFill>
              <a:latin typeface="Times New Roman" pitchFamily="18" charset="0"/>
              <a:ea typeface="Cambria" panose="02040503050406030204" pitchFamily="18" charset="0"/>
              <a:cs typeface="Times New Roman"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hành động hay một lời nói cụ thể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 ngoài xã hội.</a:t>
            </a:r>
            <a:endParaRPr lang="en-US" sz="2800" b="1" dirty="0">
              <a:solidFill>
                <a:prstClr val="black"/>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xmlns=""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Hoạt</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động</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vi-VN" sz="2400" b="1" dirty="0">
                <a:solidFill>
                  <a:srgbClr val="FF0000"/>
                </a:solidFill>
                <a:latin typeface="Times New Roman" pitchFamily="18" charset="0"/>
                <a:ea typeface="Arial" panose="020B0604020202020204" pitchFamily="34" charset="0"/>
                <a:cs typeface="Times New Roman" pitchFamily="18" charset="0"/>
              </a:rPr>
              <a:t>Thực hiện hành </a:t>
            </a:r>
            <a:r>
              <a:rPr lang="vi-VN" sz="2400" b="1">
                <a:solidFill>
                  <a:srgbClr val="FF0000"/>
                </a:solidFill>
                <a:latin typeface="Times New Roman" pitchFamily="18" charset="0"/>
                <a:ea typeface="Arial" panose="020B0604020202020204" pitchFamily="34" charset="0"/>
                <a:cs typeface="Times New Roman" pitchFamily="18" charset="0"/>
              </a:rPr>
              <a:t>động </a:t>
            </a:r>
            <a:r>
              <a:rPr lang="en-US" sz="2400" b="1" smtClean="0">
                <a:solidFill>
                  <a:srgbClr val="FF0000"/>
                </a:solidFill>
                <a:latin typeface="Times New Roman" pitchFamily="18" charset="0"/>
                <a:ea typeface="Arial" panose="020B0604020202020204" pitchFamily="34" charset="0"/>
                <a:cs typeface="Times New Roman" pitchFamily="18" charset="0"/>
              </a:rPr>
              <a:t>siêng năng, kiên trì</a:t>
            </a:r>
            <a:r>
              <a:rPr lang="vi-VN" sz="2400" b="1" smtClean="0">
                <a:solidFill>
                  <a:srgbClr val="FF0000"/>
                </a:solidFill>
                <a:latin typeface="Times New Roman" pitchFamily="18" charset="0"/>
                <a:ea typeface="Arial" panose="020B0604020202020204" pitchFamily="34" charset="0"/>
                <a:cs typeface="Times New Roman" pitchFamily="18" charset="0"/>
              </a:rPr>
              <a:t>.</a:t>
            </a:r>
            <a:endParaRPr lang="en-US" sz="2400" b="1" dirty="0">
              <a:solidFill>
                <a:srgbClr val="FF0000"/>
              </a:solidFill>
              <a:latin typeface="Times New Roman" pitchFamily="18" charset="0"/>
              <a:ea typeface="Arial" panose="020B0604020202020204" pitchFamily="34"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49052" y="2156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smtClean="0">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274909"/>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4159558" y="5618538"/>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1157350"/>
              </p:ext>
            </p:extLst>
          </p:nvPr>
        </p:nvGraphicFramePr>
        <p:xfrm>
          <a:off x="395591" y="2520840"/>
          <a:ext cx="5143558" cy="3435096"/>
        </p:xfrm>
        <a:graphic>
          <a:graphicData uri="http://schemas.openxmlformats.org/drawingml/2006/table">
            <a:tbl>
              <a:tblPr>
                <a:tableStyleId>{5C22544A-7EE6-4342-B048-85BDC9FD1C3A}</a:tableStyleId>
              </a:tblPr>
              <a:tblGrid>
                <a:gridCol w="5143558"/>
              </a:tblGrid>
              <a:tr h="3418291">
                <a:tc>
                  <a:txBody>
                    <a:bodyPr/>
                    <a:lstStyle/>
                    <a:p>
                      <a:pPr marL="203200" marR="0" indent="-203200" algn="just">
                        <a:lnSpc>
                          <a:spcPct val="115000"/>
                        </a:lnSpc>
                        <a:spcBef>
                          <a:spcPts val="0"/>
                        </a:spcBef>
                        <a:spcAft>
                          <a:spcPts val="0"/>
                        </a:spcAft>
                      </a:pPr>
                      <a:r>
                        <a:rPr lang="en-US" sz="2800" dirty="0" err="1" smtClean="0">
                          <a:solidFill>
                            <a:schemeClr val="tx1"/>
                          </a:solidFill>
                          <a:effectLst/>
                          <a:latin typeface="Times New Roman" pitchFamily="18" charset="0"/>
                          <a:cs typeface="Times New Roman" pitchFamily="18" charset="0"/>
                        </a:rPr>
                        <a:t>Năm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học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này</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định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đăng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kí</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tham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gia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cuộc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hùng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biện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do </a:t>
                      </a:r>
                      <a:r>
                        <a:rPr lang="en-US" sz="2800" baseline="0" dirty="0" err="1" smtClean="0">
                          <a:solidFill>
                            <a:schemeClr val="tx1"/>
                          </a:solidFill>
                          <a:effectLst/>
                          <a:latin typeface="Times New Roman" pitchFamily="18" charset="0"/>
                          <a:cs typeface="Times New Roman" pitchFamily="18" charset="0"/>
                        </a:rPr>
                        <a:t>nhà</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trường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tổ</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chức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Nhưng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lo </a:t>
                      </a:r>
                      <a:r>
                        <a:rPr lang="en-US" sz="2800" baseline="0" dirty="0" err="1" smtClean="0">
                          <a:solidFill>
                            <a:schemeClr val="tx1"/>
                          </a:solidFill>
                          <a:effectLst/>
                          <a:latin typeface="Times New Roman" pitchFamily="18" charset="0"/>
                          <a:cs typeface="Times New Roman" pitchFamily="18" charset="0"/>
                        </a:rPr>
                        <a:t>lắng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vì</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vốn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từ</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của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mình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còn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hạn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chế</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đắn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đo</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biết</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có</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hay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a:t>
                      </a:r>
                      <a:endParaRPr lang="en-US" sz="2800" dirty="0">
                        <a:solidFill>
                          <a:schemeClr val="tx1"/>
                        </a:solidFill>
                        <a:effectLst/>
                        <a:latin typeface="Times New Roman" pitchFamily="18" charset="0"/>
                        <a:ea typeface="Arial" panose="020B0604020202020204" pitchFamily="34" charset="0"/>
                        <a:cs typeface="Times New Roman" pitchFamily="18"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93848"/>
        </p:xfrm>
        <a:graphic>
          <a:graphicData uri="http://schemas.openxmlformats.org/drawingml/2006/table">
            <a:tbl>
              <a:tblPr/>
              <a:tblGrid>
                <a:gridCol w="5211709"/>
              </a:tblGrid>
              <a:tr h="960120">
                <a:tc>
                  <a:txBody>
                    <a:bodyPr/>
                    <a:lstStyle/>
                    <a:p>
                      <a:pPr marL="190500" marR="0" indent="-190500" algn="just">
                        <a:lnSpc>
                          <a:spcPct val="115000"/>
                        </a:lnSpc>
                        <a:spcBef>
                          <a:spcPts val="0"/>
                        </a:spcBef>
                        <a:spcAft>
                          <a:spcPts val="0"/>
                        </a:spcAft>
                      </a:pPr>
                      <a:r>
                        <a:rPr lang="en-US" sz="3600" b="0" smtClean="0">
                          <a:effectLst/>
                          <a:latin typeface="#9Slide05 Israquella" pitchFamily="2" charset="0"/>
                          <a:ea typeface="Arial" panose="020B0604020202020204" pitchFamily="34" charset="0"/>
                        </a:rPr>
                        <a:t>L</a:t>
                      </a:r>
                      <a:r>
                        <a:rPr lang="en-US" sz="2800" b="0" smtClean="0">
                          <a:effectLst/>
                          <a:latin typeface="Times New Roman" pitchFamily="18" charset="0"/>
                          <a:ea typeface="Arial" panose="020B0604020202020204" pitchFamily="34" charset="0"/>
                          <a:cs typeface="Times New Roman" pitchFamily="18" charset="0"/>
                        </a:rPr>
                        <a:t>ớp</a:t>
                      </a:r>
                      <a:r>
                        <a:rPr lang="en-US" sz="2800" b="0" baseline="0" smtClean="0">
                          <a:effectLst/>
                          <a:latin typeface="Times New Roman" pitchFamily="18" charset="0"/>
                          <a:ea typeface="Arial" panose="020B0604020202020204" pitchFamily="34" charset="0"/>
                          <a:cs typeface="Times New Roman" pitchFamily="18" charset="0"/>
                        </a:rPr>
                        <a:t> 6A có phong trào thi đua giải các bài toán khó. Mặc dù là thành viên trong lớp nhưng Hòa thường xuyên bỏ qua, không làm những bài toán khó vì ngại suy nghĩ.</a:t>
                      </a:r>
                      <a:endParaRPr lang="en-US" sz="3600" b="0" dirty="0">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48031" y="-5212"/>
            <a:ext cx="1340525" cy="1221037"/>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ãy Đứng Dậy - Nick Vujicic [HD].mp4">
            <a:hlinkClick r:id="" action="ppaction://media"/>
          </p:cNvPr>
          <p:cNvPicPr>
            <a:picLocks noRot="1" noChangeAspect="1"/>
          </p:cNvPicPr>
          <p:nvPr>
            <a:videoFile r:link="rId1"/>
          </p:nvPr>
        </p:nvPicPr>
        <p:blipFill>
          <a:blip r:embed="rId3"/>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Hình Chữ nhật 9"/>
          <p:cNvSpPr/>
          <p:nvPr/>
        </p:nvSpPr>
        <p:spPr>
          <a:xfrm>
            <a:off x="2165684" y="2271645"/>
            <a:ext cx="6096000" cy="830997"/>
          </a:xfrm>
          <a:prstGeom prst="rect">
            <a:avLst/>
          </a:prstGeom>
        </p:spPr>
        <p:txBody>
          <a:bodyPr>
            <a:spAutoFit/>
          </a:bodyPr>
          <a:lstStyle/>
          <a:p>
            <a:r>
              <a:rPr lang="en-US" sz="2400" smtClean="0">
                <a:latin typeface="Times New Roman" pitchFamily="18" charset="0"/>
                <a:cs typeface="Times New Roman" pitchFamily="18" charset="0"/>
              </a:rPr>
              <a:t>? Cảm nhận của em sau khi xem video? Em học tập được gì từ nhân vật?</a:t>
            </a:r>
            <a:endParaRPr lang="en-US" sz="2400">
              <a:latin typeface="Times New Roman" pitchFamily="18" charset="0"/>
              <a:cs typeface="Times New Roman" pitchFamily="18" charset="0"/>
            </a:endParaRPr>
          </a:p>
        </p:txBody>
      </p:sp>
      <p:sp>
        <p:nvSpPr>
          <p:cNvPr id="4097" name="Rectangle 1"/>
          <p:cNvSpPr>
            <a:spLocks noChangeArrowheads="1"/>
          </p:cNvSpPr>
          <p:nvPr/>
        </p:nvSpPr>
        <p:spPr bwMode="auto">
          <a:xfrm>
            <a:off x="1957136" y="3048000"/>
            <a:ext cx="802105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sưu tầm câu chuyện kể về sự siêng năng, kiên trì của một bạn học sinh mà em biết. Sau đó thiết kế và đăng trên tờ báo tường của lớp để chia sẻ tấm gương đó với các bạn.</a:t>
            </a:r>
            <a:endParaRPr kumimoji="0" lang="en-US"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nêu những biểu hiện chưa siêng năng, kiên trì của bản thân và lập – thực hiện kế hoạch để khắc phục nhược điểm này.</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3" name="Group 2"/>
          <p:cNvGrpSpPr/>
          <p:nvPr/>
        </p:nvGrpSpPr>
        <p:grpSpPr>
          <a:xfrm>
            <a:off x="919627" y="578106"/>
            <a:ext cx="10357973"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Sắm vai tình huống về siêng năng, kiên trì </a:t>
              </a: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smtClean="0">
                <a:latin typeface="Times New Roman" pitchFamily="18" charset="0"/>
                <a:cs typeface="Times New Roman" pitchFamily="18" charset="0"/>
              </a:rPr>
              <a:t>1. Tìm những câu ca dao, tục ngữ nói về siêng năng, kiên trì. Ai tìm được nhanh và nhiều câu đúng hơn sẽ chiến thắng.</a:t>
            </a:r>
          </a:p>
          <a:p>
            <a:pPr lvl="0" fontAlgn="base"/>
            <a:r>
              <a:rPr lang="en-US" sz="2800" smtClean="0">
                <a:latin typeface="Times New Roman" pitchFamily="18" charset="0"/>
                <a:cs typeface="Times New Roman" pitchFamily="18" charset="0"/>
              </a:rPr>
              <a:t>2. Chia sẻ hiểu biết của em về ý nghĩa của những câu ca dao, tục ngữ đã tìm được</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smtClean="0">
                  <a:solidFill>
                    <a:srgbClr val="0000FF"/>
                  </a:solidFill>
                  <a:latin typeface="Times New Roman" pitchFamily="18" charset="0"/>
                  <a:ea typeface="Helvetica Neue"/>
                  <a:cs typeface="Times New Roman" pitchFamily="18" charset="0"/>
                </a:rPr>
                <a:t>Bài</a:t>
              </a:r>
              <a:r>
                <a:rPr lang="en-US" altLang="en-US" sz="3600" b="1" smtClean="0">
                  <a:solidFill>
                    <a:srgbClr val="0000FF"/>
                  </a:solidFill>
                  <a:latin typeface="Times New Roman" pitchFamily="18" charset="0"/>
                  <a:ea typeface="Helvetica Neue"/>
                  <a:cs typeface="Times New Roman" pitchFamily="18" charset="0"/>
                </a:rPr>
                <a:t> 3:</a:t>
              </a:r>
              <a:r>
                <a:rPr lang="en-US" altLang="en-US" sz="3600" b="1" smtClean="0">
                  <a:solidFill>
                    <a:srgbClr val="FF0000"/>
                  </a:solidFill>
                  <a:latin typeface="Times New Roman" pitchFamily="18" charset="0"/>
                  <a:ea typeface="Helvetica Neue"/>
                  <a:cs typeface="Times New Roman" pitchFamily="18" charset="0"/>
                </a:rPr>
                <a:t> </a:t>
              </a:r>
              <a:endParaRPr lang="en-US" altLang="en-US" sz="36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KNTT</a:t>
              </a:r>
              <a:endParaRPr lang="en-SG" altLang="en-US" sz="36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Times New Roman" pitchFamily="18" charset="0"/>
                <a:ea typeface="Arial" panose="020B0604020202020204" pitchFamily="34" charset="0"/>
                <a:cs typeface="Times New Roman" pitchFamily="18" charset="0"/>
              </a:rPr>
              <a:t>1</a:t>
            </a:r>
            <a:r>
              <a:rPr lang="en-US" sz="3600" b="1" smtClean="0">
                <a:solidFill>
                  <a:srgbClr val="FF0000"/>
                </a:solidFill>
                <a:latin typeface="Times New Roman" pitchFamily="18" charset="0"/>
                <a:ea typeface="Arial" panose="020B0604020202020204" pitchFamily="34" charset="0"/>
                <a:cs typeface="Times New Roman" pitchFamily="18" charset="0"/>
              </a:rPr>
              <a:t>. Siêng năng, kiên trì </a:t>
            </a:r>
            <a:r>
              <a:rPr lang="vi-VN" sz="3600" b="1" smtClean="0">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a:t>
            </a:r>
            <a:r>
              <a:rPr lang="vi-VN" sz="3600" b="1" dirty="0" smtClean="0">
                <a:solidFill>
                  <a:srgbClr val="FF0000"/>
                </a:solidFill>
                <a:latin typeface="Times New Roman" pitchFamily="18" charset="0"/>
                <a:ea typeface="Arial" panose="020B0604020202020204" pitchFamily="34" charset="0"/>
                <a:cs typeface="Times New Roman" pitchFamily="18" charset="0"/>
              </a:rPr>
              <a:t>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smtClean="0">
                <a:solidFill>
                  <a:srgbClr val="FF0000"/>
                </a:solidFill>
                <a:latin typeface="Times New Roman" pitchFamily="18" charset="0"/>
                <a:ea typeface="Arial" panose="020B0604020202020204" pitchFamily="34" charset="0"/>
                <a:cs typeface="Times New Roman" pitchFamily="18" charset="0"/>
              </a:rPr>
              <a:t>a </a:t>
            </a:r>
            <a:r>
              <a:rPr lang="en-US" sz="3600" b="1" smtClean="0">
                <a:solidFill>
                  <a:srgbClr val="FF0000"/>
                </a:solidFill>
                <a:latin typeface="Times New Roman" pitchFamily="18" charset="0"/>
                <a:ea typeface="Arial" panose="020B0604020202020204" pitchFamily="34" charset="0"/>
                <a:cs typeface="Times New Roman" pitchFamily="18" charset="0"/>
              </a:rPr>
              <a:t>Siêng năng, kiên trì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62596"/>
          </a:xfrm>
          <a:prstGeom prst="rect">
            <a:avLst/>
          </a:prstGeom>
        </p:spPr>
        <p:txBody>
          <a:bodyPr wrap="square">
            <a:spAutoFit/>
          </a:bodyPr>
          <a:lstStyle/>
          <a:p>
            <a:pPr indent="342900" algn="just">
              <a:spcAft>
                <a:spcPts val="200"/>
              </a:spcAft>
            </a:pPr>
            <a:r>
              <a:rPr lang="en-US" sz="2400" smtClean="0">
                <a:latin typeface="Times New Roman" pitchFamily="18" charset="0"/>
                <a:ea typeface="Arial" panose="020B0604020202020204" pitchFamily="34" charset="0"/>
                <a:cs typeface="Times New Roman" pitchFamily="18" charset="0"/>
              </a:rPr>
              <a:t>Mạc Đĩnh Chi là vị trạng nguyên nổi tiếng trong lịch sử Việt Nam. Vốn lanh lợi, thông minh, ham học nhưng nhà nghèo không được đi học, Mạc Đĩnh Chi thường phải tranh thủ ghé qua lớp học ở gần nhà, đứng ngoài cửa nghe thầy giảng. Ban ngày đi nhặt củi kiếm sống, tối về cậu lại lo ôn luyện, học bài. Nhà nghèo không có đèn, cậu bắt đom đóm bỏ vào vỏ trứng lấy ánh sáng để học. Không có giấy, cậu dùng lá để tập viết. Nhờ siêng năng, kiên trì, nỗ lực vượt qua mọi khó khăn để học tập, Mạc Đĩnh Chi đã thi đỗ Trạng nguyên – học vị Tiễn sĩ cao nhất.</a:t>
            </a:r>
          </a:p>
          <a:p>
            <a:pPr indent="342900" algn="r">
              <a:spcAft>
                <a:spcPts val="200"/>
              </a:spcAft>
            </a:pPr>
            <a:r>
              <a:rPr lang="en-US" sz="2400" smtClean="0">
                <a:latin typeface="Times New Roman" pitchFamily="18" charset="0"/>
                <a:cs typeface="Times New Roman" pitchFamily="18" charset="0"/>
              </a:rPr>
              <a:t>                                                    (Phỏng theo Các vị trạng nguyên, bảng nhân,</a:t>
            </a:r>
          </a:p>
          <a:p>
            <a:pPr indent="342900" algn="r">
              <a:spcAft>
                <a:spcPts val="200"/>
              </a:spcAft>
            </a:pPr>
            <a:r>
              <a:rPr lang="en-US" sz="2400" smtClean="0">
                <a:latin typeface="Times New Roman" pitchFamily="18" charset="0"/>
                <a:cs typeface="Times New Roman" pitchFamily="18" charset="0"/>
              </a:rPr>
              <a:t> thám hoa qua các triều đại phong kiến Việt Nam, </a:t>
            </a:r>
          </a:p>
          <a:p>
            <a:pPr indent="342900" algn="r">
              <a:spcAft>
                <a:spcPts val="200"/>
              </a:spcAft>
            </a:pPr>
            <a:r>
              <a:rPr lang="en-US" sz="2400" smtClean="0">
                <a:latin typeface="Times New Roman" pitchFamily="18" charset="0"/>
                <a:cs typeface="Times New Roman" pitchFamily="18" charset="0"/>
              </a:rPr>
              <a:t>NXB Văn hóa – Thông tin, 2006)</a:t>
            </a:r>
            <a:endParaRPr lang="en-US" sz="2400" dirty="0">
              <a:latin typeface="Times New Roman" pitchFamily="18" charset="0"/>
              <a:cs typeface="Times New Roman"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pic>
        <p:nvPicPr>
          <p:cNvPr id="20" name="Ảnh 19" descr="pngtree-book-pencil-border-illustration-png-image_4506758.jpg"/>
          <p:cNvPicPr>
            <a:picLocks noChangeAspect="1"/>
          </p:cNvPicPr>
          <p:nvPr/>
        </p:nvPicPr>
        <p:blipFill>
          <a:blip r:embed="rId3" cstate="print"/>
          <a:stretch>
            <a:fillRect/>
          </a:stretch>
        </p:blipFill>
        <p:spPr>
          <a:xfrm>
            <a:off x="4780547" y="2181727"/>
            <a:ext cx="3352800" cy="4676273"/>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288758" y="4154905"/>
            <a:ext cx="5229726" cy="25968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smtClean="0">
                <a:solidFill>
                  <a:schemeClr val="tx1"/>
                </a:solidFill>
                <a:latin typeface="Times New Roman" pitchFamily="18" charset="0"/>
                <a:cs typeface="Times New Roman" pitchFamily="18" charset="0"/>
              </a:rPr>
              <a:t>Mạc Đĩnh Chi đã nỗ lực để thi đỗ Trạng nguyên</a:t>
            </a:r>
            <a:r>
              <a:rPr lang="en-US" sz="2000" i="1" smtClean="0">
                <a:solidFill>
                  <a:srgbClr val="000000"/>
                </a:solidFill>
                <a:latin typeface="Times New Roman" panose="02020603050405020304" pitchFamily="18" charset="0"/>
              </a:rPr>
              <a:t>: Tranh thủ ghé qua lớp học ở gần nhà, đứng ngoài cửa nghe thầy giảng, ngày nhặt củi tối về cậu lại lo ôn luyện, học bài, bắt đom đóm bỏ vào vỏ trứng lấy ánh sáng để học, dùng lá để tập viết</a:t>
            </a:r>
            <a:r>
              <a:rPr lang="en-US" sz="2000" i="1" smtClean="0">
                <a:solidFill>
                  <a:srgbClr val="000000"/>
                </a:solidFill>
                <a:latin typeface="Times New Roman" panose="02020603050405020304" pitchFamily="18" charset="0"/>
                <a:ea typeface="Times New Roman" panose="02020603050405020304" pitchFamily="18" charset="0"/>
              </a:rPr>
              <a:t>.</a:t>
            </a:r>
            <a:endParaRPr lang="en-US" sz="2000" i="1" dirty="0" smtClean="0">
              <a:solidFill>
                <a:srgbClr val="000000"/>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6632954" y="4138863"/>
            <a:ext cx="5559046" cy="24063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ea typeface="Times New Roman" panose="02020603050405020304" pitchFamily="18" charset="0"/>
              </a:rPr>
              <a:t>Siêng năng, kiên trì là đức tính của con người biểu hiện ở sự cần cù, tự giác, miệt mài, làm việc thường xuyên và đều đặn.</a:t>
            </a:r>
            <a:endParaRPr lang="en-US" sz="24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9667964" y="396103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326804" y="1269554"/>
            <a:ext cx="5957455" cy="2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i="1" smtClean="0"/>
              <a:t>- Siêng năng là tính cách làm việc tự giác, cần cù, chịu khó, thường xuyên của con người.</a:t>
            </a:r>
            <a:endParaRPr lang="en-US" smtClean="0"/>
          </a:p>
          <a:p>
            <a:pPr>
              <a:buNone/>
            </a:pPr>
            <a:r>
              <a:rPr lang="en-US" i="1" smtClean="0"/>
              <a:t>- Kiên trì là tính cách làm việc tự giác, miệt mài, quyết tâm, bền bỉ đến cùng dù gặp khó khăn, trở ngại của con người.</a:t>
            </a:r>
            <a:endParaRPr lang="en-US"/>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7019</TotalTime>
  <Words>1555</Words>
  <Application>Microsoft Office PowerPoint</Application>
  <PresentationFormat>Custom</PresentationFormat>
  <Paragraphs>140</Paragraphs>
  <Slides>28</Slides>
  <Notes>6</Notes>
  <HiddenSlides>0</HiddenSlides>
  <MMClips>1</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213</cp:revision>
  <dcterms:created xsi:type="dcterms:W3CDTF">2021-06-28T15:32:15Z</dcterms:created>
  <dcterms:modified xsi:type="dcterms:W3CDTF">2021-08-17T01:52:01Z</dcterms:modified>
</cp:coreProperties>
</file>