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4" r:id="rId4"/>
    <p:sldId id="259" r:id="rId5"/>
    <p:sldId id="258" r:id="rId6"/>
    <p:sldId id="261" r:id="rId7"/>
    <p:sldId id="262" r:id="rId8"/>
    <p:sldId id="263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783A32-6612-4061-810D-2598FCFDE16E}" type="doc">
      <dgm:prSet loTypeId="urn:microsoft.com/office/officeart/2005/8/layout/vList4#1" loCatId="picture" qsTypeId="urn:microsoft.com/office/officeart/2005/8/quickstyle/simple1#1" qsCatId="simple" csTypeId="urn:microsoft.com/office/officeart/2005/8/colors/accent1_1#1" csCatId="accent1" phldr="1"/>
      <dgm:spPr/>
      <dgm:t>
        <a:bodyPr/>
        <a:lstStyle/>
        <a:p>
          <a:endParaRPr lang="en-US"/>
        </a:p>
      </dgm:t>
    </dgm:pt>
    <dgm:pt modelId="{8C4E1181-A43E-4AFA-A175-608167BDD664}">
      <dgm:prSet phldrT="[Text]" custT="1"/>
      <dgm:spPr>
        <a:xfrm>
          <a:off x="0" y="0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kumimoji="0" lang="en-US" sz="2800" b="1" i="0" u="none" strike="noStrike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Hải</a:t>
          </a:r>
          <a:r>
            <a:rPr kumimoji="0" lang="en-US" sz="2800" b="1" i="0" u="none" strike="noStrike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đã</a:t>
          </a:r>
          <a:r>
            <a:rPr kumimoji="0" lang="en-US" sz="2800" b="1" i="0" u="none" strike="noStrike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có</a:t>
          </a:r>
          <a:r>
            <a:rPr kumimoji="0" lang="en-US" sz="2800" b="1" i="0" u="none" strike="noStrike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việc</a:t>
          </a:r>
          <a:r>
            <a:rPr kumimoji="0" lang="en-US" sz="2800" b="1" i="0" u="none" strike="noStrike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làm</a:t>
          </a:r>
          <a:r>
            <a:rPr kumimoji="0" lang="en-US" sz="2800" b="1" i="0" u="none" strike="noStrike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gì</a:t>
          </a:r>
          <a:r>
            <a:rPr kumimoji="0" lang="en-US" sz="2800" b="1" i="0" u="none" strike="noStrike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?</a:t>
          </a:r>
        </a:p>
        <a:p>
          <a:pPr algn="just"/>
          <a:r>
            <a:rPr kumimoji="0" lang="en-US" sz="2800" b="1" i="1" u="none" strike="noStrike" cap="none" spc="0" normalizeH="0" baseline="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</a:r>
          <a:endParaRPr lang="en-US" sz="280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#9Slide05 Brannboll Ny" panose="02000000000000000000" pitchFamily="2" charset="0"/>
            <a:ea typeface="+mn-ea"/>
            <a:cs typeface="+mn-cs"/>
          </a:endParaRPr>
        </a:p>
      </dgm:t>
    </dgm:pt>
    <dgm:pt modelId="{75A4A354-C2D6-42E3-A26E-179C61CD6177}" type="parTrans" cxnId="{C72B50B4-8323-4069-A08C-18955E7EB655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89D7B0A2-E2C6-403B-88CB-63EEFC0BF3D8}" type="sibTrans" cxnId="{C72B50B4-8323-4069-A08C-18955E7EB655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36F1A9A7-0E91-4997-8451-066E68D6791C}">
      <dgm:prSet phldrT="[Text]" custT="1"/>
      <dgm:spPr>
        <a:xfrm>
          <a:off x="0" y="1686768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kumimoji="0" lang="en-US" sz="2800" b="1" i="0" u="none" strike="noStrike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Em</a:t>
          </a:r>
          <a:r>
            <a:rPr kumimoji="0" lang="en-US" sz="2800" b="1" i="0" u="none" strike="noStrike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có</a:t>
          </a:r>
          <a:r>
            <a:rPr kumimoji="0" lang="en-US" sz="2800" b="1" i="0" u="none" strike="noStrike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suy</a:t>
          </a:r>
          <a:r>
            <a:rPr kumimoji="0" lang="en-US" sz="2800" b="1" i="0" u="none" strike="noStrike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nghĩ</a:t>
          </a:r>
          <a:r>
            <a:rPr kumimoji="0" lang="en-US" sz="2800" b="1" i="0" u="none" strike="noStrike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gì</a:t>
          </a:r>
          <a:r>
            <a:rPr kumimoji="0" lang="en-US" sz="2800" b="1" i="0" u="none" strike="noStrike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về</a:t>
          </a:r>
          <a:r>
            <a:rPr kumimoji="0" lang="en-US" sz="2800" b="1" i="0" u="none" strike="noStrike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hành</a:t>
          </a:r>
          <a:r>
            <a:rPr kumimoji="0" lang="en-US" sz="2800" b="1" i="0" u="none" strike="noStrike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động</a:t>
          </a:r>
          <a:r>
            <a:rPr kumimoji="0" lang="en-US" sz="2800" b="1" i="0" u="none" strike="noStrike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, </a:t>
          </a:r>
          <a:r>
            <a:rPr kumimoji="0" lang="en-US" sz="2800" b="1" i="0" u="none" strike="noStrike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việc</a:t>
          </a:r>
          <a:r>
            <a:rPr kumimoji="0" lang="en-US" sz="2800" b="1" i="0" u="none" strike="noStrike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làm</a:t>
          </a:r>
          <a:r>
            <a:rPr kumimoji="0" lang="en-US" sz="2800" b="1" i="0" u="none" strike="noStrike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của</a:t>
          </a:r>
          <a:r>
            <a:rPr kumimoji="0" lang="en-US" sz="2800" b="1" i="0" u="none" strike="noStrike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spc="0" normalizeH="0" baseline="0" noProof="0" dirty="0" err="1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Hải</a:t>
          </a:r>
          <a:r>
            <a:rPr kumimoji="0" lang="en-US" sz="2800" b="1" i="0" u="none" strike="noStrike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?</a:t>
          </a:r>
        </a:p>
        <a:p>
          <a:pPr algn="just"/>
          <a:r>
            <a:rPr kumimoji="0" lang="en-US" sz="2800" b="1" i="1" u="none" strike="noStrike" cap="none" spc="0" normalizeH="0" baseline="0" noProof="0" dirty="0" smtClean="0">
              <a:solidFill>
                <a:srgbClr val="C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</a:r>
          <a:endParaRPr lang="en-US" sz="280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#9Slide05 Brannboll Ny" panose="02000000000000000000" pitchFamily="2" charset="0"/>
            <a:ea typeface="+mn-ea"/>
            <a:cs typeface="+mn-cs"/>
          </a:endParaRPr>
        </a:p>
      </dgm:t>
    </dgm:pt>
    <dgm:pt modelId="{3076928A-BC39-4164-A392-EF7BB50AC8F7}" type="parTrans" cxnId="{C2A430EB-026A-428E-B9D3-EE570B6A1DAA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5F4F3BF3-4C3E-43BC-8B7A-5E8EE2D360D7}" type="sibTrans" cxnId="{C2A430EB-026A-428E-B9D3-EE570B6A1DAA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F6E9B8BA-2F37-4781-A521-61D00A840D7D}">
      <dgm:prSet phldrT="[Text]" custT="1"/>
      <dgm:spPr>
        <a:xfrm>
          <a:off x="0" y="3373537"/>
          <a:ext cx="9372600" cy="153342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n-US" sz="2800" b="1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Theo </a:t>
          </a:r>
          <a:r>
            <a:rPr lang="en-US" sz="2800" b="1" i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em</a:t>
          </a:r>
          <a:r>
            <a:rPr lang="en-US" sz="2800" b="1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, </a:t>
          </a:r>
          <a:r>
            <a:rPr lang="en-US" sz="2800" b="1" i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thế</a:t>
          </a:r>
          <a:r>
            <a:rPr lang="en-US" sz="2800" b="1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lang="en-US" sz="2800" b="1" i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nào</a:t>
          </a:r>
          <a:r>
            <a:rPr lang="en-US" sz="2800" b="1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lang="en-US" sz="2800" b="1" i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là</a:t>
          </a:r>
          <a:r>
            <a:rPr lang="en-US" sz="2800" b="1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lang="en-US" sz="2800" b="1" i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tiết</a:t>
          </a:r>
          <a:r>
            <a:rPr lang="en-US" sz="2800" b="1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 </a:t>
          </a:r>
          <a:r>
            <a:rPr lang="en-US" sz="2800" b="1" i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kiệm</a:t>
          </a:r>
          <a:r>
            <a:rPr lang="en-US" sz="2800" b="1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?</a:t>
          </a:r>
        </a:p>
        <a:p>
          <a:pPr algn="just"/>
          <a:r>
            <a:rPr lang="en-US" sz="2800" b="1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#9Slide05 Brannboll Ny" panose="02000000000000000000" pitchFamily="2" charset="0"/>
              <a:ea typeface="+mn-ea"/>
              <a:cs typeface="Arial" panose="020B0604020202020204" pitchFamily="34" charset="0"/>
            </a:rPr>
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</a:r>
          <a:endParaRPr lang="en-US" sz="2800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#9Slide05 Brannboll Ny" panose="02000000000000000000" pitchFamily="2" charset="0"/>
            <a:ea typeface="+mn-ea"/>
            <a:cs typeface="+mn-cs"/>
          </a:endParaRPr>
        </a:p>
      </dgm:t>
    </dgm:pt>
    <dgm:pt modelId="{F3A9BA2F-FEFE-44E8-8A5D-A95E30E49C0C}" type="parTrans" cxnId="{2E5A5FC6-7246-4A48-9A5C-8FF4449E3CE0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8CBDE6B4-DF30-443D-9579-CCA1D8018E24}" type="sibTrans" cxnId="{2E5A5FC6-7246-4A48-9A5C-8FF4449E3CE0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610C4521-7E21-4ABD-817D-19EC8F773957}" type="pres">
      <dgm:prSet presAssocID="{4D783A32-6612-4061-810D-2598FCFDE16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2B9614-1D42-4E2A-92D8-94BCF9DE39E4}" type="pres">
      <dgm:prSet presAssocID="{8C4E1181-A43E-4AFA-A175-608167BDD664}" presName="comp" presStyleCnt="0"/>
      <dgm:spPr/>
    </dgm:pt>
    <dgm:pt modelId="{DE66B4FA-8443-484B-9A9E-FA188D6B4E43}" type="pres">
      <dgm:prSet presAssocID="{8C4E1181-A43E-4AFA-A175-608167BDD664}" presName="box" presStyleLbl="node1" presStyleIdx="0" presStyleCnt="3" custLinFactNeighborX="-704"/>
      <dgm:spPr/>
      <dgm:t>
        <a:bodyPr/>
        <a:lstStyle/>
        <a:p>
          <a:endParaRPr lang="en-US"/>
        </a:p>
      </dgm:t>
    </dgm:pt>
    <dgm:pt modelId="{2AAACA77-E4A0-4E99-9F03-72ED26BB7B73}" type="pres">
      <dgm:prSet presAssocID="{8C4E1181-A43E-4AFA-A175-608167BDD664}" presName="img" presStyleLbl="fgImgPlace1" presStyleIdx="0" presStyleCnt="3"/>
      <dgm:spPr>
        <a:xfrm>
          <a:off x="153342" y="153342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46903CA-E59E-4D3A-B85F-2132F4D3C385}" type="pres">
      <dgm:prSet presAssocID="{8C4E1181-A43E-4AFA-A175-608167BDD66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FC630-2F4B-4B45-8D35-86BFE257DB89}" type="pres">
      <dgm:prSet presAssocID="{89D7B0A2-E2C6-403B-88CB-63EEFC0BF3D8}" presName="spacer" presStyleCnt="0"/>
      <dgm:spPr/>
    </dgm:pt>
    <dgm:pt modelId="{76DA393E-3756-4D17-8778-17C0D4D792DA}" type="pres">
      <dgm:prSet presAssocID="{36F1A9A7-0E91-4997-8451-066E68D6791C}" presName="comp" presStyleCnt="0"/>
      <dgm:spPr/>
    </dgm:pt>
    <dgm:pt modelId="{11925212-181A-4D0E-84EB-C4219DE1ABB7}" type="pres">
      <dgm:prSet presAssocID="{36F1A9A7-0E91-4997-8451-066E68D6791C}" presName="box" presStyleLbl="node1" presStyleIdx="1" presStyleCnt="3"/>
      <dgm:spPr/>
      <dgm:t>
        <a:bodyPr/>
        <a:lstStyle/>
        <a:p>
          <a:endParaRPr lang="en-US"/>
        </a:p>
      </dgm:t>
    </dgm:pt>
    <dgm:pt modelId="{2352C030-0248-483B-94A9-26972C30B2AA}" type="pres">
      <dgm:prSet presAssocID="{36F1A9A7-0E91-4997-8451-066E68D6791C}" presName="img" presStyleLbl="fgImgPlace1" presStyleIdx="1" presStyleCnt="3"/>
      <dgm:spPr>
        <a:xfrm>
          <a:off x="153342" y="1840111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29FFE63-9943-4FDD-AEB3-15F8D3455642}" type="pres">
      <dgm:prSet presAssocID="{36F1A9A7-0E91-4997-8451-066E68D6791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7A943-8EB1-47EA-BA75-90A3BF72AA10}" type="pres">
      <dgm:prSet presAssocID="{5F4F3BF3-4C3E-43BC-8B7A-5E8EE2D360D7}" presName="spacer" presStyleCnt="0"/>
      <dgm:spPr/>
    </dgm:pt>
    <dgm:pt modelId="{E9FBCDE1-C0F8-4B00-9C6E-C1A57153DC9C}" type="pres">
      <dgm:prSet presAssocID="{F6E9B8BA-2F37-4781-A521-61D00A840D7D}" presName="comp" presStyleCnt="0"/>
      <dgm:spPr/>
    </dgm:pt>
    <dgm:pt modelId="{D857732E-E667-406B-8596-FB28DE60F3B0}" type="pres">
      <dgm:prSet presAssocID="{F6E9B8BA-2F37-4781-A521-61D00A840D7D}" presName="box" presStyleLbl="node1" presStyleIdx="2" presStyleCnt="3"/>
      <dgm:spPr/>
      <dgm:t>
        <a:bodyPr/>
        <a:lstStyle/>
        <a:p>
          <a:endParaRPr lang="en-US"/>
        </a:p>
      </dgm:t>
    </dgm:pt>
    <dgm:pt modelId="{72B5F39E-2D8B-4AE5-99A7-0B4F92796C74}" type="pres">
      <dgm:prSet presAssocID="{F6E9B8BA-2F37-4781-A521-61D00A840D7D}" presName="img" presStyleLbl="fgImgPlace1" presStyleIdx="2" presStyleCnt="3"/>
      <dgm:spPr>
        <a:xfrm>
          <a:off x="153342" y="3526879"/>
          <a:ext cx="1874520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B13E293-4E29-4216-A0D2-9CCA14266B56}" type="pres">
      <dgm:prSet presAssocID="{F6E9B8BA-2F37-4781-A521-61D00A840D7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5A5FC6-7246-4A48-9A5C-8FF4449E3CE0}" srcId="{4D783A32-6612-4061-810D-2598FCFDE16E}" destId="{F6E9B8BA-2F37-4781-A521-61D00A840D7D}" srcOrd="2" destOrd="0" parTransId="{F3A9BA2F-FEFE-44E8-8A5D-A95E30E49C0C}" sibTransId="{8CBDE6B4-DF30-443D-9579-CCA1D8018E24}"/>
    <dgm:cxn modelId="{2E4E2917-F385-4A0A-8D97-0A87242DE059}" type="presOf" srcId="{8C4E1181-A43E-4AFA-A175-608167BDD664}" destId="{046903CA-E59E-4D3A-B85F-2132F4D3C385}" srcOrd="1" destOrd="0" presId="urn:microsoft.com/office/officeart/2005/8/layout/vList4#1"/>
    <dgm:cxn modelId="{50BB50C5-028C-4959-8AA1-6ED092E2BBAF}" type="presOf" srcId="{F6E9B8BA-2F37-4781-A521-61D00A840D7D}" destId="{8B13E293-4E29-4216-A0D2-9CCA14266B56}" srcOrd="1" destOrd="0" presId="urn:microsoft.com/office/officeart/2005/8/layout/vList4#1"/>
    <dgm:cxn modelId="{C2A430EB-026A-428E-B9D3-EE570B6A1DAA}" srcId="{4D783A32-6612-4061-810D-2598FCFDE16E}" destId="{36F1A9A7-0E91-4997-8451-066E68D6791C}" srcOrd="1" destOrd="0" parTransId="{3076928A-BC39-4164-A392-EF7BB50AC8F7}" sibTransId="{5F4F3BF3-4C3E-43BC-8B7A-5E8EE2D360D7}"/>
    <dgm:cxn modelId="{BCE51834-453C-415D-A95B-03FF2B4DF33D}" type="presOf" srcId="{F6E9B8BA-2F37-4781-A521-61D00A840D7D}" destId="{D857732E-E667-406B-8596-FB28DE60F3B0}" srcOrd="0" destOrd="0" presId="urn:microsoft.com/office/officeart/2005/8/layout/vList4#1"/>
    <dgm:cxn modelId="{C72B50B4-8323-4069-A08C-18955E7EB655}" srcId="{4D783A32-6612-4061-810D-2598FCFDE16E}" destId="{8C4E1181-A43E-4AFA-A175-608167BDD664}" srcOrd="0" destOrd="0" parTransId="{75A4A354-C2D6-42E3-A26E-179C61CD6177}" sibTransId="{89D7B0A2-E2C6-403B-88CB-63EEFC0BF3D8}"/>
    <dgm:cxn modelId="{E3FAFAAF-CD96-4F6B-A65A-EC1F3F5C6F98}" type="presOf" srcId="{36F1A9A7-0E91-4997-8451-066E68D6791C}" destId="{11925212-181A-4D0E-84EB-C4219DE1ABB7}" srcOrd="0" destOrd="0" presId="urn:microsoft.com/office/officeart/2005/8/layout/vList4#1"/>
    <dgm:cxn modelId="{0F5DFCC4-37B4-4218-94B9-C1A826E06F92}" type="presOf" srcId="{4D783A32-6612-4061-810D-2598FCFDE16E}" destId="{610C4521-7E21-4ABD-817D-19EC8F773957}" srcOrd="0" destOrd="0" presId="urn:microsoft.com/office/officeart/2005/8/layout/vList4#1"/>
    <dgm:cxn modelId="{81BE22F3-AAE5-47EE-97E1-26383E038450}" type="presOf" srcId="{8C4E1181-A43E-4AFA-A175-608167BDD664}" destId="{DE66B4FA-8443-484B-9A9E-FA188D6B4E43}" srcOrd="0" destOrd="0" presId="urn:microsoft.com/office/officeart/2005/8/layout/vList4#1"/>
    <dgm:cxn modelId="{BFA1E358-AFBE-453C-A1E8-0574594E82B9}" type="presOf" srcId="{36F1A9A7-0E91-4997-8451-066E68D6791C}" destId="{629FFE63-9943-4FDD-AEB3-15F8D3455642}" srcOrd="1" destOrd="0" presId="urn:microsoft.com/office/officeart/2005/8/layout/vList4#1"/>
    <dgm:cxn modelId="{39A75828-312D-47C0-98CF-2C2CDFC40650}" type="presParOf" srcId="{610C4521-7E21-4ABD-817D-19EC8F773957}" destId="{1C2B9614-1D42-4E2A-92D8-94BCF9DE39E4}" srcOrd="0" destOrd="0" presId="urn:microsoft.com/office/officeart/2005/8/layout/vList4#1"/>
    <dgm:cxn modelId="{7F8D2103-1E25-49A9-9FEF-5C9E5F686F9E}" type="presParOf" srcId="{1C2B9614-1D42-4E2A-92D8-94BCF9DE39E4}" destId="{DE66B4FA-8443-484B-9A9E-FA188D6B4E43}" srcOrd="0" destOrd="0" presId="urn:microsoft.com/office/officeart/2005/8/layout/vList4#1"/>
    <dgm:cxn modelId="{61CFB993-17CF-4DAB-99AF-4B3464688C36}" type="presParOf" srcId="{1C2B9614-1D42-4E2A-92D8-94BCF9DE39E4}" destId="{2AAACA77-E4A0-4E99-9F03-72ED26BB7B73}" srcOrd="1" destOrd="0" presId="urn:microsoft.com/office/officeart/2005/8/layout/vList4#1"/>
    <dgm:cxn modelId="{9DB60964-62ED-4455-8810-6A493DF0F8D8}" type="presParOf" srcId="{1C2B9614-1D42-4E2A-92D8-94BCF9DE39E4}" destId="{046903CA-E59E-4D3A-B85F-2132F4D3C385}" srcOrd="2" destOrd="0" presId="urn:microsoft.com/office/officeart/2005/8/layout/vList4#1"/>
    <dgm:cxn modelId="{497840CB-AD3A-453B-BCF9-B5C3688E6C9E}" type="presParOf" srcId="{610C4521-7E21-4ABD-817D-19EC8F773957}" destId="{3C4FC630-2F4B-4B45-8D35-86BFE257DB89}" srcOrd="1" destOrd="0" presId="urn:microsoft.com/office/officeart/2005/8/layout/vList4#1"/>
    <dgm:cxn modelId="{629DB487-A85C-451E-B6E5-392559690C3D}" type="presParOf" srcId="{610C4521-7E21-4ABD-817D-19EC8F773957}" destId="{76DA393E-3756-4D17-8778-17C0D4D792DA}" srcOrd="2" destOrd="0" presId="urn:microsoft.com/office/officeart/2005/8/layout/vList4#1"/>
    <dgm:cxn modelId="{6827ABDE-F97D-41A2-9E7F-4750ABB527FE}" type="presParOf" srcId="{76DA393E-3756-4D17-8778-17C0D4D792DA}" destId="{11925212-181A-4D0E-84EB-C4219DE1ABB7}" srcOrd="0" destOrd="0" presId="urn:microsoft.com/office/officeart/2005/8/layout/vList4#1"/>
    <dgm:cxn modelId="{CDC5CECB-4EDE-4EEC-A440-942FA4D5AB3F}" type="presParOf" srcId="{76DA393E-3756-4D17-8778-17C0D4D792DA}" destId="{2352C030-0248-483B-94A9-26972C30B2AA}" srcOrd="1" destOrd="0" presId="urn:microsoft.com/office/officeart/2005/8/layout/vList4#1"/>
    <dgm:cxn modelId="{ADE2EC3F-77E6-47E1-AAD4-5147393BBCF3}" type="presParOf" srcId="{76DA393E-3756-4D17-8778-17C0D4D792DA}" destId="{629FFE63-9943-4FDD-AEB3-15F8D3455642}" srcOrd="2" destOrd="0" presId="urn:microsoft.com/office/officeart/2005/8/layout/vList4#1"/>
    <dgm:cxn modelId="{186C0ABE-B39B-4916-BC4B-A0578168E4D5}" type="presParOf" srcId="{610C4521-7E21-4ABD-817D-19EC8F773957}" destId="{E767A943-8EB1-47EA-BA75-90A3BF72AA10}" srcOrd="3" destOrd="0" presId="urn:microsoft.com/office/officeart/2005/8/layout/vList4#1"/>
    <dgm:cxn modelId="{5AE53D5C-AC05-4815-92AB-3FA661ACCF21}" type="presParOf" srcId="{610C4521-7E21-4ABD-817D-19EC8F773957}" destId="{E9FBCDE1-C0F8-4B00-9C6E-C1A57153DC9C}" srcOrd="4" destOrd="0" presId="urn:microsoft.com/office/officeart/2005/8/layout/vList4#1"/>
    <dgm:cxn modelId="{F5097334-6369-406D-9CCA-CE91E230604F}" type="presParOf" srcId="{E9FBCDE1-C0F8-4B00-9C6E-C1A57153DC9C}" destId="{D857732E-E667-406B-8596-FB28DE60F3B0}" srcOrd="0" destOrd="0" presId="urn:microsoft.com/office/officeart/2005/8/layout/vList4#1"/>
    <dgm:cxn modelId="{69538AA3-7BAF-4B0A-A7A0-82220BEC7A35}" type="presParOf" srcId="{E9FBCDE1-C0F8-4B00-9C6E-C1A57153DC9C}" destId="{72B5F39E-2D8B-4AE5-99A7-0B4F92796C74}" srcOrd="1" destOrd="0" presId="urn:microsoft.com/office/officeart/2005/8/layout/vList4#1"/>
    <dgm:cxn modelId="{A358A9E3-E9DF-4026-8693-3F5EB52ABBFC}" type="presParOf" srcId="{E9FBCDE1-C0F8-4B00-9C6E-C1A57153DC9C}" destId="{8B13E293-4E29-4216-A0D2-9CCA14266B5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5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4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4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92E836-F117-4A63-AC0F-5F8D42D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35DDDD5-1CDB-4460-AB24-4BADD3F6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E247C4-D6B7-4A9E-922A-191D3793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DB655E-5F8D-44F1-BA06-D2EDD1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E9B112-609D-448D-BFFA-6ECD997B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4EA-6FC5-4DE6-A89F-9BE9420BE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78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C180A1-12DA-426C-AC44-2781155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226B60-8ABC-4B61-9F57-B2E9C387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B2EF28-89B8-4530-8D8F-C034014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B5488F-8264-44B9-B075-16B9338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B39AD0-DD47-442F-9082-854250B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98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DA977E-BAEC-4A80-83F0-3A79213C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115CB32-2984-45EE-BB6C-A921DF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E333C9-3F6C-4674-8749-AF6617E1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C611B6-F542-414C-B36D-39B5A060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99627F-3033-4432-8E23-02CB914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9CD3-C45F-429F-95A8-837E324DFB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9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7B1134-2C89-47E2-ADBD-3D567F6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9C5D22-2E5D-428E-922B-42C70B7B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47DCE5C-545B-4E06-A445-BA4A3900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CD5495-1FFE-4ABD-92F1-D7207B3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971984-370A-4E7F-8051-A5D8023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DF68516-FC6A-4282-87DB-F7966F4E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9ACE-5CFE-4AE7-B658-6CF8073D42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84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27FF43-F6B6-4F9E-AA90-5789C55C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1E5EB1-82C7-4664-BD2D-497464F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9CE5624-2A51-4948-AC3D-153D4205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09ED164-9C2D-4EB6-B0AD-17C508A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0144964-CD5F-4E78-90DB-C981DB2B3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BDBCCED-49EE-42D1-9B59-4AA315A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F68084A-01A0-4D6B-8C6C-7E7868B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D96E189-85E6-4005-A45C-0FEF735A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8A8-918D-487E-A68E-E1147EC418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17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BCD912-3180-4FF4-9FD2-83F58EF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1B440E1-0A5A-4D65-BB15-2504A1B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A36212F-0EDE-49C8-A895-7D927172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3D58708-3F55-4574-AB81-02D9C979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6E0E-12E8-4F60-AA4C-2D244E5456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6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0F3DD58-9276-410C-AF6C-7D5D1EBF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AF32367-9DC6-460C-AB8E-A7891D7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66418EF-E8B5-4976-B327-89696CF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7B28-9747-4E84-B604-46E657738A9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80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7BA44A-5ED3-4475-AED9-C9EA2B89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259986-40EC-43F4-B9A3-BA9464C3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25F9401-3A32-4777-80C5-2970CC10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687432-0049-40BB-8096-0E3F7135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48DB4A5-8C20-463C-9636-D42B52B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9B6976F-B1E2-4994-8F41-545902D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CE46-A05B-4D33-91D8-6AE2484A13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2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88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ED0E99-C51D-4E04-AA44-5410D8C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F0FA9D7-92C5-4932-8BD7-C9983459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25A2976-D5BB-4A41-9312-155E4E53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815652-DFC4-444D-879B-2A6372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CE3DCA6-62AA-4911-9858-06FA4908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F147248-5AEE-47AB-9F7F-FAB2F39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8A20-F7A3-41F1-BDEB-FDFA73989A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28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D108B5-811A-4196-9CD7-0B5BCC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1A6677E-F470-4938-B1A5-FB308A31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485A05-ACA6-4C3B-8A27-82D89B1D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6EF5E8-962A-42AD-A420-FE011F1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A104B0-F5E9-4C99-9EFA-E97BC759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0655-6099-49A5-A5B3-294E30F177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26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D943C10-B4B0-4CC7-83CA-1E90E32D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18C8B11-D57D-4C8D-A4A3-53B0AC46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05FE77-960F-4044-9C6F-685A5B7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85B594-C5C6-479C-91AF-9764975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FDE4F1-D15D-4E04-9E27-6010CE2A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138-390D-42D6-A3F9-214C2077893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1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5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7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2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4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2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7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90F15-967D-4EED-AF26-1512C2BF3FD9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FB88E0A-A312-48B2-AD45-C338016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49F5AB2-FA1E-4D1E-B88D-468CFA9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C58F2F-0EC0-4A27-89F0-4F10D21E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3429DF-F118-4ED8-A695-98CA0DBD1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923011-8E1E-4F13-86FE-11FCBA42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FE3-553D-4D67-B17E-45793350FDE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2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13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1.jpeg"/><Relationship Id="rId5" Type="http://schemas.openxmlformats.org/officeDocument/2006/relationships/diagramData" Target="../diagrams/data1.xml"/><Relationship Id="rId10" Type="http://schemas.openxmlformats.org/officeDocument/2006/relationships/image" Target="../media/image10.jpeg"/><Relationship Id="rId4" Type="http://schemas.openxmlformats.org/officeDocument/2006/relationships/image" Target="../media/image1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6.pn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8" y="0"/>
            <a:ext cx="12192000" cy="683125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14" y="333865"/>
            <a:ext cx="4058985" cy="537207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21274563">
            <a:off x="1234303" y="1679987"/>
            <a:ext cx="292360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err="1" smtClean="0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4400" b="1" dirty="0" smtClean="0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8:</a:t>
            </a:r>
            <a:r>
              <a:rPr lang="en-US" altLang="en-US" sz="4400" b="1" dirty="0" smtClean="0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TIẾT KIỆM</a:t>
            </a:r>
            <a:endParaRPr lang="en-SG" altLang="en-US" sz="40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463" y="468762"/>
            <a:ext cx="4519478" cy="5182805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7116507" y="3074883"/>
            <a:ext cx="3218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rPr>
              <a:t>II. </a:t>
            </a:r>
          </a:p>
          <a:p>
            <a:pPr algn="ctr"/>
            <a:r>
              <a:rPr lang="en-US" altLang="zh-CN" sz="3200" b="1" dirty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rPr>
              <a:t>KHÁM PHÁ</a:t>
            </a:r>
            <a:endParaRPr lang="zh-CN" altLang="en-US" sz="3200" b="1" dirty="0"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latin typeface="SVN-Vanilla Daisy Pro" panose="00000500000000000000" pitchFamily="2" charset="0"/>
              <a:ea typeface="微软雅黑" panose="020B0503020204020204" charset="-122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96321" y="135169"/>
            <a:ext cx="3099448" cy="1930623"/>
            <a:chOff x="4525460" y="4108799"/>
            <a:chExt cx="3364300" cy="2220276"/>
          </a:xfrm>
        </p:grpSpPr>
        <p:grpSp>
          <p:nvGrpSpPr>
            <p:cNvPr id="13" name="Group 12"/>
            <p:cNvGrpSpPr/>
            <p:nvPr/>
          </p:nvGrpSpPr>
          <p:grpSpPr>
            <a:xfrm>
              <a:off x="4525460" y="4108799"/>
              <a:ext cx="3364300" cy="2220276"/>
              <a:chOff x="4479297" y="4126245"/>
              <a:chExt cx="3364300" cy="2220276"/>
            </a:xfrm>
          </p:grpSpPr>
          <p:pic>
            <p:nvPicPr>
              <p:cNvPr id="15" name="PA_库_图片 27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 rot="5174318">
                <a:off x="5156669" y="3659594"/>
                <a:ext cx="2009555" cy="33643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5551490" y="4126245"/>
                <a:ext cx="151035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1600" b="1" dirty="0">
                    <a:solidFill>
                      <a:srgbClr val="FF0000"/>
                    </a:solidFill>
                    <a:latin typeface="SVN-Vanilla Daisy Pro" panose="00000500000000000000" pitchFamily="2" charset="0"/>
                    <a:cs typeface="Times New Roman" pitchFamily="18" charset="0"/>
                  </a:rPr>
                  <a:t>CÔ TUYẾT</a:t>
                </a:r>
              </a:p>
              <a:p>
                <a:r>
                  <a:rPr lang="en-US" sz="1600" b="1" dirty="0">
                    <a:solidFill>
                      <a:srgbClr val="FF0000"/>
                    </a:solidFill>
                    <a:latin typeface="SVN-Vanilla Daisy Pro" panose="00000500000000000000" pitchFamily="2" charset="0"/>
                    <a:cs typeface="Times New Roman" pitchFamily="18" charset="0"/>
                  </a:rPr>
                  <a:t>THCS TÔ HIỆU</a:t>
                </a:r>
                <a:endParaRPr lang="en-US" sz="1600" dirty="0">
                  <a:solidFill>
                    <a:srgbClr val="5F5F5F"/>
                  </a:solidFill>
                  <a:latin typeface="SVN-Vanilla Daisy Pro" panose="00000500000000000000" pitchFamily="2" charset="0"/>
                </a:endParaRP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16719" y1="37632" x2="8906" y2="51583"/>
                          <a14:backgroundMark x1="17578" y1="36577" x2="26563" y2="27784"/>
                          <a14:backgroundMark x1="27969" y1="29426" x2="39141" y2="35756"/>
                          <a14:backgroundMark x1="76797" y1="12661" x2="75938" y2="8053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5644" y="4705586"/>
              <a:ext cx="2420357" cy="1599842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090"/>
            <a:ext cx="12192000" cy="6831250"/>
          </a:xfrm>
          <a:prstGeom prst="rect">
            <a:avLst/>
          </a:prstGeom>
          <a:noFill/>
        </p:spPr>
      </p:pic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836821" y="986156"/>
            <a:ext cx="10523621" cy="26634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2484" y="1987014"/>
            <a:ext cx="8462211" cy="949167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sz="4400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4400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Tiết </a:t>
            </a:r>
            <a:r>
              <a:rPr lang="vi-VN" sz="4400" b="1" dirty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kiệm </a:t>
            </a:r>
            <a:r>
              <a:rPr lang="en-US" sz="4400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kiệm</a:t>
            </a:r>
            <a:endParaRPr lang="en-US" sz="4400" b="1" dirty="0">
              <a:solidFill>
                <a:srgbClr val="FF0000"/>
              </a:solidFill>
              <a:latin typeface="#9Slide05 Brannboll Ny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95263" y="116805"/>
            <a:ext cx="4348456" cy="6707996"/>
            <a:chOff x="385137" y="57164"/>
            <a:chExt cx="4348456" cy="6707996"/>
          </a:xfrm>
        </p:grpSpPr>
        <p:grpSp>
          <p:nvGrpSpPr>
            <p:cNvPr id="2" name="Group 1"/>
            <p:cNvGrpSpPr/>
            <p:nvPr/>
          </p:nvGrpSpPr>
          <p:grpSpPr>
            <a:xfrm>
              <a:off x="385137" y="57164"/>
              <a:ext cx="2820187" cy="6584741"/>
              <a:chOff x="380638" y="180419"/>
              <a:chExt cx="2820187" cy="6584741"/>
            </a:xfrm>
          </p:grpSpPr>
          <p:pic>
            <p:nvPicPr>
              <p:cNvPr id="6" name="图片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66" t="43141" r="16000" b="18696"/>
              <a:stretch/>
            </p:blipFill>
            <p:spPr>
              <a:xfrm>
                <a:off x="1266820" y="3143138"/>
                <a:ext cx="1934005" cy="2289520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867" t="20385" r="6933" b="5896"/>
              <a:stretch/>
            </p:blipFill>
            <p:spPr>
              <a:xfrm>
                <a:off x="380638" y="180419"/>
                <a:ext cx="1853184" cy="6584741"/>
              </a:xfrm>
              <a:prstGeom prst="rect">
                <a:avLst/>
              </a:prstGeom>
            </p:spPr>
          </p:pic>
        </p:grpSp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636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84" y="3436670"/>
            <a:ext cx="3964048" cy="2442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35926" y="-50055"/>
            <a:ext cx="1255238" cy="9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9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7" y="0"/>
            <a:ext cx="12192000" cy="6831250"/>
          </a:xfrm>
          <a:prstGeom prst="rect">
            <a:avLst/>
          </a:prstGeom>
          <a:noFill/>
        </p:spPr>
      </p:pic>
      <p:pic>
        <p:nvPicPr>
          <p:cNvPr id="5" name="图片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887" y="-113271"/>
            <a:ext cx="385859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029102" y="149587"/>
            <a:ext cx="415279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CÂU CHUYỆN</a:t>
            </a:r>
            <a:endParaRPr lang="en-US" altLang="en-US" sz="2000" dirty="0">
              <a:solidFill>
                <a:srgbClr val="5F5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6879" y="1594516"/>
            <a:ext cx="7769283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00">
              <a:spcAft>
                <a:spcPts val="300"/>
              </a:spcAft>
            </a:pP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M</a:t>
            </a:r>
            <a:r>
              <a:rPr lang="en-US" sz="2000" dirty="0" err="1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ấy</a:t>
            </a: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 hôm nay, em Trang bi bệnh khiến cả nhà ai cũng lo lắng. Bố đi làm xa, mẹ lúng túng vì thiếu tiền chữa bệnh cho em, Hải m</a:t>
            </a:r>
            <a:r>
              <a:rPr lang="en-US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ở </a:t>
            </a: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tủ l</a:t>
            </a:r>
            <a:r>
              <a:rPr lang="en-US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ấ</a:t>
            </a: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y ra một chiếc hộp nhỏ đưa cho mẹ và nói:</a:t>
            </a:r>
            <a:endParaRPr lang="en-US" sz="2000" dirty="0" smtClean="0">
              <a:effectLst/>
              <a:latin typeface="#9Slide05 Brannboll Ny" panose="02000000000000000000" pitchFamily="2" charset="0"/>
              <a:ea typeface="Arial" panose="020B0604020202020204" pitchFamily="34" charset="0"/>
            </a:endParaRPr>
          </a:p>
          <a:p>
            <a:pPr indent="304800">
              <a:spcAft>
                <a:spcPts val="300"/>
              </a:spcAft>
            </a:pP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— Mẹ cầm l</a:t>
            </a:r>
            <a:r>
              <a:rPr lang="en-US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ấ</a:t>
            </a: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y tiền để mua thuốc cho em.</a:t>
            </a:r>
            <a:endParaRPr lang="en-US" sz="2000" dirty="0" smtClean="0">
              <a:effectLst/>
              <a:latin typeface="#9Slide05 Brannboll Ny" panose="02000000000000000000" pitchFamily="2" charset="0"/>
              <a:ea typeface="Arial" panose="020B0604020202020204" pitchFamily="34" charset="0"/>
            </a:endParaRPr>
          </a:p>
          <a:p>
            <a:pPr indent="304800">
              <a:spcAft>
                <a:spcPts val="300"/>
              </a:spcAft>
            </a:pP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Mẹ ng</a:t>
            </a:r>
            <a:r>
              <a:rPr lang="en-US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ạ</a:t>
            </a: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c nhiên hỏi:</a:t>
            </a:r>
            <a:endParaRPr lang="en-US" sz="2000" dirty="0" smtClean="0">
              <a:effectLst/>
              <a:latin typeface="#9Slide05 Brannboll Ny" panose="02000000000000000000" pitchFamily="2" charset="0"/>
              <a:ea typeface="Arial" panose="020B0604020202020204" pitchFamily="34" charset="0"/>
            </a:endParaRPr>
          </a:p>
          <a:p>
            <a:pPr indent="304800">
              <a:spcAft>
                <a:spcPts val="300"/>
              </a:spcAft>
            </a:pP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— Tiền </a:t>
            </a:r>
            <a:r>
              <a:rPr lang="en-US" sz="2000" dirty="0" smtClean="0">
                <a:effectLst/>
                <a:latin typeface="#9Slide05 Brannboll Ny" panose="02000000000000000000" pitchFamily="2" charset="0"/>
                <a:ea typeface="Cambria" panose="02040503050406030204" pitchFamily="18" charset="0"/>
              </a:rPr>
              <a:t>ở</a:t>
            </a:r>
            <a:r>
              <a:rPr lang="en-US" sz="2000" i="1" dirty="0" smtClean="0">
                <a:effectLst/>
                <a:latin typeface="#9Slide05 Brannboll Ny" panose="02000000000000000000" pitchFamily="2" charset="0"/>
                <a:ea typeface="Cambria" panose="02040503050406030204" pitchFamily="18" charset="0"/>
              </a:rPr>
              <a:t> </a:t>
            </a: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đâu mà con có v</a:t>
            </a:r>
            <a:r>
              <a:rPr lang="en-US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ậ</a:t>
            </a: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y?</a:t>
            </a:r>
            <a:endParaRPr lang="en-US" sz="2000" dirty="0" smtClean="0">
              <a:effectLst/>
              <a:latin typeface="#9Slide05 Brannboll Ny" panose="02000000000000000000" pitchFamily="2" charset="0"/>
              <a:ea typeface="Arial" panose="020B0604020202020204" pitchFamily="34" charset="0"/>
            </a:endParaRPr>
          </a:p>
          <a:p>
            <a:pPr indent="304800">
              <a:spcAft>
                <a:spcPts val="300"/>
              </a:spcAft>
            </a:pP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Hải nhỏ nhẹ nói:</a:t>
            </a:r>
            <a:endParaRPr lang="en-US" sz="2000" dirty="0" smtClean="0">
              <a:effectLst/>
              <a:latin typeface="#9Slide05 Brannboll Ny" panose="02000000000000000000" pitchFamily="2" charset="0"/>
              <a:ea typeface="Arial" panose="020B0604020202020204" pitchFamily="34" charset="0"/>
            </a:endParaRPr>
          </a:p>
          <a:p>
            <a:pPr marL="457200" marR="0" indent="-139700">
              <a:spcBef>
                <a:spcPts val="0"/>
              </a:spcBef>
              <a:spcAft>
                <a:spcPts val="300"/>
              </a:spcAft>
            </a:pP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— Tiền con bán gi</a:t>
            </a:r>
            <a:r>
              <a:rPr lang="en-US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ấ</a:t>
            </a: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y vụn, chai lọ, tiền được mừng tuổi,... con đều dành dụm bỏ vào hộp để mua xe đ</a:t>
            </a:r>
            <a:r>
              <a:rPr lang="en-US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ạ</a:t>
            </a: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p nhưng việc chữa bệnh cho em cần thiết hơn </a:t>
            </a:r>
            <a:r>
              <a:rPr lang="en-US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ạ</a:t>
            </a: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!</a:t>
            </a:r>
            <a:endParaRPr lang="en-US" sz="2000" dirty="0" smtClean="0">
              <a:effectLst/>
              <a:latin typeface="#9Slide05 Brannboll Ny" panose="02000000000000000000" pitchFamily="2" charset="0"/>
              <a:ea typeface="Arial" panose="020B0604020202020204" pitchFamily="34" charset="0"/>
            </a:endParaRPr>
          </a:p>
          <a:p>
            <a:pPr indent="304800">
              <a:spcAft>
                <a:spcPts val="300"/>
              </a:spcAft>
            </a:pP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Mẹ m</a:t>
            </a:r>
            <a:r>
              <a:rPr lang="en-US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ỉ</a:t>
            </a:r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m cười khen Hải:</a:t>
            </a:r>
            <a:endParaRPr lang="en-US" sz="2000" dirty="0" smtClean="0">
              <a:effectLst/>
              <a:latin typeface="#9Slide05 Brannboll Ny" panose="02000000000000000000" pitchFamily="2" charset="0"/>
              <a:ea typeface="Arial" panose="020B0604020202020204" pitchFamily="34" charset="0"/>
            </a:endParaRPr>
          </a:p>
          <a:p>
            <a:pPr indent="304800"/>
            <a:r>
              <a:rPr lang="vi-VN" sz="2000" dirty="0" smtClean="0">
                <a:effectLst/>
                <a:latin typeface="#9Slide05 Brannboll Ny" panose="02000000000000000000" pitchFamily="2" charset="0"/>
                <a:ea typeface="Arial" panose="020B0604020202020204" pitchFamily="34" charset="0"/>
              </a:rPr>
              <a:t>— Con ngoan quá, còn nhỏ đã biết tiết kiệm, thương bố mẹ, thương em.</a:t>
            </a:r>
            <a:endParaRPr lang="en-US" sz="2000" dirty="0">
              <a:effectLst/>
              <a:latin typeface="#9Slide05 Brannboll Ny" panose="02000000000000000000" pitchFamily="2" charset="0"/>
              <a:ea typeface="Arial" panose="020B0604020202020204" pitchFamily="34" charset="0"/>
            </a:endParaRPr>
          </a:p>
        </p:txBody>
      </p:sp>
      <p:pic>
        <p:nvPicPr>
          <p:cNvPr id="9" name="Picture 8" descr="58PIC58PIC58PIC58PICHsaGKG559akDq_PIC20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6071" r="5357" b="14285"/>
          <a:stretch>
            <a:fillRect/>
          </a:stretch>
        </p:blipFill>
        <p:spPr bwMode="auto">
          <a:xfrm>
            <a:off x="-480030" y="-402968"/>
            <a:ext cx="13506788" cy="78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5926" y="-50055"/>
            <a:ext cx="1255238" cy="937524"/>
          </a:xfrm>
          <a:prstGeom prst="rect">
            <a:avLst/>
          </a:prstGeom>
        </p:spPr>
      </p:pic>
      <p:pic>
        <p:nvPicPr>
          <p:cNvPr id="1026" name="Picture 2" descr="Bí quyết để dạy con cách quản lý tiền ở các lứa tuổi | Tin tức mới nhất 24h  - Đọc Báo Lao Động online - Laodong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024" y="1029729"/>
            <a:ext cx="3296079" cy="250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hape 294"/>
          <p:cNvPicPr/>
          <p:nvPr/>
        </p:nvPicPr>
        <p:blipFill>
          <a:blip r:embed="rId7"/>
          <a:stretch/>
        </p:blipFill>
        <p:spPr>
          <a:xfrm>
            <a:off x="8657024" y="3987877"/>
            <a:ext cx="3136125" cy="232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7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6090"/>
            <a:ext cx="12192000" cy="6831250"/>
          </a:xfrm>
          <a:prstGeom prst="rect">
            <a:avLst/>
          </a:prstGeom>
          <a:noFill/>
        </p:spPr>
      </p:pic>
      <p:graphicFrame>
        <p:nvGraphicFramePr>
          <p:cNvPr id="6" name="Content Placeholder 4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4481376"/>
              </p:ext>
            </p:extLst>
          </p:nvPr>
        </p:nvGraphicFramePr>
        <p:xfrm>
          <a:off x="1295400" y="1219201"/>
          <a:ext cx="9372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0"/>
            <a:ext cx="12192000" cy="9445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 BÀI TẬP</a:t>
            </a:r>
          </a:p>
        </p:txBody>
      </p:sp>
      <p:pic>
        <p:nvPicPr>
          <p:cNvPr id="8" name="Picture 2" descr="http://photos.myjoyonline.com/photos/news/201311/6579331693860_200143784020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824" y="-191962"/>
            <a:ext cx="2462173" cy="1538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37" y="-208757"/>
            <a:ext cx="1945822" cy="136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35926" y="-50055"/>
            <a:ext cx="1255238" cy="9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0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090"/>
            <a:ext cx="12192000" cy="6831250"/>
          </a:xfrm>
          <a:prstGeom prst="rect">
            <a:avLst/>
          </a:prstGeom>
          <a:noFill/>
        </p:spPr>
      </p:pic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626859" y="-56755"/>
            <a:ext cx="7575296" cy="55832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63552" y="1684581"/>
            <a:ext cx="5280587" cy="2826667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R="0" lvl="0" algn="just">
              <a:lnSpc>
                <a:spcPct val="122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vi-VN" sz="3600" dirty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Tiết kiệm là biết sử dụng một cách hợp lí tiền bạc, của cải, thời gian, sức lực của mình và của người khác.</a:t>
            </a:r>
            <a:endParaRPr lang="en-US" sz="3600" u="none" strike="noStrike" spc="0" dirty="0">
              <a:solidFill>
                <a:srgbClr val="FF0000"/>
              </a:solidFill>
              <a:effectLst/>
              <a:latin typeface="#9Slide05 Brannboll Ny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905977" y="653819"/>
            <a:ext cx="4166485" cy="6035244"/>
            <a:chOff x="8286614" y="0"/>
            <a:chExt cx="4166485" cy="676516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/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67" t="20385" r="6933" b="5896"/>
            <a:stretch/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9378" y="-56755"/>
            <a:ext cx="125588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0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242" y="-5465"/>
            <a:ext cx="12192000" cy="683125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5926" y="-50055"/>
            <a:ext cx="1255238" cy="937524"/>
          </a:xfrm>
          <a:prstGeom prst="rect">
            <a:avLst/>
          </a:prstGeom>
        </p:spPr>
      </p:pic>
      <p:sp>
        <p:nvSpPr>
          <p:cNvPr id="7" name="AutoShape 3"/>
          <p:cNvSpPr>
            <a:spLocks noChangeArrowheads="1"/>
          </p:cNvSpPr>
          <p:nvPr/>
        </p:nvSpPr>
        <p:spPr bwMode="gray">
          <a:xfrm>
            <a:off x="0" y="0"/>
            <a:ext cx="3919994" cy="574675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>
            <a:noFill/>
          </a:ln>
          <a:effectLst>
            <a:outerShdw dist="63500" dir="3187806" algn="ctr" rotWithShape="0">
              <a:srgbClr val="001D3A"/>
            </a:outerShdw>
          </a:effectLst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en-US" sz="2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</a:t>
            </a:r>
            <a:r>
              <a:rPr lang="en-US" altLang="en-US" sz="24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 NHÓM BÀN</a:t>
            </a:r>
            <a:endParaRPr lang="en-US" altLang="en-US" sz="2400" b="1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58393" y="144824"/>
            <a:ext cx="5708027" cy="57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31" b="1" dirty="0" err="1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Quan</a:t>
            </a:r>
            <a:r>
              <a:rPr lang="en-US" sz="2531" b="1" dirty="0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sát</a:t>
            </a:r>
            <a:r>
              <a:rPr lang="en-US" sz="2531" b="1" dirty="0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tranh</a:t>
            </a:r>
            <a:r>
              <a:rPr lang="en-US" sz="2531" b="1" dirty="0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và</a:t>
            </a:r>
            <a:r>
              <a:rPr lang="en-US" sz="2531" b="1" dirty="0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trả</a:t>
            </a:r>
            <a:r>
              <a:rPr lang="en-US" sz="2531" b="1" dirty="0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lời</a:t>
            </a:r>
            <a:r>
              <a:rPr lang="en-US" sz="2531" b="1" dirty="0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câu</a:t>
            </a:r>
            <a:r>
              <a:rPr lang="en-US" sz="2531" b="1" dirty="0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0000FF"/>
                </a:solidFill>
                <a:latin typeface="SVN-Vanilla Daisy Pro" panose="00000500000000000000" pitchFamily="2" charset="0"/>
                <a:ea typeface="Arial Unicode MS"/>
              </a:rPr>
              <a:t>hỏi</a:t>
            </a:r>
            <a:endParaRPr lang="en-US" sz="2531" b="1" dirty="0">
              <a:solidFill>
                <a:srgbClr val="FF0000"/>
              </a:solidFill>
              <a:latin typeface="SVN-Vanilla Daisy Pro" panose="00000500000000000000" pitchFamily="2" charset="0"/>
              <a:ea typeface="Arial Unicode MS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92214" y="605433"/>
            <a:ext cx="1087133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92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12700"/>
            <a:r>
              <a:rPr lang="vi-VN" altLang="en-US" sz="1000" dirty="0" smtClean="0">
                <a:solidFill>
                  <a:prstClr val="black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/>
            </a:r>
            <a:br>
              <a:rPr lang="vi-VN" altLang="en-US" sz="1000" dirty="0" smtClean="0">
                <a:solidFill>
                  <a:prstClr val="black"/>
                </a:solidFill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Em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hãy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chỉ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ra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những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biểu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hiện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của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tiết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kiệm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và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chưa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tiết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kiệm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trong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các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bức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tranh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sau</a:t>
            </a:r>
            <a:r>
              <a:rPr lang="en-US" sz="3600" b="1" dirty="0" smtClean="0">
                <a:solidFill>
                  <a:srgbClr val="000000"/>
                </a:solidFill>
                <a:latin typeface="#9Slide05 Israquella" pitchFamily="2" charset="0"/>
                <a:ea typeface="Courier New" panose="02070309020205020404" pitchFamily="49" charset="0"/>
              </a:rPr>
              <a:t>?</a:t>
            </a:r>
            <a:endParaRPr lang="vi-VN" altLang="en-US" sz="3600" b="1" dirty="0" smtClean="0">
              <a:solidFill>
                <a:srgbClr val="FF0000"/>
              </a:solidFill>
              <a:latin typeface="#9Slide05 Israquella" pitchFamily="2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11" name="Shape 292"/>
          <p:cNvPicPr/>
          <p:nvPr/>
        </p:nvPicPr>
        <p:blipFill>
          <a:blip r:embed="rId4"/>
          <a:stretch/>
        </p:blipFill>
        <p:spPr>
          <a:xfrm>
            <a:off x="334411" y="1405652"/>
            <a:ext cx="2804160" cy="2304891"/>
          </a:xfrm>
          <a:prstGeom prst="rect">
            <a:avLst/>
          </a:prstGeom>
        </p:spPr>
      </p:pic>
      <p:pic>
        <p:nvPicPr>
          <p:cNvPr id="13" name="Shape 298"/>
          <p:cNvPicPr/>
          <p:nvPr/>
        </p:nvPicPr>
        <p:blipFill>
          <a:blip r:embed="rId5"/>
          <a:stretch/>
        </p:blipFill>
        <p:spPr>
          <a:xfrm>
            <a:off x="7577918" y="1401260"/>
            <a:ext cx="2810510" cy="230928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070182" y="4093912"/>
            <a:ext cx="3382177" cy="2234699"/>
            <a:chOff x="5015865" y="4467940"/>
            <a:chExt cx="2792095" cy="2432050"/>
          </a:xfrm>
        </p:grpSpPr>
        <p:pic>
          <p:nvPicPr>
            <p:cNvPr id="15" name="Shape 306"/>
            <p:cNvPicPr/>
            <p:nvPr/>
          </p:nvPicPr>
          <p:blipFill>
            <a:blip r:embed="rId6"/>
            <a:stretch/>
          </p:blipFill>
          <p:spPr>
            <a:xfrm>
              <a:off x="5015865" y="4505723"/>
              <a:ext cx="1109345" cy="2304415"/>
            </a:xfrm>
            <a:prstGeom prst="rect">
              <a:avLst/>
            </a:prstGeom>
          </p:spPr>
        </p:pic>
        <p:pic>
          <p:nvPicPr>
            <p:cNvPr id="16" name="Shape 308"/>
            <p:cNvPicPr/>
            <p:nvPr/>
          </p:nvPicPr>
          <p:blipFill>
            <a:blip r:embed="rId7"/>
            <a:stretch/>
          </p:blipFill>
          <p:spPr>
            <a:xfrm>
              <a:off x="6125210" y="4467940"/>
              <a:ext cx="1682750" cy="2432050"/>
            </a:xfrm>
            <a:prstGeom prst="rect">
              <a:avLst/>
            </a:prstGeom>
          </p:spPr>
        </p:pic>
      </p:grpSp>
      <p:pic>
        <p:nvPicPr>
          <p:cNvPr id="17" name="Shape 310"/>
          <p:cNvPicPr/>
          <p:nvPr/>
        </p:nvPicPr>
        <p:blipFill>
          <a:blip r:embed="rId8"/>
          <a:stretch/>
        </p:blipFill>
        <p:spPr>
          <a:xfrm>
            <a:off x="8193754" y="4072483"/>
            <a:ext cx="3520741" cy="225612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496374" y="1396242"/>
            <a:ext cx="3389330" cy="2334983"/>
            <a:chOff x="3496374" y="1396242"/>
            <a:chExt cx="3389330" cy="2334983"/>
          </a:xfrm>
        </p:grpSpPr>
        <p:pic>
          <p:nvPicPr>
            <p:cNvPr id="12" name="Shape 294"/>
            <p:cNvPicPr/>
            <p:nvPr/>
          </p:nvPicPr>
          <p:blipFill>
            <a:blip r:embed="rId9"/>
            <a:stretch/>
          </p:blipFill>
          <p:spPr>
            <a:xfrm>
              <a:off x="3496374" y="1405652"/>
              <a:ext cx="3389330" cy="2325573"/>
            </a:xfrm>
            <a:prstGeom prst="rect">
              <a:avLst/>
            </a:prstGeom>
          </p:spPr>
        </p:pic>
        <p:sp>
          <p:nvSpPr>
            <p:cNvPr id="18" name="Shape 296"/>
            <p:cNvSpPr txBox="1"/>
            <p:nvPr/>
          </p:nvSpPr>
          <p:spPr>
            <a:xfrm>
              <a:off x="3564154" y="1396242"/>
              <a:ext cx="3321550" cy="207970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1000" i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Mình sẽ tiết kiệm tiền để mua quà mừng thọ bà ngoại.</a:t>
              </a:r>
              <a:endParaRPr lang="en-US" sz="900" i="1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1513" y="4292116"/>
            <a:ext cx="3309955" cy="1916509"/>
            <a:chOff x="154940" y="4273998"/>
            <a:chExt cx="3309955" cy="2286000"/>
          </a:xfrm>
        </p:grpSpPr>
        <p:pic>
          <p:nvPicPr>
            <p:cNvPr id="14" name="Shape 300"/>
            <p:cNvPicPr/>
            <p:nvPr/>
          </p:nvPicPr>
          <p:blipFill>
            <a:blip r:embed="rId10"/>
            <a:stretch/>
          </p:blipFill>
          <p:spPr>
            <a:xfrm>
              <a:off x="154940" y="4273998"/>
              <a:ext cx="3309954" cy="2286000"/>
            </a:xfrm>
            <a:prstGeom prst="rect">
              <a:avLst/>
            </a:prstGeom>
          </p:spPr>
        </p:pic>
        <p:sp>
          <p:nvSpPr>
            <p:cNvPr id="20" name="Shape 302"/>
            <p:cNvSpPr txBox="1"/>
            <p:nvPr/>
          </p:nvSpPr>
          <p:spPr>
            <a:xfrm>
              <a:off x="570732" y="6146595"/>
              <a:ext cx="2894163" cy="202527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/>
            <a:lstStyle/>
            <a:p>
              <a:pPr marL="0" marR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 dirty="0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Con </a:t>
              </a:r>
              <a:r>
                <a:rPr lang="en-US" sz="1600" i="1" dirty="0" err="1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có</a:t>
              </a:r>
              <a:r>
                <a:rPr lang="en-US" sz="1600" i="1" dirty="0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 </a:t>
              </a:r>
              <a:r>
                <a:rPr lang="en-US" sz="1600" i="1" dirty="0" err="1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biết</a:t>
              </a:r>
              <a:r>
                <a:rPr lang="en-US" sz="1600" i="1" dirty="0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 </a:t>
              </a:r>
              <a:r>
                <a:rPr lang="en-US" sz="1600" i="1" dirty="0" err="1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mẹ</a:t>
              </a:r>
              <a:r>
                <a:rPr lang="en-US" sz="1600" i="1" dirty="0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 </a:t>
              </a:r>
              <a:r>
                <a:rPr lang="en-US" sz="1600" i="1" dirty="0" err="1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phải</a:t>
              </a:r>
              <a:r>
                <a:rPr lang="en-US" sz="1600" i="1" dirty="0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 </a:t>
              </a:r>
              <a:r>
                <a:rPr lang="en-US" sz="1600" i="1" dirty="0" err="1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mất</a:t>
              </a:r>
              <a:r>
                <a:rPr lang="en-US" sz="1600" i="1" dirty="0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 </a:t>
              </a:r>
              <a:r>
                <a:rPr lang="en-US" sz="1600" i="1" dirty="0" err="1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bao</a:t>
              </a:r>
              <a:r>
                <a:rPr lang="en-US" sz="1600" i="1" dirty="0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 </a:t>
              </a:r>
              <a:r>
                <a:rPr lang="en-US" sz="1600" i="1" dirty="0" err="1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nhiêu</a:t>
              </a:r>
              <a:r>
                <a:rPr lang="en-US" sz="1600" i="1" dirty="0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 </a:t>
              </a:r>
              <a:r>
                <a:rPr lang="en-US" sz="1600" i="1" dirty="0" err="1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thời</a:t>
              </a:r>
              <a:r>
                <a:rPr lang="en-US" sz="1600" i="1" dirty="0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 </a:t>
              </a:r>
              <a:r>
                <a:rPr lang="en-US" sz="1600" i="1" dirty="0" err="1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gian</a:t>
              </a:r>
              <a:r>
                <a:rPr lang="en-US" sz="1600" i="1" dirty="0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 </a:t>
              </a:r>
              <a:r>
                <a:rPr lang="en-US" sz="1600" i="1" dirty="0" err="1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để</a:t>
              </a:r>
              <a:r>
                <a:rPr lang="en-US" sz="1600" i="1" dirty="0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 </a:t>
              </a:r>
              <a:r>
                <a:rPr lang="vi-VN" sz="1600" i="1" dirty="0" smtClean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đan </a:t>
              </a:r>
              <a:r>
                <a:rPr lang="vi-VN" sz="1600" i="1" dirty="0">
                  <a:effectLst/>
                  <a:latin typeface="#9Slide05 Brannboll Ny" panose="02000000000000000000" pitchFamily="2" charset="0"/>
                  <a:ea typeface="Arial" panose="020B0604020202020204" pitchFamily="34" charset="0"/>
                </a:rPr>
                <a:t>xong chiếc khăn đó không?</a:t>
              </a:r>
              <a:endParaRPr lang="en-US" sz="1600" i="1" dirty="0">
                <a:effectLst/>
                <a:latin typeface="#9Slide05 Brannboll Ny" panose="02000000000000000000" pitchFamily="2" charset="0"/>
                <a:ea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34411" y="3587211"/>
            <a:ext cx="2245895" cy="461020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kiệm</a:t>
            </a:r>
            <a:endParaRPr lang="en-US" b="1" dirty="0">
              <a:solidFill>
                <a:srgbClr val="FF0000"/>
              </a:solidFill>
              <a:latin typeface="#9Slide05 Brannboll Ny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35297" y="3629207"/>
            <a:ext cx="2245895" cy="461020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kiệm</a:t>
            </a:r>
            <a:endParaRPr lang="en-US" b="1" dirty="0">
              <a:solidFill>
                <a:srgbClr val="FF0000"/>
              </a:solidFill>
              <a:latin typeface="#9Slide05 Brannboll Ny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1875" y="6339541"/>
            <a:ext cx="2245895" cy="461020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kiệm</a:t>
            </a:r>
            <a:endParaRPr lang="en-US" b="1" dirty="0">
              <a:solidFill>
                <a:srgbClr val="FF0000"/>
              </a:solidFill>
              <a:latin typeface="#9Slide05 Brannboll Ny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39885" y="3616320"/>
            <a:ext cx="3255656" cy="461020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kiệm</a:t>
            </a:r>
            <a:endParaRPr lang="en-US" b="1" dirty="0">
              <a:solidFill>
                <a:srgbClr val="FF0000"/>
              </a:solidFill>
              <a:latin typeface="#9Slide05 Brannboll Ny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513" y="6328611"/>
            <a:ext cx="3255656" cy="461020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kiệm</a:t>
            </a:r>
            <a:endParaRPr lang="en-US" b="1" dirty="0">
              <a:solidFill>
                <a:srgbClr val="FF0000"/>
              </a:solidFill>
              <a:latin typeface="#9Slide05 Brannboll Ny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61348" y="6288008"/>
            <a:ext cx="3255656" cy="461020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2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kiệm</a:t>
            </a:r>
            <a:endParaRPr lang="en-US" b="1" dirty="0">
              <a:solidFill>
                <a:srgbClr val="FF0000"/>
              </a:solidFill>
              <a:latin typeface="#9Slide05 Brannboll Ny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87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090"/>
            <a:ext cx="12192000" cy="683125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5926" y="-50055"/>
            <a:ext cx="1255238" cy="937524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172455" y="1914460"/>
            <a:ext cx="3984622" cy="1352550"/>
          </a:xfrm>
          <a:prstGeom prst="cloudCallou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Mỗi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đội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cử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 5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bạn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xuất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sắc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Arial Unicode MS"/>
                <a:cs typeface="+mn-cs"/>
              </a:rPr>
              <a:t>nhất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SVNTradeMark" panose="02000000000000000000" pitchFamily="2" charset="0"/>
              <a:ea typeface="微软雅黑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795681" y="679239"/>
            <a:ext cx="4209127" cy="3389011"/>
            <a:chOff x="7795681" y="679239"/>
            <a:chExt cx="4209127" cy="3389011"/>
          </a:xfrm>
        </p:grpSpPr>
        <p:sp>
          <p:nvSpPr>
            <p:cNvPr id="8" name="Cloud Callout 7"/>
            <p:cNvSpPr/>
            <p:nvPr/>
          </p:nvSpPr>
          <p:spPr>
            <a:xfrm rot="21416254">
              <a:off x="7795681" y="679239"/>
              <a:ext cx="4209127" cy="3389011"/>
            </a:xfrm>
            <a:prstGeom prst="cloudCallout">
              <a:avLst/>
            </a:prstGeom>
            <a:solidFill>
              <a:srgbClr val="F7964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146387" y="1422633"/>
              <a:ext cx="3663128" cy="1552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531" b="1" dirty="0" err="1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Đạ</a:t>
              </a:r>
              <a:r>
                <a:rPr lang="it-IT" sz="2531" b="1" dirty="0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i di</a:t>
              </a:r>
              <a:r>
                <a:rPr lang="en-US" sz="2531" b="1" dirty="0" err="1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ện</a:t>
              </a:r>
              <a:r>
                <a:rPr lang="en-US" sz="2531" b="1" dirty="0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 </a:t>
              </a:r>
              <a:r>
                <a:rPr lang="en-US" sz="2531" b="1" dirty="0" err="1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hai</a:t>
              </a:r>
              <a:r>
                <a:rPr lang="en-US" sz="2531" b="1" dirty="0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 </a:t>
              </a:r>
              <a:r>
                <a:rPr lang="en-US" sz="2531" b="1" dirty="0" err="1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đội</a:t>
              </a:r>
              <a:r>
                <a:rPr lang="en-US" sz="2531" b="1" dirty="0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 l</a:t>
              </a:r>
              <a:r>
                <a:rPr lang="fr-FR" sz="2531" b="1" dirty="0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ê</a:t>
              </a:r>
              <a:r>
                <a:rPr lang="en-US" sz="2531" b="1" dirty="0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n </a:t>
              </a:r>
              <a:r>
                <a:rPr lang="en-US" sz="2531" b="1" dirty="0" err="1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bả</a:t>
              </a:r>
              <a:r>
                <a:rPr lang="nl-NL" sz="2531" b="1" dirty="0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ng </a:t>
              </a:r>
              <a:r>
                <a:rPr lang="en-US" sz="2531" b="1" dirty="0" err="1" smtClean="0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viết</a:t>
              </a:r>
              <a:r>
                <a:rPr lang="en-US" sz="2531" b="1" dirty="0" smtClean="0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 </a:t>
              </a:r>
              <a:r>
                <a:rPr lang="en-US" sz="2531" b="1" dirty="0" err="1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những</a:t>
              </a:r>
              <a:r>
                <a:rPr lang="en-US" sz="2531" b="1" dirty="0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 </a:t>
              </a:r>
              <a:r>
                <a:rPr lang="en-US" sz="2531" b="1" dirty="0" err="1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biểu</a:t>
              </a:r>
              <a:r>
                <a:rPr lang="en-US" sz="2531" b="1" dirty="0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 </a:t>
              </a:r>
              <a:r>
                <a:rPr lang="en-US" sz="2531" b="1" dirty="0" err="1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hiện</a:t>
              </a:r>
              <a:r>
                <a:rPr lang="en-US" sz="2531" b="1" dirty="0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 </a:t>
              </a:r>
              <a:r>
                <a:rPr lang="en-US" sz="2531" b="1" dirty="0" err="1" smtClean="0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trong</a:t>
              </a:r>
              <a:r>
                <a:rPr lang="en-US" sz="2531" b="1" dirty="0" smtClean="0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 </a:t>
              </a:r>
              <a:r>
                <a:rPr lang="en-US" sz="2531" b="1" dirty="0">
                  <a:solidFill>
                    <a:srgbClr val="FF0000"/>
                  </a:solidFill>
                  <a:latin typeface="SVN-Vanilla Daisy Pro" panose="00000500000000000000" pitchFamily="2" charset="0"/>
                  <a:ea typeface="Arial Unicode MS"/>
                </a:rPr>
                <a:t>5’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19863" y="3905102"/>
            <a:ext cx="3710686" cy="2082180"/>
            <a:chOff x="5186578" y="4228394"/>
            <a:chExt cx="3245574" cy="2082180"/>
          </a:xfrm>
        </p:grpSpPr>
        <p:sp>
          <p:nvSpPr>
            <p:cNvPr id="6" name="Cloud Callout 5"/>
            <p:cNvSpPr/>
            <p:nvPr/>
          </p:nvSpPr>
          <p:spPr>
            <a:xfrm rot="304414">
              <a:off x="5186578" y="4228394"/>
              <a:ext cx="3245574" cy="2082180"/>
            </a:xfrm>
            <a:prstGeom prst="cloudCallout">
              <a:avLst/>
            </a:prstGeom>
            <a:solidFill>
              <a:srgbClr val="F7964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96973" y="4813579"/>
              <a:ext cx="3024784" cy="1260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531" b="1" dirty="0" err="1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Đội</a:t>
              </a:r>
              <a:r>
                <a:rPr lang="en-US" sz="2531" b="1" dirty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 n</a:t>
              </a:r>
              <a:r>
                <a:rPr lang="fr-FR" sz="2531" b="1" dirty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à</a:t>
              </a:r>
              <a:r>
                <a:rPr lang="en-US" sz="2531" b="1" dirty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o </a:t>
              </a:r>
              <a:r>
                <a:rPr lang="en-US" sz="2531" b="1" dirty="0" err="1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viết</a:t>
              </a:r>
              <a:r>
                <a:rPr lang="en-US" sz="2531" b="1" dirty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 </a:t>
              </a:r>
              <a:r>
                <a:rPr lang="en-US" sz="2531" b="1" dirty="0" err="1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đượ</a:t>
              </a:r>
              <a:r>
                <a:rPr lang="pt-PT" sz="2531" b="1" dirty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c nhi</a:t>
              </a:r>
              <a:r>
                <a:rPr lang="en-US" sz="2531" b="1" dirty="0" err="1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ều</a:t>
              </a:r>
              <a:r>
                <a:rPr lang="en-US" sz="2531" b="1" dirty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 </a:t>
              </a:r>
              <a:r>
                <a:rPr lang="en-US" sz="2531" b="1" dirty="0" err="1" smtClean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biểu</a:t>
              </a:r>
              <a:r>
                <a:rPr lang="en-US" sz="2531" b="1" dirty="0" smtClean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 </a:t>
              </a:r>
              <a:r>
                <a:rPr lang="en-US" sz="2531" b="1" dirty="0" err="1" smtClean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hiện</a:t>
              </a:r>
              <a:r>
                <a:rPr lang="en-US" sz="2531" b="1" dirty="0" smtClean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 </a:t>
              </a:r>
              <a:r>
                <a:rPr lang="en-US" sz="2531" b="1" dirty="0" err="1" smtClean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sẽ</a:t>
              </a:r>
              <a:r>
                <a:rPr lang="en-US" sz="2531" b="1" dirty="0" smtClean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 </a:t>
              </a:r>
              <a:r>
                <a:rPr lang="en-US" sz="2531" b="1" dirty="0" err="1" smtClean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chiến</a:t>
              </a:r>
              <a:r>
                <a:rPr lang="en-US" sz="2531" b="1" dirty="0" smtClean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 </a:t>
              </a:r>
              <a:r>
                <a:rPr lang="en-US" sz="2531" b="1" dirty="0" err="1" smtClean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thắng</a:t>
              </a:r>
              <a:r>
                <a:rPr lang="en-US" sz="2531" b="1" dirty="0" smtClean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 </a:t>
              </a:r>
              <a:r>
                <a:rPr lang="en-US" sz="2531" b="1" dirty="0" err="1" smtClean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và</a:t>
              </a:r>
              <a:r>
                <a:rPr lang="en-US" sz="2531" b="1" dirty="0" smtClean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 </a:t>
              </a:r>
              <a:r>
                <a:rPr lang="en-US" sz="2531" b="1" dirty="0" err="1" smtClean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được</a:t>
              </a:r>
              <a:r>
                <a:rPr lang="en-US" sz="2531" b="1" dirty="0" smtClean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 </a:t>
              </a:r>
              <a:r>
                <a:rPr lang="en-US" sz="2531" b="1" dirty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10 </a:t>
              </a:r>
              <a:r>
                <a:rPr lang="en-US" sz="2531" b="1" dirty="0" err="1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điểm</a:t>
              </a:r>
              <a:r>
                <a:rPr lang="en-US" sz="2531" b="1" dirty="0">
                  <a:solidFill>
                    <a:srgbClr val="FF0000"/>
                  </a:solidFill>
                  <a:latin typeface="#9Slide05 Kathya" panose="02000000000000000000" pitchFamily="2" charset="0"/>
                  <a:ea typeface="Arial Unicode MS"/>
                </a:rPr>
                <a:t>. </a:t>
              </a:r>
              <a:endParaRPr lang="en-SG" sz="2531" b="1" dirty="0">
                <a:solidFill>
                  <a:srgbClr val="FF0000"/>
                </a:solidFill>
                <a:latin typeface="#9Slide05 Kathya" panose="02000000000000000000" pitchFamily="2" charset="0"/>
                <a:ea typeface="微软雅黑"/>
              </a:endParaRPr>
            </a:p>
          </p:txBody>
        </p:sp>
      </p:grpSp>
      <p:pic>
        <p:nvPicPr>
          <p:cNvPr id="11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2646146" y="5062216"/>
            <a:ext cx="1517073" cy="173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840356" y="55458"/>
            <a:ext cx="10520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TRÒ CHƠI </a:t>
            </a:r>
            <a:r>
              <a:rPr lang="en-US" altLang="en-US" sz="4000" b="1" dirty="0" smtClean="0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: </a:t>
            </a:r>
            <a:r>
              <a:rPr lang="en-US" altLang="en-US" sz="4400" b="1" dirty="0" smtClean="0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“TIẾP SỨC ĐỒNG ĐỘI ”</a:t>
            </a:r>
            <a:endParaRPr lang="en-SG" altLang="en-US" sz="44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25321" y="1384387"/>
            <a:ext cx="6237495" cy="3072873"/>
            <a:chOff x="-125321" y="1384387"/>
            <a:chExt cx="6237495" cy="3072873"/>
          </a:xfrm>
        </p:grpSpPr>
        <p:sp>
          <p:nvSpPr>
            <p:cNvPr id="7" name="Cloud Callout 6"/>
            <p:cNvSpPr/>
            <p:nvPr/>
          </p:nvSpPr>
          <p:spPr>
            <a:xfrm rot="21285758" flipH="1">
              <a:off x="-125321" y="1384387"/>
              <a:ext cx="4421166" cy="3072873"/>
            </a:xfrm>
            <a:prstGeom prst="cloudCallou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TradeMark" panose="02000000000000000000" pitchFamily="2" charset="0"/>
                <a:ea typeface="微软雅黑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6174" y="1897192"/>
              <a:ext cx="6096000" cy="17081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kern="0" dirty="0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</a:rPr>
                <a:t>Chia </a:t>
              </a:r>
              <a:r>
                <a:rPr lang="en-US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</a:rPr>
                <a:t>lớp</a:t>
              </a:r>
              <a:r>
                <a:rPr lang="en-US" sz="2800" b="1" kern="0" dirty="0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</a:rPr>
                <a:t> </a:t>
              </a:r>
              <a:r>
                <a:rPr lang="en-US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</a:rPr>
                <a:t>ra</a:t>
              </a:r>
              <a:r>
                <a:rPr lang="en-US" sz="2800" b="1" kern="0" dirty="0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</a:rPr>
                <a:t> </a:t>
              </a:r>
              <a:r>
                <a:rPr lang="en-US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</a:rPr>
                <a:t>thành</a:t>
              </a:r>
              <a:r>
                <a:rPr lang="en-US" sz="2800" b="1" kern="0" dirty="0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</a:rPr>
                <a:t> </a:t>
              </a:r>
              <a:r>
                <a:rPr lang="en-US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</a:rPr>
                <a:t>hai</a:t>
              </a:r>
              <a:r>
                <a:rPr lang="en-US" sz="2800" b="1" kern="0" dirty="0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</a:rPr>
                <a:t> </a:t>
              </a:r>
              <a:r>
                <a:rPr lang="en-US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</a:rPr>
                <a:t>đội</a:t>
              </a:r>
              <a:endParaRPr lang="en-US" sz="2800" b="1" kern="0" dirty="0">
                <a:solidFill>
                  <a:srgbClr val="FF0000"/>
                </a:solidFill>
                <a:latin typeface="#9Slide05 SVNTradeMark" panose="02000000000000000000" pitchFamily="2" charset="0"/>
                <a:ea typeface="Arial Unicode MS"/>
              </a:endParaRPr>
            </a:p>
            <a:p>
              <a:pPr lvl="0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Đội</a:t>
              </a:r>
              <a:r>
                <a:rPr lang="en-US" altLang="zh-CN" sz="2800" b="1" kern="0" dirty="0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 1: </a:t>
              </a:r>
              <a:r>
                <a:rPr lang="en-US" altLang="zh-CN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Biểu</a:t>
              </a:r>
              <a:r>
                <a:rPr lang="en-US" altLang="zh-CN" sz="2800" b="1" kern="0" dirty="0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 </a:t>
              </a:r>
              <a:r>
                <a:rPr lang="en-US" altLang="zh-CN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hiện</a:t>
              </a:r>
              <a:r>
                <a:rPr lang="en-US" altLang="zh-CN" sz="2800" b="1" kern="0" dirty="0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 </a:t>
              </a:r>
              <a:r>
                <a:rPr lang="en-US" altLang="zh-CN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của</a:t>
              </a:r>
              <a:r>
                <a:rPr lang="en-US" altLang="zh-CN" sz="2800" b="1" kern="0" dirty="0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 </a:t>
              </a:r>
              <a:r>
                <a:rPr lang="en-US" altLang="zh-CN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tiết</a:t>
              </a:r>
              <a:r>
                <a:rPr lang="en-US" altLang="zh-CN" sz="2800" b="1" kern="0" dirty="0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 </a:t>
              </a:r>
              <a:r>
                <a:rPr lang="en-US" altLang="zh-CN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kiệm</a:t>
              </a:r>
              <a:endParaRPr lang="en-US" altLang="zh-CN" sz="2800" b="1" kern="0" dirty="0">
                <a:solidFill>
                  <a:srgbClr val="FF0000"/>
                </a:solidFill>
                <a:latin typeface="#9Slide05 SVNTradeMark" panose="02000000000000000000" pitchFamily="2" charset="0"/>
                <a:ea typeface="Arial Unicode MS"/>
                <a:sym typeface="微软雅黑" panose="020B0503020204020204" pitchFamily="34" charset="-122"/>
              </a:endParaRPr>
            </a:p>
            <a:p>
              <a:pPr lvl="0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Đội</a:t>
              </a:r>
              <a:r>
                <a:rPr lang="en-US" altLang="zh-CN" sz="2800" b="1" kern="0" dirty="0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 2: </a:t>
              </a:r>
              <a:r>
                <a:rPr lang="en-US" altLang="zh-CN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Biểu</a:t>
              </a:r>
              <a:r>
                <a:rPr lang="en-US" altLang="zh-CN" sz="2800" b="1" kern="0" dirty="0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 </a:t>
              </a:r>
              <a:r>
                <a:rPr lang="en-US" altLang="zh-CN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hiện</a:t>
              </a:r>
              <a:r>
                <a:rPr lang="en-US" altLang="zh-CN" sz="2800" b="1" kern="0" dirty="0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 </a:t>
              </a:r>
              <a:r>
                <a:rPr lang="en-US" altLang="zh-CN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chưa</a:t>
              </a:r>
              <a:r>
                <a:rPr lang="en-US" altLang="zh-CN" sz="2800" b="1" kern="0" dirty="0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 </a:t>
              </a:r>
              <a:r>
                <a:rPr lang="en-US" altLang="zh-CN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tiết</a:t>
              </a:r>
              <a:r>
                <a:rPr lang="en-US" altLang="zh-CN" sz="2800" b="1" kern="0" dirty="0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 </a:t>
              </a:r>
              <a:r>
                <a:rPr lang="en-US" altLang="zh-CN" sz="2800" b="1" kern="0" dirty="0" err="1">
                  <a:solidFill>
                    <a:srgbClr val="FF0000"/>
                  </a:solidFill>
                  <a:latin typeface="#9Slide05 SVNTradeMark" panose="02000000000000000000" pitchFamily="2" charset="0"/>
                  <a:ea typeface="Arial Unicode MS"/>
                  <a:sym typeface="微软雅黑" panose="020B0503020204020204" pitchFamily="34" charset="-122"/>
                </a:rPr>
                <a:t>kiệm</a:t>
              </a:r>
              <a:endParaRPr lang="zh-CN" altLang="en-US" sz="2400" b="1" kern="0" dirty="0">
                <a:solidFill>
                  <a:srgbClr val="FF0000"/>
                </a:solidFill>
                <a:latin typeface="#9Slide05 SVNTradeMark" panose="02000000000000000000" pitchFamily="2" charset="0"/>
                <a:ea typeface="微软雅黑"/>
                <a:sym typeface="微软雅黑" panose="020B0503020204020204" pitchFamily="34" charset="-122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0055"/>
            <a:ext cx="2609314" cy="138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6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090"/>
            <a:ext cx="12192000" cy="6831250"/>
          </a:xfrm>
          <a:prstGeom prst="rect">
            <a:avLst/>
          </a:prstGeom>
          <a:noFill/>
        </p:spPr>
      </p:pic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295564" y="-424873"/>
            <a:ext cx="10395304" cy="59513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88098" y="952162"/>
            <a:ext cx="7533030" cy="3949154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R="0" lv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>
                <a:tab pos="229870" algn="l"/>
              </a:tabLst>
            </a:pPr>
            <a:r>
              <a:rPr lang="vi-VN" sz="3000" u="none" strike="noStrike" spc="0" dirty="0" smtClean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Tiết kiệm biểu hiện ở việc: chi tiêu hợp lí; tắt các thiết bị điện và khoá vòi nước khi không sử dụng; sắp xếp thời gian làm việc khoa học; sử dụng hợp lí và khai thác hiệu quả tài nguyên (nước, khoáng sản,...); bảo quản đồ dùng học tập, lao động khi sử dụng; bảo vệ của công;...</a:t>
            </a:r>
            <a:endParaRPr lang="en-US" sz="3000" u="none" strike="noStrike" spc="0" dirty="0">
              <a:solidFill>
                <a:srgbClr val="FF0000"/>
              </a:solidFill>
              <a:effectLst/>
              <a:latin typeface="#9Slide05 Brannboll Ny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905977" y="653819"/>
            <a:ext cx="4166485" cy="6035244"/>
            <a:chOff x="8286614" y="0"/>
            <a:chExt cx="4166485" cy="676516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/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67" t="20385" r="6933" b="5896"/>
            <a:stretch/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9378" y="-56755"/>
            <a:ext cx="125588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RƯỜNG HOÀNG VIỆT\hình nền\hình nền đơn sắc\349daf189bbc23580fa22d899617bd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090"/>
            <a:ext cx="12192000" cy="683125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5926" y="-50055"/>
            <a:ext cx="1255238" cy="9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97805A5-DC9E-4B78-B123-625FB8C8AFA5}&quot;/&gt;&lt;isInvalidForFieldText val=&quot;1&quot;/&gt;&lt;Image&gt;&lt;filename val=&quot;C:\Users\TONGXU~1\AppData\Local\Temp\PR\data\asimages\{C97805A5-DC9E-4B78-B123-625FB8C8AFA5}_3.png&quot;/&gt;&lt;left val=&quot;35&quot;/&gt;&lt;top val=&quot;95&quot;/&gt;&lt;width val=&quot;659&quot;/&gt;&lt;height val=&quot;389&quot;/&gt;&lt;hasText val=&quot;1&quot;/&gt;&lt;/Image&gt;&lt;/ThreeDShapeInfo&gt;"/>
  <p:tag name="CHILD_ITEM_TEXT1" val="10 câu hỏi: nhiều lựa chọn, đúng / sai, điền khuyết, trả lời ngắn, ghép đôi."/>
  <p:tag name="CHILD_ITEM_TEXT3" val="1 điểm/câu đúng; 0 điểm câu sai."/>
  <p:tag name="CHILD_ITEM_TEXT5" val="50% số đội điểm cao được uống café miễn phí của 50% số đội điểm thấp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469</Words>
  <Application>Microsoft Office PowerPoint</Application>
  <PresentationFormat>Màn hình rộng</PresentationFormat>
  <Paragraphs>43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26" baseType="lpstr">
      <vt:lpstr>Arial Unicode MS</vt:lpstr>
      <vt:lpstr>微软雅黑</vt:lpstr>
      <vt:lpstr>#9Slide05 Brannboll Ny</vt:lpstr>
      <vt:lpstr>#9Slide05 Fourth</vt:lpstr>
      <vt:lpstr>#9Slide05 Israquella</vt:lpstr>
      <vt:lpstr>#9Slide05 Kathya</vt:lpstr>
      <vt:lpstr>#9Slide05 SVNTradeMark</vt:lpstr>
      <vt:lpstr>Arial</vt:lpstr>
      <vt:lpstr>Calibri</vt:lpstr>
      <vt:lpstr>Calibri Light</vt:lpstr>
      <vt:lpstr>Cambria</vt:lpstr>
      <vt:lpstr>Courier New</vt:lpstr>
      <vt:lpstr>Helvetica Neue</vt:lpstr>
      <vt:lpstr>SVN-Vanilla Daisy Pro</vt:lpstr>
      <vt:lpstr>Times New Roman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HP</cp:lastModifiedBy>
  <cp:revision>17</cp:revision>
  <dcterms:created xsi:type="dcterms:W3CDTF">2021-07-15T15:36:06Z</dcterms:created>
  <dcterms:modified xsi:type="dcterms:W3CDTF">2023-07-23T15:51:30Z</dcterms:modified>
</cp:coreProperties>
</file>