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309" r:id="rId3"/>
    <p:sldId id="312" r:id="rId4"/>
    <p:sldId id="256" r:id="rId5"/>
    <p:sldId id="295" r:id="rId6"/>
    <p:sldId id="257" r:id="rId7"/>
    <p:sldId id="264" r:id="rId8"/>
    <p:sldId id="304" r:id="rId9"/>
    <p:sldId id="310" r:id="rId10"/>
    <p:sldId id="282" r:id="rId11"/>
    <p:sldId id="283" r:id="rId12"/>
    <p:sldId id="294" r:id="rId13"/>
    <p:sldId id="311" r:id="rId14"/>
    <p:sldId id="296" r:id="rId15"/>
    <p:sldId id="305" r:id="rId16"/>
    <p:sldId id="306" r:id="rId17"/>
    <p:sldId id="258" r:id="rId18"/>
    <p:sldId id="287" r:id="rId19"/>
    <p:sldId id="261" r:id="rId20"/>
    <p:sldId id="263" r:id="rId21"/>
    <p:sldId id="288" r:id="rId22"/>
    <p:sldId id="260" r:id="rId23"/>
    <p:sldId id="289" r:id="rId24"/>
    <p:sldId id="297" r:id="rId25"/>
    <p:sldId id="285" r:id="rId26"/>
    <p:sldId id="286" r:id="rId27"/>
    <p:sldId id="290" r:id="rId28"/>
    <p:sldId id="291" r:id="rId29"/>
    <p:sldId id="292" r:id="rId30"/>
    <p:sldId id="293" r:id="rId31"/>
    <p:sldId id="307" r:id="rId32"/>
    <p:sldId id="308" r:id="rId33"/>
    <p:sldId id="265" r:id="rId34"/>
    <p:sldId id="266" r:id="rId35"/>
    <p:sldId id="267" r:id="rId36"/>
    <p:sldId id="268" r:id="rId37"/>
    <p:sldId id="269" r:id="rId38"/>
    <p:sldId id="271" r:id="rId39"/>
    <p:sldId id="272" r:id="rId40"/>
    <p:sldId id="274" r:id="rId41"/>
    <p:sldId id="275" r:id="rId42"/>
    <p:sldId id="303" r:id="rId43"/>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CC66"/>
    <a:srgbClr val="6F6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p:restoredTop sz="94660"/>
  </p:normalViewPr>
  <p:slideViewPr>
    <p:cSldViewPr snapToGrid="0" showGuides="1">
      <p:cViewPr varScale="1">
        <p:scale>
          <a:sx n="91" d="100"/>
          <a:sy n="91" d="100"/>
        </p:scale>
        <p:origin x="534" y="90"/>
      </p:cViewPr>
      <p:guideLst>
        <p:guide orient="horz" pos="2160"/>
        <p:guide pos="3840"/>
      </p:guideLst>
    </p:cSldViewPr>
  </p:slideViewPr>
  <p:outlineViewPr>
    <p:cViewPr>
      <p:scale>
        <a:sx n="33" d="100"/>
        <a:sy n="33" d="100"/>
      </p:scale>
      <p:origin x="0" y="6966"/>
    </p:cViewPr>
  </p:outlineViewPr>
  <p:notesTextViewPr>
    <p:cViewPr>
      <p:scale>
        <a:sx n="1" d="1"/>
        <a:sy n="1" d="1"/>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notesMaster" Target="notesMasters/notesMaster1.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F3E2D36-99A4-4918-8274-AF69198118D7}"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FB912088-F7FB-47C3-8CCE-95F11947BEA4}"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838200" y="365125"/>
            <a:ext cx="7734300" cy="5811838"/>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838200" y="1825625"/>
            <a:ext cx="5181600" cy="435133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6172200" y="1825625"/>
            <a:ext cx="5181600" cy="435133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839788" y="2505075"/>
            <a:ext cx="5157787" cy="368458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6172200" y="2505075"/>
            <a:ext cx="5183188" cy="368458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4C64126-E42F-4BF2-A1A6-9A43DF70F2F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0481D58-8872-4C35-AB45-A79490ADEE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a:defRPr>
      </a:lvl2pPr>
      <a:lvl3pPr algn="l" rtl="0" eaLnBrk="0" fontAlgn="base" hangingPunct="0">
        <a:lnSpc>
          <a:spcPct val="90000"/>
        </a:lnSpc>
        <a:spcBef>
          <a:spcPct val="0"/>
        </a:spcBef>
        <a:spcAft>
          <a:spcPct val="0"/>
        </a:spcAft>
        <a:defRPr sz="4400">
          <a:solidFill>
            <a:schemeClr val="tx1"/>
          </a:solidFill>
          <a:latin typeface="Calibri Light" panose="020F0302020204030204"/>
        </a:defRPr>
      </a:lvl3pPr>
      <a:lvl4pPr algn="l" rtl="0" eaLnBrk="0" fontAlgn="base" hangingPunct="0">
        <a:lnSpc>
          <a:spcPct val="90000"/>
        </a:lnSpc>
        <a:spcBef>
          <a:spcPct val="0"/>
        </a:spcBef>
        <a:spcAft>
          <a:spcPct val="0"/>
        </a:spcAft>
        <a:defRPr sz="4400">
          <a:solidFill>
            <a:schemeClr val="tx1"/>
          </a:solidFill>
          <a:latin typeface="Calibri Light" panose="020F0302020204030204"/>
        </a:defRPr>
      </a:lvl4pPr>
      <a:lvl5pPr algn="l" rtl="0" eaLnBrk="0" fontAlgn="base" hangingPunct="0">
        <a:lnSpc>
          <a:spcPct val="90000"/>
        </a:lnSpc>
        <a:spcBef>
          <a:spcPct val="0"/>
        </a:spcBef>
        <a:spcAft>
          <a:spcPct val="0"/>
        </a:spcAft>
        <a:defRPr sz="4400">
          <a:solidFill>
            <a:schemeClr val="tx1"/>
          </a:solidFill>
          <a:latin typeface="Calibri Light" panose="020F0302020204030204"/>
        </a:defRPr>
      </a:lvl5pPr>
      <a:lvl6pPr marL="457200" algn="l" rtl="0" fontAlgn="base">
        <a:lnSpc>
          <a:spcPct val="90000"/>
        </a:lnSpc>
        <a:spcBef>
          <a:spcPct val="0"/>
        </a:spcBef>
        <a:spcAft>
          <a:spcPct val="0"/>
        </a:spcAft>
        <a:defRPr sz="4400">
          <a:solidFill>
            <a:schemeClr val="tx1"/>
          </a:solidFill>
          <a:latin typeface="Calibri Light" panose="020F0302020204030204"/>
        </a:defRPr>
      </a:lvl6pPr>
      <a:lvl7pPr marL="914400" algn="l" rtl="0" fontAlgn="base">
        <a:lnSpc>
          <a:spcPct val="90000"/>
        </a:lnSpc>
        <a:spcBef>
          <a:spcPct val="0"/>
        </a:spcBef>
        <a:spcAft>
          <a:spcPct val="0"/>
        </a:spcAft>
        <a:defRPr sz="4400">
          <a:solidFill>
            <a:schemeClr val="tx1"/>
          </a:solidFill>
          <a:latin typeface="Calibri Light" panose="020F0302020204030204"/>
        </a:defRPr>
      </a:lvl7pPr>
      <a:lvl8pPr marL="1371600" algn="l" rtl="0" fontAlgn="base">
        <a:lnSpc>
          <a:spcPct val="90000"/>
        </a:lnSpc>
        <a:spcBef>
          <a:spcPct val="0"/>
        </a:spcBef>
        <a:spcAft>
          <a:spcPct val="0"/>
        </a:spcAft>
        <a:defRPr sz="4400">
          <a:solidFill>
            <a:schemeClr val="tx1"/>
          </a:solidFill>
          <a:latin typeface="Calibri Light" panose="020F0302020204030204"/>
        </a:defRPr>
      </a:lvl8pPr>
      <a:lvl9pPr marL="1828800" algn="l" rtl="0" fontAlgn="base">
        <a:lnSpc>
          <a:spcPct val="90000"/>
        </a:lnSpc>
        <a:spcBef>
          <a:spcPct val="0"/>
        </a:spcBef>
        <a:spcAft>
          <a:spcPct val="0"/>
        </a:spcAft>
        <a:defRPr sz="4400">
          <a:solidFill>
            <a:schemeClr val="tx1"/>
          </a:solidFill>
          <a:latin typeface="Calibri Light" panose="020F030202020403020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jpeg"/><Relationship Id="rId1"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jpeg"/><Relationship Id="rId1"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jpeg"/><Relationship Id="rId1"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loud Callout 4"/>
          <p:cNvSpPr/>
          <p:nvPr/>
        </p:nvSpPr>
        <p:spPr>
          <a:xfrm>
            <a:off x="1279525" y="98425"/>
            <a:ext cx="10720388" cy="3686175"/>
          </a:xfrm>
          <a:prstGeom prst="cloudCallou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4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Hãy tưởng tượng nước ta không có luật giao thông, trường học không có nội quy thì điều gì sẽ xảy ra?</a:t>
            </a:r>
            <a:endParaRPr kumimoji="0" sz="44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pic>
        <p:nvPicPr>
          <p:cNvPr id="3074" name="Picture 5"/>
          <p:cNvPicPr>
            <a:picLocks noChangeAspect="1"/>
          </p:cNvPicPr>
          <p:nvPr/>
        </p:nvPicPr>
        <p:blipFill>
          <a:blip r:embed="rId1"/>
          <a:stretch>
            <a:fillRect/>
          </a:stretch>
        </p:blipFill>
        <p:spPr>
          <a:xfrm>
            <a:off x="141288" y="3602038"/>
            <a:ext cx="3967162" cy="3967162"/>
          </a:xfrm>
          <a:prstGeom prst="rect">
            <a:avLst/>
          </a:prstGeom>
          <a:noFill/>
          <a:ln w="9525">
            <a:noFill/>
          </a:ln>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itle 1"/>
          <p:cNvSpPr>
            <a:spLocks noGrp="1"/>
          </p:cNvSpPr>
          <p:nvPr>
            <p:ph type="title"/>
          </p:nvPr>
        </p:nvSpPr>
        <p:spPr>
          <a:ln/>
        </p:spPr>
        <p:txBody>
          <a:bodyPr vert="horz" wrap="square" lIns="91440" tIns="45720" rIns="91440" bIns="45720" anchor="ctr" anchorCtr="0"/>
          <a:p>
            <a:pPr eaLnBrk="1" hangingPunct="1"/>
            <a:endParaRPr lang="en-US" altLang="en-US" dirty="0"/>
          </a:p>
        </p:txBody>
      </p:sp>
      <p:pic>
        <p:nvPicPr>
          <p:cNvPr id="12290" name="Content Placeholder 3"/>
          <p:cNvPicPr>
            <a:picLocks noGrp="1" noChangeAspect="1"/>
          </p:cNvPicPr>
          <p:nvPr>
            <p:ph idx="1"/>
          </p:nvPr>
        </p:nvPicPr>
        <p:blipFill>
          <a:blip r:embed="rId1"/>
          <a:stretch>
            <a:fillRect/>
          </a:stretch>
        </p:blipFill>
        <p:spPr>
          <a:xfrm>
            <a:off x="0" y="128588"/>
            <a:ext cx="6705600" cy="6542087"/>
          </a:xfrm>
          <a:ln/>
        </p:spPr>
      </p:pic>
      <p:pic>
        <p:nvPicPr>
          <p:cNvPr id="12291" name="Picture 5"/>
          <p:cNvPicPr>
            <a:picLocks noChangeAspect="1"/>
          </p:cNvPicPr>
          <p:nvPr/>
        </p:nvPicPr>
        <p:blipFill>
          <a:blip r:embed="rId2"/>
          <a:stretch>
            <a:fillRect/>
          </a:stretch>
        </p:blipFill>
        <p:spPr>
          <a:xfrm>
            <a:off x="6705600" y="128588"/>
            <a:ext cx="4926013" cy="68199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763713" y="261938"/>
            <a:ext cx="8216900" cy="4911725"/>
          </a:xfrm>
          <a:prstGeom prst="rect">
            <a:avLst/>
          </a:prstGeom>
          <a:noFill/>
          <a:ln w="9525">
            <a:noFill/>
          </a:ln>
        </p:spPr>
      </p:pic>
      <p:sp>
        <p:nvSpPr>
          <p:cNvPr id="5" name="Rounded Rectangle 4"/>
          <p:cNvSpPr/>
          <p:nvPr/>
        </p:nvSpPr>
        <p:spPr>
          <a:xfrm>
            <a:off x="1609725" y="5345113"/>
            <a:ext cx="8783638" cy="13843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36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8 án tử hình, 6 án tù chung thân, </a:t>
            </a:r>
            <a:endParaRPr kumimoji="0" sz="36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sz="3600" b="0"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2 án 20 năm tù giam, 6 án 1- 9 năm tù</a:t>
            </a:r>
            <a:endParaRPr kumimoji="0" sz="3600" b="0"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loud Callout 2"/>
          <p:cNvSpPr/>
          <p:nvPr/>
        </p:nvSpPr>
        <p:spPr>
          <a:xfrm>
            <a:off x="1431925" y="641350"/>
            <a:ext cx="9750425" cy="3579813"/>
          </a:xfrm>
          <a:prstGeom prst="cloudCallou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Để chống lại những âm mưu xảo quyệt của bọn tội phạm ma tuý, các chiến sĩ công an cần có những phẩm chất gì?</a:t>
            </a:r>
            <a:endPar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pic>
        <p:nvPicPr>
          <p:cNvPr id="14338" name="Picture 3"/>
          <p:cNvPicPr>
            <a:picLocks noChangeAspect="1"/>
          </p:cNvPicPr>
          <p:nvPr/>
        </p:nvPicPr>
        <p:blipFill>
          <a:blip r:embed="rId1"/>
          <a:stretch>
            <a:fillRect/>
          </a:stretch>
        </p:blipFill>
        <p:spPr>
          <a:xfrm>
            <a:off x="1431925" y="4090988"/>
            <a:ext cx="2522538" cy="2520950"/>
          </a:xfrm>
          <a:prstGeom prst="rect">
            <a:avLst/>
          </a:prstGeom>
          <a:noFill/>
          <a:ln w="9525">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Picture 3"/>
          <p:cNvPicPr>
            <a:picLocks noChangeAspect="1"/>
          </p:cNvPicPr>
          <p:nvPr/>
        </p:nvPicPr>
        <p:blipFill>
          <a:blip r:embed="rId1"/>
          <a:stretch>
            <a:fillRect/>
          </a:stretch>
        </p:blipFill>
        <p:spPr>
          <a:xfrm>
            <a:off x="1531938" y="201613"/>
            <a:ext cx="8320087" cy="4768850"/>
          </a:xfrm>
          <a:prstGeom prst="rect">
            <a:avLst/>
          </a:prstGeom>
          <a:noFill/>
          <a:ln w="9525">
            <a:noFill/>
          </a:ln>
        </p:spPr>
      </p:pic>
      <p:sp>
        <p:nvSpPr>
          <p:cNvPr id="5" name="Rounded Rectangle 4"/>
          <p:cNvSpPr/>
          <p:nvPr/>
        </p:nvSpPr>
        <p:spPr>
          <a:xfrm>
            <a:off x="1279525" y="5189538"/>
            <a:ext cx="9551988" cy="155892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Chiến sĩ công an cần phải l</a:t>
            </a:r>
            <a:r>
              <a:rPr kumimoji="0" sz="4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người có kỉ luật: liêm khiết, chí công vô tư.</a:t>
            </a:r>
            <a:endParaRPr kumimoji="0" sz="4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Content Placeholder 2"/>
          <p:cNvSpPr>
            <a:spLocks noGrp="1"/>
          </p:cNvSpPr>
          <p:nvPr>
            <p:ph idx="1"/>
          </p:nvPr>
        </p:nvSpPr>
        <p:spPr>
          <a:xfrm>
            <a:off x="838200" y="461963"/>
            <a:ext cx="10515600" cy="5715000"/>
          </a:xfrm>
          <a:ln/>
        </p:spPr>
        <p:txBody>
          <a:bodyPr vert="horz" wrap="square" lIns="91440" tIns="45720" rIns="91440" bIns="45720" anchor="t" anchorCtr="0"/>
          <a:p>
            <a:r>
              <a:rPr lang="vi-VN" altLang="x-none" sz="4400" dirty="0">
                <a:latin typeface="Times New Roman" panose="02020603050405020304" pitchFamily="18" charset="0"/>
              </a:rPr>
              <a:t>Cần kiệm, liêm chính, chí công, vô tư.</a:t>
            </a:r>
            <a:endParaRPr lang="vi-VN" altLang="x-none" sz="4400" dirty="0">
              <a:latin typeface="Times New Roman" panose="02020603050405020304" pitchFamily="18" charset="0"/>
            </a:endParaRPr>
          </a:p>
          <a:p>
            <a:r>
              <a:rPr lang="vi-VN" altLang="x-none" sz="4400" dirty="0">
                <a:latin typeface="Times New Roman" panose="02020603050405020304" pitchFamily="18" charset="0"/>
              </a:rPr>
              <a:t>Thực hiện đúng những lời Bác Hồ đã c</a:t>
            </a:r>
            <a:r>
              <a:rPr lang="en-US" sz="4400" dirty="0">
                <a:latin typeface="Times New Roman" panose="02020603050405020304" pitchFamily="18" charset="0"/>
              </a:rPr>
              <a:t>ăn</a:t>
            </a:r>
            <a:r>
              <a:rPr lang="vi-VN" altLang="x-none" sz="4400" dirty="0">
                <a:latin typeface="Times New Roman" panose="02020603050405020304" pitchFamily="18" charset="0"/>
              </a:rPr>
              <a:t> dặn đối với chiến sĩ công an.</a:t>
            </a:r>
            <a:endParaRPr lang="vi-VN" altLang="x-none" sz="4400" dirty="0">
              <a:latin typeface="Times New Roman" panose="02020603050405020304" pitchFamily="18" charset="0"/>
            </a:endParaRPr>
          </a:p>
          <a:p>
            <a:r>
              <a:rPr lang="vi-VN" altLang="x-none" sz="4400" dirty="0">
                <a:latin typeface="Times New Roman" panose="02020603050405020304" pitchFamily="18" charset="0"/>
              </a:rPr>
              <a:t>Dũng cảm, mưu trí, vượt qua khó khăn trở ngại.</a:t>
            </a:r>
            <a:endParaRPr lang="vi-VN" altLang="x-none" sz="4400" dirty="0">
              <a:latin typeface="Times New Roman" panose="02020603050405020304" pitchFamily="18" charset="0"/>
            </a:endParaRPr>
          </a:p>
          <a:p>
            <a:r>
              <a:rPr lang="vi-VN" altLang="x-none" sz="4400" dirty="0">
                <a:latin typeface="Times New Roman" panose="02020603050405020304" pitchFamily="18" charset="0"/>
              </a:rPr>
              <a:t>Luôn giữ phẩm chất trong sáng của người chiến sĩ công an nhân dân.</a:t>
            </a:r>
            <a:endParaRPr lang="vi-VN" altLang="x-none" sz="4400" dirty="0">
              <a:latin typeface="Times New Roman" panose="02020603050405020304" pitchFamily="18" charset="0"/>
            </a:endParaRPr>
          </a:p>
          <a:p>
            <a:r>
              <a:rPr lang="vi-VN" altLang="x-none" sz="4400" dirty="0">
                <a:latin typeface="Times New Roman" panose="02020603050405020304" pitchFamily="18" charset="0"/>
              </a:rPr>
              <a:t>Tôn trọng pháp luật, có tính kỉ luật cao.</a:t>
            </a:r>
            <a:endParaRPr lang="vi-VN" altLang="x-none" sz="4400" dirty="0">
              <a:latin typeface="Times New Roman" panose="02020603050405020304" pitchFamily="18"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3425" y="312738"/>
            <a:ext cx="10515600" cy="1325562"/>
          </a:xfrm>
          <a:ln/>
        </p:spPr>
        <p:txBody>
          <a:bodyPr vert="horz" wrap="square" lIns="91440" tIns="45720" rIns="91440" bIns="45720" anchor="ctr" anchorCtr="0"/>
          <a:p>
            <a:pPr algn="ctr"/>
            <a:r>
              <a:rPr lang="en-US" altLang="en-US" sz="3200" b="1" dirty="0">
                <a:solidFill>
                  <a:srgbClr val="FF0000"/>
                </a:solidFill>
                <a:latin typeface="Times New Roman" panose="02020603050405020304" pitchFamily="18" charset="0"/>
              </a:rPr>
              <a:t>H</a:t>
            </a:r>
            <a:r>
              <a:rPr lang="vi-VN" altLang="en-US" sz="3200" b="1" dirty="0">
                <a:solidFill>
                  <a:srgbClr val="FF0000"/>
                </a:solidFill>
                <a:latin typeface="Times New Roman" panose="02020603050405020304" pitchFamily="18" charset="0"/>
              </a:rPr>
              <a:t>ọc sinh có cần có tính kỉ luật và tôn trọng pháp luật không ? Tại sao? Em hãy nêu một ví dụ cụ thể.</a:t>
            </a:r>
            <a:endParaRPr lang="en-US" altLang="en-US" sz="3200" b="1" dirty="0">
              <a:solidFill>
                <a:srgbClr val="FF0000"/>
              </a:solidFill>
            </a:endParaRPr>
          </a:p>
        </p:txBody>
      </p:sp>
      <p:sp>
        <p:nvSpPr>
          <p:cNvPr id="3" name="Content Placeholder 2"/>
          <p:cNvSpPr>
            <a:spLocks noGrp="1"/>
          </p:cNvSpPr>
          <p:nvPr>
            <p:ph idx="1"/>
          </p:nvPr>
        </p:nvSpPr>
        <p:spPr>
          <a:ln/>
        </p:spPr>
        <p:txBody>
          <a:bodyPr vert="horz" wrap="square" lIns="91440" tIns="45720" rIns="91440" bIns="45720" anchor="t" anchorCtr="0"/>
          <a:p>
            <a:r>
              <a:rPr lang="vi-VN" altLang="x-none" sz="4400" dirty="0">
                <a:latin typeface="Times New Roman" panose="02020603050405020304" pitchFamily="18" charset="0"/>
              </a:rPr>
              <a:t>Học sinh rất cần có tính kỉ luật:</a:t>
            </a:r>
            <a:endParaRPr lang="vi-VN" altLang="x-none" sz="4400" dirty="0">
              <a:latin typeface="Times New Roman" panose="02020603050405020304" pitchFamily="18" charset="0"/>
            </a:endParaRPr>
          </a:p>
          <a:p>
            <a:r>
              <a:rPr lang="vi-VN" altLang="x-none" sz="4400" dirty="0">
                <a:latin typeface="Times New Roman" panose="02020603050405020304" pitchFamily="18" charset="0"/>
              </a:rPr>
              <a:t>Mỗi cá nhân học sinh biết thực hiện tốt kỉ luật thì nội quy nhà trường sẽ được thực hiện tốt..</a:t>
            </a:r>
            <a:endParaRPr lang="vi-VN" altLang="x-none" sz="4400" dirty="0">
              <a:latin typeface="Times New Roman" panose="02020603050405020304" pitchFamily="18" charset="0"/>
            </a:endParaRPr>
          </a:p>
          <a:p>
            <a:r>
              <a:rPr lang="vi-VN" altLang="x-none" sz="4400" dirty="0">
                <a:latin typeface="Times New Roman" panose="02020603050405020304" pitchFamily="18" charset="0"/>
              </a:rPr>
              <a:t>Học sinh biết tôn trọng pháp luật sẽ góp phần làm cho xã hội ổn định, bình yên.</a:t>
            </a:r>
            <a:endParaRPr lang="vi-VN" altLang="x-none" sz="4400" dirty="0">
              <a:latin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charRg st="0" end="34"/>
                                            </p:txEl>
                                          </p:spTgt>
                                        </p:tgtEl>
                                        <p:attrNameLst>
                                          <p:attrName>style.visibility</p:attrName>
                                        </p:attrNameLst>
                                      </p:cBhvr>
                                      <p:to>
                                        <p:strVal val="visible"/>
                                      </p:to>
                                    </p:set>
                                    <p:anim calcmode="lin" valueType="num">
                                      <p:cBhvr additive="base">
                                        <p:cTn id="12" dur="500" fill="hold"/>
                                        <p:tgtEl>
                                          <p:spTgt spid="3">
                                            <p:txEl>
                                              <p:charRg st="0" end="3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charRg st="0" end="3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charRg st="34" end="129"/>
                                            </p:txEl>
                                          </p:spTgt>
                                        </p:tgtEl>
                                        <p:attrNameLst>
                                          <p:attrName>style.visibility</p:attrName>
                                        </p:attrNameLst>
                                      </p:cBhvr>
                                      <p:to>
                                        <p:strVal val="visible"/>
                                      </p:to>
                                    </p:set>
                                    <p:anim calcmode="lin" valueType="num">
                                      <p:cBhvr additive="base">
                                        <p:cTn id="18" dur="500" fill="hold"/>
                                        <p:tgtEl>
                                          <p:spTgt spid="3">
                                            <p:txEl>
                                              <p:charRg st="34" end="129"/>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charRg st="34" end="129"/>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charRg st="129" end="209"/>
                                            </p:txEl>
                                          </p:spTgt>
                                        </p:tgtEl>
                                        <p:attrNameLst>
                                          <p:attrName>style.visibility</p:attrName>
                                        </p:attrNameLst>
                                      </p:cBhvr>
                                      <p:to>
                                        <p:strVal val="visible"/>
                                      </p:to>
                                    </p:set>
                                    <p:anim calcmode="lin" valueType="num">
                                      <p:cBhvr additive="base">
                                        <p:cTn id="24" dur="500" fill="hold"/>
                                        <p:tgtEl>
                                          <p:spTgt spid="3">
                                            <p:txEl>
                                              <p:charRg st="129" end="20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charRg st="129" end="20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8434" name="Title 1"/>
          <p:cNvSpPr>
            <a:spLocks noGrp="1"/>
          </p:cNvSpPr>
          <p:nvPr>
            <p:ph type="title"/>
          </p:nvPr>
        </p:nvSpPr>
        <p:spPr>
          <a:ln/>
        </p:spPr>
        <p:txBody>
          <a:bodyPr vert="horz" wrap="square" lIns="91440" tIns="45720" rIns="91440" bIns="45720" anchor="ctr" anchorCtr="0"/>
          <a:p>
            <a:pPr eaLnBrk="1" hangingPunct="1"/>
            <a:r>
              <a:rPr lang="en-US" altLang="en-US" b="1" dirty="0">
                <a:solidFill>
                  <a:srgbClr val="FF0000"/>
                </a:solidFill>
                <a:latin typeface="Times New Roman" panose="02020603050405020304" pitchFamily="18" charset="0"/>
              </a:rPr>
              <a:t>II. Nội dung b</a:t>
            </a:r>
            <a:r>
              <a:rPr lang="en-US" altLang="en-US" b="1" dirty="0">
                <a:solidFill>
                  <a:srgbClr val="FF0000"/>
                </a:solidFill>
                <a:latin typeface="Times New Roman" panose="02020603050405020304" pitchFamily="18" charset="0"/>
                <a:ea typeface="Times New Roman" panose="02020603050405020304" pitchFamily="18" charset="0"/>
              </a:rPr>
              <a:t>à</a:t>
            </a:r>
            <a:r>
              <a:rPr lang="en-US" altLang="en-US" b="1" dirty="0">
                <a:solidFill>
                  <a:srgbClr val="FF0000"/>
                </a:solidFill>
                <a:latin typeface="Times New Roman" panose="02020603050405020304" pitchFamily="18" charset="0"/>
              </a:rPr>
              <a:t>i học</a:t>
            </a:r>
            <a:br>
              <a:rPr lang="en-US" altLang="en-US" b="1" dirty="0">
                <a:solidFill>
                  <a:srgbClr val="FF0000"/>
                </a:solidFill>
                <a:latin typeface="Times New Roman" panose="02020603050405020304" pitchFamily="18" charset="0"/>
              </a:rPr>
            </a:br>
            <a:r>
              <a:rPr lang="en-US" altLang="en-US" b="1" dirty="0">
                <a:solidFill>
                  <a:srgbClr val="FF0000"/>
                </a:solidFill>
                <a:latin typeface="Times New Roman" panose="02020603050405020304" pitchFamily="18" charset="0"/>
              </a:rPr>
              <a:t>1. Khái niệm</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176213" y="2268538"/>
            <a:ext cx="11839575" cy="2909888"/>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sz="40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rPr>
              <a:t>	</a:t>
            </a:r>
            <a:r>
              <a:rPr kumimoji="0" sz="44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rPr>
              <a:t>Pháp luật l</a:t>
            </a:r>
            <a:r>
              <a:rPr kumimoji="0" sz="4400" b="0" i="0" u="none" strike="noStrike" kern="1200" cap="none" spc="0" normalizeH="0" baseline="0" noProof="1" dirty="0">
                <a:solidFill>
                  <a:srgbClr val="FFFFFF"/>
                </a:solidFill>
                <a:latin typeface="Times New Roman" panose="02020603050405020304" pitchFamily="18" charset="0"/>
                <a:ea typeface="Times New Roman" panose="02020603050405020304" pitchFamily="18" charset="0"/>
                <a:cs typeface="+mn-cs"/>
              </a:rPr>
              <a:t>à</a:t>
            </a:r>
            <a:r>
              <a:rPr kumimoji="0" sz="44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rPr>
              <a:t> những quy tắc xử sự chung, có tính bắt buộc, do Nh</a:t>
            </a:r>
            <a:r>
              <a:rPr kumimoji="0" sz="4400" b="0" i="0" u="none" strike="noStrike" kern="1200" cap="none" spc="0" normalizeH="0" baseline="0" noProof="1" dirty="0">
                <a:solidFill>
                  <a:srgbClr val="FFFFFF"/>
                </a:solidFill>
                <a:latin typeface="Times New Roman" panose="02020603050405020304" pitchFamily="18" charset="0"/>
                <a:ea typeface="Times New Roman" panose="02020603050405020304" pitchFamily="18" charset="0"/>
                <a:cs typeface="+mn-cs"/>
              </a:rPr>
              <a:t>à</a:t>
            </a:r>
            <a:r>
              <a:rPr kumimoji="0" sz="44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rPr>
              <a:t> nước ban h</a:t>
            </a:r>
            <a:r>
              <a:rPr kumimoji="0" sz="4400" b="0" i="0" u="none" strike="noStrike" kern="1200" cap="none" spc="0" normalizeH="0" baseline="0" noProof="1" dirty="0">
                <a:solidFill>
                  <a:srgbClr val="FFFFFF"/>
                </a:solidFill>
                <a:latin typeface="Times New Roman" panose="02020603050405020304" pitchFamily="18" charset="0"/>
                <a:ea typeface="Times New Roman" panose="02020603050405020304" pitchFamily="18" charset="0"/>
                <a:cs typeface="+mn-cs"/>
              </a:rPr>
              <a:t>à</a:t>
            </a:r>
            <a:r>
              <a:rPr kumimoji="0" sz="44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rPr>
              <a:t>nh, được Nh</a:t>
            </a:r>
            <a:r>
              <a:rPr kumimoji="0" sz="4400" b="0" i="0" u="none" strike="noStrike" kern="1200" cap="none" spc="0" normalizeH="0" baseline="0" noProof="1" dirty="0">
                <a:solidFill>
                  <a:srgbClr val="FFFFFF"/>
                </a:solidFill>
                <a:latin typeface="Times New Roman" panose="02020603050405020304" pitchFamily="18" charset="0"/>
                <a:ea typeface="Times New Roman" panose="02020603050405020304" pitchFamily="18" charset="0"/>
                <a:cs typeface="+mn-cs"/>
              </a:rPr>
              <a:t>à</a:t>
            </a:r>
            <a:r>
              <a:rPr kumimoji="0" sz="44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rPr>
              <a:t> nước đảm bảo thực hiện bằng biện pháp giáo dục, thuyết phục, cưỡng chế.</a:t>
            </a:r>
            <a:endParaRPr kumimoji="0" sz="4400" b="0" i="0" u="none" strike="noStrike" kern="1200" cap="none" spc="0" normalizeH="0" baseline="0" noProof="1" dirty="0">
              <a:solidFill>
                <a:srgbClr val="FFFFFF"/>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Grp="1" noChangeAspect="1"/>
          </p:cNvPicPr>
          <p:nvPr>
            <p:ph idx="1"/>
          </p:nvPr>
        </p:nvPicPr>
        <p:blipFill>
          <a:blip r:embed="rId1"/>
          <a:stretch>
            <a:fillRect/>
          </a:stretch>
        </p:blipFill>
        <p:spPr>
          <a:xfrm>
            <a:off x="8566150" y="1027113"/>
            <a:ext cx="3411538" cy="5010150"/>
          </a:xfrm>
          <a:ln/>
        </p:spPr>
      </p:pic>
      <p:pic>
        <p:nvPicPr>
          <p:cNvPr id="5" name="Picture 4"/>
          <p:cNvPicPr>
            <a:picLocks noChangeAspect="1"/>
          </p:cNvPicPr>
          <p:nvPr/>
        </p:nvPicPr>
        <p:blipFill>
          <a:blip r:embed="rId2"/>
          <a:stretch>
            <a:fillRect/>
          </a:stretch>
        </p:blipFill>
        <p:spPr>
          <a:xfrm>
            <a:off x="214313" y="1027113"/>
            <a:ext cx="3495675" cy="5010150"/>
          </a:xfrm>
          <a:prstGeom prst="rect">
            <a:avLst/>
          </a:prstGeom>
          <a:noFill/>
          <a:ln w="9525">
            <a:noFill/>
          </a:ln>
        </p:spPr>
      </p:pic>
      <p:pic>
        <p:nvPicPr>
          <p:cNvPr id="6" name="Picture 5"/>
          <p:cNvPicPr>
            <a:picLocks noChangeAspect="1"/>
          </p:cNvPicPr>
          <p:nvPr/>
        </p:nvPicPr>
        <p:blipFill>
          <a:blip r:embed="rId3"/>
          <a:stretch>
            <a:fillRect/>
          </a:stretch>
        </p:blipFill>
        <p:spPr>
          <a:xfrm>
            <a:off x="3876675" y="1027113"/>
            <a:ext cx="4689475" cy="5010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ounded Rectangle 3"/>
          <p:cNvSpPr/>
          <p:nvPr/>
        </p:nvSpPr>
        <p:spPr>
          <a:xfrm>
            <a:off x="1498600" y="1563688"/>
            <a:ext cx="9553575" cy="409575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sz="4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Kỉ luật l</a:t>
            </a:r>
            <a:r>
              <a:rPr kumimoji="0" sz="4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những quy định chung của một cộng đồng hoặc tổ chức xã hội, yêu cầu mọi người phải tuân theo nhằm tạo ra sự thống nhất h</a:t>
            </a:r>
            <a:r>
              <a:rPr kumimoji="0" sz="4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nh động để đạt chất lượng, hiệu quả trong công việc</a:t>
            </a:r>
            <a:endParaRPr kumimoji="0" sz="4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p:cNvPicPr>
            <a:picLocks noGrp="1" noChangeAspect="1"/>
          </p:cNvPicPr>
          <p:nvPr>
            <p:ph idx="1"/>
          </p:nvPr>
        </p:nvPicPr>
        <p:blipFill>
          <a:blip r:embed="rId1"/>
          <a:stretch>
            <a:fillRect/>
          </a:stretch>
        </p:blipFill>
        <p:spPr>
          <a:xfrm>
            <a:off x="1270000" y="282575"/>
            <a:ext cx="4473575" cy="5997575"/>
          </a:xfrm>
          <a:ln/>
        </p:spPr>
      </p:pic>
      <p:pic>
        <p:nvPicPr>
          <p:cNvPr id="5" name="Picture 4"/>
          <p:cNvPicPr>
            <a:picLocks noChangeAspect="1"/>
          </p:cNvPicPr>
          <p:nvPr/>
        </p:nvPicPr>
        <p:blipFill>
          <a:blip r:embed="rId2"/>
          <a:stretch>
            <a:fillRect/>
          </a:stretch>
        </p:blipFill>
        <p:spPr>
          <a:xfrm>
            <a:off x="6445250" y="365125"/>
            <a:ext cx="4437063" cy="59150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Picture 4"/>
          <p:cNvPicPr>
            <a:picLocks noChangeAspect="1"/>
          </p:cNvPicPr>
          <p:nvPr/>
        </p:nvPicPr>
        <p:blipFill>
          <a:blip r:embed="rId1"/>
          <a:stretch>
            <a:fillRect/>
          </a:stretch>
        </p:blipFill>
        <p:spPr>
          <a:xfrm>
            <a:off x="125413" y="534988"/>
            <a:ext cx="6021387" cy="6022975"/>
          </a:xfrm>
          <a:prstGeom prst="rect">
            <a:avLst/>
          </a:prstGeom>
          <a:noFill/>
          <a:ln w="9525">
            <a:noFill/>
          </a:ln>
        </p:spPr>
      </p:pic>
      <p:pic>
        <p:nvPicPr>
          <p:cNvPr id="4098" name="Picture 5"/>
          <p:cNvPicPr>
            <a:picLocks noChangeAspect="1"/>
          </p:cNvPicPr>
          <p:nvPr/>
        </p:nvPicPr>
        <p:blipFill>
          <a:blip r:embed="rId2"/>
          <a:stretch>
            <a:fillRect/>
          </a:stretch>
        </p:blipFill>
        <p:spPr>
          <a:xfrm>
            <a:off x="6232525" y="534988"/>
            <a:ext cx="5811838" cy="6022975"/>
          </a:xfrm>
          <a:prstGeom prst="rect">
            <a:avLst/>
          </a:prstGeom>
          <a:noFill/>
          <a:ln w="9525">
            <a:noFill/>
          </a:ln>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Grp="1" noChangeAspect="1"/>
          </p:cNvPicPr>
          <p:nvPr>
            <p:ph idx="1"/>
          </p:nvPr>
        </p:nvPicPr>
        <p:blipFill>
          <a:blip r:embed="rId1"/>
          <a:stretch>
            <a:fillRect/>
          </a:stretch>
        </p:blipFill>
        <p:spPr>
          <a:xfrm>
            <a:off x="6594475" y="728663"/>
            <a:ext cx="5418138" cy="5802312"/>
          </a:xfrm>
          <a:ln/>
        </p:spPr>
      </p:pic>
      <p:pic>
        <p:nvPicPr>
          <p:cNvPr id="5" name="Picture 4"/>
          <p:cNvPicPr>
            <a:picLocks noChangeAspect="1"/>
          </p:cNvPicPr>
          <p:nvPr/>
        </p:nvPicPr>
        <p:blipFill>
          <a:blip r:embed="rId2"/>
          <a:stretch>
            <a:fillRect/>
          </a:stretch>
        </p:blipFill>
        <p:spPr>
          <a:xfrm>
            <a:off x="207963" y="728663"/>
            <a:ext cx="5969000" cy="58023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Box 1"/>
          <p:cNvSpPr txBox="1"/>
          <p:nvPr/>
        </p:nvSpPr>
        <p:spPr>
          <a:xfrm>
            <a:off x="1692275" y="436563"/>
            <a:ext cx="9448800" cy="646112"/>
          </a:xfrm>
          <a:prstGeom prst="rect">
            <a:avLst/>
          </a:prstGeom>
          <a:noFill/>
          <a:ln w="9525">
            <a:noFill/>
          </a:ln>
        </p:spPr>
        <p:txBody>
          <a:bodyPr anchor="t" anchorCtr="0">
            <a:spAutoFit/>
          </a:bodyPr>
          <a:p>
            <a:pPr>
              <a:buFontTx/>
            </a:pPr>
            <a:r>
              <a:rPr lang="en-US" altLang="en-US" sz="3600" b="1" dirty="0">
                <a:solidFill>
                  <a:srgbClr val="FF0000"/>
                </a:solidFill>
                <a:latin typeface="Times New Roman" panose="02020603050405020304" pitchFamily="18" charset="0"/>
              </a:rPr>
              <a:t>Em có nhận xét gì về những h</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rPr>
              <a:t>nh vi dưới đây?</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352425" y="1703388"/>
            <a:ext cx="5327650" cy="3641725"/>
          </a:xfrm>
          <a:prstGeom prst="rect">
            <a:avLst/>
          </a:prstGeom>
          <a:noFill/>
          <a:ln w="9525">
            <a:noFill/>
          </a:ln>
        </p:spPr>
      </p:pic>
      <p:pic>
        <p:nvPicPr>
          <p:cNvPr id="4" name="Picture 3"/>
          <p:cNvPicPr>
            <a:picLocks noChangeAspect="1"/>
          </p:cNvPicPr>
          <p:nvPr/>
        </p:nvPicPr>
        <p:blipFill>
          <a:blip r:embed="rId2"/>
          <a:stretch>
            <a:fillRect/>
          </a:stretch>
        </p:blipFill>
        <p:spPr>
          <a:xfrm>
            <a:off x="6251575" y="1703388"/>
            <a:ext cx="5222875" cy="36417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itle 1"/>
          <p:cNvSpPr>
            <a:spLocks noGrp="1"/>
          </p:cNvSpPr>
          <p:nvPr>
            <p:ph type="title"/>
          </p:nvPr>
        </p:nvSpPr>
        <p:spPr>
          <a:ln/>
        </p:spPr>
        <p:txBody>
          <a:bodyPr vert="horz" wrap="square" lIns="91440" tIns="45720" rIns="91440" bIns="45720" anchor="ctr" anchorCtr="0"/>
          <a:p>
            <a:pPr eaLnBrk="1" hangingPunct="1"/>
            <a:endParaRPr lang="en-US" altLang="en-US" dirty="0"/>
          </a:p>
        </p:txBody>
      </p:sp>
      <p:pic>
        <p:nvPicPr>
          <p:cNvPr id="24578" name="Content Placeholder 3"/>
          <p:cNvPicPr>
            <a:picLocks noGrp="1" noChangeAspect="1"/>
          </p:cNvPicPr>
          <p:nvPr>
            <p:ph idx="1"/>
          </p:nvPr>
        </p:nvPicPr>
        <p:blipFill>
          <a:blip r:embed="rId1"/>
          <a:stretch>
            <a:fillRect/>
          </a:stretch>
        </p:blipFill>
        <p:spPr>
          <a:xfrm>
            <a:off x="257175" y="87313"/>
            <a:ext cx="4946650" cy="3206750"/>
          </a:xfrm>
          <a:ln/>
        </p:spPr>
      </p:pic>
      <p:pic>
        <p:nvPicPr>
          <p:cNvPr id="24579" name="Picture 4"/>
          <p:cNvPicPr>
            <a:picLocks noChangeAspect="1"/>
          </p:cNvPicPr>
          <p:nvPr/>
        </p:nvPicPr>
        <p:blipFill>
          <a:blip r:embed="rId2"/>
          <a:stretch>
            <a:fillRect/>
          </a:stretch>
        </p:blipFill>
        <p:spPr>
          <a:xfrm>
            <a:off x="5649913" y="41275"/>
            <a:ext cx="6542087" cy="3387725"/>
          </a:xfrm>
          <a:prstGeom prst="rect">
            <a:avLst/>
          </a:prstGeom>
          <a:noFill/>
          <a:ln w="9525">
            <a:noFill/>
          </a:ln>
        </p:spPr>
      </p:pic>
      <p:pic>
        <p:nvPicPr>
          <p:cNvPr id="24580" name="Picture 5"/>
          <p:cNvPicPr>
            <a:picLocks noChangeAspect="1"/>
          </p:cNvPicPr>
          <p:nvPr/>
        </p:nvPicPr>
        <p:blipFill>
          <a:blip r:embed="rId3"/>
          <a:stretch>
            <a:fillRect/>
          </a:stretch>
        </p:blipFill>
        <p:spPr>
          <a:xfrm>
            <a:off x="5649913" y="3509963"/>
            <a:ext cx="6224587" cy="3429000"/>
          </a:xfrm>
          <a:prstGeom prst="rect">
            <a:avLst/>
          </a:prstGeom>
          <a:noFill/>
          <a:ln w="9525">
            <a:noFill/>
          </a:ln>
        </p:spPr>
      </p:pic>
      <p:pic>
        <p:nvPicPr>
          <p:cNvPr id="24581" name="Picture 6"/>
          <p:cNvPicPr>
            <a:picLocks noChangeAspect="1"/>
          </p:cNvPicPr>
          <p:nvPr/>
        </p:nvPicPr>
        <p:blipFill>
          <a:blip r:embed="rId4"/>
          <a:stretch>
            <a:fillRect/>
          </a:stretch>
        </p:blipFill>
        <p:spPr>
          <a:xfrm>
            <a:off x="187325" y="3571875"/>
            <a:ext cx="5086350" cy="320992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itle 1"/>
          <p:cNvSpPr>
            <a:spLocks noGrp="1"/>
          </p:cNvSpPr>
          <p:nvPr>
            <p:ph type="title"/>
          </p:nvPr>
        </p:nvSpPr>
        <p:spPr>
          <a:ln/>
        </p:spPr>
        <p:txBody>
          <a:bodyPr vert="horz" wrap="square" lIns="91440" tIns="45720" rIns="91440" bIns="45720" anchor="ctr" anchorCtr="0"/>
          <a:p>
            <a:pPr eaLnBrk="1" hangingPunct="1"/>
            <a:endParaRPr lang="en-US" altLang="en-US" dirty="0"/>
          </a:p>
        </p:txBody>
      </p:sp>
      <p:pic>
        <p:nvPicPr>
          <p:cNvPr id="25602" name="Picture 4"/>
          <p:cNvPicPr>
            <a:picLocks noChangeAspect="1"/>
          </p:cNvPicPr>
          <p:nvPr/>
        </p:nvPicPr>
        <p:blipFill>
          <a:blip r:embed="rId1"/>
          <a:stretch>
            <a:fillRect/>
          </a:stretch>
        </p:blipFill>
        <p:spPr>
          <a:xfrm>
            <a:off x="6392863" y="141288"/>
            <a:ext cx="5562600" cy="3343275"/>
          </a:xfrm>
          <a:prstGeom prst="rect">
            <a:avLst/>
          </a:prstGeom>
          <a:noFill/>
          <a:ln w="9525">
            <a:noFill/>
          </a:ln>
        </p:spPr>
      </p:pic>
      <p:pic>
        <p:nvPicPr>
          <p:cNvPr id="25603" name="Picture 5"/>
          <p:cNvPicPr>
            <a:picLocks noChangeAspect="1"/>
          </p:cNvPicPr>
          <p:nvPr/>
        </p:nvPicPr>
        <p:blipFill>
          <a:blip r:embed="rId2"/>
          <a:stretch>
            <a:fillRect/>
          </a:stretch>
        </p:blipFill>
        <p:spPr>
          <a:xfrm>
            <a:off x="381000" y="3709988"/>
            <a:ext cx="5715000" cy="3076575"/>
          </a:xfrm>
          <a:prstGeom prst="rect">
            <a:avLst/>
          </a:prstGeom>
          <a:noFill/>
          <a:ln w="9525">
            <a:noFill/>
          </a:ln>
        </p:spPr>
      </p:pic>
      <p:pic>
        <p:nvPicPr>
          <p:cNvPr id="25604" name="Picture 6"/>
          <p:cNvPicPr>
            <a:picLocks noChangeAspect="1"/>
          </p:cNvPicPr>
          <p:nvPr/>
        </p:nvPicPr>
        <p:blipFill>
          <a:blip r:embed="rId3"/>
          <a:stretch>
            <a:fillRect/>
          </a:stretch>
        </p:blipFill>
        <p:spPr>
          <a:xfrm>
            <a:off x="6392863" y="3709988"/>
            <a:ext cx="5562600" cy="3148012"/>
          </a:xfrm>
          <a:prstGeom prst="rect">
            <a:avLst/>
          </a:prstGeom>
          <a:noFill/>
          <a:ln w="9525">
            <a:noFill/>
          </a:ln>
        </p:spPr>
      </p:pic>
      <p:pic>
        <p:nvPicPr>
          <p:cNvPr id="25605" name="Picture 7" descr="C:\Users\Administrator\Desktop\atgtds(1).jpg"/>
          <p:cNvPicPr>
            <a:picLocks noChangeAspect="1"/>
          </p:cNvPicPr>
          <p:nvPr/>
        </p:nvPicPr>
        <p:blipFill>
          <a:blip r:embed="rId4"/>
          <a:stretch>
            <a:fillRect/>
          </a:stretch>
        </p:blipFill>
        <p:spPr>
          <a:xfrm>
            <a:off x="381000" y="141288"/>
            <a:ext cx="5715000" cy="32512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6626" name="Title 1"/>
          <p:cNvSpPr>
            <a:spLocks noGrp="1"/>
          </p:cNvSpPr>
          <p:nvPr>
            <p:ph type="title"/>
          </p:nvPr>
        </p:nvSpPr>
        <p:spPr>
          <a:xfrm>
            <a:off x="436563" y="1463675"/>
            <a:ext cx="11755437" cy="1325563"/>
          </a:xfrm>
          <a:ln/>
        </p:spPr>
        <p:txBody>
          <a:bodyPr vert="horz" wrap="square" lIns="91440" tIns="45720" rIns="91440" bIns="45720" anchor="ctr" anchorCtr="0"/>
          <a:p>
            <a:pPr eaLnBrk="1" hangingPunct="1"/>
            <a:r>
              <a:rPr lang="en-US" altLang="en-US" sz="6000" b="1" dirty="0">
                <a:solidFill>
                  <a:srgbClr val="FF0000"/>
                </a:solidFill>
                <a:latin typeface="Times New Roman" panose="02020603050405020304" pitchFamily="18" charset="0"/>
              </a:rPr>
              <a:t>2. Ý nghĩa của pháp luật v</a:t>
            </a:r>
            <a:r>
              <a:rPr lang="en-US" altLang="en-US" sz="6000" b="1" dirty="0">
                <a:solidFill>
                  <a:srgbClr val="FF0000"/>
                </a:solidFill>
                <a:latin typeface="Times New Roman" panose="02020603050405020304" pitchFamily="18" charset="0"/>
                <a:ea typeface="Times New Roman" panose="02020603050405020304" pitchFamily="18" charset="0"/>
              </a:rPr>
              <a:t>à</a:t>
            </a:r>
            <a:r>
              <a:rPr lang="en-US" altLang="en-US" sz="6000" b="1" dirty="0">
                <a:solidFill>
                  <a:srgbClr val="FF0000"/>
                </a:solidFill>
                <a:latin typeface="Times New Roman" panose="02020603050405020304" pitchFamily="18" charset="0"/>
              </a:rPr>
              <a:t> kỉ luật.</a:t>
            </a:r>
            <a:endParaRPr lang="en-US" altLang="en-US" sz="6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CC66">
            <a:alpha val="92940"/>
          </a:srgbClr>
        </a:solidFill>
        <a:effectLst/>
      </p:bgPr>
    </p:bg>
    <p:spTree>
      <p:nvGrpSpPr>
        <p:cNvPr id="1" name=""/>
        <p:cNvGrpSpPr/>
        <p:nvPr/>
      </p:nvGrpSpPr>
      <p:grpSpPr/>
      <p:cxnSp>
        <p:nvCxnSpPr>
          <p:cNvPr id="5" name="Đường nối Thẳng 4"/>
          <p:cNvCxnSpPr/>
          <p:nvPr/>
        </p:nvCxnSpPr>
        <p:spPr>
          <a:xfrm>
            <a:off x="112546" y="-193675"/>
            <a:ext cx="12072079" cy="0"/>
          </a:xfrm>
          <a:prstGeom prst="line">
            <a:avLst/>
          </a:prstGeom>
          <a:ln w="228600">
            <a:gradFill flip="none" rotWithShape="1">
              <a:gsLst>
                <a:gs pos="74000">
                  <a:schemeClr val="accent3">
                    <a:lumMod val="40000"/>
                    <a:lumOff val="60000"/>
                  </a:schemeClr>
                </a:gs>
                <a:gs pos="46000">
                  <a:schemeClr val="accent3">
                    <a:lumMod val="95000"/>
                    <a:lumOff val="5000"/>
                  </a:schemeClr>
                </a:gs>
                <a:gs pos="19000">
                  <a:schemeClr val="accent3">
                    <a:lumMod val="60000"/>
                  </a:schemeClr>
                </a:gs>
              </a:gsLst>
              <a:path path="circle">
                <a:fillToRect l="50000" t="130000" r="50000" b="-30000"/>
              </a:path>
              <a:tileRect/>
            </a:gra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7651" name="Nhóm 41"/>
          <p:cNvGrpSpPr/>
          <p:nvPr/>
        </p:nvGrpSpPr>
        <p:grpSpPr>
          <a:xfrm>
            <a:off x="114300" y="690563"/>
            <a:ext cx="4048125" cy="5659437"/>
            <a:chOff x="114988" y="704538"/>
            <a:chExt cx="4047345" cy="5659034"/>
          </a:xfrm>
        </p:grpSpPr>
        <p:sp>
          <p:nvSpPr>
            <p:cNvPr id="2" name="Lục giác 1"/>
            <p:cNvSpPr/>
            <p:nvPr/>
          </p:nvSpPr>
          <p:spPr>
            <a:xfrm>
              <a:off x="114988"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1" fmla="*/ 0 w 4047345"/>
                <a:gd name="connsiteY0-2" fmla="*/ 1933730 h 3867460"/>
                <a:gd name="connsiteX1-3" fmla="*/ 966866 w 4047345"/>
                <a:gd name="connsiteY1-4" fmla="*/ 0 h 3867460"/>
                <a:gd name="connsiteX2-5" fmla="*/ 2503358 w 4047345"/>
                <a:gd name="connsiteY2-6" fmla="*/ 3746 h 3867460"/>
                <a:gd name="connsiteX3-7" fmla="*/ 3080480 w 4047345"/>
                <a:gd name="connsiteY3-8" fmla="*/ 0 h 3867460"/>
                <a:gd name="connsiteX4-9" fmla="*/ 4047345 w 4047345"/>
                <a:gd name="connsiteY4-10" fmla="*/ 1933730 h 3867460"/>
                <a:gd name="connsiteX5-11" fmla="*/ 3080480 w 4047345"/>
                <a:gd name="connsiteY5-12" fmla="*/ 3867460 h 3867460"/>
                <a:gd name="connsiteX6-13" fmla="*/ 966866 w 4047345"/>
                <a:gd name="connsiteY6-14" fmla="*/ 3867460 h 3867460"/>
                <a:gd name="connsiteX7" fmla="*/ 0 w 4047345"/>
                <a:gd name="connsiteY7" fmla="*/ 1933730 h 3867460"/>
                <a:gd name="connsiteX0-15" fmla="*/ 0 w 4047345"/>
                <a:gd name="connsiteY0-16" fmla="*/ 1933730 h 3867460"/>
                <a:gd name="connsiteX1-17" fmla="*/ 966866 w 4047345"/>
                <a:gd name="connsiteY1-18" fmla="*/ 0 h 3867460"/>
                <a:gd name="connsiteX2-19" fmla="*/ 1633928 w 4047345"/>
                <a:gd name="connsiteY2-20" fmla="*/ 3746 h 3867460"/>
                <a:gd name="connsiteX3-21" fmla="*/ 2503358 w 4047345"/>
                <a:gd name="connsiteY3-22" fmla="*/ 3746 h 3867460"/>
                <a:gd name="connsiteX4-23" fmla="*/ 3080480 w 4047345"/>
                <a:gd name="connsiteY4-24" fmla="*/ 0 h 3867460"/>
                <a:gd name="connsiteX5-25" fmla="*/ 4047345 w 4047345"/>
                <a:gd name="connsiteY5-26" fmla="*/ 1933730 h 3867460"/>
                <a:gd name="connsiteX6-27" fmla="*/ 3080480 w 4047345"/>
                <a:gd name="connsiteY6-28" fmla="*/ 3867460 h 3867460"/>
                <a:gd name="connsiteX7-29" fmla="*/ 966866 w 4047345"/>
                <a:gd name="connsiteY7-30" fmla="*/ 3867460 h 3867460"/>
                <a:gd name="connsiteX8" fmla="*/ 0 w 4047345"/>
                <a:gd name="connsiteY8" fmla="*/ 1933730 h 3867460"/>
                <a:gd name="connsiteX0-31" fmla="*/ 0 w 4047345"/>
                <a:gd name="connsiteY0-32" fmla="*/ 1936646 h 3870376"/>
                <a:gd name="connsiteX1-33" fmla="*/ 966866 w 4047345"/>
                <a:gd name="connsiteY1-34" fmla="*/ 2916 h 3870376"/>
                <a:gd name="connsiteX2-35" fmla="*/ 1633928 w 4047345"/>
                <a:gd name="connsiteY2-36" fmla="*/ 6662 h 3870376"/>
                <a:gd name="connsiteX3-37" fmla="*/ 2503358 w 4047345"/>
                <a:gd name="connsiteY3-38" fmla="*/ 6662 h 3870376"/>
                <a:gd name="connsiteX4-39" fmla="*/ 3080480 w 4047345"/>
                <a:gd name="connsiteY4-40" fmla="*/ 2916 h 3870376"/>
                <a:gd name="connsiteX5-41" fmla="*/ 4047345 w 4047345"/>
                <a:gd name="connsiteY5-42" fmla="*/ 1936646 h 3870376"/>
                <a:gd name="connsiteX6-43" fmla="*/ 3080480 w 4047345"/>
                <a:gd name="connsiteY6-44" fmla="*/ 3870376 h 3870376"/>
                <a:gd name="connsiteX7-45" fmla="*/ 966866 w 4047345"/>
                <a:gd name="connsiteY7-46" fmla="*/ 3870376 h 3870376"/>
                <a:gd name="connsiteX8-47" fmla="*/ 0 w 4047345"/>
                <a:gd name="connsiteY8-48" fmla="*/ 1936646 h 3870376"/>
                <a:gd name="connsiteX0-49" fmla="*/ 0 w 4047345"/>
                <a:gd name="connsiteY0-50" fmla="*/ 1939218 h 3872948"/>
                <a:gd name="connsiteX1-51" fmla="*/ 966866 w 4047345"/>
                <a:gd name="connsiteY1-52" fmla="*/ 5488 h 3872948"/>
                <a:gd name="connsiteX2-53" fmla="*/ 1633928 w 4047345"/>
                <a:gd name="connsiteY2-54" fmla="*/ 9234 h 3872948"/>
                <a:gd name="connsiteX3-55" fmla="*/ 2503358 w 4047345"/>
                <a:gd name="connsiteY3-56" fmla="*/ 9234 h 3872948"/>
                <a:gd name="connsiteX4-57" fmla="*/ 3080480 w 4047345"/>
                <a:gd name="connsiteY4-58" fmla="*/ 5488 h 3872948"/>
                <a:gd name="connsiteX5-59" fmla="*/ 4047345 w 4047345"/>
                <a:gd name="connsiteY5-60" fmla="*/ 1939218 h 3872948"/>
                <a:gd name="connsiteX6-61" fmla="*/ 3080480 w 4047345"/>
                <a:gd name="connsiteY6-62" fmla="*/ 3872948 h 3872948"/>
                <a:gd name="connsiteX7-63" fmla="*/ 966866 w 4047345"/>
                <a:gd name="connsiteY7-64" fmla="*/ 3872948 h 3872948"/>
                <a:gd name="connsiteX8-65" fmla="*/ 0 w 4047345"/>
                <a:gd name="connsiteY8-66" fmla="*/ 1939218 h 3872948"/>
                <a:gd name="connsiteX0-67" fmla="*/ 0 w 4047345"/>
                <a:gd name="connsiteY0-68" fmla="*/ 1939218 h 3872948"/>
                <a:gd name="connsiteX1-69" fmla="*/ 966866 w 4047345"/>
                <a:gd name="connsiteY1-70" fmla="*/ 5488 h 3872948"/>
                <a:gd name="connsiteX2-71" fmla="*/ 1633928 w 4047345"/>
                <a:gd name="connsiteY2-72" fmla="*/ 9234 h 3872948"/>
                <a:gd name="connsiteX3-73" fmla="*/ 2503358 w 4047345"/>
                <a:gd name="connsiteY3-74" fmla="*/ 9234 h 3872948"/>
                <a:gd name="connsiteX4-75" fmla="*/ 3080480 w 4047345"/>
                <a:gd name="connsiteY4-76" fmla="*/ 5488 h 3872948"/>
                <a:gd name="connsiteX5-77" fmla="*/ 4047345 w 4047345"/>
                <a:gd name="connsiteY5-78" fmla="*/ 1939218 h 3872948"/>
                <a:gd name="connsiteX6-79" fmla="*/ 3080480 w 4047345"/>
                <a:gd name="connsiteY6-80" fmla="*/ 3872948 h 3872948"/>
                <a:gd name="connsiteX7-81" fmla="*/ 966866 w 4047345"/>
                <a:gd name="connsiteY7-82" fmla="*/ 3872948 h 3872948"/>
                <a:gd name="connsiteX8-83" fmla="*/ 0 w 4047345"/>
                <a:gd name="connsiteY8-84" fmla="*/ 1939218 h 38729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Hình Bầu dục 20"/>
            <p:cNvSpPr/>
            <p:nvPr/>
          </p:nvSpPr>
          <p:spPr>
            <a:xfrm>
              <a:off x="1887387"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8" name="Hình tự do: Hình 7"/>
            <p:cNvSpPr/>
            <p:nvPr/>
          </p:nvSpPr>
          <p:spPr>
            <a:xfrm>
              <a:off x="1727906"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FFC00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Hình Bầu dục 13"/>
            <p:cNvSpPr/>
            <p:nvPr/>
          </p:nvSpPr>
          <p:spPr>
            <a:xfrm>
              <a:off x="2047221" y="14275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Hình Bầu dục 14"/>
            <p:cNvSpPr/>
            <p:nvPr/>
          </p:nvSpPr>
          <p:spPr>
            <a:xfrm>
              <a:off x="2047221" y="17323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Hình Bầu dục 15"/>
            <p:cNvSpPr/>
            <p:nvPr/>
          </p:nvSpPr>
          <p:spPr>
            <a:xfrm>
              <a:off x="2047221" y="2017174"/>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Hình Bầu dục 16"/>
            <p:cNvSpPr/>
            <p:nvPr/>
          </p:nvSpPr>
          <p:spPr>
            <a:xfrm>
              <a:off x="2047221" y="23394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Hình Bầu dục 17"/>
            <p:cNvSpPr/>
            <p:nvPr/>
          </p:nvSpPr>
          <p:spPr>
            <a:xfrm>
              <a:off x="2040258" y="2661752"/>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7652" name="Nhóm 42"/>
          <p:cNvGrpSpPr/>
          <p:nvPr/>
        </p:nvGrpSpPr>
        <p:grpSpPr>
          <a:xfrm>
            <a:off x="4173538" y="704850"/>
            <a:ext cx="4048125" cy="5659438"/>
            <a:chOff x="4173746" y="704538"/>
            <a:chExt cx="4047345" cy="5659034"/>
          </a:xfrm>
        </p:grpSpPr>
        <p:sp>
          <p:nvSpPr>
            <p:cNvPr id="22" name="Lục giác 1"/>
            <p:cNvSpPr/>
            <p:nvPr/>
          </p:nvSpPr>
          <p:spPr>
            <a:xfrm>
              <a:off x="4173746"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1" fmla="*/ 0 w 4047345"/>
                <a:gd name="connsiteY0-2" fmla="*/ 1933730 h 3867460"/>
                <a:gd name="connsiteX1-3" fmla="*/ 966866 w 4047345"/>
                <a:gd name="connsiteY1-4" fmla="*/ 0 h 3867460"/>
                <a:gd name="connsiteX2-5" fmla="*/ 2503358 w 4047345"/>
                <a:gd name="connsiteY2-6" fmla="*/ 3746 h 3867460"/>
                <a:gd name="connsiteX3-7" fmla="*/ 3080480 w 4047345"/>
                <a:gd name="connsiteY3-8" fmla="*/ 0 h 3867460"/>
                <a:gd name="connsiteX4-9" fmla="*/ 4047345 w 4047345"/>
                <a:gd name="connsiteY4-10" fmla="*/ 1933730 h 3867460"/>
                <a:gd name="connsiteX5-11" fmla="*/ 3080480 w 4047345"/>
                <a:gd name="connsiteY5-12" fmla="*/ 3867460 h 3867460"/>
                <a:gd name="connsiteX6-13" fmla="*/ 966866 w 4047345"/>
                <a:gd name="connsiteY6-14" fmla="*/ 3867460 h 3867460"/>
                <a:gd name="connsiteX7" fmla="*/ 0 w 4047345"/>
                <a:gd name="connsiteY7" fmla="*/ 1933730 h 3867460"/>
                <a:gd name="connsiteX0-15" fmla="*/ 0 w 4047345"/>
                <a:gd name="connsiteY0-16" fmla="*/ 1933730 h 3867460"/>
                <a:gd name="connsiteX1-17" fmla="*/ 966866 w 4047345"/>
                <a:gd name="connsiteY1-18" fmla="*/ 0 h 3867460"/>
                <a:gd name="connsiteX2-19" fmla="*/ 1633928 w 4047345"/>
                <a:gd name="connsiteY2-20" fmla="*/ 3746 h 3867460"/>
                <a:gd name="connsiteX3-21" fmla="*/ 2503358 w 4047345"/>
                <a:gd name="connsiteY3-22" fmla="*/ 3746 h 3867460"/>
                <a:gd name="connsiteX4-23" fmla="*/ 3080480 w 4047345"/>
                <a:gd name="connsiteY4-24" fmla="*/ 0 h 3867460"/>
                <a:gd name="connsiteX5-25" fmla="*/ 4047345 w 4047345"/>
                <a:gd name="connsiteY5-26" fmla="*/ 1933730 h 3867460"/>
                <a:gd name="connsiteX6-27" fmla="*/ 3080480 w 4047345"/>
                <a:gd name="connsiteY6-28" fmla="*/ 3867460 h 3867460"/>
                <a:gd name="connsiteX7-29" fmla="*/ 966866 w 4047345"/>
                <a:gd name="connsiteY7-30" fmla="*/ 3867460 h 3867460"/>
                <a:gd name="connsiteX8" fmla="*/ 0 w 4047345"/>
                <a:gd name="connsiteY8" fmla="*/ 1933730 h 3867460"/>
                <a:gd name="connsiteX0-31" fmla="*/ 0 w 4047345"/>
                <a:gd name="connsiteY0-32" fmla="*/ 1936646 h 3870376"/>
                <a:gd name="connsiteX1-33" fmla="*/ 966866 w 4047345"/>
                <a:gd name="connsiteY1-34" fmla="*/ 2916 h 3870376"/>
                <a:gd name="connsiteX2-35" fmla="*/ 1633928 w 4047345"/>
                <a:gd name="connsiteY2-36" fmla="*/ 6662 h 3870376"/>
                <a:gd name="connsiteX3-37" fmla="*/ 2503358 w 4047345"/>
                <a:gd name="connsiteY3-38" fmla="*/ 6662 h 3870376"/>
                <a:gd name="connsiteX4-39" fmla="*/ 3080480 w 4047345"/>
                <a:gd name="connsiteY4-40" fmla="*/ 2916 h 3870376"/>
                <a:gd name="connsiteX5-41" fmla="*/ 4047345 w 4047345"/>
                <a:gd name="connsiteY5-42" fmla="*/ 1936646 h 3870376"/>
                <a:gd name="connsiteX6-43" fmla="*/ 3080480 w 4047345"/>
                <a:gd name="connsiteY6-44" fmla="*/ 3870376 h 3870376"/>
                <a:gd name="connsiteX7-45" fmla="*/ 966866 w 4047345"/>
                <a:gd name="connsiteY7-46" fmla="*/ 3870376 h 3870376"/>
                <a:gd name="connsiteX8-47" fmla="*/ 0 w 4047345"/>
                <a:gd name="connsiteY8-48" fmla="*/ 1936646 h 3870376"/>
                <a:gd name="connsiteX0-49" fmla="*/ 0 w 4047345"/>
                <a:gd name="connsiteY0-50" fmla="*/ 1939218 h 3872948"/>
                <a:gd name="connsiteX1-51" fmla="*/ 966866 w 4047345"/>
                <a:gd name="connsiteY1-52" fmla="*/ 5488 h 3872948"/>
                <a:gd name="connsiteX2-53" fmla="*/ 1633928 w 4047345"/>
                <a:gd name="connsiteY2-54" fmla="*/ 9234 h 3872948"/>
                <a:gd name="connsiteX3-55" fmla="*/ 2503358 w 4047345"/>
                <a:gd name="connsiteY3-56" fmla="*/ 9234 h 3872948"/>
                <a:gd name="connsiteX4-57" fmla="*/ 3080480 w 4047345"/>
                <a:gd name="connsiteY4-58" fmla="*/ 5488 h 3872948"/>
                <a:gd name="connsiteX5-59" fmla="*/ 4047345 w 4047345"/>
                <a:gd name="connsiteY5-60" fmla="*/ 1939218 h 3872948"/>
                <a:gd name="connsiteX6-61" fmla="*/ 3080480 w 4047345"/>
                <a:gd name="connsiteY6-62" fmla="*/ 3872948 h 3872948"/>
                <a:gd name="connsiteX7-63" fmla="*/ 966866 w 4047345"/>
                <a:gd name="connsiteY7-64" fmla="*/ 3872948 h 3872948"/>
                <a:gd name="connsiteX8-65" fmla="*/ 0 w 4047345"/>
                <a:gd name="connsiteY8-66" fmla="*/ 1939218 h 3872948"/>
                <a:gd name="connsiteX0-67" fmla="*/ 0 w 4047345"/>
                <a:gd name="connsiteY0-68" fmla="*/ 1939218 h 3872948"/>
                <a:gd name="connsiteX1-69" fmla="*/ 966866 w 4047345"/>
                <a:gd name="connsiteY1-70" fmla="*/ 5488 h 3872948"/>
                <a:gd name="connsiteX2-71" fmla="*/ 1633928 w 4047345"/>
                <a:gd name="connsiteY2-72" fmla="*/ 9234 h 3872948"/>
                <a:gd name="connsiteX3-73" fmla="*/ 2503358 w 4047345"/>
                <a:gd name="connsiteY3-74" fmla="*/ 9234 h 3872948"/>
                <a:gd name="connsiteX4-75" fmla="*/ 3080480 w 4047345"/>
                <a:gd name="connsiteY4-76" fmla="*/ 5488 h 3872948"/>
                <a:gd name="connsiteX5-77" fmla="*/ 4047345 w 4047345"/>
                <a:gd name="connsiteY5-78" fmla="*/ 1939218 h 3872948"/>
                <a:gd name="connsiteX6-79" fmla="*/ 3080480 w 4047345"/>
                <a:gd name="connsiteY6-80" fmla="*/ 3872948 h 3872948"/>
                <a:gd name="connsiteX7-81" fmla="*/ 966866 w 4047345"/>
                <a:gd name="connsiteY7-82" fmla="*/ 3872948 h 3872948"/>
                <a:gd name="connsiteX8-83" fmla="*/ 0 w 4047345"/>
                <a:gd name="connsiteY8-84" fmla="*/ 1939218 h 38729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Hình Bầu dục 22"/>
            <p:cNvSpPr/>
            <p:nvPr/>
          </p:nvSpPr>
          <p:spPr>
            <a:xfrm>
              <a:off x="6063850"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Hình tự do: Hình 23"/>
            <p:cNvSpPr/>
            <p:nvPr/>
          </p:nvSpPr>
          <p:spPr>
            <a:xfrm>
              <a:off x="5892317"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00B05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Hình Bầu dục 24"/>
            <p:cNvSpPr/>
            <p:nvPr/>
          </p:nvSpPr>
          <p:spPr>
            <a:xfrm>
              <a:off x="6211632" y="14275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Hình Bầu dục 25"/>
            <p:cNvSpPr/>
            <p:nvPr/>
          </p:nvSpPr>
          <p:spPr>
            <a:xfrm>
              <a:off x="6211632" y="17323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Hình Bầu dục 26"/>
            <p:cNvSpPr/>
            <p:nvPr/>
          </p:nvSpPr>
          <p:spPr>
            <a:xfrm>
              <a:off x="6211632" y="2017174"/>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Hình Bầu dục 27"/>
            <p:cNvSpPr/>
            <p:nvPr/>
          </p:nvSpPr>
          <p:spPr>
            <a:xfrm>
              <a:off x="6211632" y="23394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Hình Bầu dục 28"/>
            <p:cNvSpPr/>
            <p:nvPr/>
          </p:nvSpPr>
          <p:spPr>
            <a:xfrm>
              <a:off x="6204669" y="2661752"/>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7653" name="Nhóm 43"/>
          <p:cNvGrpSpPr/>
          <p:nvPr/>
        </p:nvGrpSpPr>
        <p:grpSpPr>
          <a:xfrm>
            <a:off x="8143875" y="704850"/>
            <a:ext cx="4048125" cy="5659438"/>
            <a:chOff x="8144655" y="704538"/>
            <a:chExt cx="4047345" cy="5659034"/>
          </a:xfrm>
        </p:grpSpPr>
        <p:sp>
          <p:nvSpPr>
            <p:cNvPr id="30" name="Lục giác 1"/>
            <p:cNvSpPr/>
            <p:nvPr/>
          </p:nvSpPr>
          <p:spPr>
            <a:xfrm>
              <a:off x="8144655"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1" fmla="*/ 0 w 4047345"/>
                <a:gd name="connsiteY0-2" fmla="*/ 1933730 h 3867460"/>
                <a:gd name="connsiteX1-3" fmla="*/ 966866 w 4047345"/>
                <a:gd name="connsiteY1-4" fmla="*/ 0 h 3867460"/>
                <a:gd name="connsiteX2-5" fmla="*/ 2503358 w 4047345"/>
                <a:gd name="connsiteY2-6" fmla="*/ 3746 h 3867460"/>
                <a:gd name="connsiteX3-7" fmla="*/ 3080480 w 4047345"/>
                <a:gd name="connsiteY3-8" fmla="*/ 0 h 3867460"/>
                <a:gd name="connsiteX4-9" fmla="*/ 4047345 w 4047345"/>
                <a:gd name="connsiteY4-10" fmla="*/ 1933730 h 3867460"/>
                <a:gd name="connsiteX5-11" fmla="*/ 3080480 w 4047345"/>
                <a:gd name="connsiteY5-12" fmla="*/ 3867460 h 3867460"/>
                <a:gd name="connsiteX6-13" fmla="*/ 966866 w 4047345"/>
                <a:gd name="connsiteY6-14" fmla="*/ 3867460 h 3867460"/>
                <a:gd name="connsiteX7" fmla="*/ 0 w 4047345"/>
                <a:gd name="connsiteY7" fmla="*/ 1933730 h 3867460"/>
                <a:gd name="connsiteX0-15" fmla="*/ 0 w 4047345"/>
                <a:gd name="connsiteY0-16" fmla="*/ 1933730 h 3867460"/>
                <a:gd name="connsiteX1-17" fmla="*/ 966866 w 4047345"/>
                <a:gd name="connsiteY1-18" fmla="*/ 0 h 3867460"/>
                <a:gd name="connsiteX2-19" fmla="*/ 1633928 w 4047345"/>
                <a:gd name="connsiteY2-20" fmla="*/ 3746 h 3867460"/>
                <a:gd name="connsiteX3-21" fmla="*/ 2503358 w 4047345"/>
                <a:gd name="connsiteY3-22" fmla="*/ 3746 h 3867460"/>
                <a:gd name="connsiteX4-23" fmla="*/ 3080480 w 4047345"/>
                <a:gd name="connsiteY4-24" fmla="*/ 0 h 3867460"/>
                <a:gd name="connsiteX5-25" fmla="*/ 4047345 w 4047345"/>
                <a:gd name="connsiteY5-26" fmla="*/ 1933730 h 3867460"/>
                <a:gd name="connsiteX6-27" fmla="*/ 3080480 w 4047345"/>
                <a:gd name="connsiteY6-28" fmla="*/ 3867460 h 3867460"/>
                <a:gd name="connsiteX7-29" fmla="*/ 966866 w 4047345"/>
                <a:gd name="connsiteY7-30" fmla="*/ 3867460 h 3867460"/>
                <a:gd name="connsiteX8" fmla="*/ 0 w 4047345"/>
                <a:gd name="connsiteY8" fmla="*/ 1933730 h 3867460"/>
                <a:gd name="connsiteX0-31" fmla="*/ 0 w 4047345"/>
                <a:gd name="connsiteY0-32" fmla="*/ 1936646 h 3870376"/>
                <a:gd name="connsiteX1-33" fmla="*/ 966866 w 4047345"/>
                <a:gd name="connsiteY1-34" fmla="*/ 2916 h 3870376"/>
                <a:gd name="connsiteX2-35" fmla="*/ 1633928 w 4047345"/>
                <a:gd name="connsiteY2-36" fmla="*/ 6662 h 3870376"/>
                <a:gd name="connsiteX3-37" fmla="*/ 2503358 w 4047345"/>
                <a:gd name="connsiteY3-38" fmla="*/ 6662 h 3870376"/>
                <a:gd name="connsiteX4-39" fmla="*/ 3080480 w 4047345"/>
                <a:gd name="connsiteY4-40" fmla="*/ 2916 h 3870376"/>
                <a:gd name="connsiteX5-41" fmla="*/ 4047345 w 4047345"/>
                <a:gd name="connsiteY5-42" fmla="*/ 1936646 h 3870376"/>
                <a:gd name="connsiteX6-43" fmla="*/ 3080480 w 4047345"/>
                <a:gd name="connsiteY6-44" fmla="*/ 3870376 h 3870376"/>
                <a:gd name="connsiteX7-45" fmla="*/ 966866 w 4047345"/>
                <a:gd name="connsiteY7-46" fmla="*/ 3870376 h 3870376"/>
                <a:gd name="connsiteX8-47" fmla="*/ 0 w 4047345"/>
                <a:gd name="connsiteY8-48" fmla="*/ 1936646 h 3870376"/>
                <a:gd name="connsiteX0-49" fmla="*/ 0 w 4047345"/>
                <a:gd name="connsiteY0-50" fmla="*/ 1939218 h 3872948"/>
                <a:gd name="connsiteX1-51" fmla="*/ 966866 w 4047345"/>
                <a:gd name="connsiteY1-52" fmla="*/ 5488 h 3872948"/>
                <a:gd name="connsiteX2-53" fmla="*/ 1633928 w 4047345"/>
                <a:gd name="connsiteY2-54" fmla="*/ 9234 h 3872948"/>
                <a:gd name="connsiteX3-55" fmla="*/ 2503358 w 4047345"/>
                <a:gd name="connsiteY3-56" fmla="*/ 9234 h 3872948"/>
                <a:gd name="connsiteX4-57" fmla="*/ 3080480 w 4047345"/>
                <a:gd name="connsiteY4-58" fmla="*/ 5488 h 3872948"/>
                <a:gd name="connsiteX5-59" fmla="*/ 4047345 w 4047345"/>
                <a:gd name="connsiteY5-60" fmla="*/ 1939218 h 3872948"/>
                <a:gd name="connsiteX6-61" fmla="*/ 3080480 w 4047345"/>
                <a:gd name="connsiteY6-62" fmla="*/ 3872948 h 3872948"/>
                <a:gd name="connsiteX7-63" fmla="*/ 966866 w 4047345"/>
                <a:gd name="connsiteY7-64" fmla="*/ 3872948 h 3872948"/>
                <a:gd name="connsiteX8-65" fmla="*/ 0 w 4047345"/>
                <a:gd name="connsiteY8-66" fmla="*/ 1939218 h 3872948"/>
                <a:gd name="connsiteX0-67" fmla="*/ 0 w 4047345"/>
                <a:gd name="connsiteY0-68" fmla="*/ 1939218 h 3872948"/>
                <a:gd name="connsiteX1-69" fmla="*/ 966866 w 4047345"/>
                <a:gd name="connsiteY1-70" fmla="*/ 5488 h 3872948"/>
                <a:gd name="connsiteX2-71" fmla="*/ 1633928 w 4047345"/>
                <a:gd name="connsiteY2-72" fmla="*/ 9234 h 3872948"/>
                <a:gd name="connsiteX3-73" fmla="*/ 2503358 w 4047345"/>
                <a:gd name="connsiteY3-74" fmla="*/ 9234 h 3872948"/>
                <a:gd name="connsiteX4-75" fmla="*/ 3080480 w 4047345"/>
                <a:gd name="connsiteY4-76" fmla="*/ 5488 h 3872948"/>
                <a:gd name="connsiteX5-77" fmla="*/ 4047345 w 4047345"/>
                <a:gd name="connsiteY5-78" fmla="*/ 1939218 h 3872948"/>
                <a:gd name="connsiteX6-79" fmla="*/ 3080480 w 4047345"/>
                <a:gd name="connsiteY6-80" fmla="*/ 3872948 h 3872948"/>
                <a:gd name="connsiteX7-81" fmla="*/ 966866 w 4047345"/>
                <a:gd name="connsiteY7-82" fmla="*/ 3872948 h 3872948"/>
                <a:gd name="connsiteX8-83" fmla="*/ 0 w 4047345"/>
                <a:gd name="connsiteY8-84" fmla="*/ 1939218 h 38729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1080000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Hình Bầu dục 30"/>
            <p:cNvSpPr/>
            <p:nvPr/>
          </p:nvSpPr>
          <p:spPr>
            <a:xfrm>
              <a:off x="9917054"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Hình tự do: Hình 31"/>
            <p:cNvSpPr/>
            <p:nvPr/>
          </p:nvSpPr>
          <p:spPr>
            <a:xfrm>
              <a:off x="9757573"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CC66FF"/>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rgbClr val="7030A0"/>
                </a:solidFill>
                <a:effectLst/>
                <a:uLnTx/>
                <a:uFillTx/>
                <a:latin typeface="+mn-lt"/>
                <a:ea typeface="+mn-ea"/>
                <a:cs typeface="+mn-cs"/>
              </a:endParaRPr>
            </a:p>
          </p:txBody>
        </p:sp>
        <p:sp>
          <p:nvSpPr>
            <p:cNvPr id="33" name="Hình Bầu dục 32"/>
            <p:cNvSpPr/>
            <p:nvPr/>
          </p:nvSpPr>
          <p:spPr>
            <a:xfrm>
              <a:off x="10076888" y="14275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rgbClr val="7030A0"/>
                </a:solidFill>
                <a:effectLst/>
                <a:uLnTx/>
                <a:uFillTx/>
                <a:latin typeface="+mn-lt"/>
                <a:ea typeface="+mn-ea"/>
                <a:cs typeface="+mn-cs"/>
              </a:endParaRPr>
            </a:p>
          </p:txBody>
        </p:sp>
        <p:sp>
          <p:nvSpPr>
            <p:cNvPr id="34" name="Hình Bầu dục 33"/>
            <p:cNvSpPr/>
            <p:nvPr/>
          </p:nvSpPr>
          <p:spPr>
            <a:xfrm>
              <a:off x="10076888" y="17323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rgbClr val="7030A0"/>
                </a:solidFill>
                <a:effectLst/>
                <a:uLnTx/>
                <a:uFillTx/>
                <a:latin typeface="+mn-lt"/>
                <a:ea typeface="+mn-ea"/>
                <a:cs typeface="+mn-cs"/>
              </a:endParaRPr>
            </a:p>
          </p:txBody>
        </p:sp>
        <p:sp>
          <p:nvSpPr>
            <p:cNvPr id="35" name="Hình Bầu dục 34"/>
            <p:cNvSpPr/>
            <p:nvPr/>
          </p:nvSpPr>
          <p:spPr>
            <a:xfrm>
              <a:off x="10076888" y="2017174"/>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rgbClr val="7030A0"/>
                </a:solidFill>
                <a:effectLst/>
                <a:uLnTx/>
                <a:uFillTx/>
                <a:latin typeface="+mn-lt"/>
                <a:ea typeface="+mn-ea"/>
                <a:cs typeface="+mn-cs"/>
              </a:endParaRPr>
            </a:p>
          </p:txBody>
        </p:sp>
        <p:sp>
          <p:nvSpPr>
            <p:cNvPr id="36" name="Hình Bầu dục 35"/>
            <p:cNvSpPr/>
            <p:nvPr/>
          </p:nvSpPr>
          <p:spPr>
            <a:xfrm>
              <a:off x="10076888" y="23394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rgbClr val="7030A0"/>
                </a:solidFill>
                <a:effectLst/>
                <a:uLnTx/>
                <a:uFillTx/>
                <a:latin typeface="+mn-lt"/>
                <a:ea typeface="+mn-ea"/>
                <a:cs typeface="+mn-cs"/>
              </a:endParaRPr>
            </a:p>
          </p:txBody>
        </p:sp>
        <p:sp>
          <p:nvSpPr>
            <p:cNvPr id="37" name="Hình Bầu dục 36"/>
            <p:cNvSpPr/>
            <p:nvPr/>
          </p:nvSpPr>
          <p:spPr>
            <a:xfrm>
              <a:off x="10069925" y="2661752"/>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BZ" sz="1800" b="0" i="0" u="none" strike="noStrike" kern="1200" cap="none" spc="0" normalizeH="0" baseline="0" noProof="0">
                <a:ln>
                  <a:noFill/>
                </a:ln>
                <a:solidFill>
                  <a:srgbClr val="7030A0"/>
                </a:solidFill>
                <a:effectLst/>
                <a:uLnTx/>
                <a:uFillTx/>
                <a:latin typeface="+mn-lt"/>
                <a:ea typeface="+mn-ea"/>
                <a:cs typeface="+mn-cs"/>
              </a:endParaRPr>
            </a:p>
          </p:txBody>
        </p:sp>
      </p:grpSp>
      <p:sp>
        <p:nvSpPr>
          <p:cNvPr id="38" name="Hộp Văn bản 37"/>
          <p:cNvSpPr txBox="1"/>
          <p:nvPr/>
        </p:nvSpPr>
        <p:spPr>
          <a:xfrm>
            <a:off x="5051425" y="3117850"/>
            <a:ext cx="2847975" cy="2800350"/>
          </a:xfrm>
          <a:prstGeom prst="rect">
            <a:avLst/>
          </a:prstGeom>
          <a:noFill/>
          <a:ln w="9525">
            <a:noFill/>
          </a:ln>
        </p:spPr>
        <p:txBody>
          <a:bodyPr anchor="t" anchorCtr="0">
            <a:spAutoFit/>
          </a:bodyPr>
          <a:p>
            <a:pPr>
              <a:buFontTx/>
            </a:pPr>
            <a:r>
              <a:rPr lang="en-BZ" altLang="en-US" sz="4400" b="1" dirty="0">
                <a:latin typeface="Times New Roman" panose="02020603050405020304" pitchFamily="18" charset="0"/>
              </a:rPr>
              <a:t>Bảo vệ quyền lợi của mọi người</a:t>
            </a:r>
            <a:endParaRPr lang="en-BZ" altLang="en-US" sz="4400" b="1" dirty="0">
              <a:latin typeface="Times New Roman" panose="02020603050405020304" pitchFamily="18" charset="0"/>
              <a:ea typeface="Times New Roman" panose="02020603050405020304" pitchFamily="18" charset="0"/>
            </a:endParaRPr>
          </a:p>
        </p:txBody>
      </p:sp>
      <p:sp>
        <p:nvSpPr>
          <p:cNvPr id="41" name="Hộp Văn bản 40"/>
          <p:cNvSpPr txBox="1"/>
          <p:nvPr/>
        </p:nvSpPr>
        <p:spPr>
          <a:xfrm>
            <a:off x="9056688" y="3206750"/>
            <a:ext cx="2847975" cy="2554288"/>
          </a:xfrm>
          <a:prstGeom prst="rect">
            <a:avLst/>
          </a:prstGeom>
          <a:noFill/>
          <a:ln w="9525">
            <a:noFill/>
          </a:ln>
        </p:spPr>
        <p:txBody>
          <a:bodyPr anchor="t" anchorCtr="0">
            <a:spAutoFit/>
          </a:bodyPr>
          <a:p>
            <a:pPr>
              <a:buFontTx/>
            </a:pPr>
            <a:r>
              <a:rPr lang="en-BZ" altLang="en-US" sz="4000" b="1" dirty="0">
                <a:latin typeface="Times New Roman" panose="02020603050405020304" pitchFamily="18" charset="0"/>
              </a:rPr>
              <a:t>Góp phần l</a:t>
            </a:r>
            <a:r>
              <a:rPr lang="en-BZ" altLang="en-US" sz="4000" b="1" dirty="0">
                <a:latin typeface="Times New Roman" panose="02020603050405020304" pitchFamily="18" charset="0"/>
                <a:ea typeface="Times New Roman" panose="02020603050405020304" pitchFamily="18" charset="0"/>
              </a:rPr>
              <a:t>à</a:t>
            </a:r>
            <a:r>
              <a:rPr lang="en-BZ" altLang="en-US" sz="4000" b="1" dirty="0">
                <a:latin typeface="Times New Roman" panose="02020603050405020304" pitchFamily="18" charset="0"/>
              </a:rPr>
              <a:t>m cho xã hội trở nên tốt đẹp hơn</a:t>
            </a:r>
            <a:endParaRPr lang="en-BZ" altLang="en-US" sz="4000" b="1" dirty="0">
              <a:latin typeface="Times New Roman" panose="02020603050405020304" pitchFamily="18" charset="0"/>
              <a:ea typeface="Times New Roman" panose="02020603050405020304" pitchFamily="18" charset="0"/>
            </a:endParaRPr>
          </a:p>
        </p:txBody>
      </p:sp>
      <p:sp>
        <p:nvSpPr>
          <p:cNvPr id="3" name="TextBox 2"/>
          <p:cNvSpPr txBox="1"/>
          <p:nvPr/>
        </p:nvSpPr>
        <p:spPr>
          <a:xfrm>
            <a:off x="519113" y="3135313"/>
            <a:ext cx="3225800" cy="2554287"/>
          </a:xfrm>
          <a:prstGeom prst="rect">
            <a:avLst/>
          </a:prstGeom>
          <a:noFill/>
          <a:ln w="9525">
            <a:noFill/>
          </a:ln>
        </p:spPr>
        <p:txBody>
          <a:bodyPr anchor="t" anchorCtr="0">
            <a:spAutoFit/>
          </a:bodyPr>
          <a:p>
            <a:pPr algn="ctr">
              <a:buFontTx/>
            </a:pPr>
            <a:r>
              <a:rPr lang="en-US" altLang="en-US" sz="3200" b="1" dirty="0">
                <a:latin typeface="Times New Roman" panose="02020603050405020304" pitchFamily="18" charset="0"/>
              </a:rPr>
              <a:t> Giúp mọi người có tiêu chuẩn chung để rèn luyện v</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rPr>
              <a:t> hoạt động</a:t>
            </a:r>
            <a:endParaRPr lang="en-US" altLang="en-US" sz="3200" b="1"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barn(inVertical)">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Cloud Callout 1"/>
          <p:cNvSpPr/>
          <p:nvPr/>
        </p:nvSpPr>
        <p:spPr>
          <a:xfrm>
            <a:off x="738188" y="1457325"/>
            <a:ext cx="9083675" cy="4565650"/>
          </a:xfrm>
          <a:prstGeom prst="cloudCallou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L</a:t>
            </a:r>
            <a:r>
              <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học sinh chúng ta có thể l</a:t>
            </a:r>
            <a:r>
              <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m gì để đảm bảo thực hiện pháp luật v</a:t>
            </a:r>
            <a:r>
              <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kỉ luật trong xã hội?</a:t>
            </a:r>
            <a:endPar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
        <p:nvSpPr>
          <p:cNvPr id="28675" name="TextBox 2"/>
          <p:cNvSpPr txBox="1"/>
          <p:nvPr/>
        </p:nvSpPr>
        <p:spPr>
          <a:xfrm>
            <a:off x="180975" y="193675"/>
            <a:ext cx="8175625" cy="830263"/>
          </a:xfrm>
          <a:prstGeom prst="rect">
            <a:avLst/>
          </a:prstGeom>
          <a:noFill/>
          <a:ln w="9525">
            <a:noFill/>
          </a:ln>
        </p:spPr>
        <p:txBody>
          <a:bodyPr anchor="t" anchorCtr="0">
            <a:spAutoFit/>
          </a:bodyPr>
          <a:p>
            <a:pPr>
              <a:buFontTx/>
            </a:pPr>
            <a:r>
              <a:rPr lang="en-US" altLang="en-US" sz="4800" b="1" dirty="0">
                <a:solidFill>
                  <a:srgbClr val="FF0000"/>
                </a:solidFill>
                <a:latin typeface="Times New Roman" panose="02020603050405020304" pitchFamily="18" charset="0"/>
              </a:rPr>
              <a:t>3. Trách nhiệm của học sinh</a:t>
            </a:r>
            <a:endParaRPr lang="en-US" altLang="en-US" sz="4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334963" y="5229225"/>
            <a:ext cx="11603038" cy="1365250"/>
          </a:xfrm>
          <a:prstGeom prst="roundRect">
            <a:avLst/>
          </a:prstGeom>
          <a:solidFill>
            <a:schemeClr val="bg1"/>
          </a:solidFill>
          <a:ln w="57150">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Tích cực, tự giác tìm hiểu về pháp luật v</a:t>
            </a:r>
            <a:r>
              <a:rPr kumimoji="0" sz="4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kỉ luật.</a:t>
            </a:r>
            <a:endParaRPr kumimoji="0" sz="4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pic>
        <p:nvPicPr>
          <p:cNvPr id="29698" name="Picture 6"/>
          <p:cNvPicPr>
            <a:picLocks noChangeAspect="1"/>
          </p:cNvPicPr>
          <p:nvPr/>
        </p:nvPicPr>
        <p:blipFill>
          <a:blip r:embed="rId1"/>
          <a:stretch>
            <a:fillRect/>
          </a:stretch>
        </p:blipFill>
        <p:spPr>
          <a:xfrm>
            <a:off x="566738" y="1171575"/>
            <a:ext cx="4687887" cy="3516313"/>
          </a:xfrm>
          <a:prstGeom prst="rect">
            <a:avLst/>
          </a:prstGeom>
          <a:noFill/>
          <a:ln w="9525">
            <a:noFill/>
          </a:ln>
        </p:spPr>
      </p:pic>
      <p:pic>
        <p:nvPicPr>
          <p:cNvPr id="29699" name="Picture 7"/>
          <p:cNvPicPr>
            <a:picLocks noChangeAspect="1"/>
          </p:cNvPicPr>
          <p:nvPr/>
        </p:nvPicPr>
        <p:blipFill>
          <a:blip r:embed="rId2"/>
          <a:stretch>
            <a:fillRect/>
          </a:stretch>
        </p:blipFill>
        <p:spPr>
          <a:xfrm>
            <a:off x="5692775" y="1171575"/>
            <a:ext cx="5153025" cy="3516313"/>
          </a:xfrm>
          <a:prstGeom prst="rect">
            <a:avLst/>
          </a:prstGeom>
          <a:noFill/>
          <a:ln w="9525">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Picture 1"/>
          <p:cNvPicPr>
            <a:picLocks noChangeAspect="1"/>
          </p:cNvPicPr>
          <p:nvPr/>
        </p:nvPicPr>
        <p:blipFill>
          <a:blip r:embed="rId1"/>
          <a:stretch>
            <a:fillRect/>
          </a:stretch>
        </p:blipFill>
        <p:spPr>
          <a:xfrm>
            <a:off x="455613" y="644525"/>
            <a:ext cx="5300662" cy="4138613"/>
          </a:xfrm>
          <a:prstGeom prst="rect">
            <a:avLst/>
          </a:prstGeom>
          <a:noFill/>
          <a:ln w="9525">
            <a:noFill/>
          </a:ln>
        </p:spPr>
      </p:pic>
      <p:pic>
        <p:nvPicPr>
          <p:cNvPr id="30722" name="Picture 2"/>
          <p:cNvPicPr>
            <a:picLocks noChangeAspect="1"/>
          </p:cNvPicPr>
          <p:nvPr/>
        </p:nvPicPr>
        <p:blipFill>
          <a:blip r:embed="rId2"/>
          <a:stretch>
            <a:fillRect/>
          </a:stretch>
        </p:blipFill>
        <p:spPr>
          <a:xfrm>
            <a:off x="6102350" y="644525"/>
            <a:ext cx="5502275" cy="4138613"/>
          </a:xfrm>
          <a:prstGeom prst="rect">
            <a:avLst/>
          </a:prstGeom>
          <a:noFill/>
          <a:ln w="9525">
            <a:noFill/>
          </a:ln>
        </p:spPr>
      </p:pic>
      <p:sp>
        <p:nvSpPr>
          <p:cNvPr id="4" name="Rounded Rectangle 3"/>
          <p:cNvSpPr/>
          <p:nvPr/>
        </p:nvSpPr>
        <p:spPr>
          <a:xfrm>
            <a:off x="334963" y="5229225"/>
            <a:ext cx="11603038" cy="1365250"/>
          </a:xfrm>
          <a:prstGeom prst="roundRect">
            <a:avLst/>
          </a:prstGeom>
          <a:solidFill>
            <a:schemeClr val="bg1"/>
          </a:solidFill>
          <a:ln w="762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Tự giác chấp h</a:t>
            </a:r>
            <a:r>
              <a:rPr kumimoji="0" sz="4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nh theo pháp luật v</a:t>
            </a:r>
            <a:r>
              <a:rPr kumimoji="0" sz="4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kỉ luật</a:t>
            </a:r>
            <a:endParaRPr kumimoji="0" sz="4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1"/>
          <p:cNvPicPr>
            <a:picLocks noChangeAspect="1"/>
          </p:cNvPicPr>
          <p:nvPr/>
        </p:nvPicPr>
        <p:blipFill>
          <a:blip r:embed="rId1"/>
          <a:stretch>
            <a:fillRect/>
          </a:stretch>
        </p:blipFill>
        <p:spPr>
          <a:xfrm>
            <a:off x="207963" y="773113"/>
            <a:ext cx="5691187" cy="3862387"/>
          </a:xfrm>
          <a:prstGeom prst="rect">
            <a:avLst/>
          </a:prstGeom>
          <a:noFill/>
          <a:ln w="9525">
            <a:noFill/>
          </a:ln>
        </p:spPr>
      </p:pic>
      <p:pic>
        <p:nvPicPr>
          <p:cNvPr id="31746" name="Picture 2"/>
          <p:cNvPicPr>
            <a:picLocks noChangeAspect="1"/>
          </p:cNvPicPr>
          <p:nvPr/>
        </p:nvPicPr>
        <p:blipFill>
          <a:blip r:embed="rId2"/>
          <a:stretch>
            <a:fillRect/>
          </a:stretch>
        </p:blipFill>
        <p:spPr>
          <a:xfrm>
            <a:off x="6221413" y="730250"/>
            <a:ext cx="5545137" cy="3948113"/>
          </a:xfrm>
          <a:prstGeom prst="rect">
            <a:avLst/>
          </a:prstGeom>
          <a:noFill/>
          <a:ln w="9525">
            <a:noFill/>
          </a:ln>
        </p:spPr>
      </p:pic>
      <p:sp>
        <p:nvSpPr>
          <p:cNvPr id="4" name="Rounded Rectangle 3"/>
          <p:cNvSpPr/>
          <p:nvPr/>
        </p:nvSpPr>
        <p:spPr>
          <a:xfrm>
            <a:off x="334963" y="5113338"/>
            <a:ext cx="11126788" cy="1365250"/>
          </a:xfrm>
          <a:prstGeom prst="roundRect">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Tuyên truyền pháp luật v</a:t>
            </a:r>
            <a:r>
              <a:rPr kumimoji="0" sz="4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kỉ luật với mọi người xung quanh</a:t>
            </a:r>
            <a:endParaRPr kumimoji="0" sz="4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ctrTitle"/>
          </p:nvPr>
        </p:nvSpPr>
        <p:spPr bwMode="auto">
          <a:xfrm>
            <a:off x="457200" y="433753"/>
            <a:ext cx="11172091" cy="3509964"/>
          </a:xfrm>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marL="0" marR="0" lvl="0" indent="0" algn="ctr" defTabSz="914400" rtl="0" eaLnBrk="0" fontAlgn="base" latinLnBrk="0" hangingPunct="0">
              <a:lnSpc>
                <a:spcPct val="90000"/>
              </a:lnSpc>
              <a:spcBef>
                <a:spcPct val="0"/>
              </a:spcBef>
              <a:spcAft>
                <a:spcPct val="0"/>
              </a:spcAft>
              <a:buClrTx/>
              <a:buSzTx/>
              <a:buFontTx/>
              <a:buNone/>
              <a:defRPr/>
            </a:pPr>
            <a:br>
              <a:rPr kumimoji="0" lang="en-US" sz="6000" b="1" i="0" u="none" strike="noStrike" kern="10" cap="none" spc="0" normalizeH="0" baseline="0" noProof="0" dirty="0" smtClean="0">
                <a:ln w="9525">
                  <a:solidFill>
                    <a:srgbClr val="FF0000"/>
                  </a:solidFill>
                  <a:round/>
                </a:ln>
                <a:solidFill>
                  <a:srgbClr val="FF0000"/>
                </a:solidFill>
                <a:effectLst/>
                <a:uLnTx/>
                <a:uFillTx/>
                <a:latin typeface="Times New Roman" panose="02020603050405020304"/>
                <a:ea typeface="+mj-ea"/>
                <a:cs typeface="Times New Roman" panose="02020603050405020304"/>
              </a:rPr>
            </a:br>
            <a:br>
              <a:rPr kumimoji="0" lang="en-US" sz="6000" b="1" i="0" u="none" strike="noStrike" kern="10" cap="none" spc="0" normalizeH="0" baseline="0" noProof="0" dirty="0">
                <a:ln w="9525">
                  <a:solidFill>
                    <a:srgbClr val="FF0000"/>
                  </a:solidFill>
                  <a:round/>
                </a:ln>
                <a:solidFill>
                  <a:srgbClr val="FF0000"/>
                </a:solidFill>
                <a:effectLst/>
                <a:uLnTx/>
                <a:uFillTx/>
                <a:latin typeface="Times New Roman" panose="02020603050405020304"/>
                <a:ea typeface="+mj-ea"/>
                <a:cs typeface="Times New Roman" panose="02020603050405020304"/>
              </a:rPr>
            </a:br>
            <a:br>
              <a:rPr kumimoji="0" lang="en-US" sz="6000" b="1" i="0" u="none" strike="noStrike" kern="10" cap="none" spc="0" normalizeH="0" baseline="0" noProof="0" dirty="0" smtClean="0">
                <a:ln w="9525">
                  <a:solidFill>
                    <a:srgbClr val="FF0000"/>
                  </a:solidFill>
                  <a:round/>
                </a:ln>
                <a:solidFill>
                  <a:srgbClr val="FF0000"/>
                </a:solidFill>
                <a:effectLst/>
                <a:uLnTx/>
                <a:uFillTx/>
                <a:latin typeface="Times New Roman" panose="02020603050405020304"/>
                <a:ea typeface="+mj-ea"/>
                <a:cs typeface="Times New Roman" panose="02020603050405020304"/>
              </a:rPr>
            </a:br>
            <a:br>
              <a:rPr kumimoji="0" lang="en-US" sz="6000" b="1" i="0" u="none" strike="noStrike" kern="10" cap="none" spc="0" normalizeH="0" baseline="0" noProof="0" dirty="0">
                <a:ln w="9525">
                  <a:solidFill>
                    <a:srgbClr val="FF0000"/>
                  </a:solidFill>
                  <a:round/>
                </a:ln>
                <a:solidFill>
                  <a:srgbClr val="FF0000"/>
                </a:solidFill>
                <a:effectLst/>
                <a:uLnTx/>
                <a:uFillTx/>
                <a:latin typeface="Times New Roman" panose="02020603050405020304"/>
                <a:ea typeface="+mj-ea"/>
                <a:cs typeface="Times New Roman" panose="02020603050405020304"/>
              </a:rPr>
            </a:br>
            <a:br>
              <a:rPr kumimoji="0" lang="en-US" sz="6000" b="1" i="0" u="none" strike="noStrike" kern="10" cap="none" spc="0" normalizeH="0" baseline="0" noProof="0" dirty="0" smtClean="0">
                <a:ln w="9525">
                  <a:solidFill>
                    <a:srgbClr val="FF0000"/>
                  </a:solidFill>
                  <a:round/>
                </a:ln>
                <a:solidFill>
                  <a:srgbClr val="FF0000"/>
                </a:solidFill>
                <a:effectLst/>
                <a:uLnTx/>
                <a:uFillTx/>
                <a:latin typeface="Times New Roman" panose="02020603050405020304"/>
                <a:ea typeface="+mj-ea"/>
                <a:cs typeface="Times New Roman" panose="02020603050405020304"/>
              </a:rPr>
            </a:br>
            <a:br>
              <a:rPr kumimoji="0" lang="en-US" sz="6000" b="1" i="0" u="none" strike="noStrike" kern="10" cap="none" spc="0" normalizeH="0" baseline="0" noProof="0" dirty="0">
                <a:ln w="9525">
                  <a:solidFill>
                    <a:srgbClr val="FF0000"/>
                  </a:solidFill>
                  <a:round/>
                </a:ln>
                <a:solidFill>
                  <a:srgbClr val="FF0000"/>
                </a:solidFill>
                <a:effectLst/>
                <a:uLnTx/>
                <a:uFillTx/>
                <a:latin typeface="Times New Roman" panose="02020603050405020304"/>
                <a:ea typeface="+mj-ea"/>
                <a:cs typeface="Times New Roman" panose="02020603050405020304"/>
              </a:rPr>
            </a:br>
            <a:br>
              <a:rPr kumimoji="0" lang="en-US" sz="6000" b="1" i="0" u="none" strike="noStrike" kern="10" cap="none" spc="0" normalizeH="0" baseline="0" noProof="0" dirty="0" smtClean="0">
                <a:ln w="9525">
                  <a:solidFill>
                    <a:srgbClr val="FF0000"/>
                  </a:solidFill>
                  <a:round/>
                </a:ln>
                <a:solidFill>
                  <a:srgbClr val="FF0000"/>
                </a:solidFill>
                <a:effectLst/>
                <a:uLnTx/>
                <a:uFillTx/>
                <a:latin typeface="Times New Roman" panose="02020603050405020304"/>
                <a:ea typeface="+mj-ea"/>
                <a:cs typeface="Times New Roman" panose="02020603050405020304"/>
              </a:rPr>
            </a:br>
            <a:br>
              <a:rPr kumimoji="0" lang="en-US" sz="6000" b="1" i="0" u="none" strike="noStrike" kern="10" cap="none" spc="0" normalizeH="0" baseline="0" noProof="0" dirty="0">
                <a:ln w="9525">
                  <a:solidFill>
                    <a:srgbClr val="FF0000"/>
                  </a:solidFill>
                  <a:round/>
                </a:ln>
                <a:solidFill>
                  <a:srgbClr val="FF0000"/>
                </a:solidFill>
                <a:effectLst/>
                <a:uLnTx/>
                <a:uFillTx/>
                <a:latin typeface="Times New Roman" panose="02020603050405020304"/>
                <a:ea typeface="+mj-ea"/>
                <a:cs typeface="Times New Roman" panose="02020603050405020304"/>
              </a:rPr>
            </a:br>
            <a:br>
              <a:rPr kumimoji="0" lang="en-US" sz="6000" b="1" i="0" u="none" strike="noStrike" kern="10" cap="none" spc="0" normalizeH="0" baseline="0" noProof="0" dirty="0" smtClean="0">
                <a:ln w="9525">
                  <a:solidFill>
                    <a:srgbClr val="FF0000"/>
                  </a:solidFill>
                  <a:round/>
                </a:ln>
                <a:solidFill>
                  <a:srgbClr val="FF0000"/>
                </a:solidFill>
                <a:effectLst/>
                <a:uLnTx/>
                <a:uFillTx/>
                <a:latin typeface="Times New Roman" panose="02020603050405020304"/>
                <a:ea typeface="+mj-ea"/>
                <a:cs typeface="Times New Roman" panose="02020603050405020304"/>
              </a:rPr>
            </a:br>
            <a:br>
              <a:rPr kumimoji="0" lang="en-US" sz="6000" b="1" i="0" u="none" strike="noStrike" kern="10" cap="none" spc="0" normalizeH="0" baseline="0" noProof="0" dirty="0">
                <a:ln w="9525">
                  <a:solidFill>
                    <a:srgbClr val="FF0000"/>
                  </a:solidFill>
                  <a:round/>
                </a:ln>
                <a:solidFill>
                  <a:srgbClr val="FF0000"/>
                </a:solidFill>
                <a:effectLst/>
                <a:uLnTx/>
                <a:uFillTx/>
                <a:latin typeface="Times New Roman" panose="02020603050405020304"/>
                <a:ea typeface="+mj-ea"/>
                <a:cs typeface="Times New Roman" panose="02020603050405020304"/>
              </a:rPr>
            </a:br>
            <a:r>
              <a:rPr kumimoji="0" lang="en-US" sz="6000" b="1" i="0" u="none" strike="noStrike" kern="10" cap="none" spc="0" normalizeH="0" baseline="0" noProof="0" dirty="0" smtClean="0">
                <a:ln w="9525">
                  <a:solidFill>
                    <a:srgbClr val="FF0000"/>
                  </a:solidFill>
                  <a:round/>
                </a:ln>
                <a:solidFill>
                  <a:srgbClr val="FF0000"/>
                </a:solidFill>
                <a:effectLst/>
                <a:uLnTx/>
                <a:uFillTx/>
                <a:latin typeface="Times New Roman" panose="02020603050405020304"/>
                <a:ea typeface="+mj-ea"/>
                <a:cs typeface="Times New Roman" panose="02020603050405020304"/>
              </a:rPr>
              <a:t>TIẾT 13 - CHỦ </a:t>
            </a:r>
            <a:r>
              <a:rPr kumimoji="0" lang="en-US" sz="6000" b="1" i="0" u="none" strike="noStrike" kern="10" cap="none" spc="0" normalizeH="0" baseline="0" noProof="0" dirty="0">
                <a:ln w="9525">
                  <a:solidFill>
                    <a:srgbClr val="FF0000"/>
                  </a:solidFill>
                  <a:round/>
                </a:ln>
                <a:solidFill>
                  <a:srgbClr val="FF0000"/>
                </a:solidFill>
                <a:effectLst/>
                <a:uLnTx/>
                <a:uFillTx/>
                <a:latin typeface="Times New Roman" panose="02020603050405020304"/>
                <a:ea typeface="+mj-ea"/>
                <a:cs typeface="Times New Roman" panose="02020603050405020304"/>
              </a:rPr>
              <a:t>ĐỀ: </a:t>
            </a:r>
            <a:br>
              <a:rPr kumimoji="0" lang="en-US" sz="6000" b="1" i="0" u="none" strike="noStrike" kern="10" cap="none" spc="0" normalizeH="0" baseline="0" noProof="0" dirty="0">
                <a:ln w="9525">
                  <a:solidFill>
                    <a:srgbClr val="FF0000"/>
                  </a:solidFill>
                  <a:round/>
                </a:ln>
                <a:solidFill>
                  <a:srgbClr val="FF0000"/>
                </a:solidFill>
                <a:effectLst/>
                <a:uLnTx/>
                <a:uFillTx/>
                <a:latin typeface="Times New Roman" panose="02020603050405020304"/>
                <a:ea typeface="+mj-ea"/>
                <a:cs typeface="Times New Roman" panose="02020603050405020304"/>
              </a:rPr>
            </a:br>
            <a:r>
              <a:rPr kumimoji="0" lang="en-US" sz="6000" b="1" i="0" u="none" strike="noStrike" kern="10" cap="none" spc="0" normalizeH="0" baseline="0" noProof="0" dirty="0" smtClean="0">
                <a:ln w="9525">
                  <a:solidFill>
                    <a:srgbClr val="FF0000"/>
                  </a:solidFill>
                  <a:round/>
                </a:ln>
                <a:solidFill>
                  <a:srgbClr val="FF0000"/>
                </a:solidFill>
                <a:effectLst/>
                <a:uLnTx/>
                <a:uFillTx/>
                <a:latin typeface="Times New Roman" panose="02020603050405020304"/>
                <a:ea typeface="+mj-ea"/>
                <a:cs typeface="Times New Roman" panose="02020603050405020304"/>
              </a:rPr>
              <a:t> KỈ LUẬT VÀ PHÁP LUẬT</a:t>
            </a:r>
            <a:br>
              <a:rPr kumimoji="0" lang="en-US" sz="6000" b="1" i="0" u="none" strike="noStrike" kern="10" cap="none" spc="0" normalizeH="0" baseline="0" noProof="0" dirty="0" smtClean="0">
                <a:ln w="9525">
                  <a:solidFill>
                    <a:srgbClr val="FF0000"/>
                  </a:solidFill>
                  <a:round/>
                </a:ln>
                <a:solidFill>
                  <a:srgbClr val="FF0000"/>
                </a:solidFill>
                <a:effectLst/>
                <a:uLnTx/>
                <a:uFillTx/>
                <a:latin typeface="Times New Roman" panose="02020603050405020304"/>
                <a:ea typeface="+mj-ea"/>
                <a:cs typeface="Times New Roman" panose="02020603050405020304"/>
              </a:rPr>
            </a:br>
            <a:endParaRPr kumimoji="0" lang="en-US" sz="6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473075" y="315913"/>
            <a:ext cx="11288713" cy="5632450"/>
          </a:xfrm>
          <a:prstGeom prst="rect">
            <a:avLst/>
          </a:prstGeom>
          <a:noFill/>
          <a:ln w="9525">
            <a:noFill/>
          </a:ln>
        </p:spPr>
        <p:txBody>
          <a:bodyPr anchor="t" anchorCtr="0">
            <a:spAutoFit/>
          </a:bodyPr>
          <a:p>
            <a:r>
              <a:rPr lang="en-US" sz="3600" dirty="0">
                <a:solidFill>
                  <a:srgbClr val="FF0000"/>
                </a:solidFill>
                <a:latin typeface="Times New Roman" panose="02020603050405020304" pitchFamily="18" charset="0"/>
              </a:rPr>
              <a:t>BT</a:t>
            </a:r>
            <a:r>
              <a:rPr lang="vi-VN" altLang="x-none" sz="3600" dirty="0">
                <a:solidFill>
                  <a:srgbClr val="FF0000"/>
                </a:solidFill>
                <a:latin typeface="Times New Roman" panose="02020603050405020304" pitchFamily="18" charset="0"/>
              </a:rPr>
              <a:t>1) Có người cho rằng, pháp luật chỉ cần với những người không có tính kỉ luật, tự giác. Còn đối với những người có ý thức kỉ luật thì pháp luật là không cần thiết. </a:t>
            </a:r>
            <a:r>
              <a:rPr lang="en-US" sz="3600" dirty="0">
                <a:solidFill>
                  <a:srgbClr val="FF0000"/>
                </a:solidFill>
                <a:latin typeface="Times New Roman" panose="02020603050405020304" pitchFamily="18" charset="0"/>
              </a:rPr>
              <a:t>Q</a:t>
            </a:r>
            <a:r>
              <a:rPr lang="vi-VN" altLang="x-none" sz="3600" dirty="0">
                <a:solidFill>
                  <a:srgbClr val="FF0000"/>
                </a:solidFill>
                <a:latin typeface="Times New Roman" panose="02020603050405020304" pitchFamily="18" charset="0"/>
              </a:rPr>
              <a:t>uan niệm đó đúng hay sai? Tại sao?</a:t>
            </a:r>
            <a:endParaRPr lang="vi-VN" altLang="x-none" sz="3600" dirty="0">
              <a:solidFill>
                <a:srgbClr val="FF0000"/>
              </a:solidFill>
              <a:latin typeface="Times New Roman" panose="02020603050405020304" pitchFamily="18" charset="0"/>
            </a:endParaRPr>
          </a:p>
          <a:p>
            <a:r>
              <a:rPr lang="vi-VN" altLang="x-none" sz="3600" b="1" dirty="0">
                <a:latin typeface="Times New Roman" panose="02020603050405020304" pitchFamily="18" charset="0"/>
              </a:rPr>
              <a:t>Trả lời</a:t>
            </a:r>
            <a:r>
              <a:rPr lang="en-US" sz="3600" b="1" dirty="0">
                <a:latin typeface="Calibri Light" panose="020F0302020204030204" pitchFamily="34" charset="0"/>
              </a:rPr>
              <a:t>:</a:t>
            </a:r>
            <a:endParaRPr lang="vi-VN" altLang="x-none" sz="3600" b="1" dirty="0">
              <a:latin typeface="Times New Roman" panose="02020603050405020304" pitchFamily="18" charset="0"/>
            </a:endParaRPr>
          </a:p>
          <a:p>
            <a:r>
              <a:rPr lang="en-US" sz="3600" dirty="0">
                <a:latin typeface="Calibri Light" panose="020F0302020204030204" pitchFamily="34" charset="0"/>
              </a:rPr>
              <a:t>	</a:t>
            </a:r>
            <a:r>
              <a:rPr lang="vi-VN" altLang="x-none" sz="3600" dirty="0">
                <a:latin typeface="Times New Roman" panose="02020603050405020304" pitchFamily="18" charset="0"/>
              </a:rPr>
              <a:t>Quan niệm đó không đúng. </a:t>
            </a:r>
            <a:endParaRPr lang="en-US" sz="3600" dirty="0">
              <a:latin typeface="Calibri Light" panose="020F0302020204030204" pitchFamily="34" charset="0"/>
            </a:endParaRPr>
          </a:p>
          <a:p>
            <a:r>
              <a:rPr lang="en-US" sz="3600" dirty="0">
                <a:latin typeface="Calibri Light" panose="020F0302020204030204" pitchFamily="34" charset="0"/>
              </a:rPr>
              <a:t>	</a:t>
            </a:r>
            <a:r>
              <a:rPr lang="vi-VN" altLang="x-none" sz="3600" dirty="0">
                <a:latin typeface="Times New Roman" panose="02020603050405020304" pitchFamily="18" charset="0"/>
              </a:rPr>
              <a:t>Bởi vì pháp luật cần cho tất cả mọi người, kể cả người có ý thức tự giác thực hiện pháp luật và kỉ luật, vì đó là những quy định để tạo ra sự thống nhất trong hoạt động - tạo ra hiệu quả, chất lượng của hoạt động xã hội.</a:t>
            </a:r>
            <a:endParaRPr lang="vi-VN" altLang="x-none" sz="36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charRg st="0" end="202"/>
                                            </p:txEl>
                                          </p:spTgt>
                                        </p:tgtEl>
                                        <p:attrNameLst>
                                          <p:attrName>style.visibility</p:attrName>
                                        </p:attrNameLst>
                                      </p:cBhvr>
                                      <p:to>
                                        <p:strVal val="visible"/>
                                      </p:to>
                                    </p:set>
                                    <p:animEffect transition="in" filter="fade">
                                      <p:cBhvr>
                                        <p:cTn id="7" dur="500"/>
                                        <p:tgtEl>
                                          <p:spTgt spid="2">
                                            <p:txEl>
                                              <p:charRg st="0" end="20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charRg st="202" end="212"/>
                                            </p:txEl>
                                          </p:spTgt>
                                        </p:tgtEl>
                                        <p:attrNameLst>
                                          <p:attrName>style.visibility</p:attrName>
                                        </p:attrNameLst>
                                      </p:cBhvr>
                                      <p:to>
                                        <p:strVal val="visible"/>
                                      </p:to>
                                    </p:set>
                                    <p:animEffect transition="in" filter="fade">
                                      <p:cBhvr>
                                        <p:cTn id="12" dur="500"/>
                                        <p:tgtEl>
                                          <p:spTgt spid="2">
                                            <p:txEl>
                                              <p:charRg st="202" end="21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charRg st="212" end="239"/>
                                            </p:txEl>
                                          </p:spTgt>
                                        </p:tgtEl>
                                        <p:attrNameLst>
                                          <p:attrName>style.visibility</p:attrName>
                                        </p:attrNameLst>
                                      </p:cBhvr>
                                      <p:to>
                                        <p:strVal val="visible"/>
                                      </p:to>
                                    </p:set>
                                    <p:animEffect transition="in" filter="fade">
                                      <p:cBhvr>
                                        <p:cTn id="15" dur="500"/>
                                        <p:tgtEl>
                                          <p:spTgt spid="2">
                                            <p:txEl>
                                              <p:charRg st="212" end="23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charRg st="239" end="461"/>
                                            </p:txEl>
                                          </p:spTgt>
                                        </p:tgtEl>
                                        <p:attrNameLst>
                                          <p:attrName>style.visibility</p:attrName>
                                        </p:attrNameLst>
                                      </p:cBhvr>
                                      <p:to>
                                        <p:strVal val="visible"/>
                                      </p:to>
                                    </p:set>
                                    <p:animEffect transition="in" filter="fade">
                                      <p:cBhvr>
                                        <p:cTn id="18" dur="500"/>
                                        <p:tgtEl>
                                          <p:spTgt spid="2">
                                            <p:txEl>
                                              <p:charRg st="239" end="4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400050" y="384175"/>
            <a:ext cx="11423650" cy="5508625"/>
          </a:xfrm>
          <a:prstGeom prst="rect">
            <a:avLst/>
          </a:prstGeom>
          <a:noFill/>
          <a:ln w="9525">
            <a:noFill/>
          </a:ln>
        </p:spPr>
        <p:txBody>
          <a:bodyPr anchor="t" anchorCtr="0">
            <a:spAutoFit/>
          </a:bodyPr>
          <a:p>
            <a:r>
              <a:rPr lang="en-US" sz="3200" dirty="0">
                <a:solidFill>
                  <a:srgbClr val="FF0000"/>
                </a:solidFill>
                <a:latin typeface="Times New Roman" panose="02020603050405020304" pitchFamily="18" charset="0"/>
              </a:rPr>
              <a:t>BT</a:t>
            </a:r>
            <a:r>
              <a:rPr lang="vi-VN" altLang="x-none" sz="3200" dirty="0">
                <a:solidFill>
                  <a:srgbClr val="FF0000"/>
                </a:solidFill>
                <a:latin typeface="Times New Roman" panose="02020603050405020304" pitchFamily="18" charset="0"/>
              </a:rPr>
              <a:t>2) Bản nội quy của nhà trường, những quy định của một cơ quan có thể coi là pháp luật được không? Tại sao?</a:t>
            </a:r>
            <a:endParaRPr lang="vi-VN" altLang="x-none" sz="3200" dirty="0">
              <a:solidFill>
                <a:srgbClr val="FF0000"/>
              </a:solidFill>
              <a:latin typeface="Times New Roman" panose="02020603050405020304" pitchFamily="18" charset="0"/>
            </a:endParaRPr>
          </a:p>
          <a:p>
            <a:r>
              <a:rPr lang="vi-VN" altLang="x-none" sz="3200" b="1" dirty="0">
                <a:latin typeface="Times New Roman" panose="02020603050405020304" pitchFamily="18" charset="0"/>
              </a:rPr>
              <a:t>Trả lời</a:t>
            </a:r>
            <a:r>
              <a:rPr lang="en-US" sz="3200" b="1" dirty="0">
                <a:latin typeface="Calibri Light" panose="020F0302020204030204" pitchFamily="34" charset="0"/>
              </a:rPr>
              <a:t>:</a:t>
            </a:r>
            <a:endParaRPr lang="vi-VN" altLang="x-none" sz="3200" b="1" dirty="0">
              <a:latin typeface="Times New Roman" panose="02020603050405020304" pitchFamily="18" charset="0"/>
            </a:endParaRPr>
          </a:p>
          <a:p>
            <a:r>
              <a:rPr lang="en-US" sz="3200" dirty="0">
                <a:latin typeface="Calibri Light" panose="020F0302020204030204" pitchFamily="34" charset="0"/>
              </a:rPr>
              <a:t>	</a:t>
            </a:r>
            <a:r>
              <a:rPr lang="vi-VN" altLang="x-none" sz="3200" dirty="0">
                <a:latin typeface="Times New Roman" panose="02020603050405020304" pitchFamily="18" charset="0"/>
              </a:rPr>
              <a:t>Bản nội quy của nhà trường, những quy định của một cơ quan không thể coi là pháp luật vì nó không phải do nhà nước ban hành, và việc giám sát thực hiện không phải do cơ quan giám sát của nhà nước. Bản nội quy của nhà trường, những quy định của một cơ quan chỉ ở phạm vi hẹp có thể trường học này, cơ quan này có những quy định đó nhưng ở trường học khác, cơ quan khác lại không có những quy định đó. Trong khi đó pháp luật là quy tắc xử sự ở phạm vi rộng và bắt buộc mọi người phải thực hiện.</a:t>
            </a:r>
            <a:endParaRPr lang="vi-VN" altLang="x-none" sz="32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charRg st="0" end="109"/>
                                            </p:txEl>
                                          </p:spTgt>
                                        </p:tgtEl>
                                        <p:attrNameLst>
                                          <p:attrName>style.visibility</p:attrName>
                                        </p:attrNameLst>
                                      </p:cBhvr>
                                      <p:to>
                                        <p:strVal val="visible"/>
                                      </p:to>
                                    </p:set>
                                    <p:animEffect transition="in" filter="fade">
                                      <p:cBhvr>
                                        <p:cTn id="7" dur="500"/>
                                        <p:tgtEl>
                                          <p:spTgt spid="2">
                                            <p:txEl>
                                              <p:charRg st="0" end="10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charRg st="109" end="119"/>
                                            </p:txEl>
                                          </p:spTgt>
                                        </p:tgtEl>
                                        <p:attrNameLst>
                                          <p:attrName>style.visibility</p:attrName>
                                        </p:attrNameLst>
                                      </p:cBhvr>
                                      <p:to>
                                        <p:strVal val="visible"/>
                                      </p:to>
                                    </p:set>
                                    <p:animEffect transition="in" filter="fade">
                                      <p:cBhvr>
                                        <p:cTn id="12" dur="500"/>
                                        <p:tgtEl>
                                          <p:spTgt spid="2">
                                            <p:txEl>
                                              <p:charRg st="109" end="11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charRg st="119" end="613"/>
                                            </p:txEl>
                                          </p:spTgt>
                                        </p:tgtEl>
                                        <p:attrNameLst>
                                          <p:attrName>style.visibility</p:attrName>
                                        </p:attrNameLst>
                                      </p:cBhvr>
                                      <p:to>
                                        <p:strVal val="visible"/>
                                      </p:to>
                                    </p:set>
                                    <p:animEffect transition="in" filter="fade">
                                      <p:cBhvr>
                                        <p:cTn id="15" dur="500"/>
                                        <p:tgtEl>
                                          <p:spTgt spid="2">
                                            <p:txEl>
                                              <p:charRg st="119" end="6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itle 1"/>
          <p:cNvSpPr>
            <a:spLocks noGrp="1"/>
          </p:cNvSpPr>
          <p:nvPr>
            <p:ph type="title"/>
          </p:nvPr>
        </p:nvSpPr>
        <p:spPr bwMode="auto">
          <a:xfrm rot="21403980">
            <a:off x="2176613" y="1709087"/>
            <a:ext cx="8357314" cy="1103067"/>
          </a:xfrm>
          <a:effectLst/>
          <a:scene3d>
            <a:camera prst="isometricOffAxis2Left"/>
            <a:lightRig rig="threePt"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no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9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Trò</a:t>
            </a:r>
            <a:r>
              <a:rPr kumimoji="0" lang="en-US" sz="9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9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chơi</a:t>
            </a:r>
            <a:br>
              <a:rPr kumimoji="0" lang="en-US" sz="9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br>
            <a:r>
              <a:rPr kumimoji="0" lang="en-US" sz="9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Ai </a:t>
            </a:r>
            <a:r>
              <a:rPr kumimoji="0" lang="en-US" sz="9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nhanh</a:t>
            </a:r>
            <a:r>
              <a:rPr kumimoji="0" lang="en-US" sz="9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9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hơn</a:t>
            </a:r>
            <a:r>
              <a:rPr kumimoji="0" lang="en-US" sz="9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a:t>
            </a:r>
            <a:endParaRPr kumimoji="0" lang="en-US" sz="96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ounded Rectangle 3"/>
          <p:cNvSpPr/>
          <p:nvPr/>
        </p:nvSpPr>
        <p:spPr>
          <a:xfrm>
            <a:off x="1068388" y="239713"/>
            <a:ext cx="10086975" cy="6273800"/>
          </a:xfrm>
          <a:prstGeom prst="roundRect">
            <a:avLst/>
          </a:prstGeom>
          <a:solidFill>
            <a:schemeClr val="bg1"/>
          </a:solidFill>
          <a:ln>
            <a:solidFill>
              <a:srgbClr val="6F68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000" b="1"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Luật chơi: </a:t>
            </a:r>
            <a:endParaRPr kumimoji="0" sz="4000" b="1"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pPr>
            <a:r>
              <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Mỗi đội sẽ có 1 th</a:t>
            </a:r>
            <a:r>
              <a:rPr kumimoji="0" sz="4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nh viên lên giao đấu/ 1 lượt. </a:t>
            </a:r>
            <a:endPar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pPr>
            <a:r>
              <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Sau khi giáo viên đọc câu hỏi xong, th</a:t>
            </a:r>
            <a:r>
              <a:rPr kumimoji="0" sz="4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nh viên của 2 đội giơ tay phát biểu, nhóm n</a:t>
            </a:r>
            <a:r>
              <a:rPr kumimoji="0" sz="4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o giơ tay nhanh hơn thì gi</a:t>
            </a:r>
            <a:r>
              <a:rPr kumimoji="0" sz="4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nh được quyền trả lời.</a:t>
            </a:r>
            <a:endPar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pPr>
            <a:r>
              <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Trả lời đúng được 1 điểm.</a:t>
            </a:r>
            <a:endPar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pPr>
            <a:r>
              <a:rPr kumimoji="0" sz="4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Trả lời sai, đội còn lại được trả lời.</a:t>
            </a:r>
            <a:endParaRPr kumimoji="0" sz="4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ounded Rectangle 3"/>
          <p:cNvSpPr/>
          <p:nvPr/>
        </p:nvSpPr>
        <p:spPr>
          <a:xfrm>
            <a:off x="830263" y="914400"/>
            <a:ext cx="10958513" cy="27003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Câu 1: Pháp luật do ai ban h</a:t>
            </a:r>
            <a:r>
              <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nh?</a:t>
            </a:r>
            <a:endPar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
        <p:nvSpPr>
          <p:cNvPr id="5" name="Rounded Rectangle 4"/>
          <p:cNvSpPr/>
          <p:nvPr/>
        </p:nvSpPr>
        <p:spPr>
          <a:xfrm>
            <a:off x="3629025" y="4673600"/>
            <a:ext cx="5529263" cy="1350963"/>
          </a:xfrm>
          <a:prstGeom prst="roundRect">
            <a:avLst/>
          </a:prstGeom>
          <a:solidFill>
            <a:schemeClr val="bg1"/>
          </a:solidFill>
          <a:ln w="762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6000" b="1" i="0" u="none" strike="noStrike" kern="1200" cap="none" spc="0" normalizeH="0" baseline="0" noProof="1" dirty="0">
                <a:solidFill>
                  <a:srgbClr val="0070C0"/>
                </a:solidFill>
                <a:latin typeface="Times New Roman" panose="02020603050405020304" pitchFamily="18" charset="0"/>
                <a:ea typeface="+mn-ea"/>
                <a:cs typeface="Times New Roman" panose="02020603050405020304" pitchFamily="18" charset="0"/>
              </a:rPr>
              <a:t>Nh</a:t>
            </a:r>
            <a:r>
              <a:rPr kumimoji="0" sz="6000" b="1" i="0" u="none" strike="noStrike" kern="1200" cap="none" spc="0" normalizeH="0" baseline="0" noProof="1" dirty="0">
                <a:solidFill>
                  <a:srgbClr val="0070C0"/>
                </a:solidFill>
                <a:latin typeface="Times New Roman" panose="02020603050405020304" pitchFamily="18" charset="0"/>
                <a:ea typeface="Times New Roman" panose="02020603050405020304" pitchFamily="18" charset="0"/>
                <a:cs typeface="+mn-cs"/>
              </a:rPr>
              <a:t>à</a:t>
            </a:r>
            <a:r>
              <a:rPr kumimoji="0" sz="6000" b="1" i="0" u="none" strike="noStrike" kern="1200" cap="none" spc="0" normalizeH="0" baseline="0" noProof="1" dirty="0">
                <a:solidFill>
                  <a:srgbClr val="0070C0"/>
                </a:solidFill>
                <a:latin typeface="Times New Roman" panose="02020603050405020304" pitchFamily="18" charset="0"/>
                <a:ea typeface="+mn-ea"/>
                <a:cs typeface="Times New Roman" panose="02020603050405020304" pitchFamily="18" charset="0"/>
              </a:rPr>
              <a:t> nước</a:t>
            </a:r>
            <a:endParaRPr kumimoji="0" sz="6000" b="1" i="0" u="none" strike="noStrike" kern="1200" cap="none" spc="0" normalizeH="0" baseline="0" noProof="1" dirty="0">
              <a:solidFill>
                <a:srgbClr val="0070C0"/>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ounded Rectangle 3"/>
          <p:cNvSpPr/>
          <p:nvPr/>
        </p:nvSpPr>
        <p:spPr>
          <a:xfrm>
            <a:off x="830263" y="914400"/>
            <a:ext cx="10958513" cy="27003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Câu 2: Pháp luật v</a:t>
            </a:r>
            <a:r>
              <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kỉ luật giống nhau như thế n</a:t>
            </a:r>
            <a:r>
              <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o?</a:t>
            </a:r>
            <a:endPar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
        <p:nvSpPr>
          <p:cNvPr id="5" name="Rounded Rectangle 4"/>
          <p:cNvSpPr/>
          <p:nvPr/>
        </p:nvSpPr>
        <p:spPr>
          <a:xfrm>
            <a:off x="2378075" y="4656138"/>
            <a:ext cx="7862888" cy="1350963"/>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457200" marR="0" lvl="0" indent="-457200" algn="l" defTabSz="914400" rtl="0" eaLnBrk="1" fontAlgn="base" latinLnBrk="0" hangingPunct="1">
              <a:lnSpc>
                <a:spcPct val="100000"/>
              </a:lnSpc>
              <a:spcBef>
                <a:spcPct val="0"/>
              </a:spcBef>
              <a:spcAft>
                <a:spcPct val="0"/>
              </a:spcAft>
              <a:buClrTx/>
              <a:buSzTx/>
              <a:buFontTx/>
              <a:buChar char="-"/>
            </a:pPr>
            <a:r>
              <a:rPr kumimoji="0" sz="4000" b="1" i="0" u="none" strike="noStrike" kern="1200" cap="none" spc="0" normalizeH="0" baseline="0" noProof="1" dirty="0">
                <a:solidFill>
                  <a:srgbClr val="0070C0"/>
                </a:solidFill>
                <a:latin typeface="Times New Roman" panose="02020603050405020304" pitchFamily="18" charset="0"/>
                <a:ea typeface="+mn-ea"/>
                <a:cs typeface="Times New Roman" panose="02020603050405020304" pitchFamily="18" charset="0"/>
              </a:rPr>
              <a:t>Nhằm đem lại lợi ích chung.</a:t>
            </a:r>
            <a:endParaRPr kumimoji="0" sz="4000" b="1" i="0" u="none" strike="noStrike" kern="1200" cap="none" spc="0" normalizeH="0" baseline="0" noProof="1" dirty="0">
              <a:solidFill>
                <a:srgbClr val="0070C0"/>
              </a:solidFill>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Char char="-"/>
            </a:pPr>
            <a:r>
              <a:rPr kumimoji="0" sz="4000" b="1" i="0" u="none" strike="noStrike" kern="1200" cap="none" spc="0" normalizeH="0" baseline="0" noProof="1" dirty="0">
                <a:solidFill>
                  <a:srgbClr val="0070C0"/>
                </a:solidFill>
                <a:latin typeface="Times New Roman" panose="02020603050405020304" pitchFamily="18" charset="0"/>
                <a:ea typeface="+mn-ea"/>
                <a:cs typeface="Times New Roman" panose="02020603050405020304" pitchFamily="18" charset="0"/>
              </a:rPr>
              <a:t>Mang tính bắt buộc.</a:t>
            </a:r>
            <a:endParaRPr kumimoji="0" sz="4000" b="1" i="0" u="none" strike="noStrike" kern="1200" cap="none" spc="0" normalizeH="0" baseline="0" noProof="1" dirty="0">
              <a:solidFill>
                <a:srgbClr val="0070C0"/>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ounded Rectangle 3"/>
          <p:cNvSpPr/>
          <p:nvPr/>
        </p:nvSpPr>
        <p:spPr>
          <a:xfrm>
            <a:off x="830263" y="425450"/>
            <a:ext cx="10958513" cy="36147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5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Câu 3: Bạn Nam thường xuyên mua đồ ăn vặt mang lên lớp, sau đó xả rác bừa bãi ra lớp học. Việc l</a:t>
            </a:r>
            <a:r>
              <a:rPr kumimoji="0" sz="5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5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m của bạn Nam đã vi phạm?</a:t>
            </a:r>
            <a:endParaRPr kumimoji="0" sz="5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
        <p:nvSpPr>
          <p:cNvPr id="5" name="Rounded Rectangle 4"/>
          <p:cNvSpPr/>
          <p:nvPr/>
        </p:nvSpPr>
        <p:spPr>
          <a:xfrm>
            <a:off x="3544888" y="4684713"/>
            <a:ext cx="5529263" cy="1350963"/>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6000" b="1" i="0" u="none" strike="noStrike" kern="1200" cap="none" spc="0" normalizeH="0" baseline="0" noProof="1" dirty="0">
                <a:solidFill>
                  <a:srgbClr val="0070C0"/>
                </a:solidFill>
                <a:latin typeface="Times New Roman" panose="02020603050405020304" pitchFamily="18" charset="0"/>
                <a:ea typeface="+mn-ea"/>
                <a:cs typeface="Times New Roman" panose="02020603050405020304" pitchFamily="18" charset="0"/>
              </a:rPr>
              <a:t>Kỉ luật</a:t>
            </a:r>
            <a:endParaRPr kumimoji="0" sz="6000" b="1" i="0" u="none" strike="noStrike" kern="1200" cap="none" spc="0" normalizeH="0" baseline="0" noProof="1" dirty="0">
              <a:solidFill>
                <a:srgbClr val="0070C0"/>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ounded Rectangle 3"/>
          <p:cNvSpPr/>
          <p:nvPr/>
        </p:nvSpPr>
        <p:spPr>
          <a:xfrm>
            <a:off x="841375" y="914400"/>
            <a:ext cx="10958513" cy="27003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5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Câu 4: Nh</a:t>
            </a:r>
            <a:r>
              <a:rPr kumimoji="0" sz="5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5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nước đảm bảo thực hiện pháp luật bằng biện pháp n</a:t>
            </a:r>
            <a:r>
              <a:rPr kumimoji="0" sz="5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54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o?</a:t>
            </a:r>
            <a:endParaRPr kumimoji="0" sz="54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
        <p:nvSpPr>
          <p:cNvPr id="5" name="Rounded Rectangle 4"/>
          <p:cNvSpPr/>
          <p:nvPr/>
        </p:nvSpPr>
        <p:spPr>
          <a:xfrm>
            <a:off x="1574800" y="4684713"/>
            <a:ext cx="10340975" cy="1350963"/>
          </a:xfrm>
          <a:prstGeom prst="roundRect">
            <a:avLst/>
          </a:prstGeom>
          <a:solidFill>
            <a:schemeClr val="bg1"/>
          </a:solidFill>
          <a:ln w="762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5400" b="1" i="0" u="none" strike="noStrike" kern="1200" cap="none" spc="0" normalizeH="0" baseline="0" noProof="1" dirty="0">
                <a:solidFill>
                  <a:srgbClr val="0070C0"/>
                </a:solidFill>
                <a:latin typeface="Times New Roman" panose="02020603050405020304" pitchFamily="18" charset="0"/>
                <a:ea typeface="+mn-ea"/>
                <a:cs typeface="Times New Roman" panose="02020603050405020304" pitchFamily="18" charset="0"/>
              </a:rPr>
              <a:t>Giáo dục, thuyết phục, cưỡng chế</a:t>
            </a:r>
            <a:endParaRPr kumimoji="0" sz="5400" b="1" i="0" u="none" strike="noStrike" kern="1200" cap="none" spc="0" normalizeH="0" baseline="0" noProof="1" dirty="0">
              <a:solidFill>
                <a:srgbClr val="0070C0"/>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ounded Rectangle 3"/>
          <p:cNvSpPr/>
          <p:nvPr/>
        </p:nvSpPr>
        <p:spPr>
          <a:xfrm>
            <a:off x="830263" y="914400"/>
            <a:ext cx="10958513" cy="27003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Câu 5: Khi tham gia giao thông, h</a:t>
            </a:r>
            <a:r>
              <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nh vi vượt đèn đỏ l</a:t>
            </a:r>
            <a:r>
              <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vi phạm?</a:t>
            </a:r>
            <a:endPar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
        <p:nvSpPr>
          <p:cNvPr id="5" name="Rounded Rectangle 4"/>
          <p:cNvSpPr/>
          <p:nvPr/>
        </p:nvSpPr>
        <p:spPr>
          <a:xfrm>
            <a:off x="3544888" y="4684713"/>
            <a:ext cx="5529263" cy="1350963"/>
          </a:xfrm>
          <a:prstGeom prst="roundRect">
            <a:avLst/>
          </a:prstGeom>
          <a:solidFill>
            <a:schemeClr val="bg1"/>
          </a:solidFill>
          <a:ln w="762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6000" b="1" i="0" u="none" strike="noStrike" kern="1200" cap="none" spc="0" normalizeH="0" baseline="0" noProof="1" dirty="0">
                <a:solidFill>
                  <a:srgbClr val="0070C0"/>
                </a:solidFill>
                <a:latin typeface="Times New Roman" panose="02020603050405020304" pitchFamily="18" charset="0"/>
                <a:ea typeface="+mn-ea"/>
                <a:cs typeface="Times New Roman" panose="02020603050405020304" pitchFamily="18" charset="0"/>
              </a:rPr>
              <a:t>Pháp luật</a:t>
            </a:r>
            <a:endParaRPr kumimoji="0" sz="6000" b="1" i="0" u="none" strike="noStrike" kern="1200" cap="none" spc="0" normalizeH="0" baseline="0" noProof="1" dirty="0">
              <a:solidFill>
                <a:srgbClr val="0070C0"/>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ounded Rectangle 3"/>
          <p:cNvSpPr/>
          <p:nvPr/>
        </p:nvSpPr>
        <p:spPr>
          <a:xfrm>
            <a:off x="830263" y="914400"/>
            <a:ext cx="10958513" cy="27003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Câu 6: Kỉ luật do ai đề ra? </a:t>
            </a:r>
            <a:endPar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
        <p:nvSpPr>
          <p:cNvPr id="5" name="Rounded Rectangle 4"/>
          <p:cNvSpPr/>
          <p:nvPr/>
        </p:nvSpPr>
        <p:spPr>
          <a:xfrm>
            <a:off x="2944813" y="4568825"/>
            <a:ext cx="6729413" cy="1350963"/>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6000" b="1" i="0" u="none" strike="noStrike" kern="1200" cap="none" spc="0" normalizeH="0" baseline="0" noProof="1" dirty="0">
                <a:solidFill>
                  <a:srgbClr val="0070C0"/>
                </a:solidFill>
                <a:latin typeface="Times New Roman" panose="02020603050405020304" pitchFamily="18" charset="0"/>
                <a:ea typeface="+mn-ea"/>
                <a:cs typeface="Times New Roman" panose="02020603050405020304" pitchFamily="18" charset="0"/>
              </a:rPr>
              <a:t>Tập thể, cộng đồng</a:t>
            </a:r>
            <a:endParaRPr kumimoji="0" sz="6000" b="1" i="0" u="none" strike="noStrike" kern="1200" cap="none" spc="0" normalizeH="0" baseline="0" noProof="1" dirty="0">
              <a:solidFill>
                <a:srgbClr val="0070C0"/>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Title 1"/>
          <p:cNvSpPr txBox="1"/>
          <p:nvPr/>
        </p:nvSpPr>
        <p:spPr>
          <a:xfrm>
            <a:off x="0" y="-279400"/>
            <a:ext cx="10515600" cy="1325563"/>
          </a:xfrm>
          <a:prstGeom prst="rect">
            <a:avLst/>
          </a:prstGeom>
          <a:noFill/>
          <a:ln w="9525">
            <a:noFill/>
          </a:ln>
        </p:spPr>
        <p:txBody>
          <a:bodyPr anchor="ctr" anchorCtr="0"/>
          <a:p>
            <a:pPr>
              <a:lnSpc>
                <a:spcPct val="90000"/>
              </a:lnSpc>
              <a:buFontTx/>
            </a:pPr>
            <a:r>
              <a:rPr lang="en-US" altLang="en-US" sz="4400" dirty="0">
                <a:latin typeface="Times New Roman" panose="02020603050405020304" pitchFamily="18" charset="0"/>
              </a:rPr>
              <a:t>1. Đặt vấn đề</a:t>
            </a:r>
            <a:endParaRPr lang="en-US" altLang="en-US" sz="4400" dirty="0">
              <a:latin typeface="Times New Roman" panose="02020603050405020304" pitchFamily="18" charset="0"/>
              <a:ea typeface="Times New Roman" panose="02020603050405020304" pitchFamily="18" charset="0"/>
            </a:endParaRPr>
          </a:p>
        </p:txBody>
      </p:sp>
      <p:pic>
        <p:nvPicPr>
          <p:cNvPr id="6146" name="Picture 4"/>
          <p:cNvPicPr>
            <a:picLocks noChangeAspect="1"/>
          </p:cNvPicPr>
          <p:nvPr/>
        </p:nvPicPr>
        <p:blipFill>
          <a:blip r:embed="rId1"/>
          <a:stretch>
            <a:fillRect/>
          </a:stretch>
        </p:blipFill>
        <p:spPr>
          <a:xfrm>
            <a:off x="984250" y="668338"/>
            <a:ext cx="10323513" cy="6007100"/>
          </a:xfrm>
          <a:prstGeom prst="rect">
            <a:avLst/>
          </a:prstGeom>
          <a:noFill/>
          <a:ln w="9525">
            <a:noFill/>
          </a:ln>
        </p:spPr>
      </p:pic>
    </p:spTree>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ounded Rectangle 3"/>
          <p:cNvSpPr/>
          <p:nvPr/>
        </p:nvSpPr>
        <p:spPr>
          <a:xfrm>
            <a:off x="830263" y="914400"/>
            <a:ext cx="10958513" cy="27003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Câu 7: Trước khi muốn thực hiện tốt pháp luật v</a:t>
            </a:r>
            <a:r>
              <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kỉ luật thì học sinh cần phải l</a:t>
            </a:r>
            <a:r>
              <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6000" b="0"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m gì? </a:t>
            </a:r>
            <a:endParaRPr kumimoji="0" sz="6000" b="0"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sp>
        <p:nvSpPr>
          <p:cNvPr id="5" name="Rounded Rectangle 4"/>
          <p:cNvSpPr/>
          <p:nvPr/>
        </p:nvSpPr>
        <p:spPr>
          <a:xfrm>
            <a:off x="2481263" y="4632325"/>
            <a:ext cx="7656513" cy="1350963"/>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400" b="1" i="0" u="none" strike="noStrike" kern="1200" cap="none" spc="0" normalizeH="0" baseline="0" noProof="1" dirty="0">
                <a:solidFill>
                  <a:srgbClr val="0070C0"/>
                </a:solidFill>
                <a:latin typeface="Times New Roman" panose="02020603050405020304" pitchFamily="18" charset="0"/>
                <a:ea typeface="+mn-ea"/>
                <a:cs typeface="Times New Roman" panose="02020603050405020304" pitchFamily="18" charset="0"/>
              </a:rPr>
              <a:t>Tự giác học tập, tìm hiểu về pháp luật v</a:t>
            </a:r>
            <a:r>
              <a:rPr kumimoji="0" sz="4400" b="1" i="0" u="none" strike="noStrike" kern="1200" cap="none" spc="0" normalizeH="0" baseline="0" noProof="1" dirty="0">
                <a:solidFill>
                  <a:srgbClr val="0070C0"/>
                </a:solidFill>
                <a:latin typeface="Times New Roman" panose="02020603050405020304" pitchFamily="18" charset="0"/>
                <a:ea typeface="Times New Roman" panose="02020603050405020304" pitchFamily="18" charset="0"/>
                <a:cs typeface="+mn-cs"/>
              </a:rPr>
              <a:t>à</a:t>
            </a:r>
            <a:r>
              <a:rPr kumimoji="0" sz="4400" b="1" i="0" u="none" strike="noStrike" kern="1200" cap="none" spc="0" normalizeH="0" baseline="0" noProof="1" dirty="0">
                <a:solidFill>
                  <a:srgbClr val="0070C0"/>
                </a:solidFill>
                <a:latin typeface="Times New Roman" panose="02020603050405020304" pitchFamily="18" charset="0"/>
                <a:ea typeface="+mn-ea"/>
                <a:cs typeface="Times New Roman" panose="02020603050405020304" pitchFamily="18" charset="0"/>
              </a:rPr>
              <a:t> kỉ luật</a:t>
            </a:r>
            <a:endParaRPr kumimoji="0" sz="4400" b="1" i="0" u="none" strike="noStrike" kern="1200" cap="none" spc="0" normalizeH="0" baseline="0" noProof="1" dirty="0">
              <a:solidFill>
                <a:srgbClr val="0070C0"/>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034" name="Content Placeholder 44033"/>
          <p:cNvGraphicFramePr/>
          <p:nvPr>
            <p:ph idx="1"/>
          </p:nvPr>
        </p:nvGraphicFramePr>
        <p:xfrm>
          <a:off x="149225" y="207963"/>
          <a:ext cx="11884025" cy="6232525"/>
        </p:xfrm>
        <a:graphic>
          <a:graphicData uri="http://schemas.openxmlformats.org/drawingml/2006/table">
            <a:tbl>
              <a:tblPr/>
              <a:tblGrid>
                <a:gridCol w="1566863"/>
                <a:gridCol w="4803775"/>
                <a:gridCol w="5513387"/>
              </a:tblGrid>
              <a:tr h="904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3200" b="1" dirty="0">
                        <a:solidFill>
                          <a:srgbClr val="FFFFFF"/>
                        </a:solidFill>
                        <a:latin typeface="Calibri" panose="020F0502020204030204" pitchFamily="34" charset="0"/>
                      </a:endParaRPr>
                    </a:p>
                  </a:txBody>
                  <a:tcPr marL="91432" marR="91432" marT="45719" marB="4571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b="1" dirty="0">
                          <a:solidFill>
                            <a:srgbClr val="FFFFFF"/>
                          </a:solidFill>
                          <a:latin typeface="Times New Roman" panose="02020603050405020304" pitchFamily="18" charset="0"/>
                          <a:cs typeface="Times New Roman" panose="02020603050405020304" pitchFamily="18" charset="0"/>
                        </a:rPr>
                        <a:t>Pháp luật</a:t>
                      </a:r>
                      <a:endParaRPr lang="en-US" sz="3200" b="1" dirty="0">
                        <a:solidFill>
                          <a:srgbClr val="FFFFFF"/>
                        </a:solidFill>
                        <a:latin typeface="Times New Roman" panose="02020603050405020304" pitchFamily="18" charset="0"/>
                        <a:ea typeface="Times New Roman" panose="02020603050405020304" pitchFamily="18" charset="0"/>
                      </a:endParaRPr>
                    </a:p>
                  </a:txBody>
                  <a:tcPr marL="91432" marR="91432" marT="45719" marB="4571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b="1" dirty="0">
                          <a:solidFill>
                            <a:srgbClr val="FFFFFF"/>
                          </a:solidFill>
                          <a:latin typeface="Times New Roman" panose="02020603050405020304" pitchFamily="18" charset="0"/>
                          <a:cs typeface="Times New Roman" panose="02020603050405020304" pitchFamily="18" charset="0"/>
                        </a:rPr>
                        <a:t>Kỉ luật</a:t>
                      </a:r>
                      <a:endParaRPr lang="en-US" sz="3200" b="1" dirty="0">
                        <a:solidFill>
                          <a:srgbClr val="FFFFFF"/>
                        </a:solidFill>
                        <a:latin typeface="Times New Roman" panose="02020603050405020304" pitchFamily="18" charset="0"/>
                        <a:ea typeface="Times New Roman" panose="02020603050405020304" pitchFamily="18" charset="0"/>
                      </a:endParaRPr>
                    </a:p>
                  </a:txBody>
                  <a:tcPr marL="91432" marR="91432" marT="45719" marB="4571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7557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b="1" dirty="0">
                          <a:solidFill>
                            <a:srgbClr val="000000"/>
                          </a:solidFill>
                          <a:latin typeface="Times New Roman" panose="02020603050405020304" pitchFamily="18" charset="0"/>
                          <a:cs typeface="Times New Roman" panose="02020603050405020304" pitchFamily="18" charset="0"/>
                        </a:rPr>
                        <a:t>Giống nhau</a:t>
                      </a:r>
                      <a:endParaRPr lang="en-US" sz="3200" b="1" dirty="0">
                        <a:solidFill>
                          <a:srgbClr val="000000"/>
                        </a:solidFill>
                        <a:latin typeface="Times New Roman" panose="02020603050405020304" pitchFamily="18" charset="0"/>
                        <a:ea typeface="Times New Roman" panose="02020603050405020304" pitchFamily="18" charset="0"/>
                      </a:endParaRPr>
                    </a:p>
                  </a:txBody>
                  <a:tcPr marL="91432" marR="91432" marT="45719" marB="4571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3200" dirty="0">
                        <a:solidFill>
                          <a:srgbClr val="000000"/>
                        </a:solidFill>
                        <a:latin typeface="Times New Roman" panose="02020603050405020304" pitchFamily="18" charset="0"/>
                        <a:ea typeface="Times New Roman" panose="02020603050405020304" pitchFamily="18" charset="0"/>
                      </a:endParaRPr>
                    </a:p>
                  </a:txBody>
                  <a:tcPr marL="91432" marR="91432" marT="45719" marB="4571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c hMerge="1">
                  <a:tcPr>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r>
              <a:tr h="3571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sz="3200" b="1"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r>
                        <a:rPr sz="3200" b="1" dirty="0">
                          <a:solidFill>
                            <a:srgbClr val="000000"/>
                          </a:solidFill>
                          <a:latin typeface="Times New Roman" panose="02020603050405020304" pitchFamily="18" charset="0"/>
                          <a:cs typeface="Times New Roman" panose="02020603050405020304" pitchFamily="18" charset="0"/>
                        </a:rPr>
                        <a:t>Khác nhau</a:t>
                      </a:r>
                      <a:endParaRPr lang="en-US" sz="3200" b="1" dirty="0">
                        <a:solidFill>
                          <a:srgbClr val="000000"/>
                        </a:solidFill>
                        <a:latin typeface="Times New Roman" panose="02020603050405020304" pitchFamily="18" charset="0"/>
                        <a:ea typeface="Times New Roman" panose="02020603050405020304" pitchFamily="18" charset="0"/>
                      </a:endParaRPr>
                    </a:p>
                  </a:txBody>
                  <a:tcPr marL="91432" marR="91432" marT="45719" marB="4571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457200" lvl="0" indent="-457200" eaLnBrk="1" hangingPunct="1">
                        <a:buChar char="-"/>
                      </a:pPr>
                      <a:r>
                        <a:rPr sz="3200" dirty="0">
                          <a:solidFill>
                            <a:srgbClr val="000000"/>
                          </a:solidFill>
                          <a:latin typeface="Times New Roman" panose="02020603050405020304" pitchFamily="18" charset="0"/>
                          <a:cs typeface="Times New Roman" panose="02020603050405020304" pitchFamily="18" charset="0"/>
                        </a:rPr>
                        <a:t>Phạm vi: </a:t>
                      </a: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r>
                        <a:rPr sz="3200" dirty="0">
                          <a:solidFill>
                            <a:srgbClr val="000000"/>
                          </a:solidFill>
                          <a:latin typeface="Times New Roman" panose="02020603050405020304" pitchFamily="18" charset="0"/>
                          <a:cs typeface="Times New Roman" panose="02020603050405020304" pitchFamily="18" charset="0"/>
                        </a:rPr>
                        <a:t>Người ban h</a:t>
                      </a:r>
                      <a:r>
                        <a:rPr sz="3200" dirty="0">
                          <a:solidFill>
                            <a:srgbClr val="000000"/>
                          </a:solidFill>
                          <a:latin typeface="Times New Roman" panose="02020603050405020304" pitchFamily="18" charset="0"/>
                          <a:ea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nh: </a:t>
                      </a: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r>
                        <a:rPr sz="3200" dirty="0">
                          <a:solidFill>
                            <a:srgbClr val="000000"/>
                          </a:solidFill>
                          <a:latin typeface="Times New Roman" panose="02020603050405020304" pitchFamily="18" charset="0"/>
                          <a:cs typeface="Times New Roman" panose="02020603050405020304" pitchFamily="18" charset="0"/>
                        </a:rPr>
                        <a:t>Mức độ hình phạt: </a:t>
                      </a: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r>
                        <a:rPr sz="3200" dirty="0">
                          <a:solidFill>
                            <a:srgbClr val="000000"/>
                          </a:solidFill>
                          <a:latin typeface="Times New Roman" panose="02020603050405020304" pitchFamily="18" charset="0"/>
                          <a:cs typeface="Times New Roman" panose="02020603050405020304" pitchFamily="18" charset="0"/>
                        </a:rPr>
                        <a:t>Biện pháp:</a:t>
                      </a:r>
                      <a:endParaRPr lang="en-US" sz="3200" dirty="0">
                        <a:solidFill>
                          <a:srgbClr val="000000"/>
                        </a:solidFill>
                        <a:latin typeface="Times New Roman" panose="02020603050405020304" pitchFamily="18" charset="0"/>
                        <a:ea typeface="Times New Roman" panose="02020603050405020304" pitchFamily="18" charset="0"/>
                      </a:endParaRPr>
                    </a:p>
                  </a:txBody>
                  <a:tcPr marL="91432" marR="91432" marT="45719" marB="4571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457200" lvl="0" indent="-457200" eaLnBrk="1" hangingPunct="1">
                        <a:buChar char="-"/>
                      </a:pPr>
                      <a:r>
                        <a:rPr sz="3200" dirty="0">
                          <a:solidFill>
                            <a:srgbClr val="000000"/>
                          </a:solidFill>
                          <a:latin typeface="Times New Roman" panose="02020603050405020304" pitchFamily="18" charset="0"/>
                          <a:cs typeface="Times New Roman" panose="02020603050405020304" pitchFamily="18" charset="0"/>
                        </a:rPr>
                        <a:t>Phạm vi :</a:t>
                      </a: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r>
                        <a:rPr sz="3200" dirty="0">
                          <a:solidFill>
                            <a:srgbClr val="000000"/>
                          </a:solidFill>
                          <a:latin typeface="Times New Roman" panose="02020603050405020304" pitchFamily="18" charset="0"/>
                          <a:cs typeface="Times New Roman" panose="02020603050405020304" pitchFamily="18" charset="0"/>
                        </a:rPr>
                        <a:t>Người đề ra: </a:t>
                      </a: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r>
                        <a:rPr sz="3200" dirty="0">
                          <a:solidFill>
                            <a:srgbClr val="000000"/>
                          </a:solidFill>
                          <a:latin typeface="Times New Roman" panose="02020603050405020304" pitchFamily="18" charset="0"/>
                          <a:cs typeface="Times New Roman" panose="02020603050405020304" pitchFamily="18" charset="0"/>
                        </a:rPr>
                        <a:t>Mức độ hình phạt: </a:t>
                      </a: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endParaRPr sz="3200" dirty="0">
                        <a:solidFill>
                          <a:srgbClr val="000000"/>
                        </a:solidFill>
                        <a:latin typeface="Times New Roman" panose="02020603050405020304" pitchFamily="18" charset="0"/>
                        <a:cs typeface="Times New Roman" panose="02020603050405020304" pitchFamily="18" charset="0"/>
                      </a:endParaRPr>
                    </a:p>
                    <a:p>
                      <a:pPr marL="457200" lvl="0" indent="-457200" eaLnBrk="1" hangingPunct="1">
                        <a:buChar char="-"/>
                      </a:pPr>
                      <a:r>
                        <a:rPr sz="3200" dirty="0">
                          <a:solidFill>
                            <a:srgbClr val="000000"/>
                          </a:solidFill>
                          <a:latin typeface="Times New Roman" panose="02020603050405020304" pitchFamily="18" charset="0"/>
                          <a:cs typeface="Times New Roman" panose="02020603050405020304" pitchFamily="18" charset="0"/>
                        </a:rPr>
                        <a:t> Biện pháp:</a:t>
                      </a:r>
                      <a:endParaRPr lang="en-US" sz="3200" dirty="0">
                        <a:solidFill>
                          <a:srgbClr val="000000"/>
                        </a:solidFill>
                        <a:latin typeface="Times New Roman" panose="02020603050405020304" pitchFamily="18" charset="0"/>
                        <a:ea typeface="Times New Roman" panose="02020603050405020304" pitchFamily="18" charset="0"/>
                      </a:endParaRPr>
                    </a:p>
                  </a:txBody>
                  <a:tcPr marL="91432" marR="91432" marT="45719" marB="4571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7"/>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loud Callout 2"/>
          <p:cNvSpPr/>
          <p:nvPr/>
        </p:nvSpPr>
        <p:spPr>
          <a:xfrm>
            <a:off x="1431925" y="1066800"/>
            <a:ext cx="9750425" cy="3154363"/>
          </a:xfrm>
          <a:prstGeom prst="cloudCallou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Vũ Xuân Trường v</a:t>
            </a:r>
            <a:r>
              <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đồng bọn đã có những h</a:t>
            </a:r>
            <a:r>
              <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nh vi vi phạm Pháp luật như thế n</a:t>
            </a:r>
            <a:r>
              <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o? </a:t>
            </a:r>
            <a:endPar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pic>
        <p:nvPicPr>
          <p:cNvPr id="7170" name="Picture 3"/>
          <p:cNvPicPr>
            <a:picLocks noChangeAspect="1"/>
          </p:cNvPicPr>
          <p:nvPr/>
        </p:nvPicPr>
        <p:blipFill>
          <a:blip r:embed="rId1"/>
          <a:stretch>
            <a:fillRect/>
          </a:stretch>
        </p:blipFill>
        <p:spPr>
          <a:xfrm>
            <a:off x="1431925" y="4090988"/>
            <a:ext cx="2522538" cy="2520950"/>
          </a:xfrm>
          <a:prstGeom prst="rect">
            <a:avLst/>
          </a:prstGeom>
          <a:noFill/>
          <a:ln w="9525">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Content Placeholder 3"/>
          <p:cNvPicPr>
            <a:picLocks noGrp="1" noChangeAspect="1"/>
          </p:cNvPicPr>
          <p:nvPr>
            <p:ph idx="1"/>
          </p:nvPr>
        </p:nvPicPr>
        <p:blipFill>
          <a:blip r:embed="rId1"/>
          <a:stretch>
            <a:fillRect/>
          </a:stretch>
        </p:blipFill>
        <p:spPr>
          <a:xfrm>
            <a:off x="952500" y="450850"/>
            <a:ext cx="4752975" cy="4902200"/>
          </a:xfrm>
          <a:ln/>
        </p:spPr>
      </p:pic>
      <p:sp>
        <p:nvSpPr>
          <p:cNvPr id="8194" name="TextBox 4"/>
          <p:cNvSpPr txBox="1"/>
          <p:nvPr/>
        </p:nvSpPr>
        <p:spPr>
          <a:xfrm>
            <a:off x="952500" y="5516563"/>
            <a:ext cx="6751638" cy="954087"/>
          </a:xfrm>
          <a:prstGeom prst="rect">
            <a:avLst/>
          </a:prstGeom>
          <a:noFill/>
          <a:ln w="9525">
            <a:noFill/>
          </a:ln>
        </p:spPr>
        <p:txBody>
          <a:bodyPr anchor="t" anchorCtr="0">
            <a:spAutoFit/>
          </a:bodyPr>
          <a:p>
            <a:pPr>
              <a:buFontTx/>
            </a:pPr>
            <a:r>
              <a:rPr lang="en-US" altLang="en-US" sz="2800" b="1" dirty="0">
                <a:latin typeface="Times New Roman" panose="02020603050405020304" pitchFamily="18" charset="0"/>
              </a:rPr>
              <a:t>Buôn bán, vận chuyển ma túy,</a:t>
            </a:r>
            <a:endParaRPr lang="en-US" altLang="en-US" sz="2800" b="1" dirty="0">
              <a:latin typeface="Times New Roman" panose="02020603050405020304" pitchFamily="18" charset="0"/>
            </a:endParaRPr>
          </a:p>
          <a:p>
            <a:pPr>
              <a:buFontTx/>
            </a:pPr>
            <a:r>
              <a:rPr lang="en-US" altLang="en-US" sz="2800" b="1" dirty="0">
                <a:latin typeface="Times New Roman" panose="02020603050405020304" pitchFamily="18" charset="0"/>
              </a:rPr>
              <a:t> thuốc phiện</a:t>
            </a:r>
            <a:endParaRPr lang="en-US" altLang="en-US" sz="2800" b="1" dirty="0">
              <a:latin typeface="Times New Roman" panose="02020603050405020304" pitchFamily="18" charset="0"/>
              <a:ea typeface="Times New Roman" panose="02020603050405020304" pitchFamily="18" charset="0"/>
            </a:endParaRPr>
          </a:p>
        </p:txBody>
      </p:sp>
      <p:pic>
        <p:nvPicPr>
          <p:cNvPr id="8195" name="Picture 5"/>
          <p:cNvPicPr>
            <a:picLocks noChangeAspect="1"/>
          </p:cNvPicPr>
          <p:nvPr/>
        </p:nvPicPr>
        <p:blipFill>
          <a:blip r:embed="rId2"/>
          <a:stretch>
            <a:fillRect/>
          </a:stretch>
        </p:blipFill>
        <p:spPr>
          <a:xfrm>
            <a:off x="5994400" y="433388"/>
            <a:ext cx="5765800" cy="4900612"/>
          </a:xfrm>
          <a:prstGeom prst="rect">
            <a:avLst/>
          </a:prstGeom>
          <a:noFill/>
          <a:ln w="9525">
            <a:noFill/>
          </a:ln>
        </p:spPr>
      </p:pic>
      <p:sp>
        <p:nvSpPr>
          <p:cNvPr id="8196" name="TextBox 6"/>
          <p:cNvSpPr txBox="1"/>
          <p:nvPr/>
        </p:nvSpPr>
        <p:spPr>
          <a:xfrm>
            <a:off x="7148513" y="5700713"/>
            <a:ext cx="3644900" cy="584200"/>
          </a:xfrm>
          <a:prstGeom prst="rect">
            <a:avLst/>
          </a:prstGeom>
          <a:solidFill>
            <a:schemeClr val="accent2"/>
          </a:solidFill>
          <a:ln w="9525">
            <a:noFill/>
          </a:ln>
        </p:spPr>
        <p:txBody>
          <a:bodyPr anchor="t" anchorCtr="0">
            <a:spAutoFit/>
          </a:bodyPr>
          <a:p>
            <a:pPr>
              <a:buFontTx/>
            </a:pPr>
            <a:r>
              <a:rPr lang="en-US" altLang="en-US" sz="3200" b="1" dirty="0">
                <a:latin typeface="Times New Roman" panose="02020603050405020304" pitchFamily="18" charset="0"/>
              </a:rPr>
              <a:t>Mua chuộc cán bộ </a:t>
            </a:r>
            <a:endParaRPr lang="en-US" altLang="en-US" sz="3200" b="1" dirty="0">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Content Placeholder 2"/>
          <p:cNvSpPr>
            <a:spLocks noGrp="1"/>
          </p:cNvSpPr>
          <p:nvPr>
            <p:ph idx="1"/>
          </p:nvPr>
        </p:nvSpPr>
        <p:spPr>
          <a:xfrm>
            <a:off x="838200" y="609600"/>
            <a:ext cx="10515600" cy="5567363"/>
          </a:xfrm>
          <a:ln/>
        </p:spPr>
        <p:txBody>
          <a:bodyPr vert="horz" wrap="square" lIns="91440" tIns="45720" rIns="91440" bIns="45720" anchor="t" anchorCtr="0"/>
          <a:p>
            <a:r>
              <a:rPr lang="vi-VN" altLang="x-none" sz="4000" dirty="0">
                <a:latin typeface="Times New Roman" panose="02020603050405020304" pitchFamily="18" charset="0"/>
              </a:rPr>
              <a:t>Vũ Xuân Trường và đồng bọn tổ chức đường dây buôn bán, vận chuyển xuyên ma túy Thái Lan - Lào - Việt Nam.</a:t>
            </a:r>
            <a:endParaRPr lang="vi-VN" altLang="x-none" sz="4000" dirty="0">
              <a:latin typeface="Times New Roman" panose="02020603050405020304" pitchFamily="18" charset="0"/>
            </a:endParaRPr>
          </a:p>
          <a:p>
            <a:r>
              <a:rPr lang="vi-VN" altLang="x-none" sz="4000" dirty="0">
                <a:latin typeface="Times New Roman" panose="02020603050405020304" pitchFamily="18" charset="0"/>
              </a:rPr>
              <a:t>Chúng đã lợi dụng cán bộ và phương tiện của lực lượng của công an, của cơ quan nhà nước;</a:t>
            </a:r>
            <a:endParaRPr lang="vi-VN" altLang="x-none" sz="4000" dirty="0">
              <a:latin typeface="Times New Roman" panose="02020603050405020304" pitchFamily="18" charset="0"/>
            </a:endParaRPr>
          </a:p>
          <a:p>
            <a:r>
              <a:rPr lang="vi-VN" altLang="x-none" sz="4000" dirty="0">
                <a:latin typeface="Times New Roman" panose="02020603050405020304" pitchFamily="18" charset="0"/>
              </a:rPr>
              <a:t>Chúng đã buôn bán, vận chuyển hàng tạ thuốc phiện, hàng trăm kg hê-rô-in vào Việt Nam để tiêu thụ;</a:t>
            </a:r>
            <a:endParaRPr lang="vi-VN" altLang="x-none" sz="4000" dirty="0">
              <a:latin typeface="Times New Roman" panose="02020603050405020304" pitchFamily="18" charset="0"/>
            </a:endParaRPr>
          </a:p>
          <a:p>
            <a:r>
              <a:rPr lang="vi-VN" altLang="x-none" sz="4000" dirty="0">
                <a:latin typeface="Times New Roman" panose="02020603050405020304" pitchFamily="18" charset="0"/>
              </a:rPr>
              <a:t>Dùng tiền để mua chuộc dụ dỗ cán bộ nhà nước</a:t>
            </a:r>
            <a:endParaRPr lang="vi-VN" altLang="x-none" sz="4000" dirty="0">
              <a:latin typeface="Times New Roman" panose="02020603050405020304" pitchFamily="18" charset="0"/>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loud Callout 2"/>
          <p:cNvSpPr/>
          <p:nvPr/>
        </p:nvSpPr>
        <p:spPr>
          <a:xfrm>
            <a:off x="1431925" y="1066800"/>
            <a:ext cx="9750425" cy="3154363"/>
          </a:xfrm>
          <a:prstGeom prst="cloudCallou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Những h</a:t>
            </a:r>
            <a:r>
              <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nh vi vi phạm pháp luật của Vũ Xuân Trường v</a:t>
            </a:r>
            <a:r>
              <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 đồng bọn đã gây ra những hậu quả như thế n</a:t>
            </a:r>
            <a:r>
              <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rPr>
              <a:t>à</a:t>
            </a:r>
            <a:r>
              <a:rPr kumimoji="0" sz="4000" b="0" i="1"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o?</a:t>
            </a:r>
            <a:endParaRPr kumimoji="0" sz="4000" b="0" i="1"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pic>
        <p:nvPicPr>
          <p:cNvPr id="10242" name="Picture 3"/>
          <p:cNvPicPr>
            <a:picLocks noChangeAspect="1"/>
          </p:cNvPicPr>
          <p:nvPr/>
        </p:nvPicPr>
        <p:blipFill>
          <a:blip r:embed="rId1"/>
          <a:stretch>
            <a:fillRect/>
          </a:stretch>
        </p:blipFill>
        <p:spPr>
          <a:xfrm>
            <a:off x="1431925" y="4090988"/>
            <a:ext cx="2522538" cy="2520950"/>
          </a:xfrm>
          <a:prstGeom prst="rect">
            <a:avLst/>
          </a:prstGeom>
          <a:noFill/>
          <a:ln w="9525">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ounded Rectangle 6"/>
          <p:cNvSpPr/>
          <p:nvPr/>
        </p:nvSpPr>
        <p:spPr>
          <a:xfrm>
            <a:off x="3613150" y="352425"/>
            <a:ext cx="5113338" cy="13493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3600" b="1"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Hậu quả</a:t>
            </a:r>
            <a:endParaRPr kumimoji="0" sz="3600" b="1" i="0" u="none" strike="noStrike" kern="1200" cap="none" spc="0" normalizeH="0" baseline="0" noProof="1" dirty="0">
              <a:solidFill>
                <a:schemeClr val="tx1"/>
              </a:solidFill>
              <a:latin typeface="Times New Roman" panose="02020603050405020304" pitchFamily="18" charset="0"/>
              <a:ea typeface="Times New Roman" panose="02020603050405020304" pitchFamily="18" charset="0"/>
              <a:cs typeface="+mn-cs"/>
            </a:endParaRPr>
          </a:p>
        </p:txBody>
      </p:sp>
      <p:cxnSp>
        <p:nvCxnSpPr>
          <p:cNvPr id="8" name="Straight Arrow Connector 7"/>
          <p:cNvCxnSpPr>
            <a:stCxn id="7" idx="2"/>
            <a:endCxn id="10" idx="0"/>
          </p:cNvCxnSpPr>
          <p:nvPr/>
        </p:nvCxnSpPr>
        <p:spPr>
          <a:xfrm flipH="1">
            <a:off x="1524000" y="1701800"/>
            <a:ext cx="4646613" cy="1011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2"/>
            <a:endCxn id="11" idx="0"/>
          </p:cNvCxnSpPr>
          <p:nvPr/>
        </p:nvCxnSpPr>
        <p:spPr>
          <a:xfrm flipH="1">
            <a:off x="4575175" y="1701800"/>
            <a:ext cx="1595438" cy="1011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33363" y="2713038"/>
            <a:ext cx="2581275" cy="36449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36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rPr>
              <a:t>Gieo rắc cái chết trắng cho nhiều người</a:t>
            </a:r>
            <a:endParaRPr kumimoji="0" sz="3600" b="0" i="0" u="none" strike="noStrike" kern="1200" cap="none" spc="0" normalizeH="0" baseline="0" noProof="1" dirty="0">
              <a:solidFill>
                <a:srgbClr val="FFFFFF"/>
              </a:solidFill>
              <a:latin typeface="Times New Roman" panose="02020603050405020304" pitchFamily="18" charset="0"/>
              <a:ea typeface="Times New Roman" panose="02020603050405020304" pitchFamily="18" charset="0"/>
              <a:cs typeface="+mn-cs"/>
            </a:endParaRPr>
          </a:p>
        </p:txBody>
      </p:sp>
      <p:sp>
        <p:nvSpPr>
          <p:cNvPr id="11" name="Rounded Rectangle 10"/>
          <p:cNvSpPr/>
          <p:nvPr/>
        </p:nvSpPr>
        <p:spPr>
          <a:xfrm>
            <a:off x="3267075" y="2713038"/>
            <a:ext cx="2616200" cy="36449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36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rPr>
              <a:t>Tệ nạn xã hội gia tăng</a:t>
            </a:r>
            <a:endParaRPr kumimoji="0" sz="3600" b="0" i="0" u="none" strike="noStrike" kern="1200" cap="none" spc="0" normalizeH="0" baseline="0" noProof="1" dirty="0">
              <a:solidFill>
                <a:srgbClr val="FFFFFF"/>
              </a:solidFill>
              <a:latin typeface="Times New Roman" panose="02020603050405020304" pitchFamily="18" charset="0"/>
              <a:ea typeface="Times New Roman" panose="02020603050405020304" pitchFamily="18" charset="0"/>
              <a:cs typeface="+mn-cs"/>
            </a:endParaRPr>
          </a:p>
        </p:txBody>
      </p:sp>
      <p:sp>
        <p:nvSpPr>
          <p:cNvPr id="27" name="Rounded Rectangle 26"/>
          <p:cNvSpPr/>
          <p:nvPr/>
        </p:nvSpPr>
        <p:spPr>
          <a:xfrm>
            <a:off x="6407150" y="2713038"/>
            <a:ext cx="2616200" cy="36449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36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rPr>
              <a:t>Gây tổn thất về</a:t>
            </a:r>
            <a:endParaRPr kumimoji="0" sz="36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sz="36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rPr>
              <a:t> kinh tế cho xã hội</a:t>
            </a:r>
            <a:endParaRPr kumimoji="0" sz="3600" b="0" i="0" u="none" strike="noStrike" kern="1200" cap="none" spc="0" normalizeH="0" baseline="0" noProof="1" dirty="0">
              <a:solidFill>
                <a:srgbClr val="FFFFFF"/>
              </a:solidFill>
              <a:latin typeface="Times New Roman" panose="02020603050405020304" pitchFamily="18" charset="0"/>
              <a:ea typeface="Times New Roman" panose="02020603050405020304" pitchFamily="18" charset="0"/>
              <a:cs typeface="+mn-cs"/>
            </a:endParaRPr>
          </a:p>
        </p:txBody>
      </p:sp>
      <p:cxnSp>
        <p:nvCxnSpPr>
          <p:cNvPr id="28" name="Straight Arrow Connector 27"/>
          <p:cNvCxnSpPr>
            <a:stCxn id="7" idx="2"/>
            <a:endCxn id="27" idx="0"/>
          </p:cNvCxnSpPr>
          <p:nvPr/>
        </p:nvCxnSpPr>
        <p:spPr>
          <a:xfrm>
            <a:off x="6170613" y="1701800"/>
            <a:ext cx="1544638" cy="1011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a:endCxn id="41" idx="0"/>
          </p:cNvCxnSpPr>
          <p:nvPr/>
        </p:nvCxnSpPr>
        <p:spPr>
          <a:xfrm>
            <a:off x="6170613" y="1701800"/>
            <a:ext cx="4713288" cy="1011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9574213" y="2713038"/>
            <a:ext cx="2617788" cy="364490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3600" b="0" i="0" u="none" strike="noStrike" kern="1200" cap="none" spc="0" normalizeH="0" baseline="0" noProof="1" dirty="0">
                <a:solidFill>
                  <a:srgbClr val="FFFFFF"/>
                </a:solidFill>
                <a:latin typeface="Times New Roman" panose="02020603050405020304" pitchFamily="18" charset="0"/>
                <a:ea typeface="+mn-ea"/>
                <a:cs typeface="Times New Roman" panose="02020603050405020304" pitchFamily="18" charset="0"/>
              </a:rPr>
              <a:t>Nhiều cán bộ bị biến chất</a:t>
            </a:r>
            <a:endParaRPr kumimoji="0" sz="3600" b="0" i="0" u="none" strike="noStrike" kern="1200" cap="none" spc="0" normalizeH="0" baseline="0" noProof="1" dirty="0">
              <a:solidFill>
                <a:srgbClr val="FFFFFF"/>
              </a:solidFill>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arn(inVertical)">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7"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4638</Words>
  <Application>WPS Presentation</Application>
  <PresentationFormat/>
  <Paragraphs>149</Paragraphs>
  <Slides>41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41</vt:i4>
      </vt:variant>
    </vt:vector>
  </HeadingPairs>
  <TitlesOfParts>
    <vt:vector size="52" baseType="lpstr">
      <vt:lpstr>Arial</vt:lpstr>
      <vt:lpstr>SimSun</vt:lpstr>
      <vt:lpstr>Wingdings</vt:lpstr>
      <vt:lpstr>Calibri Light</vt:lpstr>
      <vt:lpstr>Calibri</vt:lpstr>
      <vt:lpstr>Times New Roman</vt:lpstr>
      <vt:lpstr>Calibri Light</vt:lpstr>
      <vt:lpstr>Times New Roman</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HP</cp:lastModifiedBy>
  <cp:revision>3</cp:revision>
  <dcterms:created xsi:type="dcterms:W3CDTF">2019-09-23T03:30:40Z</dcterms:created>
  <dcterms:modified xsi:type="dcterms:W3CDTF">2023-07-23T15:59:47Z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9890B23CE41F49139135A50202504AA9</vt:lpwstr>
  </property>
  <property fmtid="{D5CDD505-2E9C-101B-9397-08002B2CF9AE}" pid="3" name="KSOProductBuildVer">
    <vt:lpwstr>1033-11.2.0.11537</vt:lpwstr>
  </property>
</Properties>
</file>