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8"/>
  </p:notesMasterIdLst>
  <p:sldIdLst>
    <p:sldId id="322" r:id="rId3"/>
    <p:sldId id="413" r:id="rId4"/>
    <p:sldId id="412" r:id="rId5"/>
    <p:sldId id="327" r:id="rId6"/>
    <p:sldId id="400" r:id="rId7"/>
    <p:sldId id="401" r:id="rId8"/>
    <p:sldId id="422" r:id="rId9"/>
    <p:sldId id="421" r:id="rId10"/>
    <p:sldId id="329" r:id="rId11"/>
    <p:sldId id="390" r:id="rId12"/>
    <p:sldId id="415" r:id="rId13"/>
    <p:sldId id="417" r:id="rId14"/>
    <p:sldId id="332" r:id="rId15"/>
    <p:sldId id="379" r:id="rId16"/>
    <p:sldId id="407" r:id="rId17"/>
    <p:sldId id="424" r:id="rId18"/>
    <p:sldId id="411" r:id="rId19"/>
    <p:sldId id="409" r:id="rId20"/>
    <p:sldId id="410" r:id="rId21"/>
    <p:sldId id="408" r:id="rId22"/>
    <p:sldId id="418" r:id="rId23"/>
    <p:sldId id="419" r:id="rId24"/>
    <p:sldId id="423" r:id="rId25"/>
    <p:sldId id="378" r:id="rId26"/>
    <p:sldId id="312" r:id="rId2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  <a:srgbClr val="0000FF"/>
    <a:srgbClr val="FF3300"/>
    <a:srgbClr val="FFFFCC"/>
    <a:srgbClr val="CCECFF"/>
    <a:srgbClr val="FFFFFF"/>
    <a:srgbClr val="FFFF00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97" autoAdjust="0"/>
    <p:restoredTop sz="94660"/>
  </p:normalViewPr>
  <p:slideViewPr>
    <p:cSldViewPr>
      <p:cViewPr>
        <p:scale>
          <a:sx n="90" d="100"/>
          <a:sy n="90" d="100"/>
        </p:scale>
        <p:origin x="-228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=""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=""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=""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=""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79C06980-A277-47D2-9A16-CA0612E6D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" name="Line 8">
            <a:extLst>
              <a:ext uri="{FF2B5EF4-FFF2-40B4-BE49-F238E27FC236}">
                <a16:creationId xmlns="" xmlns:a16="http://schemas.microsoft.com/office/drawing/2014/main" id="{6C0C6106-99EA-489A-BDD1-57A47D3DF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32D4B90-A8FE-4F83-9FBF-72EC7FFD6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20C37398-52B7-4B74-8EF2-08BA9D945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6395E554-E9CA-410E-82CC-FC8EDE360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013A5-CE31-402E-995A-025F00852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65549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DFEB265-9539-4D48-881C-38A2DDC84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22B068A-19BB-4A42-AEAC-60ECBBC1F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711CCF2-D2C9-45D5-BF2F-B0969665C3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C6D29-9182-41EA-A368-AC4869246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6659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F9851B6-54AB-463A-A648-C3BA2F81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93F6CC8-820A-4B36-BD2E-AF29C4E81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F76C081-0F41-4159-9C1D-CEC5512FB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F6BAD-15C0-44D9-996F-6AECC86A3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2383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E096B16-0D33-4330-9ADF-EACBC2FAC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7E4F9E-DBD4-4792-9292-42C814DC6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AEB15F3-0A73-4516-A0DF-052044525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2C2D8-CD81-47B0-9A1E-5869309E9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8981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C26DC6C-5E33-4184-BAF5-0823C31A9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F4AA592-01D9-46EC-A953-2CA973A78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B9EB1ADE-8930-4A62-8B52-85189586F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EFE3F-B362-4670-8A3B-84B009192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360969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9025610-8E25-4195-9DFF-47B18FF38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64FE6FD-C50A-490F-BFF9-D53A51879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71D9A38-0225-45E0-97C7-E9ECD118E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54DCC-669B-46FB-A4FB-1F61AF644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0048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DFA06EA-7ED8-4707-8497-0E78EDF0B4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B1EC2A51-C74E-4490-86C8-22DC32D9D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8EDEDA1-B271-4653-A4DB-806D7D0E1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4BAB5-B1E4-43CD-A60B-8E0E13DF9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48239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06843F-3A33-4B25-B365-A71C7E8AF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1411BA-B7EC-4DE1-81A8-7BC50CDEB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8A061B-0814-4F4B-9BAE-DF7459D6B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23468-C322-405C-A732-49A66380C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95189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A691CBE-C26D-4C6E-A90E-172B1429D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9945EAC-B10B-4DD3-8506-EB6BC431A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4DC7B1-2A50-41FF-B40A-ABADC2F6D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A0F23-B728-4C52-A025-A6E741DC5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00811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9CB4FC8-E7B2-4F85-955E-2CCA8546C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EF3C310-A79D-4909-A6D0-D9B671C5C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D56E642-40CD-4483-940D-DAD434876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4408A-7398-437D-B8C8-9DF44A374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0420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43457BE-944F-462D-88EE-2FF0984B3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450974F-0BA0-402D-98EC-9D0253A6B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7167BA4-1917-4FE2-901F-415ADE753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2F12C-6BD0-421E-9D0E-93EA2ABC8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6307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7B7E3D-D866-456C-86B2-7162DAD8A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58B30F-1271-47F7-AC0D-99A64EA02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B403A0-22C7-42F0-968A-169617A1C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9DC5C-7C6D-4560-8D73-703BDA493B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66685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=""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0DD16C97-3ADF-4AC3-8DDF-3DAED38E8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E64AEBD2-F743-4286-93A0-9B2C5782E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5956" name="Rectangle 4">
            <a:extLst>
              <a:ext uri="{FF2B5EF4-FFF2-40B4-BE49-F238E27FC236}">
                <a16:creationId xmlns="" xmlns:a16="http://schemas.microsoft.com/office/drawing/2014/main" id="{6D1276D9-6607-4A65-B753-B895BE9016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5957" name="Rectangle 5">
            <a:extLst>
              <a:ext uri="{FF2B5EF4-FFF2-40B4-BE49-F238E27FC236}">
                <a16:creationId xmlns="" xmlns:a16="http://schemas.microsoft.com/office/drawing/2014/main" id="{1E897318-90A3-459D-8E5B-05F5059573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5958" name="Rectangle 6">
            <a:extLst>
              <a:ext uri="{FF2B5EF4-FFF2-40B4-BE49-F238E27FC236}">
                <a16:creationId xmlns="" xmlns:a16="http://schemas.microsoft.com/office/drawing/2014/main" id="{6888BF7D-9592-49FE-8176-552BC99D63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C62447F3-573A-41FD-B8DE-E1CA6264A28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="" xmlns:a16="http://schemas.microsoft.com/office/drawing/2014/main" id="{ECADED55-1D79-4D6E-9EC2-4FB57B2A2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80" name="Line 8">
            <a:extLst>
              <a:ext uri="{FF2B5EF4-FFF2-40B4-BE49-F238E27FC236}">
                <a16:creationId xmlns="" xmlns:a16="http://schemas.microsoft.com/office/drawing/2014/main" id="{A19CC3C8-DF46-4C2E-AE94-C078885CA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04800" y="1828800"/>
            <a:ext cx="7848600" cy="3048000"/>
          </a:xfrm>
          <a:prstGeom prst="cloudCallout">
            <a:avLst>
              <a:gd name="adj1" fmla="val -37654"/>
              <a:gd name="adj2" fmla="val 76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4">
            <a:extLst>
              <a:ext uri="{FF2B5EF4-FFF2-40B4-BE49-F238E27FC236}">
                <a16:creationId xmlns="" xmlns:a16="http://schemas.microsoft.com/office/drawing/2014/main" id="{633A46E1-8BCF-44EC-AA79-485D3370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6" y="19878"/>
            <a:ext cx="898497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2800" b="1" dirty="0"/>
              <a:t>TIẾT 8 - BÀI </a:t>
            </a:r>
            <a:r>
              <a:rPr lang="en-US" altLang="vi-VN" sz="2800" b="1" dirty="0" smtClean="0"/>
              <a:t>10:  </a:t>
            </a:r>
            <a:r>
              <a:rPr lang="en-US" altLang="vi-VN" sz="28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2800" b="1" dirty="0">
                <a:solidFill>
                  <a:srgbClr val="FF3300"/>
                </a:solidFill>
              </a:rPr>
              <a:t>TRÒ CỦA GIỐNG VÀ </a:t>
            </a:r>
            <a:endParaRPr lang="en-US" altLang="vi-VN" sz="2800" b="1" dirty="0" smtClean="0">
              <a:solidFill>
                <a:srgbClr val="FF3300"/>
              </a:solidFill>
            </a:endParaRPr>
          </a:p>
          <a:p>
            <a:pPr algn="ctr" eaLnBrk="1" hangingPunct="1"/>
            <a:r>
              <a:rPr lang="en-US" altLang="vi-VN" sz="28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2800" b="1" dirty="0">
                <a:solidFill>
                  <a:srgbClr val="FF3300"/>
                </a:solidFill>
              </a:rPr>
              <a:t>PHÁP </a:t>
            </a:r>
            <a:r>
              <a:rPr lang="en-US" altLang="vi-VN" sz="2800" b="1" dirty="0" smtClean="0">
                <a:solidFill>
                  <a:srgbClr val="FF3300"/>
                </a:solidFill>
              </a:rPr>
              <a:t>CHỌN </a:t>
            </a:r>
            <a:r>
              <a:rPr lang="en-US" altLang="vi-VN" sz="2800" b="1" dirty="0">
                <a:solidFill>
                  <a:srgbClr val="FF3300"/>
                </a:solidFill>
              </a:rPr>
              <a:t>TẠO</a:t>
            </a:r>
            <a:r>
              <a:rPr lang="en-US" altLang="vi-VN" sz="2800" b="1" dirty="0"/>
              <a:t> </a:t>
            </a:r>
            <a:r>
              <a:rPr lang="en-US" altLang="vi-VN" sz="28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173062" name="Text Box 6">
            <a:extLst>
              <a:ext uri="{FF2B5EF4-FFF2-40B4-BE49-F238E27FC236}">
                <a16:creationId xmlns="" xmlns:a16="http://schemas.microsoft.com/office/drawing/2014/main" id="{06860944-0EE5-4FD2-B8F1-74FEAF03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1066800"/>
            <a:ext cx="76133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2800" b="1" dirty="0" err="1">
                <a:solidFill>
                  <a:srgbClr val="0000FF"/>
                </a:solidFill>
              </a:rPr>
              <a:t>Vai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trò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giống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cây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</a:rPr>
              <a:t>trồng</a:t>
            </a:r>
            <a:endParaRPr lang="en-US" altLang="vi-VN" sz="2800" b="1" dirty="0">
              <a:solidFill>
                <a:srgbClr val="0000FF"/>
              </a:solidFill>
            </a:endParaRPr>
          </a:p>
          <a:p>
            <a:pPr eaLnBrk="1" hangingPunct="1"/>
            <a:endParaRPr lang="en-US" altLang="vi-VN" sz="3600" u="sng" dirty="0">
              <a:solidFill>
                <a:srgbClr val="0000FF"/>
              </a:solidFill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="" xmlns:a16="http://schemas.microsoft.com/office/drawing/2014/main" id="{56A05484-EE85-4F4B-A995-469AF4CB3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90971"/>
            <a:ext cx="4953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FF0000"/>
                </a:solidFill>
              </a:rPr>
              <a:t>Quan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sát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hình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sau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em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hãy</a:t>
            </a:r>
            <a:r>
              <a:rPr lang="en-US" altLang="vi-VN" b="1" dirty="0" smtClean="0">
                <a:solidFill>
                  <a:srgbClr val="FF0000"/>
                </a:solidFill>
              </a:rPr>
              <a:t> so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sánh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giữa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giống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cũ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và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giống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mới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rồi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trả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lời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câu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hỏi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sgk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trang</a:t>
            </a:r>
            <a:r>
              <a:rPr lang="en-US" altLang="vi-VN" b="1" dirty="0" smtClean="0">
                <a:solidFill>
                  <a:srgbClr val="FF0000"/>
                </a:solidFill>
              </a:rPr>
              <a:t> 23.</a:t>
            </a:r>
          </a:p>
          <a:p>
            <a:r>
              <a:rPr lang="en-US" dirty="0">
                <a:solidFill>
                  <a:srgbClr val="FF0000"/>
                </a:solidFill>
              </a:rPr>
              <a:t> </a:t>
            </a:r>
          </a:p>
          <a:p>
            <a:pPr eaLnBrk="1" hangingPunct="1">
              <a:spcBef>
                <a:spcPct val="50000"/>
              </a:spcBef>
            </a:pPr>
            <a:endParaRPr lang="en-US" altLang="vi-VN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306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81084" y="45720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0890" y="3948752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1084" y="3356267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" y="17526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586552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,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đai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năng</a:t>
            </a:r>
            <a:r>
              <a:rPr lang="en-US" sz="2800" dirty="0"/>
              <a:t> 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ổn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Chống</a:t>
            </a:r>
            <a:r>
              <a:rPr lang="en-US" sz="2800" dirty="0" smtClean="0"/>
              <a:t> </a:t>
            </a:r>
            <a:r>
              <a:rPr lang="en-US" sz="2800" dirty="0" err="1"/>
              <a:t>chịu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sâu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574" y="457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Hãy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luận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nhóm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đôi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chọn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ra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những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tiêu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chí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nào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sau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đây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tiêu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chí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của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cây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trồng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tốt</a:t>
            </a:r>
            <a:r>
              <a:rPr lang="en-US" b="1" dirty="0" smtClean="0">
                <a:solidFill>
                  <a:srgbClr val="0000FF"/>
                </a:solidFill>
              </a:rPr>
              <a:t>. (2 </a:t>
            </a:r>
            <a:r>
              <a:rPr lang="en-US" b="1" dirty="0" err="1" smtClean="0">
                <a:solidFill>
                  <a:srgbClr val="0000FF"/>
                </a:solidFill>
              </a:rPr>
              <a:t>phút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36" y="50292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Tiêu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chí</a:t>
            </a:r>
            <a:r>
              <a:rPr lang="en-US" b="1" dirty="0" smtClean="0">
                <a:solidFill>
                  <a:srgbClr val="0000FF"/>
                </a:solidFill>
              </a:rPr>
              <a:t> 2 </a:t>
            </a:r>
            <a:r>
              <a:rPr lang="en-US" b="1" dirty="0" err="1" smtClean="0">
                <a:solidFill>
                  <a:srgbClr val="0000FF"/>
                </a:solidFill>
              </a:rPr>
              <a:t>tại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sao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giống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có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năng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suất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cao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không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chọn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tiêu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chí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của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cây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trồng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tốt</a:t>
            </a:r>
            <a:r>
              <a:rPr lang="en-US" b="1" dirty="0" smtClean="0">
                <a:solidFill>
                  <a:srgbClr val="0000FF"/>
                </a:solidFill>
              </a:rPr>
              <a:t>?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084" y="5867021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Vì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suất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 smtClean="0"/>
              <a:t>nhưng</a:t>
            </a:r>
            <a:r>
              <a:rPr lang="en-US" b="1" dirty="0" smtClean="0"/>
              <a:t> </a:t>
            </a:r>
            <a:r>
              <a:rPr lang="en-US" b="1" dirty="0" err="1" smtClean="0"/>
              <a:t>phải</a:t>
            </a:r>
            <a:r>
              <a:rPr lang="en-US" b="1" dirty="0" smtClean="0"/>
              <a:t> </a:t>
            </a:r>
            <a:r>
              <a:rPr lang="en-US" b="1" dirty="0" err="1" smtClean="0"/>
              <a:t>ổn</a:t>
            </a:r>
            <a:r>
              <a:rPr lang="en-US" b="1" dirty="0" smtClean="0"/>
              <a:t> </a:t>
            </a:r>
            <a:r>
              <a:rPr lang="en-US" b="1" dirty="0" err="1" smtClean="0"/>
              <a:t>định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r>
              <a:rPr lang="en-US" b="1" dirty="0" smtClean="0"/>
              <a:t> </a:t>
            </a:r>
            <a:r>
              <a:rPr lang="en-US" b="1" dirty="0" err="1" smtClean="0"/>
              <a:t>đượcchọn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="" xmlns:p14="http://schemas.microsoft.com/office/powerpoint/2010/main" val="2189504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6" grpId="0" animBg="1"/>
      <p:bldP spid="5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=""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7" y="399123"/>
            <a:ext cx="647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b="1" u="sng" dirty="0" err="1">
                <a:solidFill>
                  <a:srgbClr val="0000FF"/>
                </a:solidFill>
              </a:rPr>
              <a:t>Vai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69" y="868380"/>
            <a:ext cx="842595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.</a:t>
            </a:r>
          </a:p>
          <a:p>
            <a:pPr eaLnBrk="1" hangingPunct="1"/>
            <a:endParaRPr lang="en-US" altLang="vi-VN" dirty="0"/>
          </a:p>
        </p:txBody>
      </p:sp>
      <p:pic>
        <p:nvPicPr>
          <p:cNvPr id="4" name="Picture 5" descr="PENCIL1_1_">
            <a:extLst>
              <a:ext uri="{FF2B5EF4-FFF2-40B4-BE49-F238E27FC236}">
                <a16:creationId xmlns=""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303358" y="2558619"/>
            <a:ext cx="443059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0" y="19538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</a:rPr>
              <a:t>II. </a:t>
            </a:r>
            <a:r>
              <a:rPr lang="en-US" sz="2800" b="1" u="sng" dirty="0" err="1">
                <a:solidFill>
                  <a:srgbClr val="0000FF"/>
                </a:solidFill>
              </a:rPr>
              <a:t>Tiêu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chí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giống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cây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trồng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tốt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799" y="2477108"/>
            <a:ext cx="4992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Học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tiêu</a:t>
            </a:r>
            <a:r>
              <a:rPr lang="en-US" b="1" dirty="0" smtClean="0"/>
              <a:t> </a:t>
            </a:r>
            <a:r>
              <a:rPr lang="en-US" b="1" dirty="0" err="1" smtClean="0"/>
              <a:t>chí</a:t>
            </a:r>
            <a:r>
              <a:rPr lang="en-US" b="1" dirty="0" smtClean="0"/>
              <a:t> 1, 3, 4, 5  </a:t>
            </a:r>
            <a:r>
              <a:rPr lang="en-US" b="1" dirty="0" err="1" smtClean="0"/>
              <a:t>sgk</a:t>
            </a:r>
            <a:r>
              <a:rPr lang="en-US" b="1" dirty="0" smtClean="0"/>
              <a:t>/24</a:t>
            </a:r>
            <a:endParaRPr lang="en-US" b="1" dirty="0"/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58" y="2969550"/>
            <a:ext cx="7057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 dirty="0">
                <a:solidFill>
                  <a:srgbClr val="0000FF"/>
                </a:solidFill>
              </a:rPr>
              <a:t>III. </a:t>
            </a:r>
            <a:r>
              <a:rPr lang="en-US" altLang="vi-VN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tạo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70627" y="4010361"/>
            <a:ext cx="8057176" cy="8309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1</a:t>
            </a:r>
            <a:r>
              <a:rPr lang="en-US" dirty="0" smtClean="0"/>
              <a:t>, 2</a:t>
            </a:r>
            <a:r>
              <a:rPr lang="en-US" dirty="0">
                <a:solidFill>
                  <a:srgbClr val="0000FF"/>
                </a:solidFill>
              </a:rPr>
              <a:t>:  </a:t>
            </a:r>
            <a:r>
              <a:rPr lang="en-US" dirty="0" err="1">
                <a:solidFill>
                  <a:srgbClr val="0000FF"/>
                </a:solidFill>
              </a:rPr>
              <a:t>Quan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sát</a:t>
            </a:r>
            <a:r>
              <a:rPr lang="en-US" dirty="0">
                <a:solidFill>
                  <a:srgbClr val="0000FF"/>
                </a:solidFill>
              </a:rPr>
              <a:t> H12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err="1">
                <a:solidFill>
                  <a:srgbClr val="0000FF"/>
                </a:solidFill>
              </a:rPr>
              <a:t>đọc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thông</a:t>
            </a:r>
            <a:r>
              <a:rPr lang="en-US" dirty="0">
                <a:solidFill>
                  <a:srgbClr val="0000FF"/>
                </a:solidFill>
              </a:rPr>
              <a:t> tin </a:t>
            </a:r>
            <a:r>
              <a:rPr lang="en-US" dirty="0" err="1">
                <a:solidFill>
                  <a:srgbClr val="0000FF"/>
                </a:solidFill>
              </a:rPr>
              <a:t>cho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thế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tạo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giống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bằng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chọn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lọc</a:t>
            </a:r>
            <a:r>
              <a:rPr lang="en-US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3666" y="4841358"/>
            <a:ext cx="8034137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3, 4: </a:t>
            </a:r>
            <a:r>
              <a:rPr lang="en-US" dirty="0" err="1">
                <a:solidFill>
                  <a:srgbClr val="0000FF"/>
                </a:solidFill>
              </a:rPr>
              <a:t>Quan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sát</a:t>
            </a:r>
            <a:r>
              <a:rPr lang="en-US" dirty="0">
                <a:solidFill>
                  <a:srgbClr val="0000FF"/>
                </a:solidFill>
              </a:rPr>
              <a:t> H13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err="1">
                <a:solidFill>
                  <a:srgbClr val="0000FF"/>
                </a:solidFill>
              </a:rPr>
              <a:t>đọc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thông</a:t>
            </a:r>
            <a:r>
              <a:rPr lang="en-US" dirty="0">
                <a:solidFill>
                  <a:srgbClr val="0000FF"/>
                </a:solidFill>
              </a:rPr>
              <a:t> tin </a:t>
            </a:r>
            <a:r>
              <a:rPr lang="en-US" dirty="0" err="1">
                <a:solidFill>
                  <a:srgbClr val="0000FF"/>
                </a:solidFill>
              </a:rPr>
              <a:t>cho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thế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giống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bằng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lai</a:t>
            </a:r>
            <a:r>
              <a:rPr lang="en-US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4439" y="5791199"/>
            <a:ext cx="8034138" cy="8309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5</a:t>
            </a:r>
            <a:r>
              <a:rPr lang="en-US" dirty="0" smtClean="0"/>
              <a:t>, 6</a:t>
            </a:r>
            <a:r>
              <a:rPr lang="en-US" dirty="0"/>
              <a:t>: </a:t>
            </a:r>
            <a:r>
              <a:rPr lang="en-US" dirty="0" err="1">
                <a:solidFill>
                  <a:srgbClr val="0000FF"/>
                </a:solidFill>
              </a:rPr>
              <a:t>Quan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sát</a:t>
            </a:r>
            <a:r>
              <a:rPr lang="en-US" dirty="0">
                <a:solidFill>
                  <a:srgbClr val="0000FF"/>
                </a:solidFill>
              </a:rPr>
              <a:t> H14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dirty="0" err="1">
                <a:solidFill>
                  <a:srgbClr val="0000FF"/>
                </a:solidFill>
              </a:rPr>
              <a:t>đọc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thông</a:t>
            </a:r>
            <a:r>
              <a:rPr lang="en-US" dirty="0">
                <a:solidFill>
                  <a:srgbClr val="0000FF"/>
                </a:solidFill>
              </a:rPr>
              <a:t> tin </a:t>
            </a:r>
            <a:r>
              <a:rPr lang="en-US" dirty="0" err="1">
                <a:solidFill>
                  <a:srgbClr val="0000FF"/>
                </a:solidFill>
              </a:rPr>
              <a:t>cho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thế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nào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giống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bằng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gây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đột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48" y="3465187"/>
            <a:ext cx="80922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 dirty="0" err="1" smtClean="0">
                <a:solidFill>
                  <a:srgbClr val="FF0000"/>
                </a:solidFill>
              </a:rPr>
              <a:t>Hãy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kể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tên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phương</a:t>
            </a:r>
            <a:r>
              <a:rPr lang="en-US" altLang="vi-VN" b="1" dirty="0" smtClean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pháp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chọn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tạo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giống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cây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</a:rPr>
              <a:t>trồng</a:t>
            </a:r>
            <a:r>
              <a:rPr lang="en-US" altLang="vi-VN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87" y="65194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9:10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892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3" grpId="0" animBg="1"/>
      <p:bldP spid="11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89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5773"/>
            <a:ext cx="2743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20806"/>
            <a:ext cx="2895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H12. </a:t>
            </a:r>
            <a:r>
              <a:rPr lang="en-US" altLang="vi-VN" dirty="0" err="1" smtClean="0">
                <a:solidFill>
                  <a:srgbClr val="0000FF"/>
                </a:solidFill>
              </a:rPr>
              <a:t>Phương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pháp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chọn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lọc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73" y="4772213"/>
            <a:ext cx="274142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H 13.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lai</a:t>
            </a:r>
            <a:endParaRPr lang="en-US" altLang="vi-VN" dirty="0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72" y="475774"/>
            <a:ext cx="2741428" cy="424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172" y="4772213"/>
            <a:ext cx="274142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H 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gây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biến</a:t>
            </a:r>
            <a:endParaRPr lang="en-US" altLang="vi-V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315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>
            <a:extLst>
              <a:ext uri="{FF2B5EF4-FFF2-40B4-BE49-F238E27FC236}">
                <a16:creationId xmlns="" xmlns:a16="http://schemas.microsoft.com/office/drawing/2014/main" id="{359DDDBB-EC87-4A9F-810B-DA797807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36" y="909850"/>
            <a:ext cx="4343400" cy="52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3" name="Rectangle 7">
            <a:extLst>
              <a:ext uri="{FF2B5EF4-FFF2-40B4-BE49-F238E27FC236}">
                <a16:creationId xmlns="" xmlns:a16="http://schemas.microsoft.com/office/drawing/2014/main" id="{D04D5DDF-ED1A-4C59-B291-F94B13C5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67050"/>
            <a:ext cx="34628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65000"/>
            </a:pPr>
            <a:r>
              <a:rPr lang="en-US" dirty="0" err="1" smtClean="0">
                <a:solidFill>
                  <a:srgbClr val="FF0000"/>
                </a:solidFill>
              </a:rPr>
              <a:t>Thế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bằng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buClr>
                <a:schemeClr val="accent1"/>
              </a:buClr>
              <a:buSzPct val="65000"/>
            </a:pPr>
            <a:r>
              <a:rPr lang="en-US" dirty="0" err="1" smtClean="0">
                <a:solidFill>
                  <a:srgbClr val="FF0000"/>
                </a:solidFill>
              </a:rPr>
              <a:t>phương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chọn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lọc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endParaRPr lang="en-US" altLang="vi-VN" u="sng" dirty="0">
              <a:solidFill>
                <a:srgbClr val="FF0000"/>
              </a:solidFill>
            </a:endParaRPr>
          </a:p>
        </p:txBody>
      </p:sp>
      <p:sp>
        <p:nvSpPr>
          <p:cNvPr id="183304" name="Rectangle 8">
            <a:extLst>
              <a:ext uri="{FF2B5EF4-FFF2-40B4-BE49-F238E27FC236}">
                <a16:creationId xmlns="" xmlns:a16="http://schemas.microsoft.com/office/drawing/2014/main" id="{515F16CC-D547-4821-9099-4EEC76B7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62" y="2207572"/>
            <a:ext cx="3886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vi-VN" dirty="0"/>
              <a:t>	</a:t>
            </a:r>
            <a:r>
              <a:rPr lang="en-US" altLang="vi-VN" dirty="0" err="1"/>
              <a:t>Từ</a:t>
            </a:r>
            <a:r>
              <a:rPr lang="en-US" altLang="vi-VN" dirty="0"/>
              <a:t> </a:t>
            </a:r>
            <a:r>
              <a:rPr lang="en-US" altLang="vi-VN" dirty="0" err="1"/>
              <a:t>giống</a:t>
            </a:r>
            <a:r>
              <a:rPr lang="en-US" altLang="vi-VN" dirty="0"/>
              <a:t> </a:t>
            </a:r>
            <a:r>
              <a:rPr lang="en-US" altLang="vi-VN" dirty="0" err="1"/>
              <a:t>khởi</a:t>
            </a:r>
            <a:r>
              <a:rPr lang="en-US" altLang="vi-VN" dirty="0"/>
              <a:t> </a:t>
            </a:r>
            <a:r>
              <a:rPr lang="en-US" altLang="vi-VN" dirty="0" err="1"/>
              <a:t>đầu</a:t>
            </a:r>
            <a:r>
              <a:rPr lang="en-US" altLang="vi-VN" dirty="0"/>
              <a:t> </a:t>
            </a:r>
            <a:r>
              <a:rPr lang="en-US" altLang="vi-VN" dirty="0" err="1"/>
              <a:t>chọn</a:t>
            </a:r>
            <a:r>
              <a:rPr lang="en-US" altLang="vi-VN" dirty="0"/>
              <a:t> </a:t>
            </a:r>
            <a:r>
              <a:rPr lang="en-US" altLang="vi-VN" dirty="0" err="1"/>
              <a:t>hạt</a:t>
            </a:r>
            <a:r>
              <a:rPr lang="en-US" altLang="vi-VN" dirty="0"/>
              <a:t> </a:t>
            </a:r>
            <a:r>
              <a:rPr lang="en-US" altLang="vi-VN" dirty="0" err="1"/>
              <a:t>của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tốt</a:t>
            </a:r>
            <a:r>
              <a:rPr lang="en-US" altLang="vi-VN" dirty="0"/>
              <a:t> </a:t>
            </a:r>
            <a:r>
              <a:rPr lang="en-US" altLang="vi-VN" dirty="0" err="1"/>
              <a:t>đem</a:t>
            </a:r>
            <a:r>
              <a:rPr lang="en-US" altLang="vi-VN" dirty="0"/>
              <a:t> </a:t>
            </a:r>
            <a:r>
              <a:rPr lang="en-US" altLang="vi-VN" dirty="0" err="1"/>
              <a:t>gieo</a:t>
            </a:r>
            <a:r>
              <a:rPr lang="en-US" altLang="vi-VN" dirty="0"/>
              <a:t>. Qua </a:t>
            </a:r>
            <a:r>
              <a:rPr lang="en-US" altLang="vi-VN" dirty="0" err="1"/>
              <a:t>vụ</a:t>
            </a:r>
            <a:r>
              <a:rPr lang="en-US" altLang="vi-VN" dirty="0"/>
              <a:t> </a:t>
            </a:r>
            <a:r>
              <a:rPr lang="en-US" altLang="vi-VN" dirty="0" err="1"/>
              <a:t>sau</a:t>
            </a:r>
            <a:r>
              <a:rPr lang="en-US" altLang="vi-VN" dirty="0"/>
              <a:t> so </a:t>
            </a:r>
            <a:r>
              <a:rPr lang="en-US" altLang="vi-VN" dirty="0" err="1"/>
              <a:t>sánh</a:t>
            </a:r>
            <a:r>
              <a:rPr lang="en-US" altLang="vi-VN" dirty="0"/>
              <a:t> </a:t>
            </a:r>
            <a:r>
              <a:rPr lang="en-US" altLang="vi-VN" dirty="0" err="1"/>
              <a:t>với</a:t>
            </a:r>
            <a:r>
              <a:rPr lang="en-US" altLang="vi-VN" dirty="0"/>
              <a:t> </a:t>
            </a:r>
            <a:r>
              <a:rPr lang="en-US" altLang="vi-VN" dirty="0" err="1"/>
              <a:t>giống</a:t>
            </a:r>
            <a:r>
              <a:rPr lang="en-US" altLang="vi-VN" dirty="0"/>
              <a:t> </a:t>
            </a:r>
            <a:r>
              <a:rPr lang="en-US" altLang="vi-VN" dirty="0" err="1"/>
              <a:t>khởi</a:t>
            </a:r>
            <a:r>
              <a:rPr lang="en-US" altLang="vi-VN" dirty="0"/>
              <a:t> </a:t>
            </a:r>
            <a:r>
              <a:rPr lang="en-US" altLang="vi-VN" dirty="0" err="1"/>
              <a:t>đầu</a:t>
            </a:r>
            <a:r>
              <a:rPr lang="en-US" altLang="vi-VN" dirty="0"/>
              <a:t> (1) </a:t>
            </a:r>
            <a:r>
              <a:rPr lang="en-US" altLang="vi-VN" dirty="0" err="1"/>
              <a:t>và</a:t>
            </a:r>
            <a:r>
              <a:rPr lang="en-US" altLang="vi-VN" dirty="0"/>
              <a:t> </a:t>
            </a:r>
            <a:r>
              <a:rPr lang="en-US" altLang="vi-VN" dirty="0" err="1"/>
              <a:t>giống</a:t>
            </a:r>
            <a:r>
              <a:rPr lang="en-US" altLang="vi-VN" dirty="0"/>
              <a:t> </a:t>
            </a:r>
            <a:r>
              <a:rPr lang="en-US" altLang="vi-VN" dirty="0" err="1"/>
              <a:t>địa</a:t>
            </a:r>
            <a:r>
              <a:rPr lang="en-US" altLang="vi-VN" dirty="0"/>
              <a:t> </a:t>
            </a:r>
            <a:r>
              <a:rPr lang="en-US" altLang="vi-VN" dirty="0" err="1"/>
              <a:t>phương</a:t>
            </a:r>
            <a:r>
              <a:rPr lang="en-US" altLang="vi-VN" dirty="0"/>
              <a:t> (3). </a:t>
            </a:r>
            <a:r>
              <a:rPr lang="en-US" altLang="vi-VN" dirty="0" err="1"/>
              <a:t>Đạt</a:t>
            </a:r>
            <a:r>
              <a:rPr lang="en-US" altLang="vi-VN" dirty="0"/>
              <a:t> </a:t>
            </a:r>
            <a:r>
              <a:rPr lang="en-US" altLang="vi-VN" dirty="0" err="1"/>
              <a:t>tiêu</a:t>
            </a:r>
            <a:r>
              <a:rPr lang="en-US" altLang="vi-VN" dirty="0"/>
              <a:t> </a:t>
            </a:r>
            <a:r>
              <a:rPr lang="en-US" altLang="vi-VN" dirty="0" err="1"/>
              <a:t>chí</a:t>
            </a:r>
            <a:r>
              <a:rPr lang="en-US" altLang="vi-VN" dirty="0"/>
              <a:t> </a:t>
            </a:r>
            <a:r>
              <a:rPr lang="en-US" altLang="vi-VN" dirty="0" err="1"/>
              <a:t>thì</a:t>
            </a:r>
            <a:r>
              <a:rPr lang="en-US" altLang="vi-VN" dirty="0"/>
              <a:t> </a:t>
            </a:r>
            <a:r>
              <a:rPr lang="en-US" altLang="vi-VN" dirty="0" err="1"/>
              <a:t>nhân</a:t>
            </a:r>
            <a:r>
              <a:rPr lang="en-US" altLang="vi-VN" dirty="0"/>
              <a:t> </a:t>
            </a:r>
            <a:r>
              <a:rPr lang="en-US" altLang="vi-VN" dirty="0" err="1"/>
              <a:t>giống</a:t>
            </a:r>
            <a:r>
              <a:rPr lang="en-US" altLang="vi-VN" dirty="0"/>
              <a:t> </a:t>
            </a:r>
            <a:r>
              <a:rPr lang="en-US" altLang="vi-VN" dirty="0" err="1"/>
              <a:t>cho</a:t>
            </a:r>
            <a:r>
              <a:rPr lang="en-US" altLang="vi-VN" dirty="0"/>
              <a:t> </a:t>
            </a:r>
            <a:r>
              <a:rPr lang="en-US" altLang="vi-VN" dirty="0" err="1"/>
              <a:t>sản</a:t>
            </a:r>
            <a:r>
              <a:rPr lang="en-US" altLang="vi-VN" dirty="0"/>
              <a:t> </a:t>
            </a:r>
            <a:r>
              <a:rPr lang="en-US" altLang="vi-VN" dirty="0" err="1"/>
              <a:t>xuất</a:t>
            </a:r>
            <a:r>
              <a:rPr lang="en-US" altLang="vi-VN" dirty="0"/>
              <a:t> </a:t>
            </a:r>
            <a:r>
              <a:rPr lang="en-US" altLang="vi-VN" dirty="0" err="1"/>
              <a:t>đại</a:t>
            </a:r>
            <a:r>
              <a:rPr lang="en-US" altLang="vi-VN" dirty="0"/>
              <a:t> </a:t>
            </a:r>
            <a:r>
              <a:rPr lang="en-US" altLang="vi-VN" dirty="0" err="1"/>
              <a:t>trà</a:t>
            </a:r>
            <a:r>
              <a:rPr lang="en-US" altLang="vi-VN" dirty="0"/>
              <a:t>. </a:t>
            </a:r>
          </a:p>
        </p:txBody>
      </p:sp>
      <p:sp>
        <p:nvSpPr>
          <p:cNvPr id="183305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422027"/>
            <a:ext cx="8343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u="sng" dirty="0">
                <a:solidFill>
                  <a:srgbClr val="0000FF"/>
                </a:solidFill>
              </a:rPr>
              <a:t>III. </a:t>
            </a:r>
            <a:r>
              <a:rPr lang="en-US" altLang="vi-VN" u="sng" dirty="0" err="1">
                <a:solidFill>
                  <a:srgbClr val="0000FF"/>
                </a:solidFill>
              </a:rPr>
              <a:t>Phương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pháp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tạo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giống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cây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trồng</a:t>
            </a:r>
            <a:r>
              <a:rPr lang="en-US" altLang="vi-VN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3306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0985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>
                <a:solidFill>
                  <a:srgbClr val="0000FF"/>
                </a:solidFill>
              </a:rPr>
              <a:t>1. </a:t>
            </a:r>
            <a:r>
              <a:rPr lang="en-US" altLang="vi-VN" u="sng" dirty="0" err="1">
                <a:solidFill>
                  <a:srgbClr val="0000FF"/>
                </a:solidFill>
              </a:rPr>
              <a:t>Phương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pháp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lọc</a:t>
            </a:r>
            <a:r>
              <a:rPr lang="en-US" altLang="vi-VN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636" y="6248400"/>
            <a:ext cx="38862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u="sng" dirty="0" smtClean="0">
                <a:solidFill>
                  <a:srgbClr val="0000FF"/>
                </a:solidFill>
              </a:rPr>
              <a:t>H12. </a:t>
            </a:r>
            <a:r>
              <a:rPr lang="en-US" altLang="vi-VN" u="sng" dirty="0" err="1">
                <a:solidFill>
                  <a:srgbClr val="0000FF"/>
                </a:solidFill>
              </a:rPr>
              <a:t>Phương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pháp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lọc</a:t>
            </a:r>
            <a:r>
              <a:rPr lang="en-US" altLang="vi-VN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9:15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8" name="Rectangle 8">
            <a:extLst>
              <a:ext uri="{FF2B5EF4-FFF2-40B4-BE49-F238E27FC236}">
                <a16:creationId xmlns="" xmlns:a16="http://schemas.microsoft.com/office/drawing/2014/main" id="{93CBC9F0-A28E-4558-9FEE-228272BE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41147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 dirty="0" err="1" smtClean="0">
                <a:solidFill>
                  <a:srgbClr val="FF0000"/>
                </a:solidFill>
              </a:rPr>
              <a:t>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hiểu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thế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nào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giống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bằng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phương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lai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</a:p>
          <a:p>
            <a:pPr eaLnBrk="1" hangingPunct="1"/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endParaRPr lang="en-US" altLang="vi-VN" dirty="0"/>
          </a:p>
        </p:txBody>
      </p:sp>
      <p:sp>
        <p:nvSpPr>
          <p:cNvPr id="6" name="Rectangle 5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31" y="591403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2.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lai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93CBC9F0-A28E-4558-9FEE-228272BE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" y="2209800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dirty="0"/>
              <a:t>Cho </a:t>
            </a:r>
            <a:r>
              <a:rPr lang="en-US" altLang="vi-VN" dirty="0" err="1"/>
              <a:t>phấn</a:t>
            </a:r>
            <a:r>
              <a:rPr lang="en-US" altLang="vi-VN" dirty="0"/>
              <a:t> </a:t>
            </a:r>
            <a:r>
              <a:rPr lang="en-US" altLang="vi-VN" dirty="0" err="1"/>
              <a:t>của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dùng</a:t>
            </a:r>
            <a:r>
              <a:rPr lang="en-US" altLang="vi-VN" dirty="0"/>
              <a:t> </a:t>
            </a:r>
            <a:r>
              <a:rPr lang="en-US" altLang="vi-VN" dirty="0" err="1"/>
              <a:t>làm</a:t>
            </a:r>
            <a:r>
              <a:rPr lang="en-US" altLang="vi-VN" dirty="0"/>
              <a:t> </a:t>
            </a:r>
            <a:r>
              <a:rPr lang="en-US" altLang="vi-VN" dirty="0" err="1"/>
              <a:t>bố</a:t>
            </a:r>
            <a:r>
              <a:rPr lang="en-US" altLang="vi-VN" dirty="0"/>
              <a:t> </a:t>
            </a:r>
            <a:r>
              <a:rPr lang="en-US" altLang="vi-VN" dirty="0" err="1"/>
              <a:t>thụ</a:t>
            </a:r>
            <a:r>
              <a:rPr lang="en-US" altLang="vi-VN" dirty="0"/>
              <a:t> </a:t>
            </a:r>
            <a:r>
              <a:rPr lang="en-US" altLang="vi-VN" dirty="0" err="1"/>
              <a:t>phấn</a:t>
            </a:r>
            <a:r>
              <a:rPr lang="en-US" altLang="vi-VN" dirty="0"/>
              <a:t> </a:t>
            </a:r>
            <a:r>
              <a:rPr lang="en-US" altLang="vi-VN" dirty="0" err="1"/>
              <a:t>với</a:t>
            </a:r>
            <a:r>
              <a:rPr lang="en-US" altLang="vi-VN" dirty="0"/>
              <a:t> </a:t>
            </a:r>
            <a:r>
              <a:rPr lang="en-US" altLang="vi-VN" dirty="0" err="1"/>
              <a:t>nhụy</a:t>
            </a:r>
            <a:r>
              <a:rPr lang="en-US" altLang="vi-VN" dirty="0"/>
              <a:t> </a:t>
            </a:r>
            <a:r>
              <a:rPr lang="en-US" altLang="vi-VN" dirty="0" err="1"/>
              <a:t>của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dùng</a:t>
            </a:r>
            <a:r>
              <a:rPr lang="en-US" altLang="vi-VN" dirty="0"/>
              <a:t> </a:t>
            </a:r>
            <a:r>
              <a:rPr lang="en-US" altLang="vi-VN" dirty="0" err="1"/>
              <a:t>làm</a:t>
            </a:r>
            <a:r>
              <a:rPr lang="en-US" altLang="vi-VN" dirty="0"/>
              <a:t> </a:t>
            </a:r>
            <a:r>
              <a:rPr lang="en-US" altLang="vi-VN" dirty="0" err="1"/>
              <a:t>mẹ</a:t>
            </a:r>
            <a:r>
              <a:rPr lang="en-US" altLang="vi-VN" dirty="0"/>
              <a:t>, </a:t>
            </a:r>
            <a:r>
              <a:rPr lang="en-US" altLang="vi-VN" dirty="0" err="1"/>
              <a:t>lấy</a:t>
            </a:r>
            <a:r>
              <a:rPr lang="en-US" altLang="vi-VN" dirty="0"/>
              <a:t> </a:t>
            </a:r>
            <a:r>
              <a:rPr lang="en-US" altLang="vi-VN" dirty="0" err="1"/>
              <a:t>hạt</a:t>
            </a:r>
            <a:r>
              <a:rPr lang="en-US" altLang="vi-VN" dirty="0"/>
              <a:t> </a:t>
            </a:r>
            <a:r>
              <a:rPr lang="en-US" altLang="vi-VN" dirty="0" err="1"/>
              <a:t>của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làm</a:t>
            </a:r>
            <a:r>
              <a:rPr lang="en-US" altLang="vi-VN" dirty="0"/>
              <a:t> </a:t>
            </a:r>
            <a:r>
              <a:rPr lang="en-US" altLang="vi-VN" dirty="0" err="1"/>
              <a:t>mẹ</a:t>
            </a:r>
            <a:r>
              <a:rPr lang="en-US" altLang="vi-VN" dirty="0"/>
              <a:t> </a:t>
            </a:r>
            <a:r>
              <a:rPr lang="en-US" altLang="vi-VN" dirty="0" err="1"/>
              <a:t>đem</a:t>
            </a:r>
            <a:r>
              <a:rPr lang="en-US" altLang="vi-VN" dirty="0"/>
              <a:t> </a:t>
            </a:r>
            <a:r>
              <a:rPr lang="en-US" altLang="vi-VN" dirty="0" err="1"/>
              <a:t>gieo</a:t>
            </a:r>
            <a:r>
              <a:rPr lang="en-US" altLang="vi-VN" dirty="0"/>
              <a:t> ta </a:t>
            </a:r>
            <a:r>
              <a:rPr lang="en-US" altLang="vi-VN" dirty="0" err="1"/>
              <a:t>được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lai</a:t>
            </a:r>
            <a:r>
              <a:rPr lang="en-US" altLang="vi-VN" dirty="0"/>
              <a:t>. </a:t>
            </a:r>
            <a:r>
              <a:rPr lang="en-US" altLang="vi-VN" dirty="0" err="1"/>
              <a:t>Chọn</a:t>
            </a:r>
            <a:r>
              <a:rPr lang="en-US" altLang="vi-VN" dirty="0"/>
              <a:t> </a:t>
            </a:r>
            <a:r>
              <a:rPr lang="en-US" altLang="vi-VN" dirty="0" err="1"/>
              <a:t>các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lai</a:t>
            </a:r>
            <a:r>
              <a:rPr lang="en-US" altLang="vi-VN" dirty="0"/>
              <a:t> </a:t>
            </a:r>
            <a:r>
              <a:rPr lang="en-US" altLang="vi-VN" dirty="0" err="1"/>
              <a:t>có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tính</a:t>
            </a:r>
            <a:r>
              <a:rPr lang="en-US" altLang="vi-VN" dirty="0"/>
              <a:t> </a:t>
            </a:r>
            <a:r>
              <a:rPr lang="en-US" altLang="vi-VN" dirty="0" err="1"/>
              <a:t>tốt</a:t>
            </a:r>
            <a:r>
              <a:rPr lang="en-US" altLang="vi-VN" dirty="0"/>
              <a:t> </a:t>
            </a:r>
            <a:r>
              <a:rPr lang="en-US" altLang="vi-VN" dirty="0" err="1"/>
              <a:t>để</a:t>
            </a:r>
            <a:r>
              <a:rPr lang="en-US" altLang="vi-VN" dirty="0"/>
              <a:t> </a:t>
            </a:r>
            <a:r>
              <a:rPr lang="en-US" altLang="vi-VN" dirty="0" err="1"/>
              <a:t>làm</a:t>
            </a:r>
            <a:r>
              <a:rPr lang="en-US" altLang="vi-VN" dirty="0"/>
              <a:t> </a:t>
            </a:r>
            <a:r>
              <a:rPr lang="en-US" altLang="vi-VN" dirty="0" err="1"/>
              <a:t>giống</a:t>
            </a:r>
            <a:r>
              <a:rPr lang="en-US" altLang="vi-VN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9454"/>
            <a:ext cx="4035425" cy="53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324600"/>
            <a:ext cx="4035424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H 13.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lai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9:20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802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5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422027"/>
            <a:ext cx="8343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u="sng" dirty="0">
                <a:solidFill>
                  <a:srgbClr val="0000FF"/>
                </a:solidFill>
              </a:rPr>
              <a:t>III. </a:t>
            </a:r>
            <a:r>
              <a:rPr lang="en-US" altLang="vi-VN" u="sng" dirty="0" err="1">
                <a:solidFill>
                  <a:srgbClr val="0000FF"/>
                </a:solidFill>
              </a:rPr>
              <a:t>Phương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pháp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tạo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giống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cây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trồng</a:t>
            </a:r>
            <a:r>
              <a:rPr lang="en-US" altLang="vi-VN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82" y="1066799"/>
            <a:ext cx="3924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smtClean="0">
                <a:solidFill>
                  <a:srgbClr val="0000FF"/>
                </a:solidFill>
              </a:rPr>
              <a:t>3.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gây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</a:rPr>
              <a:t>biến</a:t>
            </a:r>
            <a:endParaRPr lang="en-US" altLang="vi-VN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342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E4F493BD-4AFB-470D-9D4B-15372EE5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34" y="2743200"/>
            <a:ext cx="481006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(</a:t>
            </a:r>
            <a:r>
              <a:rPr lang="en-US" dirty="0" err="1"/>
              <a:t>tia</a:t>
            </a:r>
            <a:r>
              <a:rPr lang="en-US" dirty="0"/>
              <a:t> α, ϒ)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(</a:t>
            </a:r>
            <a:r>
              <a:rPr lang="en-US" dirty="0" err="1"/>
              <a:t>hạt</a:t>
            </a:r>
            <a:r>
              <a:rPr lang="en-US" dirty="0"/>
              <a:t>, </a:t>
            </a:r>
            <a:r>
              <a:rPr lang="en-US" dirty="0" err="1"/>
              <a:t>mầm,nụ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…) </a:t>
            </a:r>
            <a:r>
              <a:rPr lang="en-US" dirty="0" err="1"/>
              <a:t>gây</a:t>
            </a:r>
            <a:r>
              <a:rPr lang="en-US" dirty="0"/>
              <a:t> ra </a:t>
            </a:r>
            <a:r>
              <a:rPr lang="en-US" dirty="0" err="1"/>
              <a:t>đột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 </a:t>
            </a:r>
            <a:endParaRPr lang="vi-VN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đột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.</a:t>
            </a:r>
            <a:endParaRPr lang="vi-VN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1676400"/>
            <a:ext cx="50292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 smtClean="0">
                <a:solidFill>
                  <a:srgbClr val="FF0000"/>
                </a:solidFill>
              </a:rPr>
              <a:t>Thế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nào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là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bằng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phương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pháp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gây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đột</a:t>
            </a:r>
            <a:r>
              <a:rPr lang="en-US" altLang="vi-VN" dirty="0" smtClean="0">
                <a:solidFill>
                  <a:srgbClr val="FF0000"/>
                </a:solidFill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</a:rPr>
              <a:t>biến</a:t>
            </a:r>
            <a:r>
              <a:rPr lang="en-US" altLang="vi-VN" dirty="0" smtClean="0">
                <a:solidFill>
                  <a:srgbClr val="FF0000"/>
                </a:solidFill>
              </a:rPr>
              <a:t>?</a:t>
            </a:r>
            <a:endParaRPr lang="en-US" altLang="vi-VN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9:25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286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=""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7" y="399123"/>
            <a:ext cx="647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b="1" u="sng" dirty="0" err="1">
                <a:solidFill>
                  <a:srgbClr val="0000FF"/>
                </a:solidFill>
              </a:rPr>
              <a:t>Vai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69" y="868380"/>
            <a:ext cx="84259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.</a:t>
            </a:r>
            <a:endParaRPr lang="en-US" altLang="vi-VN" dirty="0"/>
          </a:p>
        </p:txBody>
      </p:sp>
      <p:pic>
        <p:nvPicPr>
          <p:cNvPr id="4" name="Picture 5" descr="PENCIL1_1_">
            <a:extLst>
              <a:ext uri="{FF2B5EF4-FFF2-40B4-BE49-F238E27FC236}">
                <a16:creationId xmlns=""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427550" y="3490366"/>
            <a:ext cx="443059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0" y="19538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</a:rPr>
              <a:t>II. </a:t>
            </a:r>
            <a:r>
              <a:rPr lang="en-US" sz="2800" b="1" u="sng" dirty="0" err="1">
                <a:solidFill>
                  <a:srgbClr val="0000FF"/>
                </a:solidFill>
              </a:rPr>
              <a:t>Tiêu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chí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giống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cây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trồng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tốt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799" y="2477108"/>
            <a:ext cx="4992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Học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tiêu</a:t>
            </a:r>
            <a:r>
              <a:rPr lang="en-US" b="1" dirty="0" smtClean="0"/>
              <a:t> </a:t>
            </a:r>
            <a:r>
              <a:rPr lang="en-US" b="1" dirty="0" err="1" smtClean="0"/>
              <a:t>chí</a:t>
            </a:r>
            <a:r>
              <a:rPr lang="en-US" b="1" dirty="0" smtClean="0"/>
              <a:t> 1, 3, 4, 5  </a:t>
            </a:r>
            <a:r>
              <a:rPr lang="en-US" b="1" dirty="0" err="1" smtClean="0"/>
              <a:t>sgk</a:t>
            </a:r>
            <a:r>
              <a:rPr lang="en-US" b="1" dirty="0" smtClean="0"/>
              <a:t>/24</a:t>
            </a:r>
            <a:endParaRPr lang="en-US" b="1" dirty="0"/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58" y="2969550"/>
            <a:ext cx="7057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 dirty="0">
                <a:solidFill>
                  <a:srgbClr val="0000FF"/>
                </a:solidFill>
              </a:rPr>
              <a:t>III. </a:t>
            </a:r>
            <a:r>
              <a:rPr lang="en-US" altLang="vi-VN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tạo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87" y="65194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9:10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078" y="3505200"/>
            <a:ext cx="7428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dirty="0" smtClean="0">
                <a:solidFill>
                  <a:srgbClr val="0000FF"/>
                </a:solidFill>
              </a:rPr>
              <a:t> </a:t>
            </a:r>
            <a:r>
              <a:rPr lang="en-US" altLang="vi-VN" b="1" dirty="0" err="1" smtClean="0"/>
              <a:t>Có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các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phương</a:t>
            </a:r>
            <a:r>
              <a:rPr lang="en-US" altLang="vi-VN" b="1" dirty="0" smtClean="0"/>
              <a:t> </a:t>
            </a:r>
            <a:r>
              <a:rPr lang="en-US" altLang="vi-VN" b="1" dirty="0" err="1"/>
              <a:t>pháp</a:t>
            </a:r>
            <a:r>
              <a:rPr lang="en-US" altLang="vi-VN" b="1" dirty="0"/>
              <a:t> </a:t>
            </a:r>
            <a:r>
              <a:rPr lang="en-US" altLang="vi-VN" b="1" dirty="0" err="1" smtClean="0"/>
              <a:t>chọn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tạo</a:t>
            </a:r>
            <a:r>
              <a:rPr lang="en-US" altLang="vi-VN" b="1" dirty="0" smtClean="0"/>
              <a:t>  </a:t>
            </a:r>
            <a:r>
              <a:rPr lang="en-US" altLang="vi-VN" b="1" dirty="0" err="1" smtClean="0"/>
              <a:t>giống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cây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trồng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là</a:t>
            </a:r>
            <a:r>
              <a:rPr lang="en-US" altLang="vi-VN" b="1" dirty="0" smtClean="0"/>
              <a:t>: </a:t>
            </a:r>
          </a:p>
          <a:p>
            <a:r>
              <a:rPr lang="en-US" altLang="vi-VN" b="1" dirty="0" err="1" smtClean="0"/>
              <a:t>chọn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lọc</a:t>
            </a:r>
            <a:r>
              <a:rPr lang="en-US" altLang="vi-VN" b="1" dirty="0" smtClean="0"/>
              <a:t>, </a:t>
            </a:r>
            <a:r>
              <a:rPr lang="en-US" altLang="vi-VN" b="1" dirty="0" err="1" smtClean="0"/>
              <a:t>lai</a:t>
            </a:r>
            <a:r>
              <a:rPr lang="en-US" altLang="vi-VN" b="1" dirty="0" smtClean="0"/>
              <a:t>, </a:t>
            </a:r>
            <a:r>
              <a:rPr lang="en-US" altLang="vi-VN" b="1" dirty="0" err="1" smtClean="0"/>
              <a:t>gây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đột</a:t>
            </a:r>
            <a:r>
              <a:rPr lang="en-US" altLang="vi-VN" b="1" dirty="0" smtClean="0"/>
              <a:t> </a:t>
            </a:r>
            <a:r>
              <a:rPr lang="en-US" altLang="vi-VN" b="1" dirty="0" err="1" smtClean="0"/>
              <a:t>biến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255125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199"/>
            <a:ext cx="3773488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0" y="838200"/>
            <a:ext cx="3429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429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30907"/>
            <a:ext cx="37734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="" xmlns:p14="http://schemas.microsoft.com/office/powerpoint/2010/main" val="929745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92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42" y="5810373"/>
            <a:ext cx="834366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u="sng" dirty="0" err="1" smtClean="0">
                <a:solidFill>
                  <a:srgbClr val="0000FF"/>
                </a:solidFill>
              </a:rPr>
              <a:t>Hoa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u="sng" dirty="0" smtClean="0">
                <a:solidFill>
                  <a:srgbClr val="0000FF"/>
                </a:solidFill>
              </a:rPr>
              <a:t> gen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8625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56" t="52367" r="33127" b="-4164"/>
          <a:stretch/>
        </p:blipFill>
        <p:spPr bwMode="auto">
          <a:xfrm>
            <a:off x="457200" y="1072486"/>
            <a:ext cx="3582537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6" y="3733800"/>
            <a:ext cx="3559791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2486"/>
            <a:ext cx="4191000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386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=""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6293889"/>
            <a:ext cx="834366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u="sng" dirty="0" err="1" smtClean="0">
                <a:solidFill>
                  <a:srgbClr val="0000FF"/>
                </a:solidFill>
              </a:rPr>
              <a:t>Hoa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quả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u="sng" dirty="0" smtClean="0">
                <a:solidFill>
                  <a:srgbClr val="0000FF"/>
                </a:solidFill>
              </a:rPr>
              <a:t> gen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9:26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015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="" xmlns:a16="http://schemas.microsoft.com/office/drawing/2014/main" id="{8CDBB97C-846C-4FCF-87DA-E36925E2304C}"/>
              </a:ext>
            </a:extLst>
          </p:cNvPr>
          <p:cNvGrpSpPr>
            <a:grpSpLocks/>
          </p:cNvGrpSpPr>
          <p:nvPr/>
        </p:nvGrpSpPr>
        <p:grpSpPr bwMode="auto">
          <a:xfrm>
            <a:off x="649816" y="307830"/>
            <a:ext cx="7924800" cy="4630837"/>
            <a:chOff x="1008" y="528"/>
            <a:chExt cx="4032" cy="2617"/>
          </a:xfrm>
        </p:grpSpPr>
        <p:pic>
          <p:nvPicPr>
            <p:cNvPr id="13319" name="Picture 3" descr="bap">
              <a:extLst>
                <a:ext uri="{FF2B5EF4-FFF2-40B4-BE49-F238E27FC236}">
                  <a16:creationId xmlns="" xmlns:a16="http://schemas.microsoft.com/office/drawing/2014/main" id="{7DFA8A83-06D7-4124-BF67-AA8427F3A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" y="528"/>
              <a:ext cx="3442" cy="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4">
              <a:extLst>
                <a:ext uri="{FF2B5EF4-FFF2-40B4-BE49-F238E27FC236}">
                  <a16:creationId xmlns="" xmlns:a16="http://schemas.microsoft.com/office/drawing/2014/main" id="{B16C147D-00B3-489B-81C9-6159C72D1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459"/>
              <a:ext cx="1539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/>
                <a:t>Dùng</a:t>
              </a:r>
            </a:p>
            <a:p>
              <a:pPr algn="ctr" eaLnBrk="1" hangingPunct="1"/>
              <a:r>
                <a:rPr lang="en-US" altLang="vi-VN"/>
                <a:t> giống cũ </a:t>
              </a:r>
            </a:p>
          </p:txBody>
        </p:sp>
        <p:sp>
          <p:nvSpPr>
            <p:cNvPr id="13321" name="Text Box 5">
              <a:extLst>
                <a:ext uri="{FF2B5EF4-FFF2-40B4-BE49-F238E27FC236}">
                  <a16:creationId xmlns="" xmlns:a16="http://schemas.microsoft.com/office/drawing/2014/main" id="{571E5C95-3900-40AB-835E-2733DD342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" y="2457"/>
              <a:ext cx="245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/>
                <a:t>Dùng giống mới</a:t>
              </a:r>
            </a:p>
            <a:p>
              <a:pPr algn="ctr" eaLnBrk="1" hangingPunct="1"/>
              <a:r>
                <a:rPr lang="en-US" altLang="vi-VN"/>
                <a:t> năng suất cao</a:t>
              </a:r>
            </a:p>
          </p:txBody>
        </p:sp>
        <p:sp>
          <p:nvSpPr>
            <p:cNvPr id="13322" name="Text Box 6">
              <a:extLst>
                <a:ext uri="{FF2B5EF4-FFF2-40B4-BE49-F238E27FC236}">
                  <a16:creationId xmlns="" xmlns:a16="http://schemas.microsoft.com/office/drawing/2014/main" id="{95588C68-9A66-46E2-B6E6-C70BBE45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" y="2856"/>
              <a:ext cx="285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 dirty="0"/>
                <a:t>a)</a:t>
              </a:r>
              <a:r>
                <a:rPr lang="en-US" altLang="vi-VN" dirty="0" err="1"/>
                <a:t>Đối</a:t>
              </a:r>
              <a:r>
                <a:rPr lang="en-US" altLang="vi-VN" dirty="0"/>
                <a:t> </a:t>
              </a:r>
              <a:r>
                <a:rPr lang="en-US" altLang="vi-VN" dirty="0" err="1"/>
                <a:t>với</a:t>
              </a:r>
              <a:r>
                <a:rPr lang="en-US" altLang="vi-VN" dirty="0"/>
                <a:t> </a:t>
              </a:r>
              <a:r>
                <a:rPr lang="en-US" altLang="vi-VN" dirty="0" err="1"/>
                <a:t>năng</a:t>
              </a:r>
              <a:r>
                <a:rPr lang="en-US" altLang="vi-VN" dirty="0"/>
                <a:t> </a:t>
              </a:r>
              <a:r>
                <a:rPr lang="en-US" altLang="vi-VN" dirty="0" err="1"/>
                <a:t>suất</a:t>
              </a:r>
              <a:r>
                <a:rPr lang="en-US" altLang="vi-VN" dirty="0"/>
                <a:t> </a:t>
              </a:r>
            </a:p>
          </p:txBody>
        </p:sp>
      </p:grpSp>
      <p:sp>
        <p:nvSpPr>
          <p:cNvPr id="13317" name="Text Box 9">
            <a:extLst>
              <a:ext uri="{FF2B5EF4-FFF2-40B4-BE49-F238E27FC236}">
                <a16:creationId xmlns="" xmlns:a16="http://schemas.microsoft.com/office/drawing/2014/main" id="{968C744C-0930-48EF-B327-4948F0BA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2" name="Rectangle 1"/>
          <p:cNvSpPr/>
          <p:nvPr/>
        </p:nvSpPr>
        <p:spPr>
          <a:xfrm>
            <a:off x="154172" y="4938323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 a) </a:t>
            </a:r>
            <a:r>
              <a:rPr lang="en-US" b="1" dirty="0" err="1" smtClean="0">
                <a:solidFill>
                  <a:srgbClr val="0000FF"/>
                </a:solidFill>
              </a:rPr>
              <a:t>Thay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cũ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bằng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mới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năng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suất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cao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có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tác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dụng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gì</a:t>
            </a:r>
            <a:r>
              <a:rPr lang="en-US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206200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691785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Cho </a:t>
            </a:r>
            <a:r>
              <a:rPr lang="en-US" b="1" dirty="0" err="1">
                <a:solidFill>
                  <a:srgbClr val="FF0000"/>
                </a:solidFill>
              </a:rPr>
              <a:t>biết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chọn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giống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cây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trồng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04841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Theo </a:t>
            </a:r>
            <a:r>
              <a:rPr lang="en-US" b="1" dirty="0" err="1">
                <a:solidFill>
                  <a:srgbClr val="FF0000"/>
                </a:solidFill>
              </a:rPr>
              <a:t>em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trong</a:t>
            </a:r>
            <a:r>
              <a:rPr lang="en-US" b="1" dirty="0">
                <a:solidFill>
                  <a:srgbClr val="FF0000"/>
                </a:solidFill>
              </a:rPr>
              <a:t> 3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thì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được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ứng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rộng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rãi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nhất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hiện</a:t>
            </a:r>
            <a:r>
              <a:rPr lang="en-US" b="1" dirty="0">
                <a:solidFill>
                  <a:srgbClr val="FF0000"/>
                </a:solidFill>
              </a:rPr>
              <a:t> nay?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14" y="2522782"/>
            <a:ext cx="823048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 smtClean="0">
                <a:solidFill>
                  <a:srgbClr val="0000FF"/>
                </a:solidFill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giống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trồng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năng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suất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cao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phẩm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chất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tốt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đáp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cầu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</a:rPr>
              <a:t>người</a:t>
            </a:r>
            <a:endParaRPr lang="en-US" sz="28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vi-VN" sz="2800" dirty="0" err="1" smtClean="0">
                <a:solidFill>
                  <a:srgbClr val="0000FF"/>
                </a:solidFill>
              </a:rPr>
              <a:t>Ví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dụ</a:t>
            </a:r>
            <a:r>
              <a:rPr lang="en-US" altLang="vi-VN" sz="2800" dirty="0" smtClean="0">
                <a:solidFill>
                  <a:srgbClr val="0000FF"/>
                </a:solidFill>
              </a:rPr>
              <a:t>: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Gạo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thơm</a:t>
            </a:r>
            <a:r>
              <a:rPr lang="en-US" altLang="vi-VN" sz="2800" dirty="0" smtClean="0">
                <a:solidFill>
                  <a:srgbClr val="0000FF"/>
                </a:solidFill>
              </a:rPr>
              <a:t>,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dẻo</a:t>
            </a:r>
            <a:endParaRPr lang="en-US" altLang="vi-VN" sz="28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vi-VN" sz="2800" dirty="0" err="1" smtClean="0">
                <a:solidFill>
                  <a:srgbClr val="0000FF"/>
                </a:solidFill>
              </a:rPr>
              <a:t>Sầu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riêng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hạt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lép</a:t>
            </a:r>
            <a:r>
              <a:rPr lang="en-US" altLang="vi-VN" sz="2800" dirty="0" smtClean="0">
                <a:solidFill>
                  <a:srgbClr val="0000FF"/>
                </a:solidFill>
              </a:rPr>
              <a:t>,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cà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chua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không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</a:rPr>
              <a:t>hạt</a:t>
            </a:r>
            <a:r>
              <a:rPr lang="en-US" altLang="vi-VN" sz="2800" dirty="0" smtClean="0">
                <a:solidFill>
                  <a:srgbClr val="0000FF"/>
                </a:solidFill>
              </a:rPr>
              <a:t> 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28" y="1230120"/>
            <a:ext cx="75455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chọn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lọc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14" y="4495800"/>
            <a:ext cx="8230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 smtClean="0">
                <a:solidFill>
                  <a:srgbClr val="FF0000"/>
                </a:solidFill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gì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bảo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vệ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altLang="vi-VN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" y="649386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9:32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524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3028" y="54102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4800" y="3221665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28600"/>
            <a:ext cx="838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 smtClean="0"/>
              <a:t>đúng</a:t>
            </a:r>
            <a:r>
              <a:rPr lang="en-US" dirty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trồng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trọt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a</a:t>
            </a:r>
            <a:r>
              <a:rPr lang="en-US" dirty="0" smtClean="0"/>
              <a:t>, b, c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Tiêu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chuẩn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đánh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tốt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85610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787" y="1524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II. </a:t>
            </a:r>
            <a:r>
              <a:rPr lang="en-US" dirty="0" err="1">
                <a:solidFill>
                  <a:srgbClr val="FF0000"/>
                </a:solidFill>
              </a:rPr>
              <a:t>Điền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chỗ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trống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1.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ở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:……………………</a:t>
            </a:r>
          </a:p>
          <a:p>
            <a:pPr>
              <a:lnSpc>
                <a:spcPct val="150000"/>
              </a:lnSpc>
            </a:pPr>
            <a:r>
              <a:rPr lang="en-US" dirty="0"/>
              <a:t>2.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lúa</a:t>
            </a:r>
            <a:r>
              <a:rPr lang="en-US" dirty="0"/>
              <a:t> </a:t>
            </a:r>
            <a:r>
              <a:rPr lang="en-US" dirty="0" err="1"/>
              <a:t>nẩy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 </a:t>
            </a:r>
            <a:r>
              <a:rPr lang="en-US" dirty="0" smtClean="0"/>
              <a:t>………………………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3.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nàybố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nhụy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 </a:t>
            </a:r>
            <a:r>
              <a:rPr lang="en-US" dirty="0" smtClean="0"/>
              <a:t>…………</a:t>
            </a:r>
            <a:endParaRPr lang="en-US" dirty="0"/>
          </a:p>
        </p:txBody>
      </p:sp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27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lọc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787" y="2414557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gây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biến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763" y="3505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err="1" smtClean="0">
                <a:solidFill>
                  <a:srgbClr val="0000FF"/>
                </a:solidFill>
              </a:rPr>
              <a:t>lai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2879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="" xmlns:a16="http://schemas.microsoft.com/office/drawing/2014/main" id="{08E84971-82CA-4C7E-8EA2-9A9ABEF8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162800" cy="1752600"/>
          </a:xfrm>
        </p:spPr>
        <p:txBody>
          <a:bodyPr/>
          <a:lstStyle/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ghi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nhớ</a:t>
            </a:r>
            <a:endParaRPr lang="en-US" altLang="vi-VN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Trả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lời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câu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</a:rPr>
              <a:t> 1,2,3,4 SGK</a:t>
            </a:r>
          </a:p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bài</a:t>
            </a:r>
            <a:r>
              <a:rPr lang="en-US" altLang="vi-VN" sz="2600" dirty="0"/>
              <a:t> </a:t>
            </a:r>
            <a:r>
              <a:rPr lang="en-US" altLang="vi-VN" sz="2400" dirty="0">
                <a:latin typeface="Times New Roman" panose="02020603050405020304" pitchFamily="18" charset="0"/>
              </a:rPr>
              <a:t>11: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xuất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quản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giống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trồng</a:t>
            </a:r>
            <a:endParaRPr lang="en-US" altLang="vi-VN" sz="2400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60736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           VỀ NHÀ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3257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>
            <a:extLst>
              <a:ext uri="{FF2B5EF4-FFF2-40B4-BE49-F238E27FC236}">
                <a16:creationId xmlns="" xmlns:a16="http://schemas.microsoft.com/office/drawing/2014/main" id="{A60A62EF-8B7E-4E4F-BA14-279A1B9E4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334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2800" dirty="0" smtClean="0"/>
              <a:t>  </a:t>
            </a:r>
            <a:r>
              <a:rPr lang="en-US" altLang="vi-VN" sz="2400" dirty="0" smtClean="0">
                <a:solidFill>
                  <a:srgbClr val="FF0000"/>
                </a:solidFill>
              </a:rPr>
              <a:t>3</a:t>
            </a:r>
            <a:r>
              <a:rPr lang="en-US" altLang="vi-VN" sz="2800" dirty="0" smtClean="0"/>
              <a:t>.</a:t>
            </a:r>
            <a:r>
              <a:rPr lang="en-US" altLang="vi-VN" sz="26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Hãy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dung ở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dung ở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vi-VN" sz="26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46804" name="Group 20">
            <a:extLst>
              <a:ext uri="{FF2B5EF4-FFF2-40B4-BE49-F238E27FC236}">
                <a16:creationId xmlns="" xmlns:a16="http://schemas.microsoft.com/office/drawing/2014/main" id="{DA58C3D2-2476-4725-A6A0-9DCC869794B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524000"/>
          <a:ext cx="8458200" cy="4145268"/>
        </p:xfrm>
        <a:graphic>
          <a:graphicData uri="http://schemas.openxmlformats.org/drawingml/2006/table">
            <a:tbl>
              <a:tblPr/>
              <a:tblGrid>
                <a:gridCol w="3476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764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A→ B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3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1.Muốn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4.Cho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phấn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thụ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phấn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nhụy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indent="-112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indent="-2428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indent="-3476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indent="-487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cần tạo thêm được giống mới.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cần sử dụng giống mới ngắn ngày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để thực hiện phương pháp lai.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để thực hiện phương pháp gây đột biến tạo giống mới.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="" xmlns:a16="http://schemas.microsoft.com/office/drawing/2014/main" id="{49055ABE-6057-4D0A-8941-4D499130E0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81000"/>
            <a:ext cx="7620000" cy="60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Hãy nối nội dung ở cột A với nội dung ở cột B để được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câu đúng nghĩa: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vi-VN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7481" name="Group 25">
            <a:extLst>
              <a:ext uri="{FF2B5EF4-FFF2-40B4-BE49-F238E27FC236}">
                <a16:creationId xmlns="" xmlns:a16="http://schemas.microsoft.com/office/drawing/2014/main" id="{0772C1B3-1672-4956-A9A8-7893B5C4D88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66800" y="1752600"/>
          <a:ext cx="7162800" cy="3840464"/>
        </p:xfrm>
        <a:graphic>
          <a:graphicData uri="http://schemas.openxmlformats.org/drawingml/2006/table">
            <a:tbl>
              <a:tblPr/>
              <a:tblGrid>
                <a:gridCol w="2867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16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A→ B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30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1.Muốn tăng thêm vụ trong năm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Sử dụng tác nhân vật lí, hóa học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Muốn có giống chất lượng tốt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4.Cho phấn của cây bố thụ phấn với nhụy của cây mẹ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indent="-2428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indent="-4873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cần tạo thêm được giống mới.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cần sử dụng giống mới ngắn ngày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để thực hiện phương pháp lai.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để thực hiện phương pháp gây đột biến tạo giống mới.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7477" name="Line 21">
            <a:extLst>
              <a:ext uri="{FF2B5EF4-FFF2-40B4-BE49-F238E27FC236}">
                <a16:creationId xmlns="" xmlns:a16="http://schemas.microsoft.com/office/drawing/2014/main" id="{A0A81A69-D28C-4B4A-A387-D665F871F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438400"/>
            <a:ext cx="1828800" cy="1524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3" name="Line 27">
            <a:extLst>
              <a:ext uri="{FF2B5EF4-FFF2-40B4-BE49-F238E27FC236}">
                <a16:creationId xmlns="" xmlns:a16="http://schemas.microsoft.com/office/drawing/2014/main" id="{ED82BE5C-0CBD-48F3-99A9-69A1EDB3A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14600"/>
            <a:ext cx="1219200" cy="609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4" name="Line 28">
            <a:extLst>
              <a:ext uri="{FF2B5EF4-FFF2-40B4-BE49-F238E27FC236}">
                <a16:creationId xmlns="" xmlns:a16="http://schemas.microsoft.com/office/drawing/2014/main" id="{DB36B545-448D-4CF0-A86A-706DE8BB5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276600"/>
            <a:ext cx="1524000" cy="1371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5" name="Line 29">
            <a:extLst>
              <a:ext uri="{FF2B5EF4-FFF2-40B4-BE49-F238E27FC236}">
                <a16:creationId xmlns="" xmlns:a16="http://schemas.microsoft.com/office/drawing/2014/main" id="{044BF07A-E28A-490F-9EF1-735B1FEFD5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962400"/>
            <a:ext cx="1295400" cy="685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">
            <a:extLst>
              <a:ext uri="{FF2B5EF4-FFF2-40B4-BE49-F238E27FC236}">
                <a16:creationId xmlns="" xmlns:a16="http://schemas.microsoft.com/office/drawing/2014/main" id="{72C7A670-E36B-44F3-97A6-788289A43B1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69277"/>
            <a:ext cx="7467600" cy="4953000"/>
            <a:chOff x="528" y="384"/>
            <a:chExt cx="4704" cy="3120"/>
          </a:xfrm>
        </p:grpSpPr>
        <p:grpSp>
          <p:nvGrpSpPr>
            <p:cNvPr id="14341" name="Group 5">
              <a:extLst>
                <a:ext uri="{FF2B5EF4-FFF2-40B4-BE49-F238E27FC236}">
                  <a16:creationId xmlns="" xmlns:a16="http://schemas.microsoft.com/office/drawing/2014/main" id="{AF431024-EE0B-4B4A-B5DF-0DC7B0A5B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84"/>
              <a:ext cx="4704" cy="3120"/>
              <a:chOff x="480" y="144"/>
              <a:chExt cx="4704" cy="3120"/>
            </a:xfrm>
          </p:grpSpPr>
          <p:pic>
            <p:nvPicPr>
              <p:cNvPr id="14343" name="Picture 6" descr="vu he xuan">
                <a:extLst>
                  <a:ext uri="{FF2B5EF4-FFF2-40B4-BE49-F238E27FC236}">
                    <a16:creationId xmlns="" xmlns:a16="http://schemas.microsoft.com/office/drawing/2014/main" id="{6E0931AE-A978-4BE0-82CB-1AC859A8A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44"/>
                <a:ext cx="4704" cy="2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Text Box 7">
                <a:extLst>
                  <a:ext uri="{FF2B5EF4-FFF2-40B4-BE49-F238E27FC236}">
                    <a16:creationId xmlns="" xmlns:a16="http://schemas.microsoft.com/office/drawing/2014/main" id="{CCD59715-FC05-4238-A369-8D9B88F80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4" y="2466"/>
                <a:ext cx="1305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/>
                  <a:t>Dùng giống cũ </a:t>
                </a:r>
              </a:p>
              <a:p>
                <a:pPr algn="ctr" eaLnBrk="1" hangingPunct="1"/>
                <a:r>
                  <a:rPr lang="en-US" altLang="vi-VN"/>
                  <a:t>dài ngày</a:t>
                </a:r>
              </a:p>
            </p:txBody>
          </p:sp>
          <p:sp>
            <p:nvSpPr>
              <p:cNvPr id="14345" name="Text Box 8">
                <a:extLst>
                  <a:ext uri="{FF2B5EF4-FFF2-40B4-BE49-F238E27FC236}">
                    <a16:creationId xmlns="" xmlns:a16="http://schemas.microsoft.com/office/drawing/2014/main" id="{91D13754-7987-4FAB-8512-3840605EA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8" y="2506"/>
                <a:ext cx="1428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/>
                  <a:t>Dùng giống mới </a:t>
                </a:r>
              </a:p>
              <a:p>
                <a:pPr algn="ctr" eaLnBrk="1" hangingPunct="1"/>
                <a:r>
                  <a:rPr lang="en-US" altLang="vi-VN"/>
                  <a:t>ngắn ngày</a:t>
                </a:r>
              </a:p>
            </p:txBody>
          </p:sp>
          <p:sp>
            <p:nvSpPr>
              <p:cNvPr id="14346" name="Text Box 9">
                <a:extLst>
                  <a:ext uri="{FF2B5EF4-FFF2-40B4-BE49-F238E27FC236}">
                    <a16:creationId xmlns="" xmlns:a16="http://schemas.microsoft.com/office/drawing/2014/main" id="{401067CF-CAE5-4B72-9D0B-E3CDF7E0F8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2" y="2976"/>
                <a:ext cx="272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/>
                  <a:t>b) Đối với các vụ gieo trồng</a:t>
                </a:r>
              </a:p>
            </p:txBody>
          </p:sp>
        </p:grpSp>
        <p:sp>
          <p:nvSpPr>
            <p:cNvPr id="14342" name="Rectangle 10">
              <a:extLst>
                <a:ext uri="{FF2B5EF4-FFF2-40B4-BE49-F238E27FC236}">
                  <a16:creationId xmlns="" xmlns:a16="http://schemas.microsoft.com/office/drawing/2014/main" id="{BFDF445E-79F7-4E09-9A03-212EE4BB5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344"/>
              <a:ext cx="48" cy="48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5343773"/>
            <a:ext cx="8636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b) </a:t>
            </a:r>
            <a:r>
              <a:rPr lang="en-US" b="1" dirty="0" err="1" smtClean="0">
                <a:solidFill>
                  <a:srgbClr val="0000FF"/>
                </a:solidFill>
              </a:rPr>
              <a:t>Sử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dụng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mới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ngắn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ngày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có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tác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dụng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gì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đối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với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các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vụ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gieo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trồng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trong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năm</a:t>
            </a:r>
            <a:r>
              <a:rPr lang="en-US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007655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ua">
            <a:extLst>
              <a:ext uri="{FF2B5EF4-FFF2-40B4-BE49-F238E27FC236}">
                <a16:creationId xmlns="" xmlns:a16="http://schemas.microsoft.com/office/drawing/2014/main" id="{18C1E304-BDB2-4FD0-86BA-D8855CE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6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>
            <a:extLst>
              <a:ext uri="{FF2B5EF4-FFF2-40B4-BE49-F238E27FC236}">
                <a16:creationId xmlns="" xmlns:a16="http://schemas.microsoft.com/office/drawing/2014/main" id="{8E3F0C03-F3C3-4AD6-8951-B6BE634C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91000"/>
            <a:ext cx="311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/>
              <a:t>Dùng giống cũ dài ngày</a:t>
            </a:r>
          </a:p>
        </p:txBody>
      </p:sp>
      <p:sp>
        <p:nvSpPr>
          <p:cNvPr id="15364" name="Text Box 9">
            <a:extLst>
              <a:ext uri="{FF2B5EF4-FFF2-40B4-BE49-F238E27FC236}">
                <a16:creationId xmlns="" xmlns:a16="http://schemas.microsoft.com/office/drawing/2014/main" id="{3CF0EC17-2C1F-4A42-ABF2-7BF9CF30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191000"/>
            <a:ext cx="352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/>
              <a:t>Dùng giống mới ngắn ngày</a:t>
            </a:r>
          </a:p>
        </p:txBody>
      </p:sp>
      <p:sp>
        <p:nvSpPr>
          <p:cNvPr id="15365" name="Text Box 10">
            <a:extLst>
              <a:ext uri="{FF2B5EF4-FFF2-40B4-BE49-F238E27FC236}">
                <a16:creationId xmlns="" xmlns:a16="http://schemas.microsoft.com/office/drawing/2014/main" id="{5995AC91-CD8B-4849-A5F7-EE30F6C86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48200"/>
            <a:ext cx="351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dirty="0"/>
              <a:t>c) </a:t>
            </a:r>
            <a:r>
              <a:rPr lang="en-US" altLang="vi-VN" dirty="0" err="1"/>
              <a:t>Đối</a:t>
            </a:r>
            <a:r>
              <a:rPr lang="en-US" altLang="vi-VN" dirty="0"/>
              <a:t> </a:t>
            </a:r>
            <a:r>
              <a:rPr lang="en-US" altLang="vi-VN" dirty="0" err="1"/>
              <a:t>với</a:t>
            </a:r>
            <a:r>
              <a:rPr lang="en-US" altLang="vi-VN" dirty="0"/>
              <a:t> </a:t>
            </a:r>
            <a:r>
              <a:rPr lang="en-US" altLang="vi-VN" dirty="0" err="1"/>
              <a:t>cơ</a:t>
            </a:r>
            <a:r>
              <a:rPr lang="en-US" altLang="vi-VN" dirty="0"/>
              <a:t> </a:t>
            </a:r>
            <a:r>
              <a:rPr lang="en-US" altLang="vi-VN" dirty="0" err="1"/>
              <a:t>cấu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trồng</a:t>
            </a:r>
            <a:endParaRPr lang="en-US" altLang="vi-VN" dirty="0"/>
          </a:p>
        </p:txBody>
      </p:sp>
      <p:sp>
        <p:nvSpPr>
          <p:cNvPr id="15366" name="Text Box 12">
            <a:extLst>
              <a:ext uri="{FF2B5EF4-FFF2-40B4-BE49-F238E27FC236}">
                <a16:creationId xmlns="" xmlns:a16="http://schemas.microsoft.com/office/drawing/2014/main" id="{E3B63B57-12AA-4AFC-8A76-543C39D08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81200"/>
            <a:ext cx="722313" cy="3968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2000"/>
              <a:t>Hoặc</a:t>
            </a:r>
          </a:p>
        </p:txBody>
      </p:sp>
      <p:sp>
        <p:nvSpPr>
          <p:cNvPr id="15367" name="Rectangle 13">
            <a:extLst>
              <a:ext uri="{FF2B5EF4-FFF2-40B4-BE49-F238E27FC236}">
                <a16:creationId xmlns="" xmlns:a16="http://schemas.microsoft.com/office/drawing/2014/main" id="{5D151847-1059-47E0-B64A-6BD38335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752600"/>
            <a:ext cx="793750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" name="Rectangle 1"/>
          <p:cNvSpPr/>
          <p:nvPr/>
        </p:nvSpPr>
        <p:spPr>
          <a:xfrm>
            <a:off x="533400" y="5105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c) </a:t>
            </a:r>
            <a:r>
              <a:rPr lang="en-US" b="1" dirty="0" err="1" smtClean="0">
                <a:solidFill>
                  <a:srgbClr val="0000FF"/>
                </a:solidFill>
              </a:rPr>
              <a:t>Sử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dụng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giống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mới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ngắn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ngày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có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ảnh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hưởng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như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thế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nào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đến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cơ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cấu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cây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trồng</a:t>
            </a:r>
            <a:r>
              <a:rPr lang="en-US" b="1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581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334000"/>
            <a:ext cx="3429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Nho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cũ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5323490"/>
            <a:ext cx="3429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Nho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="" xmlns:p14="http://schemas.microsoft.com/office/powerpoint/2010/main" val="699740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4" y="381000"/>
            <a:ext cx="379686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038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8" y="3332328"/>
            <a:ext cx="381262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52800"/>
            <a:ext cx="4419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064" y="6122158"/>
            <a:ext cx="378890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Lúa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cũ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066" y="2795601"/>
            <a:ext cx="37889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Mướp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cũ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2741010"/>
            <a:ext cx="40386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Mướp</a:t>
            </a:r>
            <a:r>
              <a:rPr lang="en-US" b="1" dirty="0" smtClean="0"/>
              <a:t> </a:t>
            </a:r>
            <a:r>
              <a:rPr lang="en-US" b="1" dirty="0" err="1" smtClean="0"/>
              <a:t>hương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32361" y="6147263"/>
            <a:ext cx="40386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Lúa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="" xmlns:p14="http://schemas.microsoft.com/office/powerpoint/2010/main" val="1874783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250" t="18781" r="260" b="6204"/>
          <a:stretch/>
        </p:blipFill>
        <p:spPr bwMode="auto">
          <a:xfrm>
            <a:off x="533400" y="593120"/>
            <a:ext cx="3788900" cy="40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3061"/>
            <a:ext cx="4191000" cy="39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617313"/>
            <a:ext cx="37889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sắn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cũ</a:t>
            </a:r>
            <a:r>
              <a:rPr lang="en-US" b="1" dirty="0" smtClean="0"/>
              <a:t>                                             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35986" y="4617313"/>
            <a:ext cx="415561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sắn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r>
              <a:rPr lang="en-US" b="1" dirty="0" smtClean="0"/>
              <a:t>                                              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="" xmlns:p14="http://schemas.microsoft.com/office/powerpoint/2010/main" val="3608352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>
            <a:extLst>
              <a:ext uri="{FF2B5EF4-FFF2-40B4-BE49-F238E27FC236}">
                <a16:creationId xmlns="" xmlns:a16="http://schemas.microsoft.com/office/drawing/2014/main" id="{D87C8352-F4C8-40C4-BEA4-72134C7D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495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16387" name="Rectangle 15">
            <a:extLst>
              <a:ext uri="{FF2B5EF4-FFF2-40B4-BE49-F238E27FC236}">
                <a16:creationId xmlns="" xmlns:a16="http://schemas.microsoft.com/office/drawing/2014/main" id="{84568C30-92ED-4477-9654-E54C7EE04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648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chemeClr val="bg1"/>
              </a:solidFill>
            </a:endParaRPr>
          </a:p>
        </p:txBody>
      </p:sp>
      <p:grpSp>
        <p:nvGrpSpPr>
          <p:cNvPr id="16388" name="Group 43">
            <a:extLst>
              <a:ext uri="{FF2B5EF4-FFF2-40B4-BE49-F238E27FC236}">
                <a16:creationId xmlns="" xmlns:a16="http://schemas.microsoft.com/office/drawing/2014/main" id="{9B3F252E-944D-4A93-A811-7CD98667B956}"/>
              </a:ext>
            </a:extLst>
          </p:cNvPr>
          <p:cNvGrpSpPr>
            <a:grpSpLocks/>
          </p:cNvGrpSpPr>
          <p:nvPr/>
        </p:nvGrpSpPr>
        <p:grpSpPr bwMode="auto">
          <a:xfrm>
            <a:off x="-25581" y="793529"/>
            <a:ext cx="9134569" cy="6025243"/>
            <a:chOff x="336" y="144"/>
            <a:chExt cx="4843" cy="4032"/>
          </a:xfrm>
        </p:grpSpPr>
        <p:sp>
          <p:nvSpPr>
            <p:cNvPr id="16390" name="Rectangle 29">
              <a:extLst>
                <a:ext uri="{FF2B5EF4-FFF2-40B4-BE49-F238E27FC236}">
                  <a16:creationId xmlns="" xmlns:a16="http://schemas.microsoft.com/office/drawing/2014/main" id="{3CCED20B-E55D-4394-AEDF-DF7E7AC26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144"/>
              <a:ext cx="4704" cy="40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grpSp>
          <p:nvGrpSpPr>
            <p:cNvPr id="16391" name="Group 23">
              <a:extLst>
                <a:ext uri="{FF2B5EF4-FFF2-40B4-BE49-F238E27FC236}">
                  <a16:creationId xmlns="" xmlns:a16="http://schemas.microsoft.com/office/drawing/2014/main" id="{7F92E0F0-FEE9-4AF1-AEEA-9E81A7D2D5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40"/>
              <a:ext cx="1872" cy="1719"/>
              <a:chOff x="240" y="240"/>
              <a:chExt cx="1872" cy="1719"/>
            </a:xfrm>
          </p:grpSpPr>
          <p:pic>
            <p:nvPicPr>
              <p:cNvPr id="16405" name="Picture 4" descr="bap">
                <a:extLst>
                  <a:ext uri="{FF2B5EF4-FFF2-40B4-BE49-F238E27FC236}">
                    <a16:creationId xmlns="" xmlns:a16="http://schemas.microsoft.com/office/drawing/2014/main" id="{E5611572-744C-4C0C-AD1B-53F9172D0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40"/>
                <a:ext cx="168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6" name="Text Box 12">
                <a:extLst>
                  <a:ext uri="{FF2B5EF4-FFF2-40B4-BE49-F238E27FC236}">
                    <a16:creationId xmlns="" xmlns:a16="http://schemas.microsoft.com/office/drawing/2014/main" id="{9DD7C83D-77D1-4433-ACE9-5192CE1670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1296"/>
                <a:ext cx="75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1800" dirty="0" err="1"/>
                  <a:t>Dùng</a:t>
                </a:r>
                <a:endParaRPr lang="en-US" altLang="vi-VN" sz="1800" dirty="0"/>
              </a:p>
              <a:p>
                <a:pPr algn="ctr" eaLnBrk="1" hangingPunct="1"/>
                <a:r>
                  <a:rPr lang="en-US" altLang="vi-VN" sz="1800" dirty="0"/>
                  <a:t> </a:t>
                </a:r>
                <a:r>
                  <a:rPr lang="en-US" altLang="vi-VN" sz="1800" dirty="0" err="1"/>
                  <a:t>giống</a:t>
                </a:r>
                <a:r>
                  <a:rPr lang="en-US" altLang="vi-VN" sz="1800" dirty="0"/>
                  <a:t> </a:t>
                </a:r>
                <a:r>
                  <a:rPr lang="en-US" altLang="vi-VN" sz="1800" dirty="0" err="1"/>
                  <a:t>cũ</a:t>
                </a:r>
                <a:r>
                  <a:rPr lang="en-US" altLang="vi-VN" sz="1800" dirty="0"/>
                  <a:t> </a:t>
                </a:r>
              </a:p>
            </p:txBody>
          </p:sp>
          <p:sp>
            <p:nvSpPr>
              <p:cNvPr id="16408" name="Text Box 14">
                <a:extLst>
                  <a:ext uri="{FF2B5EF4-FFF2-40B4-BE49-F238E27FC236}">
                    <a16:creationId xmlns="" xmlns:a16="http://schemas.microsoft.com/office/drawing/2014/main" id="{3F9EE0E3-FCAD-4CCA-9C60-D36D08BB56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" y="1728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1800"/>
                  <a:t>a)Đối với năng suất </a:t>
                </a:r>
              </a:p>
            </p:txBody>
          </p:sp>
        </p:grpSp>
        <p:sp>
          <p:nvSpPr>
            <p:cNvPr id="16392" name="Text Box 25">
              <a:extLst>
                <a:ext uri="{FF2B5EF4-FFF2-40B4-BE49-F238E27FC236}">
                  <a16:creationId xmlns="" xmlns:a16="http://schemas.microsoft.com/office/drawing/2014/main" id="{F0209787-F83B-47A7-BE9E-7F867F845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792"/>
              <a:ext cx="294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vi-VN" dirty="0" err="1">
                  <a:solidFill>
                    <a:srgbClr val="0000FF"/>
                  </a:solidFill>
                </a:rPr>
                <a:t>Hình</a:t>
              </a:r>
              <a:r>
                <a:rPr lang="en-US" altLang="vi-VN" dirty="0">
                  <a:solidFill>
                    <a:srgbClr val="0000FF"/>
                  </a:solidFill>
                </a:rPr>
                <a:t> 11</a:t>
              </a:r>
              <a:r>
                <a:rPr lang="en-US" altLang="vi-VN" dirty="0"/>
                <a:t>: </a:t>
              </a:r>
              <a:r>
                <a:rPr lang="en-US" altLang="vi-VN" dirty="0" err="1"/>
                <a:t>Vai</a:t>
              </a:r>
              <a:r>
                <a:rPr lang="en-US" altLang="vi-VN" dirty="0"/>
                <a:t> </a:t>
              </a:r>
              <a:r>
                <a:rPr lang="en-US" altLang="vi-VN" dirty="0" err="1"/>
                <a:t>trò</a:t>
              </a:r>
              <a:r>
                <a:rPr lang="en-US" altLang="vi-VN" dirty="0"/>
                <a:t> </a:t>
              </a:r>
              <a:r>
                <a:rPr lang="en-US" altLang="vi-VN" dirty="0" err="1"/>
                <a:t>của</a:t>
              </a:r>
              <a:r>
                <a:rPr lang="en-US" altLang="vi-VN" dirty="0"/>
                <a:t> </a:t>
              </a:r>
              <a:r>
                <a:rPr lang="en-US" altLang="vi-VN" dirty="0" err="1"/>
                <a:t>giống</a:t>
              </a:r>
              <a:r>
                <a:rPr lang="en-US" altLang="vi-VN" dirty="0"/>
                <a:t> </a:t>
              </a:r>
              <a:r>
                <a:rPr lang="en-US" altLang="vi-VN" dirty="0" err="1"/>
                <a:t>cây</a:t>
              </a:r>
              <a:r>
                <a:rPr lang="en-US" altLang="vi-VN" dirty="0"/>
                <a:t> </a:t>
              </a:r>
              <a:r>
                <a:rPr lang="en-US" altLang="vi-VN" dirty="0" err="1"/>
                <a:t>trồng</a:t>
              </a:r>
              <a:endParaRPr lang="en-US" altLang="vi-VN" dirty="0"/>
            </a:p>
          </p:txBody>
        </p:sp>
        <p:grpSp>
          <p:nvGrpSpPr>
            <p:cNvPr id="16393" name="Group 28">
              <a:extLst>
                <a:ext uri="{FF2B5EF4-FFF2-40B4-BE49-F238E27FC236}">
                  <a16:creationId xmlns="" xmlns:a16="http://schemas.microsoft.com/office/drawing/2014/main" id="{D38F4723-DDC6-469A-B20E-2A36FE257A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" y="2064"/>
              <a:ext cx="3747" cy="1738"/>
              <a:chOff x="891" y="2064"/>
              <a:chExt cx="3747" cy="1738"/>
            </a:xfrm>
          </p:grpSpPr>
          <p:pic>
            <p:nvPicPr>
              <p:cNvPr id="16399" name="Picture 6" descr="lua">
                <a:extLst>
                  <a:ext uri="{FF2B5EF4-FFF2-40B4-BE49-F238E27FC236}">
                    <a16:creationId xmlns="" xmlns:a16="http://schemas.microsoft.com/office/drawing/2014/main" id="{ABDE6167-F024-406A-9D1A-354D2CB49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" y="2064"/>
                <a:ext cx="3621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0" name="Text Box 16">
                <a:extLst>
                  <a:ext uri="{FF2B5EF4-FFF2-40B4-BE49-F238E27FC236}">
                    <a16:creationId xmlns="" xmlns:a16="http://schemas.microsoft.com/office/drawing/2014/main" id="{D2D4FA8E-ABBB-4D8E-AB54-F28310F1AB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" y="2623"/>
                <a:ext cx="454" cy="25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 dirty="0" err="1"/>
                  <a:t>Hoặc</a:t>
                </a:r>
                <a:endParaRPr lang="en-US" altLang="vi-VN" sz="2000" dirty="0"/>
              </a:p>
            </p:txBody>
          </p:sp>
          <p:sp>
            <p:nvSpPr>
              <p:cNvPr id="16401" name="Text Box 17">
                <a:extLst>
                  <a:ext uri="{FF2B5EF4-FFF2-40B4-BE49-F238E27FC236}">
                    <a16:creationId xmlns="" xmlns:a16="http://schemas.microsoft.com/office/drawing/2014/main" id="{88EC7472-85AF-484F-9D61-D363673577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" y="3360"/>
                <a:ext cx="165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/>
                  <a:t>Dùng giống cũ dài ngày</a:t>
                </a:r>
              </a:p>
            </p:txBody>
          </p:sp>
          <p:sp>
            <p:nvSpPr>
              <p:cNvPr id="16403" name="Text Box 26">
                <a:extLst>
                  <a:ext uri="{FF2B5EF4-FFF2-40B4-BE49-F238E27FC236}">
                    <a16:creationId xmlns="" xmlns:a16="http://schemas.microsoft.com/office/drawing/2014/main" id="{1FE551D7-3466-4966-A3C7-959E78D5FE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3552"/>
                <a:ext cx="186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 dirty="0"/>
                  <a:t>c) </a:t>
                </a:r>
                <a:r>
                  <a:rPr lang="en-US" altLang="vi-VN" sz="2000" dirty="0" err="1"/>
                  <a:t>Đối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với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cơ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cấu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cây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trồng</a:t>
                </a:r>
                <a:endParaRPr lang="en-US" altLang="vi-VN" sz="2000" dirty="0"/>
              </a:p>
            </p:txBody>
          </p:sp>
          <p:sp>
            <p:nvSpPr>
              <p:cNvPr id="16404" name="Rectangle 27">
                <a:extLst>
                  <a:ext uri="{FF2B5EF4-FFF2-40B4-BE49-F238E27FC236}">
                    <a16:creationId xmlns="" xmlns:a16="http://schemas.microsoft.com/office/drawing/2014/main" id="{E7D7CE24-8E29-4EB6-94FF-74E5554D7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2496"/>
                <a:ext cx="288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  <p:grpSp>
          <p:nvGrpSpPr>
            <p:cNvPr id="16394" name="Group 42">
              <a:extLst>
                <a:ext uri="{FF2B5EF4-FFF2-40B4-BE49-F238E27FC236}">
                  <a16:creationId xmlns="" xmlns:a16="http://schemas.microsoft.com/office/drawing/2014/main" id="{18C0DE97-C394-4DCC-AA89-2BFCABE8B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44"/>
              <a:ext cx="2544" cy="1786"/>
              <a:chOff x="2592" y="144"/>
              <a:chExt cx="2544" cy="1786"/>
            </a:xfrm>
          </p:grpSpPr>
          <p:pic>
            <p:nvPicPr>
              <p:cNvPr id="16395" name="Picture 37" descr="vu he xuan">
                <a:extLst>
                  <a:ext uri="{FF2B5EF4-FFF2-40B4-BE49-F238E27FC236}">
                    <a16:creationId xmlns="" xmlns:a16="http://schemas.microsoft.com/office/drawing/2014/main" id="{24A189F6-A88B-4187-84BD-215AFFF494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144"/>
                <a:ext cx="2304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6" name="Text Box 38">
                <a:extLst>
                  <a:ext uri="{FF2B5EF4-FFF2-40B4-BE49-F238E27FC236}">
                    <a16:creationId xmlns="" xmlns:a16="http://schemas.microsoft.com/office/drawing/2014/main" id="{F38F526F-BAEF-4F77-A783-EDB2F60EE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1296"/>
                <a:ext cx="1139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2000"/>
                  <a:t>Dùng giống cũ </a:t>
                </a:r>
              </a:p>
              <a:p>
                <a:pPr algn="ctr" eaLnBrk="1" hangingPunct="1"/>
                <a:r>
                  <a:rPr lang="en-US" altLang="vi-VN" sz="2000"/>
                  <a:t>dài ngày</a:t>
                </a:r>
              </a:p>
            </p:txBody>
          </p:sp>
          <p:sp>
            <p:nvSpPr>
              <p:cNvPr id="16398" name="Text Box 40">
                <a:extLst>
                  <a:ext uri="{FF2B5EF4-FFF2-40B4-BE49-F238E27FC236}">
                    <a16:creationId xmlns="" xmlns:a16="http://schemas.microsoft.com/office/drawing/2014/main" id="{24CB5BBF-8093-4556-94C7-D9F01E854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1680"/>
                <a:ext cx="216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 dirty="0"/>
                  <a:t>b) </a:t>
                </a:r>
                <a:r>
                  <a:rPr lang="en-US" altLang="vi-VN" sz="2000" dirty="0" err="1"/>
                  <a:t>Đối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với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các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vụ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gieo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trồng</a:t>
                </a:r>
                <a:endParaRPr lang="en-US" altLang="vi-VN" sz="2000" dirty="0"/>
              </a:p>
            </p:txBody>
          </p:sp>
        </p:grpSp>
      </p:grpSp>
      <p:sp>
        <p:nvSpPr>
          <p:cNvPr id="16389" name="Rectangle 41">
            <a:extLst>
              <a:ext uri="{FF2B5EF4-FFF2-40B4-BE49-F238E27FC236}">
                <a16:creationId xmlns="" xmlns:a16="http://schemas.microsoft.com/office/drawing/2014/main" id="{E8766858-817B-480E-B871-A9D0E509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990600"/>
            <a:ext cx="3175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" name="TextBox 1"/>
          <p:cNvSpPr txBox="1"/>
          <p:nvPr/>
        </p:nvSpPr>
        <p:spPr>
          <a:xfrm>
            <a:off x="181069" y="371091"/>
            <a:ext cx="8872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H11a,b,c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3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sgk</a:t>
            </a:r>
            <a:r>
              <a:rPr lang="en-US" dirty="0"/>
              <a:t>/</a:t>
            </a:r>
            <a:r>
              <a:rPr lang="en-US" dirty="0" smtClean="0"/>
              <a:t>23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b="1" dirty="0" smtClean="0"/>
              <a:t>(3 </a:t>
            </a:r>
            <a:r>
              <a:rPr lang="en-US" b="1" dirty="0" err="1"/>
              <a:t>phút</a:t>
            </a:r>
            <a:r>
              <a:rPr lang="en-US" b="1" dirty="0"/>
              <a:t>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85273" y="911210"/>
            <a:ext cx="50925" cy="2712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2173" y="3623466"/>
            <a:ext cx="8881827" cy="78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85273" y="832756"/>
            <a:ext cx="47587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34569" y="911210"/>
            <a:ext cx="9431" cy="2590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3">
            <a:extLst>
              <a:ext uri="{FF2B5EF4-FFF2-40B4-BE49-F238E27FC236}">
                <a16:creationId xmlns="" xmlns:a16="http://schemas.microsoft.com/office/drawing/2014/main" id="{E7864254-C586-4EDD-8E3E-A51AFD06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115" y="2349901"/>
            <a:ext cx="2263366" cy="64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1800" b="1" dirty="0" err="1" smtClean="0">
                <a:solidFill>
                  <a:srgbClr val="0000FF"/>
                </a:solidFill>
              </a:rPr>
              <a:t>Tăng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năng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</a:rPr>
              <a:t>suất</a:t>
            </a:r>
            <a:r>
              <a:rPr lang="en-US" altLang="vi-VN" sz="1800" b="1" dirty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và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chất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lượng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nông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sản</a:t>
            </a:r>
            <a:endParaRPr lang="en-US" altLang="vi-VN" sz="1800" b="1" dirty="0">
              <a:solidFill>
                <a:srgbClr val="0000FF"/>
              </a:solidFill>
            </a:endParaRPr>
          </a:p>
        </p:txBody>
      </p:sp>
      <p:sp>
        <p:nvSpPr>
          <p:cNvPr id="90" name="Text Box 13">
            <a:extLst>
              <a:ext uri="{FF2B5EF4-FFF2-40B4-BE49-F238E27FC236}">
                <a16:creationId xmlns="" xmlns:a16="http://schemas.microsoft.com/office/drawing/2014/main" id="{E7864254-C586-4EDD-8E3E-A51AFD06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955" y="2360273"/>
            <a:ext cx="22633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1800" b="1" dirty="0" err="1" smtClean="0">
                <a:solidFill>
                  <a:srgbClr val="0000FF"/>
                </a:solidFill>
              </a:rPr>
              <a:t>Tăng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vụ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gieo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trồng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năm</a:t>
            </a:r>
            <a:endParaRPr lang="en-US" altLang="vi-VN" sz="1800" b="1" dirty="0">
              <a:solidFill>
                <a:srgbClr val="0000FF"/>
              </a:solidFill>
            </a:endParaRPr>
          </a:p>
        </p:txBody>
      </p:sp>
      <p:sp>
        <p:nvSpPr>
          <p:cNvPr id="91" name="Text Box 13">
            <a:extLst>
              <a:ext uri="{FF2B5EF4-FFF2-40B4-BE49-F238E27FC236}">
                <a16:creationId xmlns="" xmlns:a16="http://schemas.microsoft.com/office/drawing/2014/main" id="{E7864254-C586-4EDD-8E3E-A51AFD06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530" y="5283299"/>
            <a:ext cx="22633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1800" b="1" dirty="0" err="1" smtClean="0">
                <a:solidFill>
                  <a:srgbClr val="0000FF"/>
                </a:solidFill>
              </a:rPr>
              <a:t>Thay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đổi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cơ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cấu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cây</a:t>
            </a:r>
            <a:r>
              <a:rPr lang="en-US" altLang="vi-VN" sz="18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1800" b="1" dirty="0" err="1" smtClean="0">
                <a:solidFill>
                  <a:srgbClr val="0000FF"/>
                </a:solidFill>
              </a:rPr>
              <a:t>trồng</a:t>
            </a:r>
            <a:endParaRPr lang="en-US" altLang="vi-VN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56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=""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61" y="609600"/>
            <a:ext cx="62951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b="1" u="sng" dirty="0" err="1">
                <a:solidFill>
                  <a:srgbClr val="0000FF"/>
                </a:solidFill>
              </a:rPr>
              <a:t>Vai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b="1" u="sng" dirty="0">
                <a:solidFill>
                  <a:srgbClr val="0000FF"/>
                </a:solidFill>
              </a:rPr>
              <a:t> </a:t>
            </a:r>
            <a:r>
              <a:rPr lang="en-US" altLang="vi-VN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82" y="1828800"/>
            <a:ext cx="84259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dirty="0" smtClean="0"/>
              <a:t>      </a:t>
            </a:r>
            <a:r>
              <a:rPr lang="en-US" sz="2800" b="1" dirty="0" err="1" smtClean="0"/>
              <a:t>Giống</a:t>
            </a:r>
            <a:r>
              <a:rPr lang="en-US" sz="2800" b="1" dirty="0" smtClean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trồng</a:t>
            </a:r>
            <a:r>
              <a:rPr lang="en-US" sz="2800" b="1" dirty="0"/>
              <a:t> </a:t>
            </a:r>
            <a:r>
              <a:rPr lang="en-US" sz="2800" b="1" dirty="0" err="1"/>
              <a:t>tốt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tăng</a:t>
            </a:r>
            <a:r>
              <a:rPr lang="en-US" sz="2800" b="1" dirty="0"/>
              <a:t> </a:t>
            </a:r>
            <a:r>
              <a:rPr lang="en-US" sz="2800" b="1" dirty="0" err="1"/>
              <a:t>năng</a:t>
            </a:r>
            <a:r>
              <a:rPr lang="en-US" sz="2800" b="1" dirty="0"/>
              <a:t> </a:t>
            </a:r>
            <a:r>
              <a:rPr lang="en-US" sz="2800" b="1" dirty="0" err="1"/>
              <a:t>suất</a:t>
            </a:r>
            <a:r>
              <a:rPr lang="en-US" sz="2800" b="1" dirty="0"/>
              <a:t>, </a:t>
            </a:r>
            <a:r>
              <a:rPr lang="en-US" sz="2800" b="1" dirty="0" err="1"/>
              <a:t>tăng</a:t>
            </a:r>
            <a:r>
              <a:rPr lang="en-US" sz="2800" b="1" dirty="0"/>
              <a:t> </a:t>
            </a:r>
            <a:r>
              <a:rPr lang="en-US" sz="2800" b="1" dirty="0" err="1"/>
              <a:t>chất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nông</a:t>
            </a:r>
            <a:r>
              <a:rPr lang="en-US" sz="2800" b="1" dirty="0"/>
              <a:t> </a:t>
            </a:r>
            <a:r>
              <a:rPr lang="en-US" sz="2800" b="1" dirty="0" err="1"/>
              <a:t>sản</a:t>
            </a:r>
            <a:r>
              <a:rPr lang="en-US" sz="2800" b="1" dirty="0"/>
              <a:t>, </a:t>
            </a:r>
            <a:r>
              <a:rPr lang="en-US" sz="2800" b="1" dirty="0" err="1"/>
              <a:t>tăng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thay</a:t>
            </a:r>
            <a:r>
              <a:rPr lang="en-US" sz="2800" b="1" dirty="0"/>
              <a:t> </a:t>
            </a:r>
            <a:r>
              <a:rPr lang="en-US" sz="2800" b="1" dirty="0" err="1"/>
              <a:t>đổi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cấu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 smtClean="0"/>
              <a:t>trồng</a:t>
            </a:r>
            <a:r>
              <a:rPr lang="en-US" sz="2800" b="1" dirty="0" smtClean="0"/>
              <a:t>.</a:t>
            </a:r>
          </a:p>
          <a:p>
            <a:pPr eaLnBrk="1" hangingPunct="1"/>
            <a:endParaRPr lang="en-US" altLang="vi-VN" sz="2800" b="1" dirty="0"/>
          </a:p>
        </p:txBody>
      </p:sp>
      <p:pic>
        <p:nvPicPr>
          <p:cNvPr id="4" name="Picture 5" descr="PENCIL1_1_">
            <a:extLst>
              <a:ext uri="{FF2B5EF4-FFF2-40B4-BE49-F238E27FC236}">
                <a16:creationId xmlns=""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267917" y="1430751"/>
            <a:ext cx="443059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="" xmlns:a16="http://schemas.microsoft.com/office/drawing/2014/main" id="{DA5B652F-AC9D-4C99-AF9A-B60D9E02A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23" y="1071644"/>
            <a:ext cx="830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en-US" altLang="vi-VN" sz="2800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hãy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cho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biết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giống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cây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trồng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có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vai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trò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gì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 smtClean="0">
                <a:solidFill>
                  <a:srgbClr val="FF0000"/>
                </a:solidFill>
              </a:rPr>
              <a:t>trong</a:t>
            </a:r>
            <a:r>
              <a:rPr lang="en-US" altLang="vi-VN" sz="2800" dirty="0" smtClean="0">
                <a:solidFill>
                  <a:srgbClr val="FF0000"/>
                </a:solidFill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</a:rPr>
              <a:t>trồng</a:t>
            </a:r>
            <a:r>
              <a:rPr lang="en-US" altLang="vi-VN" sz="2800" dirty="0">
                <a:solidFill>
                  <a:srgbClr val="FF0000"/>
                </a:solidFill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</a:rPr>
              <a:t>trọt</a:t>
            </a:r>
            <a:r>
              <a:rPr lang="en-US" altLang="vi-VN" sz="28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61" y="322425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u="sng" dirty="0" smtClean="0">
                <a:solidFill>
                  <a:srgbClr val="0000FF"/>
                </a:solidFill>
              </a:rPr>
              <a:t>II. </a:t>
            </a:r>
            <a:r>
              <a:rPr lang="en-US" sz="2800" b="1" u="sng" dirty="0" err="1">
                <a:solidFill>
                  <a:srgbClr val="0000FF"/>
                </a:solidFill>
              </a:rPr>
              <a:t>Tiêu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chí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của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giống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cây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trồng</a:t>
            </a:r>
            <a:r>
              <a:rPr lang="en-US" sz="2800" b="1" u="sng" dirty="0">
                <a:solidFill>
                  <a:srgbClr val="0000FF"/>
                </a:solidFill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</a:rPr>
              <a:t>tốt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58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9:5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2279</TotalTime>
  <Words>1722</Words>
  <Application>Microsoft Office PowerPoint</Application>
  <PresentationFormat>On-screen Show (4:3)</PresentationFormat>
  <Paragraphs>174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Default Design</vt:lpstr>
      <vt:lpstr>Edge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Custom Show 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Thuy Quynh</cp:lastModifiedBy>
  <cp:revision>172</cp:revision>
  <dcterms:created xsi:type="dcterms:W3CDTF">2003-12-31T17:12:34Z</dcterms:created>
  <dcterms:modified xsi:type="dcterms:W3CDTF">2021-11-12T02:45:17Z</dcterms:modified>
</cp:coreProperties>
</file>