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754" r:id="rId4"/>
  </p:sldMasterIdLst>
  <p:notesMasterIdLst>
    <p:notesMasterId r:id="rId42"/>
  </p:notesMasterIdLst>
  <p:handoutMasterIdLst>
    <p:handoutMasterId r:id="rId43"/>
  </p:handoutMasterIdLst>
  <p:sldIdLst>
    <p:sldId id="369" r:id="rId5"/>
    <p:sldId id="287" r:id="rId6"/>
    <p:sldId id="371" r:id="rId7"/>
    <p:sldId id="290" r:id="rId8"/>
    <p:sldId id="318" r:id="rId9"/>
    <p:sldId id="319" r:id="rId10"/>
    <p:sldId id="342" r:id="rId11"/>
    <p:sldId id="343" r:id="rId12"/>
    <p:sldId id="374" r:id="rId13"/>
    <p:sldId id="370" r:id="rId14"/>
    <p:sldId id="375" r:id="rId15"/>
    <p:sldId id="365" r:id="rId16"/>
    <p:sldId id="373" r:id="rId17"/>
    <p:sldId id="372" r:id="rId18"/>
    <p:sldId id="367" r:id="rId19"/>
    <p:sldId id="323" r:id="rId20"/>
    <p:sldId id="324" r:id="rId21"/>
    <p:sldId id="339" r:id="rId22"/>
    <p:sldId id="325" r:id="rId23"/>
    <p:sldId id="326" r:id="rId24"/>
    <p:sldId id="337" r:id="rId25"/>
    <p:sldId id="338" r:id="rId26"/>
    <p:sldId id="327" r:id="rId27"/>
    <p:sldId id="328" r:id="rId28"/>
    <p:sldId id="333" r:id="rId29"/>
    <p:sldId id="345" r:id="rId30"/>
    <p:sldId id="346" r:id="rId31"/>
    <p:sldId id="347" r:id="rId32"/>
    <p:sldId id="349" r:id="rId33"/>
    <p:sldId id="348" r:id="rId34"/>
    <p:sldId id="334" r:id="rId35"/>
    <p:sldId id="335" r:id="rId36"/>
    <p:sldId id="350" r:id="rId37"/>
    <p:sldId id="358" r:id="rId38"/>
    <p:sldId id="359" r:id="rId39"/>
    <p:sldId id="351" r:id="rId40"/>
    <p:sldId id="314" r:id="rId41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66"/>
    <a:srgbClr val="FF0000"/>
    <a:srgbClr val="0000CC"/>
    <a:srgbClr val="FFFFFF"/>
    <a:srgbClr val="EFD4B3"/>
    <a:srgbClr val="9C6522"/>
    <a:srgbClr val="B2B2B2"/>
    <a:srgbClr val="969696"/>
    <a:srgbClr val="AD9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115" autoAdjust="0"/>
  </p:normalViewPr>
  <p:slideViewPr>
    <p:cSldViewPr>
      <p:cViewPr varScale="1">
        <p:scale>
          <a:sx n="154" d="100"/>
          <a:sy n="154" d="100"/>
        </p:scale>
        <p:origin x="366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7EE9F5D-2838-4DE2-B66F-22D4736E3D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EBF6A-9FDC-4EBD-975B-86479E3B327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A943-1E43-41E0-934E-7C8F872DA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A943-1E43-41E0-934E-7C8F872DA1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A943-1E43-41E0-934E-7C8F872DA1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6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6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68B-3C01-4435-A9CD-830B168D6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2D30-B9E2-46BE-B0AA-0C5C2F0BF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4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EF85-3635-4B92-9797-37DBE080D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AFB-6903-43C8-ADFE-7C7B47C08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9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C9C1-240A-4B06-85C5-A79E82799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2D78-1FD8-4D3F-900E-352742775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B9D2-28DC-4917-BD46-7FDA494CC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4181-D895-4B11-80BA-9D18A391C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0C15-BCA4-4206-90D2-E61378FC56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559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7159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49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3438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517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793-8CA0-4E82-A0D0-2EDEE4A55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ACA5-2EC5-4D13-8EEB-7D5E17A1C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236-219B-438B-A773-14FF5396A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6A15-7E29-4D9A-A5D6-20E96A3269D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3BD00-EEE3-4F31-8041-D1B90AFD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7" r:id="rId9"/>
    <p:sldLayoutId id="2147483716" r:id="rId10"/>
    <p:sldLayoutId id="2147483715" r:id="rId11"/>
    <p:sldLayoutId id="2147483714" r:id="rId12"/>
    <p:sldLayoutId id="2147483712" r:id="rId13"/>
    <p:sldLayoutId id="2147483711" r:id="rId14"/>
    <p:sldLayoutId id="2147483710" r:id="rId15"/>
    <p:sldLayoutId id="2147483708" r:id="rId16"/>
    <p:sldLayoutId id="2147483707" r:id="rId17"/>
    <p:sldLayoutId id="2147483706" r:id="rId18"/>
    <p:sldLayoutId id="214748368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CEF1-749D-4ADC-B9A5-A9506FA0B16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88FCDCE-9713-49C9-85A7-56604FEF7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18" r:id="rId18"/>
    <p:sldLayoutId id="2147483713" r:id="rId19"/>
    <p:sldLayoutId id="2147483709" r:id="rId20"/>
    <p:sldLayoutId id="2147483705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2.sv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slide" Target="slide32.xml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2.xml"/><Relationship Id="rId11" Type="http://schemas.openxmlformats.org/officeDocument/2006/relationships/slide" Target="slide31.xml"/><Relationship Id="rId5" Type="http://schemas.openxmlformats.org/officeDocument/2006/relationships/image" Target="../media/image72.png"/><Relationship Id="rId15" Type="http://schemas.openxmlformats.org/officeDocument/2006/relationships/slide" Target="slide33.xml"/><Relationship Id="rId10" Type="http://schemas.openxmlformats.org/officeDocument/2006/relationships/slide" Target="slide20.xml"/><Relationship Id="rId4" Type="http://schemas.openxmlformats.org/officeDocument/2006/relationships/slide" Target="slide24.xml"/><Relationship Id="rId9" Type="http://schemas.openxmlformats.org/officeDocument/2006/relationships/slide" Target="slide23.xml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png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 flipV="1">
            <a:off x="5449902" y="1418461"/>
            <a:ext cx="5161668" cy="2325392"/>
          </a:xfrm>
          <a:prstGeom prst="rect">
            <a:avLst/>
          </a:prstGeom>
          <a:noFill/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897465" y="1824691"/>
            <a:ext cx="2750530" cy="1577672"/>
            <a:chOff x="0" y="0"/>
            <a:chExt cx="7981950" cy="4578350"/>
          </a:xfrm>
        </p:grpSpPr>
        <p:sp>
          <p:nvSpPr>
            <p:cNvPr id="4" name="Freeform 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12060" t="647" r="12076" b="11178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471814">
            <a:off x="588673" y="399638"/>
            <a:ext cx="1370295" cy="2512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53310">
            <a:off x="4535793" y="3735805"/>
            <a:ext cx="836252" cy="1489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78934">
            <a:off x="5096123" y="3849830"/>
            <a:ext cx="818678" cy="12619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3313" y="250031"/>
            <a:ext cx="1109700" cy="9737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51739" y="2208561"/>
            <a:ext cx="1541180" cy="20574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88979" y="1407311"/>
            <a:ext cx="314422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#9Slide03 BoosterNextFYBlack" panose="02000A03000000020004" pitchFamily="2" charset="0"/>
              </a:rPr>
              <a:t>Bài 5: </a:t>
            </a:r>
            <a:r>
              <a:rPr lang="en-US" sz="6000">
                <a:solidFill>
                  <a:srgbClr val="000099"/>
                </a:solidFill>
                <a:latin typeface="#9Slide03 BoosterNextFYBlack" panose="02000A03000000020004" pitchFamily="2" charset="0"/>
              </a:rPr>
              <a:t>Internet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92" y="3323152"/>
            <a:ext cx="326302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b="1">
                <a:solidFill>
                  <a:schemeClr val="bg2">
                    <a:lumMod val="10000"/>
                  </a:schemeClr>
                </a:solidFill>
                <a:latin typeface="Montserrat"/>
              </a:rPr>
              <a:t>GV: NGUYỄN THỊ NHÀN</a:t>
            </a:r>
          </a:p>
          <a:p>
            <a:pPr algn="l">
              <a:lnSpc>
                <a:spcPts val="4599"/>
              </a:lnSpc>
            </a:pP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Montserrat"/>
              </a:rPr>
              <a:t>          TỔ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latin typeface="Montserrat"/>
              </a:rPr>
              <a:t>: TOÁN - TIN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6546" y="250031"/>
            <a:ext cx="4522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latin typeface="#9Slide03 BoosterNextFYBlack" panose="02000A03000000020004" pitchFamily="2" charset="0"/>
              </a:rPr>
              <a:t>PHÒNG GIÁO DỤC &amp; ĐÀO TẠO QUẬN LONG BIÊN</a:t>
            </a:r>
          </a:p>
          <a:p>
            <a:pPr algn="ctr"/>
            <a:r>
              <a:rPr lang="en-US" sz="1500">
                <a:latin typeface="#9Slide03 BoosterNextFYBlack" panose="02000A03000000020004" pitchFamily="2" charset="0"/>
              </a:rPr>
              <a:t>TRƯỜNG THCS THANH AM</a:t>
            </a:r>
          </a:p>
        </p:txBody>
      </p:sp>
    </p:spTree>
    <p:extLst>
      <p:ext uri="{BB962C8B-B14F-4D97-AF65-F5344CB8AC3E}">
        <p14:creationId xmlns:p14="http://schemas.microsoft.com/office/powerpoint/2010/main" val="11067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60" y="1945481"/>
            <a:ext cx="1429940" cy="26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93" y="1959008"/>
            <a:ext cx="3669506" cy="20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2" y="1899047"/>
            <a:ext cx="3059906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1" y="1435894"/>
            <a:ext cx="309443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34766"/>
            <a:ext cx="3517106" cy="17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6" y="1776413"/>
            <a:ext cx="3475434" cy="6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28" y="719581"/>
            <a:ext cx="2801540" cy="17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49" y="755954"/>
            <a:ext cx="2713435" cy="17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93" y="1456040"/>
            <a:ext cx="2849166" cy="13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66800" y="0"/>
            <a:ext cx="6816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9550"/>
            <a:ext cx="7170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MỘt số lợi ích của internet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30716">
            <a:off x="4249731" y="3802242"/>
            <a:ext cx="1159921" cy="1155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4191" y="709626"/>
            <a:ext cx="2363480" cy="1418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4369" y="1985788"/>
            <a:ext cx="3007946" cy="17634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52814">
            <a:off x="7159911" y="1842881"/>
            <a:ext cx="1928585" cy="1457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3127060">
            <a:off x="-20" y="2336086"/>
            <a:ext cx="2076248" cy="127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784369" y="709626"/>
            <a:ext cx="2326070" cy="14421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l="2585" r="2585"/>
          <a:stretch>
            <a:fillRect/>
          </a:stretch>
        </p:blipFill>
        <p:spPr>
          <a:xfrm>
            <a:off x="3625830" y="3544078"/>
            <a:ext cx="2407724" cy="15898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9222" y="3544078"/>
            <a:ext cx="2440185" cy="15898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 l="7827" r="7827"/>
          <a:stretch>
            <a:fillRect/>
          </a:stretch>
        </p:blipFill>
        <p:spPr>
          <a:xfrm>
            <a:off x="5304873" y="709626"/>
            <a:ext cx="1929178" cy="14180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 l="3036" t="1795" r="3036"/>
          <a:stretch>
            <a:fillRect/>
          </a:stretch>
        </p:blipFill>
        <p:spPr>
          <a:xfrm>
            <a:off x="6433499" y="3556118"/>
            <a:ext cx="2263576" cy="15777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925037" y="426032"/>
            <a:ext cx="1133542" cy="9077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9486" y="0"/>
            <a:ext cx="7170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MỘt số lợi ích của internet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486" y="0"/>
            <a:ext cx="7170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MỘt số lợi ích của internet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1219201" y="1029777"/>
            <a:ext cx="5638799" cy="49496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 đổi thông tin nhanh chóng, hiệu quả.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1219201" y="1790241"/>
            <a:ext cx="5638799" cy="5195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tập và làm việc trực tuyến.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1211425" y="2556368"/>
            <a:ext cx="5646576" cy="47529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 cấp nguồn tài liệu phong phú.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1190788" y="3257550"/>
            <a:ext cx="5667212" cy="47529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 cấp các tiện ích phục vụ đời sống.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1211424" y="3995332"/>
            <a:ext cx="5646575" cy="47529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phương tiện vui chơi, giải trí, …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381250"/>
            <a:ext cx="3574256" cy="14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2416969"/>
            <a:ext cx="3186113" cy="18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3569"/>
            <a:ext cx="3611166" cy="8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1363267"/>
            <a:ext cx="3386138" cy="13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92" y="835819"/>
            <a:ext cx="2677715" cy="1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4" y="2089547"/>
            <a:ext cx="1599009" cy="9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2" y="3488531"/>
            <a:ext cx="1769269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1" y="3725467"/>
            <a:ext cx="21002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1" y="3750469"/>
            <a:ext cx="19002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1" y="3746897"/>
            <a:ext cx="1752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3" y="3733801"/>
            <a:ext cx="2155031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66" y="2166939"/>
            <a:ext cx="1727597" cy="17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5299"/>
            <a:ext cx="1129904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6962"/>
            <a:ext cx="11382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62201"/>
            <a:ext cx="1083469" cy="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49105"/>
            <a:ext cx="1156097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14562"/>
            <a:ext cx="153233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98" y="1777605"/>
            <a:ext cx="128230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36" y="1469231"/>
            <a:ext cx="1235869" cy="102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1113235"/>
            <a:ext cx="119419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67" y="2070498"/>
            <a:ext cx="2539603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70" y="626269"/>
            <a:ext cx="176093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9" y="528639"/>
            <a:ext cx="39195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"/>
            <a:ext cx="26289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70" y="546497"/>
            <a:ext cx="146923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2" y="1824039"/>
            <a:ext cx="1159669" cy="9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0" y="188595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Dell\Desktop\BAI 5 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1" y="4057651"/>
            <a:ext cx="1438691" cy="90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KHỈ LẤY TÁO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085850"/>
            <a:ext cx="2993754" cy="360045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6" y="3550155"/>
            <a:ext cx="2286005" cy="1593345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239000" y="37719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838200" y="1885950"/>
            <a:ext cx="914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LUẬT CH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42900"/>
            <a:ext cx="2993754" cy="360045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6" y="3550155"/>
            <a:ext cx="2286005" cy="1593345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239000" y="37719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838200" y="1885950"/>
            <a:ext cx="914400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00151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Trên cây táo có rất nhiều quả chín mọng các em hãy trả lời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đún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 các câu hỏi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giúp bạn khỉ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táo nhé!</a:t>
            </a:r>
          </a:p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Một câu trả lời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thì t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đươ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 với 1 quả táo chín.</a:t>
            </a:r>
          </a:p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Hãy giúp bạn khỉ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bụng các bạn nhé !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14400"/>
            <a:ext cx="4495800" cy="374424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1714500"/>
            <a:ext cx="1295400" cy="9144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2743200"/>
            <a:ext cx="1295400" cy="9144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1714500"/>
            <a:ext cx="1219200" cy="9144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971550"/>
            <a:ext cx="1295400" cy="97155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800" y="1085850"/>
            <a:ext cx="1219201" cy="9144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9" y="2686050"/>
            <a:ext cx="1219201" cy="85725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1885950"/>
            <a:ext cx="1295400" cy="97155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3648670"/>
            <a:ext cx="2057400" cy="1494830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3150"/>
            <a:ext cx="175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15" action="ppaction://hlinksldjump"/>
          </p:cNvPr>
          <p:cNvSpPr/>
          <p:nvPr/>
        </p:nvSpPr>
        <p:spPr>
          <a:xfrm>
            <a:off x="7239000" y="4629150"/>
            <a:ext cx="1524000" cy="5143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NEXT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48828"/>
            <a:ext cx="2209800" cy="422672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1771650"/>
            <a:ext cx="1752599" cy="1638300"/>
            <a:chOff x="6781800" y="1828800"/>
            <a:chExt cx="2182799" cy="1980220"/>
          </a:xfrm>
        </p:grpSpPr>
        <p:grpSp>
          <p:nvGrpSpPr>
            <p:cNvPr id="17" name="组合 13"/>
            <p:cNvGrpSpPr/>
            <p:nvPr/>
          </p:nvGrpSpPr>
          <p:grpSpPr>
            <a:xfrm>
              <a:off x="6781800" y="1828800"/>
              <a:ext cx="2182799" cy="1980220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436A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8" name="Picture 6" descr="C:\Users\Dell\Desktop\BAI 5 T\pngegg 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09800"/>
              <a:ext cx="1981200" cy="1151830"/>
            </a:xfrm>
            <a:prstGeom prst="rect">
              <a:avLst/>
            </a:prstGeom>
            <a:noFill/>
          </p:spPr>
        </p:pic>
      </p:grpSp>
      <p:pic>
        <p:nvPicPr>
          <p:cNvPr id="2051" name="Picture 3" descr="C:\Users\Dell\Desktop\BAI 5 T\pngegg 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3486150"/>
            <a:ext cx="2057400" cy="115631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 bwMode="auto">
          <a:xfrm flipH="1">
            <a:off x="2971801" y="1371600"/>
            <a:ext cx="152399" cy="2628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>
            <a:off x="2362200" y="2343150"/>
            <a:ext cx="465137" cy="398860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895600" y="819150"/>
            <a:ext cx="6248400" cy="4324350"/>
          </a:xfrm>
          <a:prstGeom prst="roundRect">
            <a:avLst/>
          </a:prstGeom>
          <a:ln w="57150" cmpd="thickThin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 tại với sự phát triển của Công nghệ thông tin 4.0, chúng ta có cách nào để đặt vé máy bay mà không cần đến phòng vé ?</a:t>
            </a:r>
            <a:endParaRPr lang="en-US" sz="280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 ta có thể tìm kiếm nhanh thông tin về các chuyến bay, giá vé, … trên đâu ?</a:t>
            </a:r>
            <a:endParaRPr lang="en-US" sz="280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3.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 truy cập Internet, máy tính của chúng ta cần phải có gì?</a:t>
            </a:r>
            <a:endParaRPr lang="en-US" sz="280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1524000" y="666750"/>
            <a:ext cx="7620000" cy="3752850"/>
          </a:xfrm>
          <a:prstGeom prst="cloudCallout">
            <a:avLst>
              <a:gd name="adj1" fmla="val -54461"/>
              <a:gd name="adj2" fmla="val 151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vi-V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 tại với sự phát triển của Công nghệ thông tin 4.0, chúng ta có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 vé máy bay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 Internet</a:t>
            </a:r>
            <a:endParaRPr kumimoji="0" lang="en-US" sz="36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1524000" y="666750"/>
            <a:ext cx="7620000" cy="3752850"/>
          </a:xfrm>
          <a:prstGeom prst="cloudCallout">
            <a:avLst>
              <a:gd name="adj1" fmla="val -54461"/>
              <a:gd name="adj2" fmla="val 151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Chúng ta có thể tìm kiếm nhanh thông tin về các chuyến bay, giá vé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trên Internet</a:t>
            </a:r>
            <a:endParaRPr kumimoji="0" lang="en-US" sz="36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1524000" y="666750"/>
            <a:ext cx="7620000" cy="3752850"/>
          </a:xfrm>
          <a:prstGeom prst="cloudCallout">
            <a:avLst>
              <a:gd name="adj1" fmla="val -54461"/>
              <a:gd name="adj2" fmla="val 151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Câu 3.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Muốn truy cập Internet, máy tính của chúng ta cần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kết nối Internet</a:t>
            </a:r>
            <a:endParaRPr kumimoji="0" lang="en-US" sz="4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8" grpId="1" animBg="1"/>
      <p:bldP spid="14" grpId="0" animBg="1"/>
      <p:bldP spid="15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7391400" cy="188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28600"/>
            <a:ext cx="746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Hãy thay các số trong mỗi câu bằng một từ hoặc cụm từ thích hợp: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Chia sẻ; liên kết; thông tin; dịch vụ; mạng</a:t>
            </a:r>
          </a:p>
          <a:p>
            <a:pPr lvl="0" algn="l"/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Internet là mạng …..(1)… các …(2)… máy tính trên khắp thế giới.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400300"/>
            <a:ext cx="4724400" cy="1257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2" y="1943100"/>
            <a:ext cx="3146059" cy="2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257175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Đáp án: 1. liên kết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2. mạng</a:t>
            </a: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371850"/>
            <a:ext cx="1900084" cy="1380530"/>
          </a:xfrm>
          <a:prstGeom prst="rect">
            <a:avLst/>
          </a:prstGeom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7543800" y="4552950"/>
            <a:ext cx="762000" cy="5905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6629400" cy="1962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286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Hãy thay các số trong mỗi câu bằng một từ hoặc cụm từ thích hợp: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Chia sẻ; liên kết; thông tin; dịch vụ; mạng</a:t>
            </a:r>
          </a:p>
          <a:p>
            <a:pPr lvl="0" algn="l"/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Người sử dụng truy cập Internet để tìm kiếm, ….(3)., lưu trữ và trao đổi ….(4)…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400300"/>
            <a:ext cx="5181600" cy="142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2" y="1943100"/>
            <a:ext cx="3146059" cy="2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2571750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Đáp án:   3. chia sẻ</a:t>
            </a:r>
          </a:p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4. thông tin</a:t>
            </a:r>
          </a:p>
          <a:p>
            <a:pPr algn="l"/>
            <a:r>
              <a:rPr lang="en-US" smtClean="0"/>
              <a:t>             </a:t>
            </a:r>
            <a:endParaRPr lang="en-US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371850"/>
            <a:ext cx="1900084" cy="1380530"/>
          </a:xfrm>
          <a:prstGeom prst="rect">
            <a:avLst/>
          </a:prstGeom>
        </p:spPr>
      </p:pic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7543800" y="4781550"/>
            <a:ext cx="762000" cy="3619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6858000" cy="2114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286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: Hãy thay các số trong mỗi câu bằng một từ hoặc cụm từ thích hợp: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Chia sẻ; liên kết; thông tin; dịch vụ; mạng</a:t>
            </a:r>
          </a:p>
          <a:p>
            <a:pPr lvl="0" algn="l"/>
            <a:r>
              <a:rPr lang="en-US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Có nhiều …..(5)… thông tin khác nhau trên Internet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400300"/>
            <a:ext cx="3886200" cy="1085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2" y="1943100"/>
            <a:ext cx="3146059" cy="2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25717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Đáp án:      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5. dịch vụ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371850"/>
            <a:ext cx="1900084" cy="1380530"/>
          </a:xfrm>
          <a:prstGeom prst="rect">
            <a:avLst/>
          </a:prstGeom>
        </p:spPr>
      </p:pic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7543800" y="4781550"/>
            <a:ext cx="762000" cy="3619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7150"/>
            <a:ext cx="70866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-1905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phương án đúng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Internet là mạng: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A. Kết nối hai máy tính với nhau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B. Kết nối các máy tính trong một nước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C. Kết nối nhiều mạng máy tính trên phạm vi toàn cầu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D. Kết nối các máy tính trong một thành phố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400300"/>
            <a:ext cx="4038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2" y="1943100"/>
            <a:ext cx="3146059" cy="2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251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Đáp án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314700"/>
            <a:ext cx="1900084" cy="1380530"/>
          </a:xfrm>
          <a:prstGeom prst="rect">
            <a:avLst/>
          </a:prstGeom>
        </p:spPr>
      </p:pic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7467600" y="455295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7086600" cy="2571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7145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Hãy chọn các phương án trả lời đúng. Internet có những đặc điểm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nào dưới đây: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A. Tính toàn cầu             B. Tính tương tác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C. Tính lưu trữ                D. Tính dễ tiếp cận</a:t>
            </a:r>
          </a:p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E. Tính đa dạng               F. Tính không chủ sở hữu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952750"/>
            <a:ext cx="41910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2" y="1943100"/>
            <a:ext cx="3146059" cy="2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31813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/>
              <a:t>Đáp án:</a:t>
            </a:r>
            <a:r>
              <a:rPr lang="en-US" b="1" smtClean="0"/>
              <a:t>  A, B, D, F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314700"/>
            <a:ext cx="1900084" cy="1380530"/>
          </a:xfrm>
          <a:prstGeom prst="rect">
            <a:avLst/>
          </a:prstGeom>
        </p:spPr>
      </p:pic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7391400" y="4781550"/>
            <a:ext cx="609600" cy="3619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05000" y="25717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848600" y="3638550"/>
            <a:ext cx="9144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2743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96200" y="363855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2743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848600" y="363855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2743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72400" y="348615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2743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543800" y="363855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851423"/>
            <a:ext cx="4648200" cy="348615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2743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72400" y="3790950"/>
            <a:ext cx="6858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286000"/>
            <a:ext cx="3810000" cy="2857500"/>
          </a:xfrm>
        </p:spPr>
      </p:pic>
      <p:sp>
        <p:nvSpPr>
          <p:cNvPr id="4" name="Cloud Callout 3"/>
          <p:cNvSpPr/>
          <p:nvPr/>
        </p:nvSpPr>
        <p:spPr>
          <a:xfrm>
            <a:off x="228600" y="228600"/>
            <a:ext cx="5943600" cy="22288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MỪNG BẠN!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ĐÃ NHẬN Đ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TRÁI TÁO MAY MẮN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52600" y="2171700"/>
            <a:ext cx="2286000" cy="1607342"/>
          </a:xfrm>
          <a:prstGeom prst="rect">
            <a:avLst/>
          </a:prstGeom>
        </p:spPr>
      </p:pic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24800" y="4248150"/>
            <a:ext cx="9144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71700"/>
            <a:ext cx="3810000" cy="2857500"/>
          </a:xfrm>
        </p:spPr>
      </p:pic>
      <p:sp>
        <p:nvSpPr>
          <p:cNvPr id="4" name="Cloud Callout 3"/>
          <p:cNvSpPr/>
          <p:nvPr/>
        </p:nvSpPr>
        <p:spPr>
          <a:xfrm>
            <a:off x="457200" y="400050"/>
            <a:ext cx="5181600" cy="21717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MẤT L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NÈ 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686800" y="4476750"/>
            <a:ext cx="457200" cy="666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1" y="3314700"/>
            <a:ext cx="1600199" cy="1543050"/>
            <a:chOff x="1143000" y="1752600"/>
            <a:chExt cx="2182799" cy="2056420"/>
          </a:xfrm>
        </p:grpSpPr>
        <p:grpSp>
          <p:nvGrpSpPr>
            <p:cNvPr id="4" name="组合 13"/>
            <p:cNvGrpSpPr/>
            <p:nvPr/>
          </p:nvGrpSpPr>
          <p:grpSpPr>
            <a:xfrm>
              <a:off x="1143000" y="1828800"/>
              <a:ext cx="2182799" cy="1980220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381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436A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" name="Picture 5" descr="C:\Users\Dell\Desktop\BAI 5 T\pngegg (4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752600"/>
              <a:ext cx="1219200" cy="1954630"/>
            </a:xfrm>
            <a:prstGeom prst="rect">
              <a:avLst/>
            </a:prstGeom>
            <a:noFill/>
          </p:spPr>
        </p:pic>
      </p:grpSp>
      <p:sp>
        <p:nvSpPr>
          <p:cNvPr id="12" name="Cloud Callout 11"/>
          <p:cNvSpPr/>
          <p:nvPr/>
        </p:nvSpPr>
        <p:spPr bwMode="auto">
          <a:xfrm>
            <a:off x="1524000" y="742950"/>
            <a:ext cx="7086600" cy="259080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Em hãy lấy ví dụ cho thấy Internet mang lại lợi ích cho việc học tập và giải trí?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 học tập: Học online trên mạng, tìm kiếm taì liệu, thi các cuộc thi Violympic, Olympic trên Internet.</a:t>
            </a:r>
            <a:endParaRPr lang="en-US" sz="2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09900"/>
            <a:ext cx="358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71551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05150"/>
            <a:ext cx="4038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971550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0"/>
            <a:ext cx="666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*Giải trí</a:t>
            </a:r>
            <a:r>
              <a:rPr lang="en-US" smtClean="0"/>
              <a:t>: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nghe nhạc, xem phim, ch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game…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19150"/>
            <a:ext cx="3886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1915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 DẪN VỀ NHÀ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600200" y="1125379"/>
            <a:ext cx="708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ôn lại các kiến thức: 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+ Internet là gì?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+ Đặc điểm của Internet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+ Một số lợi ích của Internet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 trước nội dung bài học: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Một số lợi ích của Internet.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WordArt 3"/>
          <p:cNvSpPr>
            <a:spLocks noChangeArrowheads="1" noChangeShapeType="1" noTextEdit="1"/>
          </p:cNvSpPr>
          <p:nvPr/>
        </p:nvSpPr>
        <p:spPr bwMode="gray">
          <a:xfrm>
            <a:off x="609600" y="2038350"/>
            <a:ext cx="71628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CẢM </a:t>
            </a:r>
            <a:r>
              <a:rPr lang="vi-VN" sz="5400" b="1" kern="1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Ơ</a:t>
            </a:r>
            <a:r>
              <a:rPr lang="en-US" sz="5400" b="1" kern="1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N THẦY CÔ VÀ CÁC EM ĐÃ LẮNG NGHE</a:t>
            </a:r>
            <a:r>
              <a:rPr lang="en-US" sz="5400" b="1" kern="1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28701" y="1278731"/>
            <a:ext cx="8081963" cy="1385888"/>
            <a:chOff x="1028700" y="1704975"/>
            <a:chExt cx="8081963" cy="1847850"/>
          </a:xfrm>
        </p:grpSpPr>
        <p:sp>
          <p:nvSpPr>
            <p:cNvPr id="192519" name="Freeform 7"/>
            <p:cNvSpPr>
              <a:spLocks/>
            </p:cNvSpPr>
            <p:nvPr/>
          </p:nvSpPr>
          <p:spPr bwMode="gray">
            <a:xfrm>
              <a:off x="1028700" y="2590800"/>
              <a:ext cx="201930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gray">
            <a:xfrm rot="10800000">
              <a:off x="7186613" y="1704975"/>
              <a:ext cx="192405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21" name="AutoShape 9"/>
            <p:cNvSpPr>
              <a:spLocks noChangeArrowheads="1"/>
            </p:cNvSpPr>
            <p:nvPr/>
          </p:nvSpPr>
          <p:spPr bwMode="gray">
            <a:xfrm>
              <a:off x="1219200" y="2071687"/>
              <a:ext cx="7619999" cy="128111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vi-VN" sz="2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Internet là mạng liên kết các mạng máy tính</a:t>
              </a:r>
              <a:endPara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r>
                <a:rPr lang="vi-VN" sz="2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trên khắp thế giới</a:t>
              </a:r>
              <a:r>
                <a:rPr lang="vi-VN" sz="2000" b="1" i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5800" y="57150"/>
            <a:ext cx="37927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title"/>
          </p:nvPr>
        </p:nvSpPr>
        <p:spPr>
          <a:xfrm>
            <a:off x="1143000" y="685801"/>
            <a:ext cx="6477000" cy="42267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Internet là gì?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Dell\Desktop\BAI 5 T\ieQT2MM1gk7Ac3b21zMpeLR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686050"/>
            <a:ext cx="4419600" cy="21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914400" y="1894660"/>
            <a:ext cx="8081963" cy="1385888"/>
            <a:chOff x="1028700" y="1704975"/>
            <a:chExt cx="8081963" cy="1847850"/>
          </a:xfrm>
        </p:grpSpPr>
        <p:sp>
          <p:nvSpPr>
            <p:cNvPr id="192519" name="Freeform 7"/>
            <p:cNvSpPr>
              <a:spLocks/>
            </p:cNvSpPr>
            <p:nvPr/>
          </p:nvSpPr>
          <p:spPr bwMode="gray">
            <a:xfrm>
              <a:off x="1028700" y="2590800"/>
              <a:ext cx="201930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gray">
            <a:xfrm rot="10800000">
              <a:off x="7186613" y="1704975"/>
              <a:ext cx="192405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21" name="AutoShape 9"/>
            <p:cNvSpPr>
              <a:spLocks noChangeArrowheads="1"/>
            </p:cNvSpPr>
            <p:nvPr/>
          </p:nvSpPr>
          <p:spPr bwMode="gray">
            <a:xfrm>
              <a:off x="1295399" y="2268536"/>
              <a:ext cx="7543800" cy="1084264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buFontTx/>
                <a:buChar char="-"/>
              </a:pPr>
              <a:r>
                <a:rPr lang="en-US" sz="2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 sử dụng truy cập Internet để tìm kiếm,</a:t>
              </a:r>
            </a:p>
            <a:p>
              <a:pPr algn="l"/>
              <a:r>
                <a:rPr lang="en-US" sz="2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chia sẻ, lưu trữ và trao đổi thông tin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25"/>
          <p:cNvSpPr>
            <a:spLocks noGrp="1" noChangeArrowheads="1"/>
          </p:cNvSpPr>
          <p:nvPr>
            <p:ph type="title"/>
          </p:nvPr>
        </p:nvSpPr>
        <p:spPr>
          <a:xfrm>
            <a:off x="1219200" y="943728"/>
            <a:ext cx="8001000" cy="422672"/>
          </a:xfrm>
          <a:noFill/>
          <a:ln/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Người dùng có thể làm được những gì khi truy cập Internet?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2"/>
          <p:cNvGrpSpPr/>
          <p:nvPr/>
        </p:nvGrpSpPr>
        <p:grpSpPr>
          <a:xfrm>
            <a:off x="914400" y="2743200"/>
            <a:ext cx="8229601" cy="2074069"/>
            <a:chOff x="881062" y="1704975"/>
            <a:chExt cx="8229601" cy="2765424"/>
          </a:xfrm>
        </p:grpSpPr>
        <p:sp>
          <p:nvSpPr>
            <p:cNvPr id="16" name="Freeform 7"/>
            <p:cNvSpPr>
              <a:spLocks/>
            </p:cNvSpPr>
            <p:nvPr/>
          </p:nvSpPr>
          <p:spPr bwMode="gray">
            <a:xfrm>
              <a:off x="881062" y="3508374"/>
              <a:ext cx="201930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gray">
            <a:xfrm rot="10800000">
              <a:off x="7186613" y="1704975"/>
              <a:ext cx="1924050" cy="962025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792"/>
                </a:cxn>
                <a:cxn ang="0">
                  <a:pos x="2320" y="792"/>
                </a:cxn>
                <a:cxn ang="0">
                  <a:pos x="2320" y="696"/>
                </a:cxn>
                <a:cxn ang="0">
                  <a:pos x="88" y="696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gray">
            <a:xfrm>
              <a:off x="1109662" y="3125785"/>
              <a:ext cx="7577137" cy="10636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buFontTx/>
                <a:buChar char="-"/>
              </a:pP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Có nhiều dịch vụ thông tin khác nhau trên</a:t>
              </a:r>
            </a:p>
            <a:p>
              <a:pPr algn="l"/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Internet: WWW, tìm kiếm, th</a:t>
              </a:r>
              <a:r>
                <a:rPr lang="vi-VN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iện tử.</a:t>
              </a:r>
              <a:endParaRPr lang="en-US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57150"/>
            <a:ext cx="37927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371600" y="-171450"/>
            <a:ext cx="70214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Internet: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1524000"/>
            <a:ext cx="1676400" cy="1581150"/>
            <a:chOff x="6781800" y="1828800"/>
            <a:chExt cx="2182799" cy="1980220"/>
          </a:xfrm>
        </p:grpSpPr>
        <p:grpSp>
          <p:nvGrpSpPr>
            <p:cNvPr id="21" name="组合 13"/>
            <p:cNvGrpSpPr/>
            <p:nvPr/>
          </p:nvGrpSpPr>
          <p:grpSpPr>
            <a:xfrm>
              <a:off x="6781800" y="1828800"/>
              <a:ext cx="2182799" cy="1980220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436A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22" name="Picture 6" descr="C:\Users\Dell\Desktop\BAI 5 T\pngegg (3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2209800"/>
              <a:ext cx="1981200" cy="1151830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Users\Dell\Desktop\BAI 5 T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6396">
            <a:off x="295809" y="2410359"/>
            <a:ext cx="1219200" cy="1219200"/>
          </a:xfrm>
          <a:prstGeom prst="rect">
            <a:avLst/>
          </a:prstGeom>
          <a:noFill/>
        </p:spPr>
      </p:pic>
      <p:sp>
        <p:nvSpPr>
          <p:cNvPr id="18" name="Rounded Rectangular Callout 17"/>
          <p:cNvSpPr/>
          <p:nvPr/>
        </p:nvSpPr>
        <p:spPr bwMode="auto">
          <a:xfrm>
            <a:off x="2230950" y="742950"/>
            <a:ext cx="6913050" cy="4400550"/>
          </a:xfrm>
          <a:prstGeom prst="wedgeRoundRectCallout">
            <a:avLst>
              <a:gd name="adj1" fmla="val -65263"/>
              <a:gd name="adj2" fmla="val 1370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1900" b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Em hãy khái quát ngắn gọn đặc điểm của Internet thông qua các ví dụ sau: </a:t>
            </a:r>
            <a:endParaRPr lang="en-US" sz="19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Năm 2020, 1/3 dân số trên thế giới đang sử dụng Internet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Người sử dụng có thể nhận và gửi thông tin đồng thời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Người dùng có thể tìm kiếm, lưu trữ, trao đổi và chia sẽ  thông tin một cách thuận lợi, nhanh chóng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Internet là 1 mạng máy tính công cộng toàn cầu, không thuộc sở hữu của bất cứ ai.</a:t>
            </a:r>
          </a:p>
          <a:p>
            <a:pPr lvl="0" algn="just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Thông tin được cập nhật thường xuyên.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Thông tin lưu trữ thường trực, có thể sao chép nhanh và dễ dàng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Truyền tải thông tin dạng văn bản, hình ảnh, âm thanh, </a:t>
            </a:r>
            <a:endParaRPr lang="en-US" sz="19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90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Người dùng truy cập Internet có thể dùng bí danh thay cho tên thật.</a:t>
            </a:r>
            <a:endParaRPr lang="en-US" sz="1900" smtClean="0">
              <a:solidFill>
                <a:schemeClr val="tx2"/>
              </a:solidFill>
            </a:endParaRPr>
          </a:p>
          <a:p>
            <a:pPr lvl="0" algn="l" eaLnBrk="0" hangingPunct="0"/>
            <a:endParaRPr lang="en-US" sz="20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62000" y="-17770"/>
            <a:ext cx="7021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00150"/>
            <a:ext cx="6858000" cy="33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38200" y="8001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Năm 2020, 1/3 dân số trên thế giới đang sử dụng Internet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795" y="4552950"/>
            <a:ext cx="237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toàn cầu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Dell\Desktop\BAI 5 T\2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71600"/>
            <a:ext cx="6629400" cy="31813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43202" y="4552950"/>
            <a:ext cx="250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t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tác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742950"/>
            <a:ext cx="7620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+ Người sử dụng có thể nhận và gửi thông tin đồng thời</a:t>
            </a:r>
            <a:endParaRPr lang="en-US" sz="23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Dell\Desktop\BAI 5 T\7-loi-ich-cua-internet-mang-lai-cho-con-nguoi-trong-do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371600"/>
            <a:ext cx="7239000" cy="32146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43201" y="4552950"/>
            <a:ext cx="267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dễ tiếp cận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74295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+ Người dùng có thể tìm kiếm, lưu trữ, trao đổi và chia sẻ thông tin một cách thuận lợi, nhanh chóng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C:\Users\Dell\Desktop\BAI 5 T\hoi ng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657350"/>
            <a:ext cx="7315200" cy="2895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00200" y="74295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Internet là 1 mạng máy tính công cộng toàn cầu, không thuộc sở hữu của bất cứ ai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1" y="4552950"/>
            <a:ext cx="360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không chủ sở hữu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10682" y="0"/>
            <a:ext cx="7021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ell\Desktop\BAI 5 T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1200150"/>
            <a:ext cx="5176837" cy="3257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52601" y="742950"/>
            <a:ext cx="4673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Thông tin được cập nhật thường xuyên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1" y="4629150"/>
            <a:ext cx="239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cập nhật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04950"/>
            <a:ext cx="7010400" cy="318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600200" y="667003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+Thông tin lưu trữ thường trực, có thể sao chép nhanh và dễ dàng.</a:t>
            </a:r>
          </a:p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+ Truyền tải thông tin dạng văn bản, hình ảnh, âm thanh, …</a:t>
            </a:r>
          </a:p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2" y="4572000"/>
            <a:ext cx="340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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l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trữ, 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dạng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/>
      <p:bldP spid="17" grpId="0"/>
      <p:bldP spid="17" grpId="1"/>
      <p:bldP spid="19" grpId="0"/>
      <p:bldP spid="19" grpId="1"/>
      <p:bldP spid="20" grpId="0"/>
      <p:bldP spid="20" grpId="2"/>
      <p:bldP spid="2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086762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270TGp_medical_light_ani</Template>
  <TotalTime>1090</TotalTime>
  <Words>1172</Words>
  <Application>Microsoft Office PowerPoint</Application>
  <PresentationFormat>On-screen Show (16:9)</PresentationFormat>
  <Paragraphs>118</Paragraphs>
  <Slides>37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微软雅黑</vt:lpstr>
      <vt:lpstr>#9Slide03 BoosterNextFYBlack</vt:lpstr>
      <vt:lpstr>Arial</vt:lpstr>
      <vt:lpstr>Calibri</vt:lpstr>
      <vt:lpstr>Montserrat</vt:lpstr>
      <vt:lpstr>华文新魏</vt:lpstr>
      <vt:lpstr>Times New Roman</vt:lpstr>
      <vt:lpstr>Trebuchet MS</vt:lpstr>
      <vt:lpstr>Verdana</vt:lpstr>
      <vt:lpstr>Wingdings 3</vt:lpstr>
      <vt:lpstr>Custom Design</vt:lpstr>
      <vt:lpstr>1_Custom Design</vt:lpstr>
      <vt:lpstr>Office Theme</vt:lpstr>
      <vt:lpstr>Facet</vt:lpstr>
      <vt:lpstr>PowerPoint Presentation</vt:lpstr>
      <vt:lpstr>MỞ ĐẦU</vt:lpstr>
      <vt:lpstr>PowerPoint Presentation</vt:lpstr>
      <vt:lpstr>a. Internet là gì?</vt:lpstr>
      <vt:lpstr>b. Người dùng có thể làm được những gì khi truy cập Internet?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Về học tập: Học online trên mạng, tìm kiếm taì liệu, thi các cuộc thi Violympic, Olympic trên Internet.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Dell</dc:creator>
  <cp:lastModifiedBy>ADMIN</cp:lastModifiedBy>
  <cp:revision>111</cp:revision>
  <dcterms:created xsi:type="dcterms:W3CDTF">2021-07-22T13:08:10Z</dcterms:created>
  <dcterms:modified xsi:type="dcterms:W3CDTF">2021-10-11T20:19:35Z</dcterms:modified>
</cp:coreProperties>
</file>