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1" r:id="rId4"/>
    <p:sldId id="264" r:id="rId5"/>
    <p:sldId id="259" r:id="rId6"/>
    <p:sldId id="270" r:id="rId7"/>
    <p:sldId id="263" r:id="rId8"/>
    <p:sldId id="284" r:id="rId9"/>
    <p:sldId id="277" r:id="rId10"/>
    <p:sldId id="278" r:id="rId11"/>
    <p:sldId id="279" r:id="rId12"/>
    <p:sldId id="281" r:id="rId13"/>
    <p:sldId id="282" r:id="rId14"/>
    <p:sldId id="280"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66FF"/>
    <a:srgbClr val="99FF99"/>
    <a:srgbClr val="99F4F9"/>
    <a:srgbClr val="FED2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64" autoAdjust="0"/>
    <p:restoredTop sz="94660"/>
  </p:normalViewPr>
  <p:slideViewPr>
    <p:cSldViewPr snapToGrid="0">
      <p:cViewPr varScale="1">
        <p:scale>
          <a:sx n="86" d="100"/>
          <a:sy n="86" d="100"/>
        </p:scale>
        <p:origin x="5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D8C1A1-7C28-4AF8-99D8-60561545224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425590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D8C1A1-7C28-4AF8-99D8-60561545224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3128254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D8C1A1-7C28-4AF8-99D8-60561545224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2760649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6844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317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42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7738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9257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021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2372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8627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D8C1A1-7C28-4AF8-99D8-60561545224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1933546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469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D8C1A1-7C28-4AF8-99D8-605615452241}"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21876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D8C1A1-7C28-4AF8-99D8-605615452241}"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327608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D8C1A1-7C28-4AF8-99D8-605615452241}" type="datetimeFigureOut">
              <a:rPr lang="en-US" smtClean="0"/>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187194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D8C1A1-7C28-4AF8-99D8-605615452241}" type="datetimeFigureOut">
              <a:rPr lang="en-US" smtClean="0"/>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298890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8C1A1-7C28-4AF8-99D8-605615452241}" type="datetimeFigureOut">
              <a:rPr lang="en-US" smtClean="0"/>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113061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D8C1A1-7C28-4AF8-99D8-605615452241}"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165679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D8C1A1-7C28-4AF8-99D8-605615452241}"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18F26-2CDC-4645-A769-64BD348E7C35}" type="slidenum">
              <a:rPr lang="en-US" smtClean="0"/>
              <a:t>‹#›</a:t>
            </a:fld>
            <a:endParaRPr lang="en-US"/>
          </a:p>
        </p:txBody>
      </p:sp>
    </p:spTree>
    <p:extLst>
      <p:ext uri="{BB962C8B-B14F-4D97-AF65-F5344CB8AC3E}">
        <p14:creationId xmlns:p14="http://schemas.microsoft.com/office/powerpoint/2010/main" val="15844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8C1A1-7C28-4AF8-99D8-605615452241}" type="datetimeFigureOut">
              <a:rPr lang="en-US" smtClean="0"/>
              <a:t>9/1/2021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18F26-2CDC-4645-A769-64BD348E7C35}" type="slidenum">
              <a:rPr lang="en-US" smtClean="0"/>
              <a:t>‹#›</a:t>
            </a:fld>
            <a:endParaRPr lang="en-US"/>
          </a:p>
        </p:txBody>
      </p:sp>
    </p:spTree>
    <p:extLst>
      <p:ext uri="{BB962C8B-B14F-4D97-AF65-F5344CB8AC3E}">
        <p14:creationId xmlns:p14="http://schemas.microsoft.com/office/powerpoint/2010/main" val="757742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133F5E9-5DAC-4C4A-9DF5-C2B87276BCC8}"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CEC5C30-0B3A-4B13-ADDD-7C63C8AA92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2975069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image" Target="../media/image32.jpeg"/><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13.bin"/><Relationship Id="rId4" Type="http://schemas.openxmlformats.org/officeDocument/2006/relationships/image" Target="../media/image33.wmf"/></Relationships>
</file>

<file path=ppt/slides/_rels/slide11.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oleObject" Target="../embeddings/oleObject14.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41.wmf"/><Relationship Id="rId3" Type="http://schemas.openxmlformats.org/officeDocument/2006/relationships/image" Target="../media/image36.wmf"/><Relationship Id="rId7" Type="http://schemas.openxmlformats.org/officeDocument/2006/relationships/image" Target="../media/image38.wmf"/><Relationship Id="rId12" Type="http://schemas.openxmlformats.org/officeDocument/2006/relationships/oleObject" Target="../embeddings/oleObject20.bin"/><Relationship Id="rId2" Type="http://schemas.openxmlformats.org/officeDocument/2006/relationships/oleObject" Target="../embeddings/oleObject15.bin"/><Relationship Id="rId1" Type="http://schemas.openxmlformats.org/officeDocument/2006/relationships/slideLayout" Target="../slideLayouts/slideLayout7.xml"/><Relationship Id="rId6" Type="http://schemas.openxmlformats.org/officeDocument/2006/relationships/oleObject" Target="../embeddings/oleObject17.bin"/><Relationship Id="rId11" Type="http://schemas.openxmlformats.org/officeDocument/2006/relationships/image" Target="../media/image40.wmf"/><Relationship Id="rId5" Type="http://schemas.openxmlformats.org/officeDocument/2006/relationships/image" Target="../media/image37.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3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10.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6.wmf"/><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3.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6.bin"/><Relationship Id="rId14" Type="http://schemas.openxmlformats.org/officeDocument/2006/relationships/image" Target="../media/image17.wmf"/></Relationships>
</file>

<file path=ppt/slides/_rels/slide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2.jpeg"/><Relationship Id="rId3" Type="http://schemas.openxmlformats.org/officeDocument/2006/relationships/image" Target="../media/image29.wmf"/><Relationship Id="rId7" Type="http://schemas.openxmlformats.org/officeDocument/2006/relationships/image" Target="../media/image31.wmf"/><Relationship Id="rId2" Type="http://schemas.openxmlformats.org/officeDocument/2006/relationships/oleObject" Target="../embeddings/oleObject9.bin"/><Relationship Id="rId1" Type="http://schemas.openxmlformats.org/officeDocument/2006/relationships/slideLayout" Target="../slideLayouts/slideLayout7.xml"/><Relationship Id="rId6" Type="http://schemas.openxmlformats.org/officeDocument/2006/relationships/oleObject" Target="../embeddings/oleObject11.bin"/><Relationship Id="rId5" Type="http://schemas.openxmlformats.org/officeDocument/2006/relationships/image" Target="../media/image30.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2">
            <a:extLst>
              <a:ext uri="{FF2B5EF4-FFF2-40B4-BE49-F238E27FC236}">
                <a16:creationId xmlns:a16="http://schemas.microsoft.com/office/drawing/2014/main" id="{F4B5F415-7490-4054-85B4-10F7AE6D3385}"/>
              </a:ext>
            </a:extLst>
          </p:cNvPr>
          <p:cNvSpPr>
            <a:spLocks noGrp="1"/>
          </p:cNvSpPr>
          <p:nvPr>
            <p:ph type="ctrTitle"/>
          </p:nvPr>
        </p:nvSpPr>
        <p:spPr>
          <a:xfrm>
            <a:off x="262360" y="2980930"/>
            <a:ext cx="11809826" cy="1407997"/>
          </a:xfrm>
        </p:spPr>
        <p:txBody>
          <a:bodyPr anchor="ctr">
            <a:noAutofit/>
          </a:bodyPr>
          <a:lstStyle/>
          <a:p>
            <a:r>
              <a:rPr lang="en-US" sz="5000" b="1" dirty="0">
                <a:solidFill>
                  <a:srgbClr val="FFFF00"/>
                </a:solidFill>
                <a:cs typeface="Times New Roman" panose="02020603050405020304" pitchFamily="18" charset="0"/>
              </a:rPr>
              <a:t>Quan </a:t>
            </a:r>
            <a:r>
              <a:rPr lang="en-US" sz="5000" b="1" dirty="0" err="1">
                <a:solidFill>
                  <a:srgbClr val="FFFF00"/>
                </a:solidFill>
                <a:cs typeface="Times New Roman" panose="02020603050405020304" pitchFamily="18" charset="0"/>
              </a:rPr>
              <a:t>hệ</a:t>
            </a:r>
            <a:r>
              <a:rPr lang="en-US" sz="5000" b="1" dirty="0">
                <a:solidFill>
                  <a:srgbClr val="FFFF00"/>
                </a:solidFill>
                <a:cs typeface="Times New Roman" panose="02020603050405020304" pitchFamily="18" charset="0"/>
              </a:rPr>
              <a:t> chia </a:t>
            </a:r>
            <a:r>
              <a:rPr lang="en-US" sz="5000" b="1" dirty="0" err="1">
                <a:solidFill>
                  <a:srgbClr val="FFFF00"/>
                </a:solidFill>
                <a:cs typeface="Times New Roman" panose="02020603050405020304" pitchFamily="18" charset="0"/>
              </a:rPr>
              <a:t>hết</a:t>
            </a:r>
            <a:r>
              <a:rPr lang="en-US" sz="5000" b="1" dirty="0">
                <a:solidFill>
                  <a:srgbClr val="FFFF00"/>
                </a:solidFill>
                <a:cs typeface="Times New Roman" panose="02020603050405020304" pitchFamily="18" charset="0"/>
              </a:rPr>
              <a:t>. </a:t>
            </a:r>
            <a:r>
              <a:rPr lang="en-US" sz="5000" b="1" dirty="0" err="1">
                <a:solidFill>
                  <a:srgbClr val="FFFF00"/>
                </a:solidFill>
                <a:cs typeface="Times New Roman" panose="02020603050405020304" pitchFamily="18" charset="0"/>
              </a:rPr>
              <a:t>Tính</a:t>
            </a:r>
            <a:r>
              <a:rPr lang="en-US" sz="5000" b="1" dirty="0">
                <a:solidFill>
                  <a:srgbClr val="FFFF00"/>
                </a:solidFill>
                <a:cs typeface="Times New Roman" panose="02020603050405020304" pitchFamily="18" charset="0"/>
              </a:rPr>
              <a:t> </a:t>
            </a:r>
            <a:r>
              <a:rPr lang="en-US" sz="5000" b="1" dirty="0" err="1">
                <a:solidFill>
                  <a:srgbClr val="FFFF00"/>
                </a:solidFill>
                <a:cs typeface="Times New Roman" panose="02020603050405020304" pitchFamily="18" charset="0"/>
              </a:rPr>
              <a:t>chất</a:t>
            </a:r>
            <a:r>
              <a:rPr lang="en-US" sz="5000" b="1" dirty="0">
                <a:solidFill>
                  <a:srgbClr val="FFFF00"/>
                </a:solidFill>
                <a:cs typeface="Times New Roman" panose="02020603050405020304" pitchFamily="18" charset="0"/>
              </a:rPr>
              <a:t> chia </a:t>
            </a:r>
            <a:r>
              <a:rPr lang="en-US" sz="5000" b="1" dirty="0" err="1">
                <a:solidFill>
                  <a:srgbClr val="FFFF00"/>
                </a:solidFill>
                <a:cs typeface="Times New Roman" panose="02020603050405020304" pitchFamily="18" charset="0"/>
              </a:rPr>
              <a:t>hết</a:t>
            </a:r>
            <a:r>
              <a:rPr lang="en-US" sz="5000" b="1" dirty="0">
                <a:solidFill>
                  <a:srgbClr val="FFFF00"/>
                </a:solidFill>
                <a:cs typeface="Times New Roman" panose="02020603050405020304" pitchFamily="18" charset="0"/>
              </a:rPr>
              <a:t> </a:t>
            </a:r>
            <a:br>
              <a:rPr lang="en-US" sz="5000" b="1" dirty="0">
                <a:solidFill>
                  <a:srgbClr val="FFFF00"/>
                </a:solidFill>
                <a:cs typeface="Times New Roman" panose="02020603050405020304" pitchFamily="18" charset="0"/>
              </a:rPr>
            </a:br>
            <a:r>
              <a:rPr lang="en-US" sz="5000" b="1" dirty="0">
                <a:solidFill>
                  <a:srgbClr val="FFFF00"/>
                </a:solidFill>
                <a:cs typeface="Times New Roman" panose="02020603050405020304" pitchFamily="18" charset="0"/>
              </a:rPr>
              <a:t>(</a:t>
            </a:r>
            <a:r>
              <a:rPr lang="en-US" sz="5000" b="1" dirty="0" err="1">
                <a:solidFill>
                  <a:srgbClr val="FFFF00"/>
                </a:solidFill>
                <a:cs typeface="Times New Roman" panose="02020603050405020304" pitchFamily="18" charset="0"/>
              </a:rPr>
              <a:t>tiết</a:t>
            </a:r>
            <a:r>
              <a:rPr lang="en-US" sz="5000" b="1">
                <a:solidFill>
                  <a:srgbClr val="FFFF00"/>
                </a:solidFill>
                <a:cs typeface="Times New Roman" panose="02020603050405020304" pitchFamily="18" charset="0"/>
              </a:rPr>
              <a:t> 3)</a:t>
            </a:r>
            <a:endParaRPr lang="en-US" sz="5000" b="1" dirty="0">
              <a:solidFill>
                <a:srgbClr val="FFFF00"/>
              </a:solidFill>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4747910"/>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2062462" y="5106893"/>
            <a:ext cx="7949329" cy="746370"/>
          </a:xfrm>
        </p:spPr>
        <p:txBody>
          <a:bodyPr anchor="ctr">
            <a:normAutofit/>
          </a:bodyPr>
          <a:lstStyle/>
          <a:p>
            <a:r>
              <a:rPr lang="en-US" sz="2800">
                <a:solidFill>
                  <a:schemeClr val="bg1"/>
                </a:solidFill>
                <a:latin typeface="+mj-lt"/>
                <a:ea typeface="Tahoma" panose="020B0604030504040204" pitchFamily="34" charset="0"/>
                <a:cs typeface="Times New Roman" panose="02020603050405020304" pitchFamily="18" charset="0"/>
              </a:rPr>
              <a:t>Giáo viên: Lê Thị Ánh Tuyết</a:t>
            </a:r>
            <a:endParaRPr lang="en-US" sz="2800" dirty="0">
              <a:solidFill>
                <a:schemeClr val="bg1"/>
              </a:solidFill>
              <a:latin typeface="+mj-lt"/>
              <a:ea typeface="Tahoma" panose="020B0604030504040204" pitchFamily="34" charset="0"/>
              <a:cs typeface="Times New Roman" panose="02020603050405020304" pitchFamily="18" charset="0"/>
            </a:endParaRPr>
          </a:p>
        </p:txBody>
      </p:sp>
      <p:pic>
        <p:nvPicPr>
          <p:cNvPr id="7" name="1" descr="Clipboard">
            <a:extLst>
              <a:ext uri="{FF2B5EF4-FFF2-40B4-BE49-F238E27FC236}">
                <a16:creationId xmlns:a16="http://schemas.microsoft.com/office/drawing/2014/main" id="{2A123BD8-A09C-49C0-98E8-54B55610A9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31394">
            <a:off x="-685842" y="3883013"/>
            <a:ext cx="3194131" cy="3194131"/>
          </a:xfrm>
          <a:prstGeom prst="rect">
            <a:avLst/>
          </a:prstGeom>
        </p:spPr>
      </p:pic>
      <p:sp>
        <p:nvSpPr>
          <p:cNvPr id="8" name="Subtitle 2">
            <a:extLst>
              <a:ext uri="{FF2B5EF4-FFF2-40B4-BE49-F238E27FC236}">
                <a16:creationId xmlns:a16="http://schemas.microsoft.com/office/drawing/2014/main" id="{CF2EB805-B981-47B9-9661-CF05DB551677}"/>
              </a:ext>
            </a:extLst>
          </p:cNvPr>
          <p:cNvSpPr txBox="1">
            <a:spLocks/>
          </p:cNvSpPr>
          <p:nvPr/>
        </p:nvSpPr>
        <p:spPr>
          <a:xfrm>
            <a:off x="262360" y="160893"/>
            <a:ext cx="6563443" cy="1023569"/>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a:solidFill>
                  <a:schemeClr val="bg1"/>
                </a:solidFill>
                <a:latin typeface="+mj-lt"/>
                <a:ea typeface="Tahoma" panose="020B0604030504040204" pitchFamily="34" charset="0"/>
                <a:cs typeface="Times New Roman" panose="02020603050405020304" pitchFamily="18" charset="0"/>
              </a:rPr>
              <a:t>    PHÒNG GD&amp;ĐT CẦN GIUỘC</a:t>
            </a:r>
          </a:p>
          <a:p>
            <a:r>
              <a:rPr lang="en-US" sz="2800">
                <a:solidFill>
                  <a:schemeClr val="bg1"/>
                </a:solidFill>
                <a:latin typeface="+mj-lt"/>
                <a:ea typeface="Tahoma" panose="020B0604030504040204" pitchFamily="34" charset="0"/>
                <a:cs typeface="Times New Roman" panose="02020603050405020304" pitchFamily="18" charset="0"/>
              </a:rPr>
              <a:t>TRƯỜNG THCS PHƯỚC VĨNH ĐÔNG</a:t>
            </a:r>
            <a:endParaRPr lang="en-US" sz="2800" dirty="0">
              <a:solidFill>
                <a:schemeClr val="bg1"/>
              </a:solidFill>
              <a:latin typeface="+mj-lt"/>
              <a:ea typeface="Tahoma" panose="020B0604030504040204" pitchFamily="34" charset="0"/>
              <a:cs typeface="Times New Roman" panose="02020603050405020304" pitchFamily="18" charset="0"/>
            </a:endParaRPr>
          </a:p>
        </p:txBody>
      </p:sp>
      <p:sp>
        <p:nvSpPr>
          <p:cNvPr id="9" name="!!1">
            <a:extLst>
              <a:ext uri="{FF2B5EF4-FFF2-40B4-BE49-F238E27FC236}">
                <a16:creationId xmlns:a16="http://schemas.microsoft.com/office/drawing/2014/main" id="{0E246211-C9C9-4B3E-9DDF-914AB989AE93}"/>
              </a:ext>
            </a:extLst>
          </p:cNvPr>
          <p:cNvSpPr txBox="1"/>
          <p:nvPr/>
        </p:nvSpPr>
        <p:spPr>
          <a:xfrm>
            <a:off x="4397104" y="2138683"/>
            <a:ext cx="3330220" cy="861774"/>
          </a:xfrm>
          <a:prstGeom prst="rect">
            <a:avLst/>
          </a:prstGeom>
          <a:noFill/>
        </p:spPr>
        <p:txBody>
          <a:bodyPr wrap="square">
            <a:spAutoFit/>
          </a:bodyPr>
          <a:lstStyle/>
          <a:p>
            <a:pPr algn="ctr"/>
            <a:r>
              <a:rPr lang="en-US" sz="4800" b="1">
                <a:solidFill>
                  <a:srgbClr val="FFFF00"/>
                </a:solidFill>
                <a:latin typeface="+mj-lt"/>
                <a:cs typeface="Times New Roman" panose="02020603050405020304" pitchFamily="18" charset="0"/>
              </a:rPr>
              <a:t>S6-C1-T….</a:t>
            </a:r>
            <a:endParaRPr lang="en-US" sz="4800">
              <a:solidFill>
                <a:srgbClr val="FFFF00"/>
              </a:solidFill>
              <a:latin typeface="+mj-lt"/>
            </a:endParaRPr>
          </a:p>
        </p:txBody>
      </p:sp>
    </p:spTree>
    <p:extLst>
      <p:ext uri="{BB962C8B-B14F-4D97-AF65-F5344CB8AC3E}">
        <p14:creationId xmlns:p14="http://schemas.microsoft.com/office/powerpoint/2010/main" val="19123572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4EF09CF-3362-453A-9463-F6669A9D3E01}"/>
              </a:ext>
            </a:extLst>
          </p:cNvPr>
          <p:cNvGrpSpPr/>
          <p:nvPr/>
        </p:nvGrpSpPr>
        <p:grpSpPr>
          <a:xfrm rot="13033909">
            <a:off x="-1860192" y="-3620150"/>
            <a:ext cx="3136324" cy="6858000"/>
            <a:chOff x="9055676" y="0"/>
            <a:chExt cx="3136324" cy="6858000"/>
          </a:xfrm>
        </p:grpSpPr>
        <p:sp>
          <p:nvSpPr>
            <p:cNvPr id="13" name="Rectangle 12">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ounded Rectangle 8"/>
          <p:cNvSpPr/>
          <p:nvPr/>
        </p:nvSpPr>
        <p:spPr>
          <a:xfrm>
            <a:off x="7319120" y="0"/>
            <a:ext cx="4723723" cy="7782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HOẠT ĐỘNG LUYỆN TẬP</a:t>
            </a:r>
          </a:p>
        </p:txBody>
      </p:sp>
      <p:sp>
        <p:nvSpPr>
          <p:cNvPr id="25" name="TextBox 24"/>
          <p:cNvSpPr txBox="1"/>
          <p:nvPr/>
        </p:nvSpPr>
        <p:spPr>
          <a:xfrm>
            <a:off x="1283178" y="414969"/>
            <a:ext cx="4572126" cy="584775"/>
          </a:xfrm>
          <a:prstGeom prst="rect">
            <a:avLst/>
          </a:prstGeom>
          <a:noFill/>
        </p:spPr>
        <p:txBody>
          <a:bodyPr wrap="square" rtlCol="0">
            <a:spAutoFit/>
          </a:bodyPr>
          <a:lstStyle/>
          <a:p>
            <a:r>
              <a:rPr lang="en-US" sz="3200" b="1">
                <a:solidFill>
                  <a:srgbClr val="0070C0"/>
                </a:solidFill>
              </a:rPr>
              <a:t>Bài tập 8 SGK trang 34</a:t>
            </a:r>
          </a:p>
        </p:txBody>
      </p:sp>
      <p:sp>
        <p:nvSpPr>
          <p:cNvPr id="26" name="Rectangle 25"/>
          <p:cNvSpPr/>
          <p:nvPr/>
        </p:nvSpPr>
        <p:spPr>
          <a:xfrm>
            <a:off x="2170896" y="6406206"/>
            <a:ext cx="1890261" cy="369332"/>
          </a:xfrm>
          <a:prstGeom prst="rect">
            <a:avLst/>
          </a:prstGeom>
        </p:spPr>
        <p:txBody>
          <a:bodyPr wrap="none">
            <a:spAutoFit/>
          </a:bodyPr>
          <a:lstStyle/>
          <a:p>
            <a:r>
              <a:rPr lang="en-US" i="1">
                <a:solidFill>
                  <a:srgbClr val="CC0099"/>
                </a:solidFill>
              </a:rPr>
              <a:t>Hoạt động nhóm</a:t>
            </a: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8364"/>
            <a:ext cx="2170896" cy="1283257"/>
          </a:xfrm>
          <a:prstGeom prst="rect">
            <a:avLst/>
          </a:prstGeom>
        </p:spPr>
      </p:pic>
      <p:sp>
        <p:nvSpPr>
          <p:cNvPr id="3" name="TextBox 2"/>
          <p:cNvSpPr txBox="1"/>
          <p:nvPr/>
        </p:nvSpPr>
        <p:spPr>
          <a:xfrm>
            <a:off x="2853342" y="1582328"/>
            <a:ext cx="6190711" cy="646331"/>
          </a:xfrm>
          <a:prstGeom prst="rect">
            <a:avLst/>
          </a:prstGeom>
          <a:noFill/>
        </p:spPr>
        <p:txBody>
          <a:bodyPr wrap="square" rtlCol="0">
            <a:spAutoFit/>
          </a:bodyPr>
          <a:lstStyle/>
          <a:p>
            <a:r>
              <a:rPr lang="en-US" sz="3600"/>
              <a:t>Số bánh mỗi lần nướng là:</a:t>
            </a:r>
          </a:p>
        </p:txBody>
      </p:sp>
      <p:grpSp>
        <p:nvGrpSpPr>
          <p:cNvPr id="28" name="Group 27"/>
          <p:cNvGrpSpPr/>
          <p:nvPr/>
        </p:nvGrpSpPr>
        <p:grpSpPr>
          <a:xfrm>
            <a:off x="4492481" y="2228659"/>
            <a:ext cx="3450610" cy="646331"/>
            <a:chOff x="1963290" y="1849123"/>
            <a:chExt cx="3450610" cy="646331"/>
          </a:xfrm>
        </p:grpSpPr>
        <p:graphicFrame>
          <p:nvGraphicFramePr>
            <p:cNvPr id="4" name="Object 3"/>
            <p:cNvGraphicFramePr>
              <a:graphicFrameLocks noChangeAspect="1"/>
            </p:cNvGraphicFramePr>
            <p:nvPr>
              <p:extLst>
                <p:ext uri="{D42A27DB-BD31-4B8C-83A1-F6EECF244321}">
                  <p14:modId xmlns:p14="http://schemas.microsoft.com/office/powerpoint/2010/main" val="1458633259"/>
                </p:ext>
              </p:extLst>
            </p:nvPr>
          </p:nvGraphicFramePr>
          <p:xfrm>
            <a:off x="1963290" y="2037160"/>
            <a:ext cx="1689100" cy="393700"/>
          </p:xfrm>
          <a:graphic>
            <a:graphicData uri="http://schemas.openxmlformats.org/presentationml/2006/ole">
              <mc:AlternateContent xmlns:mc="http://schemas.openxmlformats.org/markup-compatibility/2006">
                <mc:Choice xmlns:v="urn:schemas-microsoft-com:vml" Requires="v">
                  <p:oleObj name="Equation" r:id="rId3" imgW="1688760" imgH="393480" progId="Equation.DSMT4">
                    <p:embed/>
                  </p:oleObj>
                </mc:Choice>
                <mc:Fallback>
                  <p:oleObj name="Equation" r:id="rId3" imgW="1688760" imgH="393480" progId="Equation.DSMT4">
                    <p:embed/>
                    <p:pic>
                      <p:nvPicPr>
                        <p:cNvPr id="0" name=""/>
                        <p:cNvPicPr/>
                        <p:nvPr/>
                      </p:nvPicPr>
                      <p:blipFill>
                        <a:blip r:embed="rId4"/>
                        <a:stretch>
                          <a:fillRect/>
                        </a:stretch>
                      </p:blipFill>
                      <p:spPr>
                        <a:xfrm>
                          <a:off x="1963290" y="2037160"/>
                          <a:ext cx="1689100" cy="393700"/>
                        </a:xfrm>
                        <a:prstGeom prst="rect">
                          <a:avLst/>
                        </a:prstGeom>
                      </p:spPr>
                    </p:pic>
                  </p:oleObj>
                </mc:Fallback>
              </mc:AlternateContent>
            </a:graphicData>
          </a:graphic>
        </p:graphicFrame>
        <p:sp>
          <p:nvSpPr>
            <p:cNvPr id="18" name="TextBox 17"/>
            <p:cNvSpPr txBox="1"/>
            <p:nvPr/>
          </p:nvSpPr>
          <p:spPr>
            <a:xfrm>
              <a:off x="3764615" y="1849123"/>
              <a:ext cx="1649285" cy="646331"/>
            </a:xfrm>
            <a:prstGeom prst="rect">
              <a:avLst/>
            </a:prstGeom>
            <a:noFill/>
          </p:spPr>
          <p:txBody>
            <a:bodyPr wrap="square" rtlCol="0">
              <a:spAutoFit/>
            </a:bodyPr>
            <a:lstStyle/>
            <a:p>
              <a:r>
                <a:rPr lang="en-US" sz="3600"/>
                <a:t>(chiếc)</a:t>
              </a:r>
            </a:p>
          </p:txBody>
        </p:sp>
      </p:grpSp>
      <p:grpSp>
        <p:nvGrpSpPr>
          <p:cNvPr id="30" name="Group 29"/>
          <p:cNvGrpSpPr/>
          <p:nvPr/>
        </p:nvGrpSpPr>
        <p:grpSpPr>
          <a:xfrm>
            <a:off x="2307083" y="2998524"/>
            <a:ext cx="9346653" cy="646331"/>
            <a:chOff x="2307083" y="2998524"/>
            <a:chExt cx="9346653" cy="646331"/>
          </a:xfrm>
        </p:grpSpPr>
        <p:sp>
          <p:nvSpPr>
            <p:cNvPr id="29" name="TextBox 28"/>
            <p:cNvSpPr txBox="1"/>
            <p:nvPr/>
          </p:nvSpPr>
          <p:spPr>
            <a:xfrm>
              <a:off x="2307083" y="2998524"/>
              <a:ext cx="9346653" cy="646331"/>
            </a:xfrm>
            <a:prstGeom prst="rect">
              <a:avLst/>
            </a:prstGeom>
            <a:noFill/>
          </p:spPr>
          <p:txBody>
            <a:bodyPr wrap="square" rtlCol="0">
              <a:spAutoFit/>
            </a:bodyPr>
            <a:lstStyle/>
            <a:p>
              <a:r>
                <a:rPr lang="en-US" sz="3600"/>
                <a:t>Vì            nên người bán hàng đã đếm sai.</a:t>
              </a:r>
            </a:p>
          </p:txBody>
        </p:sp>
        <p:graphicFrame>
          <p:nvGraphicFramePr>
            <p:cNvPr id="19" name="Object 18"/>
            <p:cNvGraphicFramePr>
              <a:graphicFrameLocks noChangeAspect="1"/>
            </p:cNvGraphicFramePr>
            <p:nvPr>
              <p:extLst>
                <p:ext uri="{D42A27DB-BD31-4B8C-83A1-F6EECF244321}">
                  <p14:modId xmlns:p14="http://schemas.microsoft.com/office/powerpoint/2010/main" val="1533388687"/>
                </p:ext>
              </p:extLst>
            </p:nvPr>
          </p:nvGraphicFramePr>
          <p:xfrm>
            <a:off x="2934241" y="3102130"/>
            <a:ext cx="1270000" cy="419100"/>
          </p:xfrm>
          <a:graphic>
            <a:graphicData uri="http://schemas.openxmlformats.org/presentationml/2006/ole">
              <mc:AlternateContent xmlns:mc="http://schemas.openxmlformats.org/markup-compatibility/2006">
                <mc:Choice xmlns:v="urn:schemas-microsoft-com:vml" Requires="v">
                  <p:oleObj name="Equation" r:id="rId5" imgW="1269720" imgH="419040" progId="Equation.DSMT4">
                    <p:embed/>
                  </p:oleObj>
                </mc:Choice>
                <mc:Fallback>
                  <p:oleObj name="Equation" r:id="rId5" imgW="1269720" imgH="419040" progId="Equation.DSMT4">
                    <p:embed/>
                    <p:pic>
                      <p:nvPicPr>
                        <p:cNvPr id="0" name=""/>
                        <p:cNvPicPr/>
                        <p:nvPr/>
                      </p:nvPicPr>
                      <p:blipFill>
                        <a:blip r:embed="rId6"/>
                        <a:stretch>
                          <a:fillRect/>
                        </a:stretch>
                      </p:blipFill>
                      <p:spPr>
                        <a:xfrm>
                          <a:off x="2934241" y="3102130"/>
                          <a:ext cx="1270000" cy="419100"/>
                        </a:xfrm>
                        <a:prstGeom prst="rect">
                          <a:avLst/>
                        </a:prstGeom>
                      </p:spPr>
                    </p:pic>
                  </p:oleObj>
                </mc:Fallback>
              </mc:AlternateContent>
            </a:graphicData>
          </a:graphic>
        </p:graphicFrame>
      </p:grpSp>
    </p:spTree>
    <p:extLst>
      <p:ext uri="{BB962C8B-B14F-4D97-AF65-F5344CB8AC3E}">
        <p14:creationId xmlns:p14="http://schemas.microsoft.com/office/powerpoint/2010/main" val="2520060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94179" y="318221"/>
            <a:ext cx="4377447" cy="646331"/>
          </a:xfrm>
          <a:prstGeom prst="rect">
            <a:avLst/>
          </a:prstGeom>
          <a:solidFill>
            <a:schemeClr val="accent6">
              <a:lumMod val="20000"/>
              <a:lumOff val="80000"/>
            </a:schemeClr>
          </a:solidFill>
          <a:scene3d>
            <a:camera prst="orthographicFront"/>
            <a:lightRig rig="threePt" dir="t"/>
          </a:scene3d>
          <a:sp3d>
            <a:bevelT w="114300" prst="artDeco"/>
          </a:sp3d>
        </p:spPr>
        <p:txBody>
          <a:bodyPr wrap="square" rtlCol="0">
            <a:spAutoFit/>
          </a:bodyPr>
          <a:lstStyle/>
          <a:p>
            <a:pPr algn="ctr"/>
            <a:r>
              <a:rPr lang="en-US" sz="3600" b="1">
                <a:solidFill>
                  <a:srgbClr val="FF0000"/>
                </a:solidFill>
              </a:rPr>
              <a:t>BÀI TẬP VỀ NHÀ</a:t>
            </a:r>
          </a:p>
        </p:txBody>
      </p:sp>
      <p:grpSp>
        <p:nvGrpSpPr>
          <p:cNvPr id="6" name="Group 5"/>
          <p:cNvGrpSpPr/>
          <p:nvPr/>
        </p:nvGrpSpPr>
        <p:grpSpPr>
          <a:xfrm>
            <a:off x="1682885" y="964552"/>
            <a:ext cx="10000033" cy="5078313"/>
            <a:chOff x="642026" y="777575"/>
            <a:chExt cx="10000033" cy="5078313"/>
          </a:xfrm>
        </p:grpSpPr>
        <p:sp>
          <p:nvSpPr>
            <p:cNvPr id="4" name="Rectangle 3"/>
            <p:cNvSpPr/>
            <p:nvPr/>
          </p:nvSpPr>
          <p:spPr>
            <a:xfrm>
              <a:off x="642026" y="777575"/>
              <a:ext cx="10000033" cy="5078313"/>
            </a:xfrm>
            <a:prstGeom prst="rect">
              <a:avLst/>
            </a:prstGeom>
          </p:spPr>
          <p:txBody>
            <a:bodyPr wrap="square">
              <a:spAutoFit/>
            </a:bodyPr>
            <a:lstStyle/>
            <a:p>
              <a:pPr algn="just">
                <a:lnSpc>
                  <a:spcPct val="150000"/>
                </a:lnSpc>
                <a:spcAft>
                  <a:spcPts val="0"/>
                </a:spcAft>
              </a:pPr>
              <a:r>
                <a:rPr lang="en-US" sz="3600" b="1">
                  <a:latin typeface="+mj-lt"/>
                  <a:ea typeface="Times New Roman" panose="02020603050405020304" pitchFamily="18" charset="0"/>
                  <a:cs typeface="Times New Roman" panose="02020603050405020304" pitchFamily="18" charset="0"/>
                </a:rPr>
                <a:t>Bài 1:</a:t>
              </a:r>
              <a:r>
                <a:rPr lang="en-US" sz="3600">
                  <a:latin typeface="+mj-lt"/>
                  <a:ea typeface="Times New Roman" panose="02020603050405020304" pitchFamily="18" charset="0"/>
                  <a:cs typeface="Times New Roman" panose="02020603050405020304" pitchFamily="18" charset="0"/>
                </a:rPr>
                <a:t> </a:t>
              </a:r>
            </a:p>
            <a:p>
              <a:pPr lvl="0" algn="just">
                <a:lnSpc>
                  <a:spcPct val="150000"/>
                </a:lnSpc>
                <a:spcAft>
                  <a:spcPts val="0"/>
                </a:spcAft>
              </a:pPr>
              <a:r>
                <a:rPr lang="en-US" sz="3600">
                  <a:latin typeface="+mj-lt"/>
                  <a:ea typeface="Times New Roman" panose="02020603050405020304" pitchFamily="18" charset="0"/>
                  <a:cs typeface="Times New Roman" panose="02020603050405020304" pitchFamily="18" charset="0"/>
                </a:rPr>
                <a:t>  a) Tìm các ước của các số sau: 24, 35, 36</a:t>
              </a:r>
            </a:p>
            <a:p>
              <a:pPr lvl="0" algn="just">
                <a:lnSpc>
                  <a:spcPct val="150000"/>
                </a:lnSpc>
                <a:spcAft>
                  <a:spcPts val="0"/>
                </a:spcAft>
              </a:pPr>
              <a:r>
                <a:rPr lang="en-US" sz="3600">
                  <a:latin typeface="+mj-lt"/>
                  <a:ea typeface="Times New Roman" panose="02020603050405020304" pitchFamily="18" charset="0"/>
                  <a:cs typeface="Times New Roman" panose="02020603050405020304" pitchFamily="18" charset="0"/>
                </a:rPr>
                <a:t>  b) Tìm 5 bội của các số sau: 6, 12, 24</a:t>
              </a:r>
            </a:p>
            <a:p>
              <a:pPr algn="just">
                <a:lnSpc>
                  <a:spcPct val="150000"/>
                </a:lnSpc>
                <a:spcAft>
                  <a:spcPts val="0"/>
                </a:spcAft>
              </a:pPr>
              <a:r>
                <a:rPr lang="en-US" sz="3600" b="1">
                  <a:latin typeface="+mj-lt"/>
                  <a:ea typeface="Times New Roman" panose="02020603050405020304" pitchFamily="18" charset="0"/>
                  <a:cs typeface="Times New Roman" panose="02020603050405020304" pitchFamily="18" charset="0"/>
                </a:rPr>
                <a:t>Bài 2:</a:t>
              </a:r>
              <a:r>
                <a:rPr lang="en-US" sz="3600">
                  <a:latin typeface="+mj-lt"/>
                  <a:ea typeface="Times New Roman" panose="02020603050405020304" pitchFamily="18" charset="0"/>
                  <a:cs typeface="Times New Roman" panose="02020603050405020304" pitchFamily="18" charset="0"/>
                </a:rPr>
                <a:t> Tìm số tự nhiên x, biết:</a:t>
              </a:r>
            </a:p>
            <a:p>
              <a:pPr marL="270510" algn="just">
                <a:lnSpc>
                  <a:spcPct val="150000"/>
                </a:lnSpc>
                <a:spcAft>
                  <a:spcPts val="0"/>
                </a:spcAft>
              </a:pPr>
              <a:r>
                <a:rPr lang="en-US" sz="3600">
                  <a:latin typeface="+mj-lt"/>
                  <a:ea typeface="Times New Roman" panose="02020603050405020304" pitchFamily="18" charset="0"/>
                  <a:cs typeface="Times New Roman" panose="02020603050405020304" pitchFamily="18" charset="0"/>
                </a:rPr>
                <a:t>a) x là ước của 48 và x &gt; 10</a:t>
              </a:r>
            </a:p>
            <a:p>
              <a:pPr marL="270510" algn="just">
                <a:lnSpc>
                  <a:spcPct val="150000"/>
                </a:lnSpc>
                <a:spcAft>
                  <a:spcPts val="0"/>
                </a:spcAft>
              </a:pPr>
              <a:r>
                <a:rPr lang="en-US" sz="3600">
                  <a:latin typeface="+mj-lt"/>
                  <a:ea typeface="Times New Roman" panose="02020603050405020304" pitchFamily="18" charset="0"/>
                  <a:cs typeface="Times New Roman" panose="02020603050405020304" pitchFamily="18" charset="0"/>
                </a:rPr>
                <a:t>b) x là bội của 12 và </a:t>
              </a:r>
            </a:p>
          </p:txBody>
        </p:sp>
        <p:graphicFrame>
          <p:nvGraphicFramePr>
            <p:cNvPr id="5" name="Object 4"/>
            <p:cNvGraphicFramePr>
              <a:graphicFrameLocks noChangeAspect="1"/>
            </p:cNvGraphicFramePr>
            <p:nvPr>
              <p:extLst>
                <p:ext uri="{D42A27DB-BD31-4B8C-83A1-F6EECF244321}">
                  <p14:modId xmlns:p14="http://schemas.microsoft.com/office/powerpoint/2010/main" val="4137722328"/>
                </p:ext>
              </p:extLst>
            </p:nvPr>
          </p:nvGraphicFramePr>
          <p:xfrm>
            <a:off x="5296981" y="5212842"/>
            <a:ext cx="2463800" cy="393700"/>
          </p:xfrm>
          <a:graphic>
            <a:graphicData uri="http://schemas.openxmlformats.org/presentationml/2006/ole">
              <mc:AlternateContent xmlns:mc="http://schemas.openxmlformats.org/markup-compatibility/2006">
                <mc:Choice xmlns:v="urn:schemas-microsoft-com:vml" Requires="v">
                  <p:oleObj name="Equation" r:id="rId2" imgW="2463480" imgH="393480" progId="Equation.DSMT4">
                    <p:embed/>
                  </p:oleObj>
                </mc:Choice>
                <mc:Fallback>
                  <p:oleObj name="Equation" r:id="rId2" imgW="2463480" imgH="393480" progId="Equation.DSMT4">
                    <p:embed/>
                    <p:pic>
                      <p:nvPicPr>
                        <p:cNvPr id="0" name=""/>
                        <p:cNvPicPr/>
                        <p:nvPr/>
                      </p:nvPicPr>
                      <p:blipFill>
                        <a:blip r:embed="rId3"/>
                        <a:stretch>
                          <a:fillRect/>
                        </a:stretch>
                      </p:blipFill>
                      <p:spPr>
                        <a:xfrm>
                          <a:off x="5296981" y="5212842"/>
                          <a:ext cx="2463800" cy="393700"/>
                        </a:xfrm>
                        <a:prstGeom prst="rect">
                          <a:avLst/>
                        </a:prstGeom>
                      </p:spPr>
                    </p:pic>
                  </p:oleObj>
                </mc:Fallback>
              </mc:AlternateContent>
            </a:graphicData>
          </a:graphic>
        </p:graphicFrame>
      </p:grpSp>
    </p:spTree>
    <p:extLst>
      <p:ext uri="{BB962C8B-B14F-4D97-AF65-F5344CB8AC3E}">
        <p14:creationId xmlns:p14="http://schemas.microsoft.com/office/powerpoint/2010/main" val="248173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94179" y="318221"/>
            <a:ext cx="4377447" cy="646331"/>
          </a:xfrm>
          <a:prstGeom prst="rect">
            <a:avLst/>
          </a:prstGeom>
          <a:solidFill>
            <a:schemeClr val="accent6">
              <a:lumMod val="20000"/>
              <a:lumOff val="80000"/>
            </a:schemeClr>
          </a:solidFill>
          <a:scene3d>
            <a:camera prst="orthographicFront"/>
            <a:lightRig rig="threePt" dir="t"/>
          </a:scene3d>
          <a:sp3d>
            <a:bevelT w="114300" prst="artDeco"/>
          </a:sp3d>
        </p:spPr>
        <p:txBody>
          <a:bodyPr wrap="square" rtlCol="0">
            <a:spAutoFit/>
          </a:bodyPr>
          <a:lstStyle/>
          <a:p>
            <a:pPr algn="ctr"/>
            <a:r>
              <a:rPr lang="en-US" sz="3600" b="1">
                <a:solidFill>
                  <a:srgbClr val="FF0000"/>
                </a:solidFill>
              </a:rPr>
              <a:t>BÀI TẬP VỀ NHÀ</a:t>
            </a:r>
          </a:p>
        </p:txBody>
      </p:sp>
      <p:graphicFrame>
        <p:nvGraphicFramePr>
          <p:cNvPr id="3" name="Object 2"/>
          <p:cNvGraphicFramePr>
            <a:graphicFrameLocks noChangeAspect="1"/>
          </p:cNvGraphicFramePr>
          <p:nvPr>
            <p:extLst>
              <p:ext uri="{D42A27DB-BD31-4B8C-83A1-F6EECF244321}">
                <p14:modId xmlns:p14="http://schemas.microsoft.com/office/powerpoint/2010/main" val="3356783313"/>
              </p:ext>
            </p:extLst>
          </p:nvPr>
        </p:nvGraphicFramePr>
        <p:xfrm>
          <a:off x="1951038" y="2054225"/>
          <a:ext cx="2755900" cy="482600"/>
        </p:xfrm>
        <a:graphic>
          <a:graphicData uri="http://schemas.openxmlformats.org/presentationml/2006/ole">
            <mc:AlternateContent xmlns:mc="http://schemas.openxmlformats.org/markup-compatibility/2006">
              <mc:Choice xmlns:v="urn:schemas-microsoft-com:vml" Requires="v">
                <p:oleObj name="Equation" r:id="rId2" imgW="2755800" imgH="482400" progId="Equation.DSMT4">
                  <p:embed/>
                </p:oleObj>
              </mc:Choice>
              <mc:Fallback>
                <p:oleObj name="Equation" r:id="rId2" imgW="2755800" imgH="482400" progId="Equation.DSMT4">
                  <p:embed/>
                  <p:pic>
                    <p:nvPicPr>
                      <p:cNvPr id="0" name=""/>
                      <p:cNvPicPr/>
                      <p:nvPr/>
                    </p:nvPicPr>
                    <p:blipFill>
                      <a:blip r:embed="rId3"/>
                      <a:stretch>
                        <a:fillRect/>
                      </a:stretch>
                    </p:blipFill>
                    <p:spPr>
                      <a:xfrm>
                        <a:off x="1951038" y="2054225"/>
                        <a:ext cx="2755900" cy="4826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788836412"/>
              </p:ext>
            </p:extLst>
          </p:nvPr>
        </p:nvGraphicFramePr>
        <p:xfrm>
          <a:off x="6829425" y="2054225"/>
          <a:ext cx="4254500" cy="482600"/>
        </p:xfrm>
        <a:graphic>
          <a:graphicData uri="http://schemas.openxmlformats.org/presentationml/2006/ole">
            <mc:AlternateContent xmlns:mc="http://schemas.openxmlformats.org/markup-compatibility/2006">
              <mc:Choice xmlns:v="urn:schemas-microsoft-com:vml" Requires="v">
                <p:oleObj name="Equation" r:id="rId4" imgW="4254480" imgH="482400" progId="Equation.DSMT4">
                  <p:embed/>
                </p:oleObj>
              </mc:Choice>
              <mc:Fallback>
                <p:oleObj name="Equation" r:id="rId4" imgW="4254480" imgH="482400" progId="Equation.DSMT4">
                  <p:embed/>
                  <p:pic>
                    <p:nvPicPr>
                      <p:cNvPr id="0" name=""/>
                      <p:cNvPicPr/>
                      <p:nvPr/>
                    </p:nvPicPr>
                    <p:blipFill>
                      <a:blip r:embed="rId5"/>
                      <a:stretch>
                        <a:fillRect/>
                      </a:stretch>
                    </p:blipFill>
                    <p:spPr>
                      <a:xfrm>
                        <a:off x="6829425" y="2054225"/>
                        <a:ext cx="4254500" cy="4826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18082686"/>
              </p:ext>
            </p:extLst>
          </p:nvPr>
        </p:nvGraphicFramePr>
        <p:xfrm>
          <a:off x="1944688" y="2709863"/>
          <a:ext cx="3962400" cy="482600"/>
        </p:xfrm>
        <a:graphic>
          <a:graphicData uri="http://schemas.openxmlformats.org/presentationml/2006/ole">
            <mc:AlternateContent xmlns:mc="http://schemas.openxmlformats.org/markup-compatibility/2006">
              <mc:Choice xmlns:v="urn:schemas-microsoft-com:vml" Requires="v">
                <p:oleObj name="Equation" r:id="rId6" imgW="3962160" imgH="482400" progId="Equation.DSMT4">
                  <p:embed/>
                </p:oleObj>
              </mc:Choice>
              <mc:Fallback>
                <p:oleObj name="Equation" r:id="rId6" imgW="3962160" imgH="482400" progId="Equation.DSMT4">
                  <p:embed/>
                  <p:pic>
                    <p:nvPicPr>
                      <p:cNvPr id="0" name=""/>
                      <p:cNvPicPr/>
                      <p:nvPr/>
                    </p:nvPicPr>
                    <p:blipFill>
                      <a:blip r:embed="rId7"/>
                      <a:stretch>
                        <a:fillRect/>
                      </a:stretch>
                    </p:blipFill>
                    <p:spPr>
                      <a:xfrm>
                        <a:off x="1944688" y="2709863"/>
                        <a:ext cx="3962400" cy="482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88986957"/>
              </p:ext>
            </p:extLst>
          </p:nvPr>
        </p:nvGraphicFramePr>
        <p:xfrm>
          <a:off x="6784975" y="2703513"/>
          <a:ext cx="3098800" cy="482600"/>
        </p:xfrm>
        <a:graphic>
          <a:graphicData uri="http://schemas.openxmlformats.org/presentationml/2006/ole">
            <mc:AlternateContent xmlns:mc="http://schemas.openxmlformats.org/markup-compatibility/2006">
              <mc:Choice xmlns:v="urn:schemas-microsoft-com:vml" Requires="v">
                <p:oleObj name="Equation" r:id="rId8" imgW="3098520" imgH="482400" progId="Equation.DSMT4">
                  <p:embed/>
                </p:oleObj>
              </mc:Choice>
              <mc:Fallback>
                <p:oleObj name="Equation" r:id="rId8" imgW="3098520" imgH="482400" progId="Equation.DSMT4">
                  <p:embed/>
                  <p:pic>
                    <p:nvPicPr>
                      <p:cNvPr id="0" name=""/>
                      <p:cNvPicPr/>
                      <p:nvPr/>
                    </p:nvPicPr>
                    <p:blipFill>
                      <a:blip r:embed="rId9"/>
                      <a:stretch>
                        <a:fillRect/>
                      </a:stretch>
                    </p:blipFill>
                    <p:spPr>
                      <a:xfrm>
                        <a:off x="6784975" y="2703513"/>
                        <a:ext cx="3098800" cy="482600"/>
                      </a:xfrm>
                      <a:prstGeom prst="rect">
                        <a:avLst/>
                      </a:prstGeom>
                    </p:spPr>
                  </p:pic>
                </p:oleObj>
              </mc:Fallback>
            </mc:AlternateContent>
          </a:graphicData>
        </a:graphic>
      </p:graphicFrame>
      <p:sp>
        <p:nvSpPr>
          <p:cNvPr id="8" name="Rectangle 7"/>
          <p:cNvSpPr/>
          <p:nvPr/>
        </p:nvSpPr>
        <p:spPr>
          <a:xfrm>
            <a:off x="963553" y="964552"/>
            <a:ext cx="7487627" cy="923330"/>
          </a:xfrm>
          <a:prstGeom prst="rect">
            <a:avLst/>
          </a:prstGeom>
        </p:spPr>
        <p:txBody>
          <a:bodyPr wrap="none">
            <a:spAutoFit/>
          </a:bodyPr>
          <a:lstStyle/>
          <a:p>
            <a:pPr algn="just">
              <a:lnSpc>
                <a:spcPct val="150000"/>
              </a:lnSpc>
              <a:spcAft>
                <a:spcPts val="0"/>
              </a:spcAft>
            </a:pPr>
            <a:r>
              <a:rPr lang="en-US" sz="3600" b="1">
                <a:latin typeface="+mj-lt"/>
                <a:ea typeface="Times New Roman" panose="02020603050405020304" pitchFamily="18" charset="0"/>
                <a:cs typeface="Times New Roman" panose="02020603050405020304" pitchFamily="18" charset="0"/>
              </a:rPr>
              <a:t>Bài 3:</a:t>
            </a:r>
            <a:r>
              <a:rPr lang="en-US" sz="3600">
                <a:latin typeface="+mj-lt"/>
                <a:ea typeface="Times New Roman" panose="02020603050405020304" pitchFamily="18" charset="0"/>
                <a:cs typeface="Times New Roman" panose="02020603050405020304" pitchFamily="18" charset="0"/>
              </a:rPr>
              <a:t> Tìm các số tự nhiên x, y biết:</a:t>
            </a:r>
          </a:p>
        </p:txBody>
      </p:sp>
      <p:sp>
        <p:nvSpPr>
          <p:cNvPr id="10" name="Rectangle 9"/>
          <p:cNvSpPr/>
          <p:nvPr/>
        </p:nvSpPr>
        <p:spPr>
          <a:xfrm>
            <a:off x="963553" y="3215871"/>
            <a:ext cx="7128555" cy="820674"/>
          </a:xfrm>
          <a:prstGeom prst="rect">
            <a:avLst/>
          </a:prstGeom>
        </p:spPr>
        <p:txBody>
          <a:bodyPr wrap="none">
            <a:spAutoFit/>
          </a:bodyPr>
          <a:lstStyle/>
          <a:p>
            <a:pPr algn="just">
              <a:lnSpc>
                <a:spcPct val="150000"/>
              </a:lnSpc>
              <a:spcAft>
                <a:spcPts val="0"/>
              </a:spcAft>
            </a:pPr>
            <a:r>
              <a:rPr lang="en-US" sz="3600" b="1">
                <a:latin typeface="+mj-lt"/>
                <a:ea typeface="Times New Roman" panose="02020603050405020304" pitchFamily="18" charset="0"/>
                <a:cs typeface="Times New Roman" panose="02020603050405020304" pitchFamily="18" charset="0"/>
              </a:rPr>
              <a:t>Bài 4:</a:t>
            </a:r>
            <a:r>
              <a:rPr lang="en-US" sz="3600">
                <a:latin typeface="+mj-lt"/>
                <a:ea typeface="Times New Roman" panose="02020603050405020304" pitchFamily="18" charset="0"/>
                <a:cs typeface="Times New Roman" panose="02020603050405020304" pitchFamily="18" charset="0"/>
              </a:rPr>
              <a:t> Tìm các số tự nhiên x biết: </a:t>
            </a:r>
          </a:p>
        </p:txBody>
      </p:sp>
      <p:graphicFrame>
        <p:nvGraphicFramePr>
          <p:cNvPr id="11" name="Object 10"/>
          <p:cNvGraphicFramePr>
            <a:graphicFrameLocks noChangeAspect="1"/>
          </p:cNvGraphicFramePr>
          <p:nvPr>
            <p:extLst>
              <p:ext uri="{D42A27DB-BD31-4B8C-83A1-F6EECF244321}">
                <p14:modId xmlns:p14="http://schemas.microsoft.com/office/powerpoint/2010/main" val="2060478728"/>
              </p:ext>
            </p:extLst>
          </p:nvPr>
        </p:nvGraphicFramePr>
        <p:xfrm>
          <a:off x="1971675" y="4271963"/>
          <a:ext cx="3149600" cy="508000"/>
        </p:xfrm>
        <a:graphic>
          <a:graphicData uri="http://schemas.openxmlformats.org/presentationml/2006/ole">
            <mc:AlternateContent xmlns:mc="http://schemas.openxmlformats.org/markup-compatibility/2006">
              <mc:Choice xmlns:v="urn:schemas-microsoft-com:vml" Requires="v">
                <p:oleObj name="Equation" r:id="rId10" imgW="3149280" imgH="507960" progId="Equation.DSMT4">
                  <p:embed/>
                </p:oleObj>
              </mc:Choice>
              <mc:Fallback>
                <p:oleObj name="Equation" r:id="rId10" imgW="3149280" imgH="507960" progId="Equation.DSMT4">
                  <p:embed/>
                  <p:pic>
                    <p:nvPicPr>
                      <p:cNvPr id="0" name=""/>
                      <p:cNvPicPr/>
                      <p:nvPr/>
                    </p:nvPicPr>
                    <p:blipFill>
                      <a:blip r:embed="rId11"/>
                      <a:stretch>
                        <a:fillRect/>
                      </a:stretch>
                    </p:blipFill>
                    <p:spPr>
                      <a:xfrm>
                        <a:off x="1971675" y="4271963"/>
                        <a:ext cx="3149600" cy="5080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56644061"/>
              </p:ext>
            </p:extLst>
          </p:nvPr>
        </p:nvGraphicFramePr>
        <p:xfrm>
          <a:off x="6835775" y="4271963"/>
          <a:ext cx="3403600" cy="508000"/>
        </p:xfrm>
        <a:graphic>
          <a:graphicData uri="http://schemas.openxmlformats.org/presentationml/2006/ole">
            <mc:AlternateContent xmlns:mc="http://schemas.openxmlformats.org/markup-compatibility/2006">
              <mc:Choice xmlns:v="urn:schemas-microsoft-com:vml" Requires="v">
                <p:oleObj name="Equation" r:id="rId12" imgW="3403440" imgH="507960" progId="Equation.DSMT4">
                  <p:embed/>
                </p:oleObj>
              </mc:Choice>
              <mc:Fallback>
                <p:oleObj name="Equation" r:id="rId12" imgW="3403440" imgH="507960" progId="Equation.DSMT4">
                  <p:embed/>
                  <p:pic>
                    <p:nvPicPr>
                      <p:cNvPr id="0" name=""/>
                      <p:cNvPicPr/>
                      <p:nvPr/>
                    </p:nvPicPr>
                    <p:blipFill>
                      <a:blip r:embed="rId13"/>
                      <a:stretch>
                        <a:fillRect/>
                      </a:stretch>
                    </p:blipFill>
                    <p:spPr>
                      <a:xfrm>
                        <a:off x="6835775" y="4271963"/>
                        <a:ext cx="3403600" cy="508000"/>
                      </a:xfrm>
                      <a:prstGeom prst="rect">
                        <a:avLst/>
                      </a:prstGeom>
                    </p:spPr>
                  </p:pic>
                </p:oleObj>
              </mc:Fallback>
            </mc:AlternateContent>
          </a:graphicData>
        </a:graphic>
      </p:graphicFrame>
    </p:spTree>
    <p:extLst>
      <p:ext uri="{BB962C8B-B14F-4D97-AF65-F5344CB8AC3E}">
        <p14:creationId xmlns:p14="http://schemas.microsoft.com/office/powerpoint/2010/main" val="1752936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5123" y="1518933"/>
            <a:ext cx="11366057" cy="3914918"/>
          </a:xfrm>
          <a:prstGeom prst="rect">
            <a:avLst/>
          </a:prstGeom>
        </p:spPr>
        <p:txBody>
          <a:bodyPr wrap="square">
            <a:spAutoFit/>
          </a:bodyPr>
          <a:lstStyle/>
          <a:p>
            <a:pPr algn="just">
              <a:lnSpc>
                <a:spcPct val="115000"/>
              </a:lnSpc>
              <a:spcAft>
                <a:spcPts val="0"/>
              </a:spcAft>
            </a:pPr>
            <a:r>
              <a:rPr lang="vi-VN" sz="3600">
                <a:solidFill>
                  <a:srgbClr val="0070C0"/>
                </a:solidFill>
                <a:latin typeface="+mj-lt"/>
                <a:ea typeface="Times New Roman" panose="02020603050405020304" pitchFamily="18" charset="0"/>
                <a:cs typeface="Times New Roman" panose="02020603050405020304" pitchFamily="18" charset="0"/>
              </a:rPr>
              <a:t>- Học thuộc các khái niệm về chia hết, khái niệm về ước và bội, tính chất chia hết của một tổng, hiệu, tích, áp dụng vào giải thích các bài toán trong thực tế…</a:t>
            </a:r>
            <a:endParaRPr lang="en-US" sz="3600">
              <a:solidFill>
                <a:srgbClr val="0070C0"/>
              </a:solidFill>
              <a:latin typeface="+mj-lt"/>
              <a:ea typeface="Times New Roman" panose="02020603050405020304" pitchFamily="18" charset="0"/>
              <a:cs typeface="Times New Roman" panose="02020603050405020304" pitchFamily="18" charset="0"/>
            </a:endParaRPr>
          </a:p>
          <a:p>
            <a:pPr algn="just">
              <a:lnSpc>
                <a:spcPct val="115000"/>
              </a:lnSpc>
              <a:spcAft>
                <a:spcPts val="0"/>
              </a:spcAft>
            </a:pPr>
            <a:r>
              <a:rPr lang="vi-VN" sz="3600">
                <a:solidFill>
                  <a:srgbClr val="0070C0"/>
                </a:solidFill>
                <a:latin typeface="+mj-lt"/>
                <a:ea typeface="Times New Roman" panose="02020603050405020304" pitchFamily="18" charset="0"/>
                <a:cs typeface="Times New Roman" panose="02020603050405020304" pitchFamily="18" charset="0"/>
              </a:rPr>
              <a:t>- Chuẩn bị giờ sau: các em hãy ôn lại dấu hiệu chia hết cho 2, cho 5 đã học ở Tiểu học và đọc trước nội dung bài 8 </a:t>
            </a:r>
            <a:r>
              <a:rPr lang="en-US" sz="3600">
                <a:solidFill>
                  <a:srgbClr val="0070C0"/>
                </a:solidFill>
                <a:latin typeface="+mj-lt"/>
                <a:ea typeface="Times New Roman" panose="02020603050405020304" pitchFamily="18" charset="0"/>
                <a:cs typeface="Times New Roman" panose="02020603050405020304" pitchFamily="18" charset="0"/>
              </a:rPr>
              <a:t>“</a:t>
            </a:r>
            <a:r>
              <a:rPr lang="vi-VN" sz="3600">
                <a:solidFill>
                  <a:srgbClr val="0070C0"/>
                </a:solidFill>
                <a:latin typeface="+mj-lt"/>
                <a:ea typeface="Times New Roman" panose="02020603050405020304" pitchFamily="18" charset="0"/>
                <a:cs typeface="Times New Roman" panose="02020603050405020304" pitchFamily="18" charset="0"/>
              </a:rPr>
              <a:t>Dấu hiệu chia hết cho 2, cho 5</a:t>
            </a:r>
            <a:r>
              <a:rPr lang="en-US" sz="3600">
                <a:solidFill>
                  <a:srgbClr val="0070C0"/>
                </a:solidFill>
                <a:latin typeface="+mj-lt"/>
                <a:ea typeface="Times New Roman" panose="02020603050405020304" pitchFamily="18" charset="0"/>
                <a:cs typeface="Times New Roman" panose="02020603050405020304" pitchFamily="18" charset="0"/>
              </a:rPr>
              <a:t>”</a:t>
            </a:r>
            <a:r>
              <a:rPr lang="vi-VN" sz="3600">
                <a:solidFill>
                  <a:srgbClr val="0070C0"/>
                </a:solidFill>
                <a:latin typeface="+mj-lt"/>
                <a:ea typeface="Times New Roman" panose="02020603050405020304" pitchFamily="18" charset="0"/>
                <a:cs typeface="Times New Roman" panose="02020603050405020304" pitchFamily="18" charset="0"/>
              </a:rPr>
              <a:t> SGK trang 35.</a:t>
            </a:r>
            <a:endParaRPr lang="en-US" sz="3600">
              <a:solidFill>
                <a:srgbClr val="0070C0"/>
              </a:solidFill>
              <a:latin typeface="+mj-lt"/>
              <a:ea typeface="Times New Roman" panose="02020603050405020304" pitchFamily="18" charset="0"/>
              <a:cs typeface="Times New Roman" panose="02020603050405020304" pitchFamily="18" charset="0"/>
            </a:endParaRPr>
          </a:p>
        </p:txBody>
      </p:sp>
      <p:sp>
        <p:nvSpPr>
          <p:cNvPr id="3" name="Rounded Rectangle 2"/>
          <p:cNvSpPr/>
          <p:nvPr/>
        </p:nvSpPr>
        <p:spPr>
          <a:xfrm>
            <a:off x="2636195" y="200132"/>
            <a:ext cx="7003915" cy="797669"/>
          </a:xfrm>
          <a:prstGeom prst="round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effectLst>
                  <a:outerShdw blurRad="38100" dist="38100" dir="2700000" algn="tl">
                    <a:srgbClr val="000000">
                      <a:alpha val="43137"/>
                    </a:srgbClr>
                  </a:outerShdw>
                </a:effectLst>
              </a:rPr>
              <a:t>HƯỚNG DẪN VỀ NHÀ</a:t>
            </a:r>
          </a:p>
        </p:txBody>
      </p:sp>
      <p:grpSp>
        <p:nvGrpSpPr>
          <p:cNvPr id="4" name="Group 3">
            <a:extLst>
              <a:ext uri="{FF2B5EF4-FFF2-40B4-BE49-F238E27FC236}">
                <a16:creationId xmlns:a16="http://schemas.microsoft.com/office/drawing/2014/main" id="{D4EF09CF-3362-453A-9463-F6669A9D3E01}"/>
              </a:ext>
            </a:extLst>
          </p:cNvPr>
          <p:cNvGrpSpPr/>
          <p:nvPr/>
        </p:nvGrpSpPr>
        <p:grpSpPr>
          <a:xfrm rot="7884059">
            <a:off x="-1743460" y="3428999"/>
            <a:ext cx="3136324" cy="6858000"/>
            <a:chOff x="9055676" y="0"/>
            <a:chExt cx="3136324" cy="6858000"/>
          </a:xfrm>
        </p:grpSpPr>
        <p:sp>
          <p:nvSpPr>
            <p:cNvPr id="5" name="Rectangle 4">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8336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rot="20520790">
            <a:off x="10917677" y="783939"/>
            <a:ext cx="1488402" cy="1488402"/>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773" y="5146593"/>
            <a:ext cx="1662863" cy="1629605"/>
          </a:xfrm>
          <a:prstGeom prst="rect">
            <a:avLst/>
          </a:prstGeom>
        </p:spPr>
      </p:pic>
    </p:spTree>
    <p:extLst>
      <p:ext uri="{BB962C8B-B14F-4D97-AF65-F5344CB8AC3E}">
        <p14:creationId xmlns:p14="http://schemas.microsoft.com/office/powerpoint/2010/main" val="13564773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0">
        <p159:morph option="byObject"/>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29134" y="1293083"/>
            <a:ext cx="10826923" cy="646331"/>
            <a:chOff x="1776210" y="10884"/>
            <a:chExt cx="6119612" cy="646331"/>
          </a:xfrm>
          <a:noFill/>
        </p:grpSpPr>
        <p:sp>
          <p:nvSpPr>
            <p:cNvPr id="3" name="TextBox 2"/>
            <p:cNvSpPr txBox="1"/>
            <p:nvPr/>
          </p:nvSpPr>
          <p:spPr>
            <a:xfrm>
              <a:off x="1776210" y="10884"/>
              <a:ext cx="6119612" cy="646331"/>
            </a:xfrm>
            <a:prstGeom prst="rect">
              <a:avLst/>
            </a:prstGeom>
            <a:grpFill/>
            <a:ln w="28575">
              <a:noFill/>
            </a:ln>
            <a:scene3d>
              <a:camera prst="orthographicFront"/>
              <a:lightRig rig="threePt" dir="t"/>
            </a:scene3d>
            <a:sp3d>
              <a:bevelT prst="convex"/>
            </a:sp3d>
          </p:spPr>
          <p:txBody>
            <a:bodyPr wrap="square" rtlCol="0">
              <a:spAutoFit/>
            </a:bodyPr>
            <a:lstStyle/>
            <a:p>
              <a:pPr algn="ctr"/>
              <a:r>
                <a:rPr lang="en-US" sz="3600" b="1">
                  <a:solidFill>
                    <a:srgbClr val="00B050"/>
                  </a:solidFill>
                  <a:latin typeface="+mj-lt"/>
                  <a:cs typeface="Times New Roman" panose="02020603050405020304" pitchFamily="18" charset="0"/>
                </a:rPr>
                <a:t>Hoạt động 6: </a:t>
              </a:r>
              <a:r>
                <a:rPr lang="en-US" sz="3600">
                  <a:solidFill>
                    <a:srgbClr val="00B050"/>
                  </a:solidFill>
                  <a:latin typeface="+mj-lt"/>
                  <a:cs typeface="Times New Roman" panose="02020603050405020304" pitchFamily="18" charset="0"/>
                </a:rPr>
                <a:t>Chỉ ra số thích hợp cho       theo mẫu: </a:t>
              </a:r>
            </a:p>
          </p:txBody>
        </p:sp>
        <p:sp>
          <p:nvSpPr>
            <p:cNvPr id="4" name="Rounded Rectangle 3"/>
            <p:cNvSpPr/>
            <p:nvPr/>
          </p:nvSpPr>
          <p:spPr>
            <a:xfrm>
              <a:off x="6300988" y="77099"/>
              <a:ext cx="251072" cy="437585"/>
            </a:xfrm>
            <a:prstGeom prst="roundRect">
              <a:avLst/>
            </a:prstGeom>
            <a:grp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solidFill>
                    <a:sysClr val="windowText" lastClr="000000"/>
                  </a:solidFill>
                  <a:latin typeface="+mj-lt"/>
                </a:rPr>
                <a:t>?</a:t>
              </a:r>
            </a:p>
          </p:txBody>
        </p:sp>
      </p:grpSp>
      <p:graphicFrame>
        <p:nvGraphicFramePr>
          <p:cNvPr id="5" name="Table 4"/>
          <p:cNvGraphicFramePr>
            <a:graphicFrameLocks noGrp="1"/>
          </p:cNvGraphicFramePr>
          <p:nvPr>
            <p:extLst>
              <p:ext uri="{D42A27DB-BD31-4B8C-83A1-F6EECF244321}">
                <p14:modId xmlns:p14="http://schemas.microsoft.com/office/powerpoint/2010/main" val="1026154295"/>
              </p:ext>
            </p:extLst>
          </p:nvPr>
        </p:nvGraphicFramePr>
        <p:xfrm>
          <a:off x="729345" y="2264896"/>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a:solidFill>
                            <a:schemeClr val="accent1">
                              <a:lumMod val="50000"/>
                            </a:schemeClr>
                          </a:solidFill>
                          <a:latin typeface="+mj-lt"/>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a:solidFill>
                            <a:schemeClr val="accent1">
                              <a:lumMod val="50000"/>
                            </a:schemeClr>
                          </a:solidFill>
                          <a:latin typeface="+mj-lt"/>
                          <a:cs typeface="Times New Roman" panose="02020603050405020304" pitchFamily="18" charset="0"/>
                        </a:rPr>
                        <a:t>Số</a:t>
                      </a:r>
                      <a:r>
                        <a:rPr lang="en-US" sz="3600" baseline="0">
                          <a:solidFill>
                            <a:schemeClr val="accent1">
                              <a:lumMod val="50000"/>
                            </a:schemeClr>
                          </a:solidFill>
                          <a:latin typeface="+mj-lt"/>
                          <a:cs typeface="Times New Roman" panose="02020603050405020304" pitchFamily="18" charset="0"/>
                        </a:rPr>
                        <a:t> a chia hết cho m</a:t>
                      </a:r>
                      <a:endParaRPr lang="en-US" sz="3600">
                        <a:solidFill>
                          <a:schemeClr val="accent1">
                            <a:lumMod val="50000"/>
                          </a:schemeClr>
                        </a:solidFill>
                        <a:latin typeface="+mj-lt"/>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a:solidFill>
                            <a:schemeClr val="accent1">
                              <a:lumMod val="50000"/>
                            </a:schemeClr>
                          </a:solidFill>
                          <a:latin typeface="+mj-lt"/>
                          <a:cs typeface="Times New Roman" panose="02020603050405020304" pitchFamily="18" charset="0"/>
                        </a:rPr>
                        <a:t>Số</a:t>
                      </a:r>
                      <a:r>
                        <a:rPr lang="en-US" sz="3600" baseline="0">
                          <a:solidFill>
                            <a:schemeClr val="accent1">
                              <a:lumMod val="50000"/>
                            </a:schemeClr>
                          </a:solidFill>
                          <a:latin typeface="+mj-lt"/>
                          <a:cs typeface="Times New Roman" panose="02020603050405020304" pitchFamily="18" charset="0"/>
                        </a:rPr>
                        <a:t> b tùy ý</a:t>
                      </a:r>
                      <a:endParaRPr lang="en-US" sz="3600">
                        <a:solidFill>
                          <a:schemeClr val="accent1">
                            <a:lumMod val="50000"/>
                          </a:schemeClr>
                        </a:solidFill>
                        <a:latin typeface="+mj-lt"/>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a:solidFill>
                            <a:schemeClr val="accent1">
                              <a:lumMod val="50000"/>
                            </a:schemeClr>
                          </a:solidFill>
                          <a:latin typeface="+mj-lt"/>
                          <a:cs typeface="Times New Roman" panose="02020603050405020304" pitchFamily="18" charset="0"/>
                        </a:rPr>
                        <a:t>Thực</a:t>
                      </a:r>
                      <a:r>
                        <a:rPr lang="en-US" sz="3600" baseline="0">
                          <a:solidFill>
                            <a:schemeClr val="accent1">
                              <a:lumMod val="50000"/>
                            </a:schemeClr>
                          </a:solidFill>
                          <a:latin typeface="+mj-lt"/>
                          <a:cs typeface="Times New Roman" panose="02020603050405020304" pitchFamily="18" charset="0"/>
                        </a:rPr>
                        <a:t> hiện phép chia (a.b) cho m</a:t>
                      </a:r>
                      <a:endParaRPr lang="en-US" sz="3600">
                        <a:solidFill>
                          <a:schemeClr val="accent1">
                            <a:lumMod val="50000"/>
                          </a:schemeClr>
                        </a:solidFill>
                        <a:latin typeface="+mj-lt"/>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a:latin typeface="+mj-lt"/>
                          <a:cs typeface="Times New Roman" panose="02020603050405020304" pitchFamily="18" charset="0"/>
                        </a:rPr>
                        <a:t>9</a:t>
                      </a:r>
                    </a:p>
                  </a:txBody>
                  <a:tcPr/>
                </a:tc>
                <a:tc>
                  <a:txBody>
                    <a:bodyPr/>
                    <a:lstStyle/>
                    <a:p>
                      <a:pPr algn="ctr"/>
                      <a:r>
                        <a:rPr lang="en-US" sz="3600">
                          <a:latin typeface="+mj-lt"/>
                          <a:cs typeface="Times New Roman" panose="02020603050405020304" pitchFamily="18" charset="0"/>
                        </a:rPr>
                        <a:t>36</a:t>
                      </a:r>
                    </a:p>
                  </a:txBody>
                  <a:tcPr/>
                </a:tc>
                <a:tc>
                  <a:txBody>
                    <a:bodyPr/>
                    <a:lstStyle/>
                    <a:p>
                      <a:pPr algn="ctr"/>
                      <a:r>
                        <a:rPr lang="en-US" sz="3600">
                          <a:latin typeface="+mj-lt"/>
                          <a:cs typeface="Times New Roman" panose="02020603050405020304" pitchFamily="18" charset="0"/>
                        </a:rPr>
                        <a:t>2</a:t>
                      </a:r>
                    </a:p>
                  </a:txBody>
                  <a:tcPr/>
                </a:tc>
                <a:tc>
                  <a:txBody>
                    <a:bodyPr/>
                    <a:lstStyle/>
                    <a:p>
                      <a:pPr algn="ctr"/>
                      <a:r>
                        <a:rPr lang="en-US" sz="3600">
                          <a:latin typeface="+mj-lt"/>
                          <a:cs typeface="Times New Roman" panose="02020603050405020304" pitchFamily="18" charset="0"/>
                        </a:rPr>
                        <a:t>(36 . 2) : 9 = 8</a:t>
                      </a:r>
                    </a:p>
                  </a:txBody>
                  <a:tcPr/>
                </a:tc>
                <a:extLst>
                  <a:ext uri="{0D108BD9-81ED-4DB2-BD59-A6C34878D82A}">
                    <a16:rowId xmlns:a16="http://schemas.microsoft.com/office/drawing/2014/main" val="3012909308"/>
                  </a:ext>
                </a:extLst>
              </a:tr>
              <a:tr h="370840">
                <a:tc>
                  <a:txBody>
                    <a:bodyPr/>
                    <a:lstStyle/>
                    <a:p>
                      <a:pPr algn="ctr"/>
                      <a:r>
                        <a:rPr lang="en-US" sz="3600">
                          <a:latin typeface="+mj-lt"/>
                          <a:cs typeface="Times New Roman" panose="02020603050405020304" pitchFamily="18" charset="0"/>
                        </a:rPr>
                        <a:t>10</a:t>
                      </a:r>
                    </a:p>
                  </a:txBody>
                  <a:tcPr/>
                </a:tc>
                <a:tc>
                  <a:txBody>
                    <a:bodyPr/>
                    <a:lstStyle/>
                    <a:p>
                      <a:pPr algn="ctr"/>
                      <a:endParaRPr lang="en-US" sz="3600">
                        <a:latin typeface="+mj-lt"/>
                        <a:cs typeface="Times New Roman" panose="02020603050405020304" pitchFamily="18" charset="0"/>
                      </a:endParaRPr>
                    </a:p>
                  </a:txBody>
                  <a:tcPr/>
                </a:tc>
                <a:tc>
                  <a:txBody>
                    <a:bodyPr/>
                    <a:lstStyle/>
                    <a:p>
                      <a:pPr algn="ctr"/>
                      <a:endParaRPr lang="en-US" sz="3600">
                        <a:latin typeface="+mj-lt"/>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kern="1200">
                          <a:solidFill>
                            <a:schemeClr val="tx1"/>
                          </a:solidFill>
                          <a:latin typeface="+mn-lt"/>
                          <a:ea typeface="+mn-ea"/>
                          <a:cs typeface="Times New Roman" panose="02020603050405020304" pitchFamily="18" charset="0"/>
                        </a:rPr>
                        <a:t> (     .     ) : 10 =  </a:t>
                      </a:r>
                    </a:p>
                  </a:txBody>
                  <a:tcPr/>
                </a:tc>
                <a:extLst>
                  <a:ext uri="{0D108BD9-81ED-4DB2-BD59-A6C34878D82A}">
                    <a16:rowId xmlns:a16="http://schemas.microsoft.com/office/drawing/2014/main" val="3661655204"/>
                  </a:ext>
                </a:extLst>
              </a:tr>
              <a:tr h="370840">
                <a:tc>
                  <a:txBody>
                    <a:bodyPr/>
                    <a:lstStyle/>
                    <a:p>
                      <a:pPr algn="ctr"/>
                      <a:r>
                        <a:rPr lang="en-US" sz="3600">
                          <a:latin typeface="+mj-lt"/>
                          <a:cs typeface="Times New Roman" panose="02020603050405020304" pitchFamily="18" charset="0"/>
                        </a:rPr>
                        <a:t>15</a:t>
                      </a:r>
                    </a:p>
                  </a:txBody>
                  <a:tcPr/>
                </a:tc>
                <a:tc>
                  <a:txBody>
                    <a:bodyPr/>
                    <a:lstStyle/>
                    <a:p>
                      <a:pPr algn="ctr"/>
                      <a:endParaRPr lang="en-US" sz="3600">
                        <a:latin typeface="+mj-lt"/>
                        <a:cs typeface="Times New Roman" panose="02020603050405020304" pitchFamily="18" charset="0"/>
                      </a:endParaRPr>
                    </a:p>
                  </a:txBody>
                  <a:tcPr/>
                </a:tc>
                <a:tc>
                  <a:txBody>
                    <a:bodyPr/>
                    <a:lstStyle/>
                    <a:p>
                      <a:pPr algn="ctr"/>
                      <a:endParaRPr lang="en-US" sz="3600">
                        <a:latin typeface="+mj-lt"/>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kern="1200">
                          <a:solidFill>
                            <a:schemeClr val="tx1"/>
                          </a:solidFill>
                          <a:latin typeface="+mn-lt"/>
                          <a:ea typeface="+mn-ea"/>
                          <a:cs typeface="Times New Roman" panose="02020603050405020304" pitchFamily="18" charset="0"/>
                        </a:rPr>
                        <a:t> (     .     ) : 15 =  </a:t>
                      </a:r>
                    </a:p>
                  </a:txBody>
                  <a:tcPr/>
                </a:tc>
                <a:extLst>
                  <a:ext uri="{0D108BD9-81ED-4DB2-BD59-A6C34878D82A}">
                    <a16:rowId xmlns:a16="http://schemas.microsoft.com/office/drawing/2014/main" val="2144881673"/>
                  </a:ext>
                </a:extLst>
              </a:tr>
            </a:tbl>
          </a:graphicData>
        </a:graphic>
      </p:graphicFrame>
      <p:sp>
        <p:nvSpPr>
          <p:cNvPr id="6" name="Rounded Rectangle 5"/>
          <p:cNvSpPr/>
          <p:nvPr/>
        </p:nvSpPr>
        <p:spPr>
          <a:xfrm>
            <a:off x="10051825"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7" name="Rounded Rectangle 6"/>
          <p:cNvSpPr/>
          <p:nvPr/>
        </p:nvSpPr>
        <p:spPr>
          <a:xfrm>
            <a:off x="714559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8" name="Rounded Rectangle 7"/>
          <p:cNvSpPr/>
          <p:nvPr/>
        </p:nvSpPr>
        <p:spPr>
          <a:xfrm>
            <a:off x="524998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9" name="Rounded Rectangle 8"/>
          <p:cNvSpPr/>
          <p:nvPr/>
        </p:nvSpPr>
        <p:spPr>
          <a:xfrm>
            <a:off x="5255848"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10" name="Rounded Rectangle 9"/>
          <p:cNvSpPr/>
          <p:nvPr/>
        </p:nvSpPr>
        <p:spPr>
          <a:xfrm>
            <a:off x="267573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11" name="Rounded Rectangle 10"/>
          <p:cNvSpPr/>
          <p:nvPr/>
        </p:nvSpPr>
        <p:spPr>
          <a:xfrm>
            <a:off x="267573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grpSp>
        <p:nvGrpSpPr>
          <p:cNvPr id="26" name="Group 25">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27"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28" name="TextBox 27">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mj-lt"/>
                  <a:cs typeface="Times New Roman" panose="02020603050405020304" pitchFamily="18" charset="0"/>
                </a:rPr>
                <a:t>HOẠT ĐỘNG HÌNH THÀNH KIẾN THỨC</a:t>
              </a:r>
              <a:endParaRPr lang="en-US" sz="2400">
                <a:solidFill>
                  <a:srgbClr val="FFFF00"/>
                </a:solidFill>
                <a:latin typeface="+mj-lt"/>
              </a:endParaRPr>
            </a:p>
          </p:txBody>
        </p:sp>
      </p:grpSp>
      <p:sp>
        <p:nvSpPr>
          <p:cNvPr id="30" name="Rectangle 29"/>
          <p:cNvSpPr/>
          <p:nvPr/>
        </p:nvSpPr>
        <p:spPr>
          <a:xfrm>
            <a:off x="1750707" y="481212"/>
            <a:ext cx="8211616" cy="729430"/>
          </a:xfrm>
          <a:prstGeom prst="rect">
            <a:avLst/>
          </a:prstGeom>
        </p:spPr>
        <p:txBody>
          <a:bodyPr wrap="square">
            <a:spAutoFit/>
          </a:bodyPr>
          <a:lstStyle/>
          <a:p>
            <a:pPr algn="just">
              <a:lnSpc>
                <a:spcPct val="115000"/>
              </a:lnSpc>
              <a:spcAft>
                <a:spcPts val="0"/>
              </a:spcAft>
            </a:pPr>
            <a:r>
              <a:rPr lang="en-US" sz="3600" b="1">
                <a:solidFill>
                  <a:srgbClr val="0070C0"/>
                </a:solidFill>
                <a:latin typeface="+mj-lt"/>
                <a:ea typeface="Times New Roman" panose="02020603050405020304" pitchFamily="18" charset="0"/>
                <a:cs typeface="Times New Roman" panose="02020603050405020304" pitchFamily="18" charset="0"/>
              </a:rPr>
              <a:t>3. </a:t>
            </a:r>
            <a:r>
              <a:rPr lang="vi-VN" sz="3600" b="1">
                <a:solidFill>
                  <a:srgbClr val="0070C0"/>
                </a:solidFill>
                <a:latin typeface="+mj-lt"/>
                <a:ea typeface="Times New Roman" panose="02020603050405020304" pitchFamily="18" charset="0"/>
                <a:cs typeface="Times New Roman" panose="02020603050405020304" pitchFamily="18" charset="0"/>
              </a:rPr>
              <a:t>Tính ch</a:t>
            </a:r>
            <a:r>
              <a:rPr lang="vi-VN" sz="3600" b="1">
                <a:solidFill>
                  <a:srgbClr val="0070C0"/>
                </a:solidFill>
                <a:latin typeface="+mj-lt"/>
                <a:ea typeface="Times New Roman" panose="02020603050405020304" pitchFamily="18" charset="0"/>
                <a:cs typeface="Calibri" panose="020F0502020204030204" pitchFamily="34" charset="0"/>
              </a:rPr>
              <a:t>ấ</a:t>
            </a:r>
            <a:r>
              <a:rPr lang="vi-VN" sz="3600" b="1">
                <a:solidFill>
                  <a:srgbClr val="0070C0"/>
                </a:solidFill>
                <a:latin typeface="+mj-lt"/>
                <a:ea typeface="Times New Roman" panose="02020603050405020304" pitchFamily="18" charset="0"/>
                <a:cs typeface="Times New Roman" panose="02020603050405020304" pitchFamily="18" charset="0"/>
              </a:rPr>
              <a:t>t chia </a:t>
            </a:r>
            <a:r>
              <a:rPr lang="en-US" sz="3600" b="1">
                <a:solidFill>
                  <a:srgbClr val="0070C0"/>
                </a:solidFill>
                <a:latin typeface="+mj-lt"/>
                <a:ea typeface="Times New Roman" panose="02020603050405020304" pitchFamily="18" charset="0"/>
                <a:cs typeface="Times New Roman" panose="02020603050405020304" pitchFamily="18" charset="0"/>
              </a:rPr>
              <a:t>hết của một tích</a:t>
            </a:r>
            <a:endParaRPr lang="en-US" sz="3600">
              <a:solidFill>
                <a:srgbClr val="0070C0"/>
              </a:solidFill>
              <a:latin typeface="+mj-lt"/>
              <a:ea typeface="Times New Roman" panose="02020603050405020304" pitchFamily="18" charset="0"/>
              <a:cs typeface="Times New Roman" panose="02020603050405020304" pitchFamily="18" charset="0"/>
            </a:endParaRPr>
          </a:p>
        </p:txBody>
      </p:sp>
      <p:sp>
        <p:nvSpPr>
          <p:cNvPr id="31" name="TextBox 30"/>
          <p:cNvSpPr txBox="1"/>
          <p:nvPr/>
        </p:nvSpPr>
        <p:spPr>
          <a:xfrm>
            <a:off x="1706140" y="6149361"/>
            <a:ext cx="8216779" cy="646331"/>
          </a:xfrm>
          <a:prstGeom prst="rect">
            <a:avLst/>
          </a:prstGeom>
          <a:noFill/>
        </p:spPr>
        <p:txBody>
          <a:bodyPr wrap="square" rtlCol="0">
            <a:spAutoFit/>
          </a:bodyPr>
          <a:lstStyle/>
          <a:p>
            <a:r>
              <a:rPr lang="en-US" i="1">
                <a:solidFill>
                  <a:srgbClr val="CC0099"/>
                </a:solidFill>
              </a:rPr>
              <a:t>Hoạt động cá nhân, đứng tại chỗ trình bày kết quả</a:t>
            </a:r>
          </a:p>
          <a:p>
            <a:r>
              <a:rPr lang="en-US" i="1">
                <a:solidFill>
                  <a:srgbClr val="CC0099"/>
                </a:solidFill>
              </a:rPr>
              <a:t>HS dự đoán và phát biểu tính chất chia hết của một tổng</a:t>
            </a:r>
          </a:p>
        </p:txBody>
      </p:sp>
      <p:pic>
        <p:nvPicPr>
          <p:cNvPr id="19" name="!!3">
            <a:extLst>
              <a:ext uri="{FF2B5EF4-FFF2-40B4-BE49-F238E27FC236}">
                <a16:creationId xmlns:a16="http://schemas.microsoft.com/office/drawing/2014/main" id="{83F1A94D-48D5-4D73-BDAA-9118478F5E60}"/>
              </a:ext>
            </a:extLst>
          </p:cNvPr>
          <p:cNvPicPr>
            <a:picLocks noChangeAspect="1"/>
          </p:cNvPicPr>
          <p:nvPr/>
        </p:nvPicPr>
        <p:blipFill>
          <a:blip r:embed="rId2"/>
          <a:stretch>
            <a:fillRect/>
          </a:stretch>
        </p:blipFill>
        <p:spPr>
          <a:xfrm>
            <a:off x="111848" y="54234"/>
            <a:ext cx="1452621" cy="1307359"/>
          </a:xfrm>
          <a:prstGeom prst="rect">
            <a:avLst/>
          </a:prstGeom>
        </p:spPr>
      </p:pic>
      <p:pic>
        <p:nvPicPr>
          <p:cNvPr id="32" name="!!3" descr="Chuyên đề về xác định công thức của hợp chất vô cơ và hữu cơ - Tech12h">
            <a:extLst>
              <a:ext uri="{FF2B5EF4-FFF2-40B4-BE49-F238E27FC236}">
                <a16:creationId xmlns:a16="http://schemas.microsoft.com/office/drawing/2014/main" id="{43D80D0E-F9AC-4D0D-9116-29FEC2960A0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2" y="5390963"/>
            <a:ext cx="1704768" cy="1404729"/>
          </a:xfrm>
          <a:prstGeom prst="rect">
            <a:avLst/>
          </a:prstGeom>
          <a:noFill/>
          <a:extLst>
            <a:ext uri="{909E8E84-426E-40DD-AFC4-6F175D3DCCD1}">
              <a14:hiddenFill xmlns:a14="http://schemas.microsoft.com/office/drawing/2010/main">
                <a:solidFill>
                  <a:srgbClr val="FFFFFF"/>
                </a:solidFill>
              </a14:hiddenFill>
            </a:ext>
          </a:extLst>
        </p:spPr>
      </p:pic>
      <p:sp>
        <p:nvSpPr>
          <p:cNvPr id="20" name="Rounded Rectangle 19"/>
          <p:cNvSpPr/>
          <p:nvPr/>
        </p:nvSpPr>
        <p:spPr>
          <a:xfrm>
            <a:off x="7913080"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1" name="Rounded Rectangle 20"/>
          <p:cNvSpPr/>
          <p:nvPr/>
        </p:nvSpPr>
        <p:spPr>
          <a:xfrm>
            <a:off x="1005182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2" name="Rounded Rectangle 21"/>
          <p:cNvSpPr/>
          <p:nvPr/>
        </p:nvSpPr>
        <p:spPr>
          <a:xfrm>
            <a:off x="714559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3" name="Rounded Rectangle 22"/>
          <p:cNvSpPr/>
          <p:nvPr/>
        </p:nvSpPr>
        <p:spPr>
          <a:xfrm>
            <a:off x="791308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Tree>
    <p:extLst>
      <p:ext uri="{BB962C8B-B14F-4D97-AF65-F5344CB8AC3E}">
        <p14:creationId xmlns:p14="http://schemas.microsoft.com/office/powerpoint/2010/main" val="31601057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493" y="2333109"/>
            <a:ext cx="9884229" cy="1200329"/>
          </a:xfrm>
          <a:prstGeom prst="rect">
            <a:avLst/>
          </a:prstGeom>
          <a:noFill/>
        </p:spPr>
        <p:txBody>
          <a:bodyPr wrap="square">
            <a:spAutoFit/>
          </a:bodyPr>
          <a:lstStyle/>
          <a:p>
            <a:pPr algn="just"/>
            <a:r>
              <a:rPr lang="en-US" sz="3600" b="1">
                <a:solidFill>
                  <a:srgbClr val="FF0000"/>
                </a:solidFill>
                <a:latin typeface="+mj-lt"/>
                <a:ea typeface="Calibri" panose="020F0502020204030204" pitchFamily="34" charset="0"/>
                <a:cs typeface="Times New Roman" panose="02020603050405020304" pitchFamily="18" charset="0"/>
              </a:rPr>
              <a:t>Tính chất :</a:t>
            </a:r>
            <a:r>
              <a:rPr lang="en-US" sz="3600" b="1">
                <a:solidFill>
                  <a:srgbClr val="0070C0"/>
                </a:solidFill>
                <a:latin typeface="+mj-lt"/>
                <a:ea typeface="Calibri" panose="020F0502020204030204" pitchFamily="34" charset="0"/>
                <a:cs typeface="Times New Roman" panose="02020603050405020304" pitchFamily="18" charset="0"/>
              </a:rPr>
              <a:t> </a:t>
            </a:r>
            <a:r>
              <a:rPr lang="en-US" sz="3600">
                <a:solidFill>
                  <a:srgbClr val="0070C0"/>
                </a:solidFill>
                <a:latin typeface="+mj-lt"/>
                <a:ea typeface="Calibri" panose="020F0502020204030204" pitchFamily="34" charset="0"/>
                <a:cs typeface="Times New Roman" panose="02020603050405020304" pitchFamily="18" charset="0"/>
              </a:rPr>
              <a:t>Nếu một thừa số của tích chia hết cho một số thì tích chia hết cho số đó.</a:t>
            </a:r>
            <a:endParaRPr lang="en-US" sz="3600">
              <a:solidFill>
                <a:srgbClr val="0070C0"/>
              </a:solidFill>
              <a:effectLst/>
              <a:latin typeface="+mj-lt"/>
              <a:ea typeface="Calibri" panose="020F0502020204030204" pitchFamily="34" charset="0"/>
              <a:cs typeface="Times New Roman" panose="02020603050405020304" pitchFamily="18" charset="0"/>
            </a:endParaRPr>
          </a:p>
        </p:txBody>
      </p:sp>
      <p:grpSp>
        <p:nvGrpSpPr>
          <p:cNvPr id="14" name="Group 13">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15"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6" name="TextBox 15">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mj-lt"/>
                  <a:cs typeface="Times New Roman" panose="02020603050405020304" pitchFamily="18" charset="0"/>
                </a:rPr>
                <a:t>HOẠT ĐỘNG HÌNH THÀNH KIẾN THỨC</a:t>
              </a:r>
              <a:endParaRPr lang="en-US" sz="2400">
                <a:solidFill>
                  <a:srgbClr val="FFFF00"/>
                </a:solidFill>
                <a:latin typeface="+mj-lt"/>
              </a:endParaRPr>
            </a:p>
          </p:txBody>
        </p:sp>
      </p:grpSp>
      <p:grpSp>
        <p:nvGrpSpPr>
          <p:cNvPr id="17" name="Group 16">
            <a:extLst>
              <a:ext uri="{FF2B5EF4-FFF2-40B4-BE49-F238E27FC236}">
                <a16:creationId xmlns:a16="http://schemas.microsoft.com/office/drawing/2014/main" id="{D4EF09CF-3362-453A-9463-F6669A9D3E01}"/>
              </a:ext>
            </a:extLst>
          </p:cNvPr>
          <p:cNvGrpSpPr/>
          <p:nvPr/>
        </p:nvGrpSpPr>
        <p:grpSpPr>
          <a:xfrm rot="8757556">
            <a:off x="-1998573" y="3106472"/>
            <a:ext cx="3136324" cy="6858000"/>
            <a:chOff x="9055676" y="0"/>
            <a:chExt cx="3136324" cy="6858000"/>
          </a:xfrm>
        </p:grpSpPr>
        <p:sp>
          <p:nvSpPr>
            <p:cNvPr id="18" name="Rectangle 17">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3"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833505" y="-297319"/>
            <a:ext cx="2780204" cy="2780204"/>
          </a:xfrm>
          <a:prstGeom prst="rect">
            <a:avLst/>
          </a:prstGeom>
        </p:spPr>
      </p:pic>
    </p:spTree>
    <p:extLst>
      <p:ext uri="{BB962C8B-B14F-4D97-AF65-F5344CB8AC3E}">
        <p14:creationId xmlns:p14="http://schemas.microsoft.com/office/powerpoint/2010/main" val="1822329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4753" y="207038"/>
            <a:ext cx="9314789" cy="646331"/>
          </a:xfrm>
          <a:prstGeom prst="rect">
            <a:avLst/>
          </a:prstGeom>
          <a:noFill/>
        </p:spPr>
        <p:txBody>
          <a:bodyPr wrap="square" rtlCol="0">
            <a:spAutoFit/>
          </a:bodyPr>
          <a:lstStyle/>
          <a:p>
            <a:r>
              <a:rPr lang="en-US" sz="3600" b="1">
                <a:solidFill>
                  <a:srgbClr val="FF0000"/>
                </a:solidFill>
                <a:latin typeface="+mj-lt"/>
              </a:rPr>
              <a:t>Ví dụ 7: </a:t>
            </a:r>
            <a:r>
              <a:rPr lang="en-US" sz="3600">
                <a:latin typeface="+mj-lt"/>
              </a:rPr>
              <a:t>Không tính tích, xét xem:</a:t>
            </a:r>
          </a:p>
        </p:txBody>
      </p:sp>
      <p:sp>
        <p:nvSpPr>
          <p:cNvPr id="4" name="TextBox 3"/>
          <p:cNvSpPr txBox="1"/>
          <p:nvPr/>
        </p:nvSpPr>
        <p:spPr>
          <a:xfrm>
            <a:off x="1168882" y="853369"/>
            <a:ext cx="9679023" cy="1200329"/>
          </a:xfrm>
          <a:prstGeom prst="rect">
            <a:avLst/>
          </a:prstGeom>
          <a:noFill/>
        </p:spPr>
        <p:txBody>
          <a:bodyPr wrap="square" rtlCol="0">
            <a:spAutoFit/>
          </a:bodyPr>
          <a:lstStyle/>
          <a:p>
            <a:pPr algn="just"/>
            <a:r>
              <a:rPr lang="en-US" sz="3600">
                <a:solidFill>
                  <a:srgbClr val="0070C0"/>
                </a:solidFill>
                <a:latin typeface="+mj-lt"/>
              </a:rPr>
              <a:t>a) A = 49 . 2 021 có chia hết cho 7 hay không. Vì sao?</a:t>
            </a:r>
          </a:p>
        </p:txBody>
      </p:sp>
      <p:sp>
        <p:nvSpPr>
          <p:cNvPr id="5" name="TextBox 4"/>
          <p:cNvSpPr txBox="1"/>
          <p:nvPr/>
        </p:nvSpPr>
        <p:spPr>
          <a:xfrm>
            <a:off x="1168882" y="2112249"/>
            <a:ext cx="9457436" cy="1200329"/>
          </a:xfrm>
          <a:prstGeom prst="rect">
            <a:avLst/>
          </a:prstGeom>
          <a:noFill/>
        </p:spPr>
        <p:txBody>
          <a:bodyPr wrap="square" rtlCol="0">
            <a:spAutoFit/>
          </a:bodyPr>
          <a:lstStyle/>
          <a:p>
            <a:pPr algn="just"/>
            <a:r>
              <a:rPr lang="en-US" sz="3600">
                <a:solidFill>
                  <a:srgbClr val="0070C0"/>
                </a:solidFill>
                <a:latin typeface="+mj-lt"/>
              </a:rPr>
              <a:t>b) B = 99 999 . 65 có chia hết cho 13 không. Vì sao?</a:t>
            </a:r>
          </a:p>
        </p:txBody>
      </p:sp>
      <p:sp>
        <p:nvSpPr>
          <p:cNvPr id="6" name="TextBox 5"/>
          <p:cNvSpPr txBox="1"/>
          <p:nvPr/>
        </p:nvSpPr>
        <p:spPr>
          <a:xfrm>
            <a:off x="5023383" y="3312578"/>
            <a:ext cx="1262450" cy="646331"/>
          </a:xfrm>
          <a:prstGeom prst="rect">
            <a:avLst/>
          </a:prstGeom>
          <a:noFill/>
        </p:spPr>
        <p:txBody>
          <a:bodyPr wrap="square" rtlCol="0">
            <a:spAutoFit/>
          </a:bodyPr>
          <a:lstStyle/>
          <a:p>
            <a:r>
              <a:rPr lang="en-US" sz="3600" b="1">
                <a:solidFill>
                  <a:srgbClr val="FF0000"/>
                </a:solidFill>
                <a:latin typeface="+mj-lt"/>
              </a:rPr>
              <a:t>Giải</a:t>
            </a:r>
          </a:p>
        </p:txBody>
      </p:sp>
      <p:sp>
        <p:nvSpPr>
          <p:cNvPr id="7" name="TextBox 6"/>
          <p:cNvSpPr txBox="1"/>
          <p:nvPr/>
        </p:nvSpPr>
        <p:spPr>
          <a:xfrm>
            <a:off x="1168882" y="3905076"/>
            <a:ext cx="9813573" cy="1200329"/>
          </a:xfrm>
          <a:prstGeom prst="rect">
            <a:avLst/>
          </a:prstGeom>
          <a:noFill/>
        </p:spPr>
        <p:txBody>
          <a:bodyPr wrap="square" rtlCol="0">
            <a:spAutoFit/>
          </a:bodyPr>
          <a:lstStyle/>
          <a:p>
            <a:pPr algn="just"/>
            <a:r>
              <a:rPr lang="en-US" sz="3600">
                <a:latin typeface="+mj-lt"/>
              </a:rPr>
              <a:t>a) Ta thấy 49 chia hết cho 7 nên tích </a:t>
            </a:r>
          </a:p>
          <a:p>
            <a:pPr algn="just"/>
            <a:r>
              <a:rPr lang="en-US" sz="3600">
                <a:latin typeface="+mj-lt"/>
              </a:rPr>
              <a:t>     A = 49 . 2 021 chia hết cho 7.</a:t>
            </a:r>
          </a:p>
        </p:txBody>
      </p:sp>
      <p:sp>
        <p:nvSpPr>
          <p:cNvPr id="8" name="TextBox 7"/>
          <p:cNvSpPr txBox="1"/>
          <p:nvPr/>
        </p:nvSpPr>
        <p:spPr>
          <a:xfrm>
            <a:off x="1168883" y="5066650"/>
            <a:ext cx="9875064" cy="1200329"/>
          </a:xfrm>
          <a:prstGeom prst="rect">
            <a:avLst/>
          </a:prstGeom>
          <a:noFill/>
        </p:spPr>
        <p:txBody>
          <a:bodyPr wrap="square" rtlCol="0">
            <a:spAutoFit/>
          </a:bodyPr>
          <a:lstStyle/>
          <a:p>
            <a:pPr algn="just"/>
            <a:r>
              <a:rPr lang="en-US" sz="3600">
                <a:latin typeface="+mj-lt"/>
              </a:rPr>
              <a:t>b) Ta thấy 65 chia hết cho 13 nên tích </a:t>
            </a:r>
          </a:p>
          <a:p>
            <a:pPr algn="just"/>
            <a:r>
              <a:rPr lang="en-US" sz="3600">
                <a:latin typeface="+mj-lt"/>
              </a:rPr>
              <a:t>     B = 99 999 . 65 chia hết cho 13.</a:t>
            </a:r>
          </a:p>
        </p:txBody>
      </p:sp>
      <p:sp>
        <p:nvSpPr>
          <p:cNvPr id="13" name="Rectangle 12"/>
          <p:cNvSpPr/>
          <p:nvPr/>
        </p:nvSpPr>
        <p:spPr>
          <a:xfrm>
            <a:off x="1869239" y="6488668"/>
            <a:ext cx="5392823" cy="369332"/>
          </a:xfrm>
          <a:prstGeom prst="rect">
            <a:avLst/>
          </a:prstGeom>
        </p:spPr>
        <p:txBody>
          <a:bodyPr wrap="none">
            <a:spAutoFit/>
          </a:bodyPr>
          <a:lstStyle/>
          <a:p>
            <a:r>
              <a:rPr lang="en-US" i="1">
                <a:solidFill>
                  <a:srgbClr val="CC0099"/>
                </a:solidFill>
              </a:rPr>
              <a:t>Từ ví dụ 7 HS dự đoán và nêu công thức tổng quát</a:t>
            </a:r>
          </a:p>
        </p:txBody>
      </p:sp>
      <p:grpSp>
        <p:nvGrpSpPr>
          <p:cNvPr id="14" name="Group 13">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15"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6" name="TextBox 15">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mj-lt"/>
                  <a:cs typeface="Times New Roman" panose="02020603050405020304" pitchFamily="18" charset="0"/>
                </a:rPr>
                <a:t>HOẠT ĐỘNG HÌNH THÀNH KIẾN THỨC</a:t>
              </a:r>
              <a:endParaRPr lang="en-US" sz="2400">
                <a:solidFill>
                  <a:srgbClr val="FFFF00"/>
                </a:solidFill>
                <a:latin typeface="+mj-lt"/>
              </a:endParaRPr>
            </a:p>
          </p:txBody>
        </p:sp>
      </p:grpSp>
      <p:grpSp>
        <p:nvGrpSpPr>
          <p:cNvPr id="17" name="Group 16">
            <a:extLst>
              <a:ext uri="{FF2B5EF4-FFF2-40B4-BE49-F238E27FC236}">
                <a16:creationId xmlns:a16="http://schemas.microsoft.com/office/drawing/2014/main" id="{D4EF09CF-3362-453A-9463-F6669A9D3E01}"/>
              </a:ext>
            </a:extLst>
          </p:cNvPr>
          <p:cNvGrpSpPr/>
          <p:nvPr/>
        </p:nvGrpSpPr>
        <p:grpSpPr>
          <a:xfrm rot="8757556">
            <a:off x="-1998573" y="3106472"/>
            <a:ext cx="3136324" cy="6858000"/>
            <a:chOff x="9055676" y="0"/>
            <a:chExt cx="3136324" cy="6858000"/>
          </a:xfrm>
        </p:grpSpPr>
        <p:sp>
          <p:nvSpPr>
            <p:cNvPr id="18" name="Rectangle 17">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8877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035692" y="2337793"/>
            <a:ext cx="8375830" cy="1421928"/>
            <a:chOff x="1121229" y="1420885"/>
            <a:chExt cx="8375830" cy="1421928"/>
          </a:xfrm>
        </p:grpSpPr>
        <p:sp>
          <p:nvSpPr>
            <p:cNvPr id="8" name="Rectangle 7"/>
            <p:cNvSpPr/>
            <p:nvPr/>
          </p:nvSpPr>
          <p:spPr>
            <a:xfrm>
              <a:off x="1121229" y="1420885"/>
              <a:ext cx="8375830" cy="1421928"/>
            </a:xfrm>
            <a:prstGeom prst="rect">
              <a:avLst/>
            </a:prstGeom>
          </p:spPr>
          <p:txBody>
            <a:bodyPr wrap="square">
              <a:spAutoFit/>
            </a:bodyPr>
            <a:lstStyle/>
            <a:p>
              <a:pPr>
                <a:lnSpc>
                  <a:spcPct val="120000"/>
                </a:lnSpc>
                <a:spcAft>
                  <a:spcPts val="0"/>
                </a:spcAft>
              </a:pPr>
              <a:r>
                <a:rPr lang="en-US" sz="3600" b="1">
                  <a:solidFill>
                    <a:srgbClr val="FF0000"/>
                  </a:solidFill>
                  <a:latin typeface="+mj-lt"/>
                </a:rPr>
                <a:t>Lưu ý : </a:t>
              </a:r>
              <a:r>
                <a:rPr lang="en-US" sz="3600">
                  <a:latin typeface="+mj-lt"/>
                </a:rPr>
                <a:t>Nếu         thì               </a:t>
              </a:r>
            </a:p>
            <a:p>
              <a:pPr>
                <a:lnSpc>
                  <a:spcPct val="120000"/>
                </a:lnSpc>
                <a:spcAft>
                  <a:spcPts val="0"/>
                </a:spcAft>
              </a:pPr>
              <a:r>
                <a:rPr lang="en-US" sz="3600">
                  <a:latin typeface="+mj-lt"/>
                </a:rPr>
                <a:t>với mọi số tự nhiên b.</a:t>
              </a:r>
            </a:p>
          </p:txBody>
        </p:sp>
        <p:graphicFrame>
          <p:nvGraphicFramePr>
            <p:cNvPr id="5" name="Object 4"/>
            <p:cNvGraphicFramePr>
              <a:graphicFrameLocks noChangeAspect="1"/>
            </p:cNvGraphicFramePr>
            <p:nvPr>
              <p:extLst>
                <p:ext uri="{D42A27DB-BD31-4B8C-83A1-F6EECF244321}">
                  <p14:modId xmlns:p14="http://schemas.microsoft.com/office/powerpoint/2010/main" val="478158352"/>
                </p:ext>
              </p:extLst>
            </p:nvPr>
          </p:nvGraphicFramePr>
          <p:xfrm>
            <a:off x="3830638" y="1582511"/>
            <a:ext cx="1016000" cy="419100"/>
          </p:xfrm>
          <a:graphic>
            <a:graphicData uri="http://schemas.openxmlformats.org/presentationml/2006/ole">
              <mc:AlternateContent xmlns:mc="http://schemas.openxmlformats.org/markup-compatibility/2006">
                <mc:Choice xmlns:v="urn:schemas-microsoft-com:vml" Requires="v">
                  <p:oleObj name="Equation" r:id="rId2" imgW="825480" imgH="419040" progId="Equation.DSMT4">
                    <p:embed/>
                  </p:oleObj>
                </mc:Choice>
                <mc:Fallback>
                  <p:oleObj name="Equation" r:id="rId2" imgW="825480" imgH="419040" progId="Equation.DSMT4">
                    <p:embed/>
                    <p:pic>
                      <p:nvPicPr>
                        <p:cNvPr id="7" name="Object 6"/>
                        <p:cNvPicPr/>
                        <p:nvPr/>
                      </p:nvPicPr>
                      <p:blipFill>
                        <a:blip r:embed="rId3"/>
                        <a:stretch>
                          <a:fillRect/>
                        </a:stretch>
                      </p:blipFill>
                      <p:spPr>
                        <a:xfrm>
                          <a:off x="3830638" y="1582511"/>
                          <a:ext cx="1016000" cy="419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22194042"/>
                </p:ext>
              </p:extLst>
            </p:nvPr>
          </p:nvGraphicFramePr>
          <p:xfrm>
            <a:off x="5537137" y="1583405"/>
            <a:ext cx="1674813" cy="508000"/>
          </p:xfrm>
          <a:graphic>
            <a:graphicData uri="http://schemas.openxmlformats.org/presentationml/2006/ole">
              <mc:AlternateContent xmlns:mc="http://schemas.openxmlformats.org/markup-compatibility/2006">
                <mc:Choice xmlns:v="urn:schemas-microsoft-com:vml" Requires="v">
                  <p:oleObj name="Equation" r:id="rId4" imgW="1447560" imgH="507960" progId="Equation.DSMT4">
                    <p:embed/>
                  </p:oleObj>
                </mc:Choice>
                <mc:Fallback>
                  <p:oleObj name="Equation" r:id="rId4" imgW="1447560" imgH="507960" progId="Equation.DSMT4">
                    <p:embed/>
                    <p:pic>
                      <p:nvPicPr>
                        <p:cNvPr id="9" name="Object 8"/>
                        <p:cNvPicPr/>
                        <p:nvPr/>
                      </p:nvPicPr>
                      <p:blipFill>
                        <a:blip r:embed="rId5"/>
                        <a:stretch>
                          <a:fillRect/>
                        </a:stretch>
                      </p:blipFill>
                      <p:spPr>
                        <a:xfrm>
                          <a:off x="5537137" y="1583405"/>
                          <a:ext cx="1674813" cy="508000"/>
                        </a:xfrm>
                        <a:prstGeom prst="rect">
                          <a:avLst/>
                        </a:prstGeom>
                      </p:spPr>
                    </p:pic>
                  </p:oleObj>
                </mc:Fallback>
              </mc:AlternateContent>
            </a:graphicData>
          </a:graphic>
        </p:graphicFrame>
      </p:grpSp>
      <p:grpSp>
        <p:nvGrpSpPr>
          <p:cNvPr id="16" name="Group 15">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17"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18" name="TextBox 17">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mj-lt"/>
                  <a:cs typeface="Times New Roman" panose="02020603050405020304" pitchFamily="18" charset="0"/>
                </a:rPr>
                <a:t>HOẠT ĐỘNG HÌNH THÀNH KIẾN THỨC</a:t>
              </a:r>
              <a:endParaRPr lang="en-US" sz="2400">
                <a:solidFill>
                  <a:srgbClr val="FFFF00"/>
                </a:solidFill>
                <a:latin typeface="+mj-lt"/>
              </a:endParaRPr>
            </a:p>
          </p:txBody>
        </p:sp>
      </p:grpSp>
      <p:grpSp>
        <p:nvGrpSpPr>
          <p:cNvPr id="19" name="Group 18">
            <a:extLst>
              <a:ext uri="{FF2B5EF4-FFF2-40B4-BE49-F238E27FC236}">
                <a16:creationId xmlns:a16="http://schemas.microsoft.com/office/drawing/2014/main" id="{D4EF09CF-3362-453A-9463-F6669A9D3E01}"/>
              </a:ext>
            </a:extLst>
          </p:cNvPr>
          <p:cNvGrpSpPr/>
          <p:nvPr/>
        </p:nvGrpSpPr>
        <p:grpSpPr>
          <a:xfrm rot="8757556">
            <a:off x="-1998573" y="3106472"/>
            <a:ext cx="3136324" cy="6858000"/>
            <a:chOff x="9055676" y="0"/>
            <a:chExt cx="3136324" cy="6858000"/>
          </a:xfrm>
        </p:grpSpPr>
        <p:sp>
          <p:nvSpPr>
            <p:cNvPr id="20" name="Rectangle 19">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5"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6"/>
          <a:stretch>
            <a:fillRect/>
          </a:stretch>
        </p:blipFill>
        <p:spPr>
          <a:xfrm>
            <a:off x="4833505" y="-297319"/>
            <a:ext cx="2780204" cy="2780204"/>
          </a:xfrm>
          <a:prstGeom prst="rect">
            <a:avLst/>
          </a:prstGeom>
        </p:spPr>
      </p:pic>
    </p:spTree>
    <p:extLst>
      <p:ext uri="{BB962C8B-B14F-4D97-AF65-F5344CB8AC3E}">
        <p14:creationId xmlns:p14="http://schemas.microsoft.com/office/powerpoint/2010/main" val="42994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207691" y="2394350"/>
            <a:ext cx="1181775" cy="646331"/>
          </a:xfrm>
          <a:prstGeom prst="rect">
            <a:avLst/>
          </a:prstGeom>
          <a:noFill/>
        </p:spPr>
        <p:txBody>
          <a:bodyPr wrap="square" rtlCol="0">
            <a:spAutoFit/>
          </a:bodyPr>
          <a:lstStyle/>
          <a:p>
            <a:r>
              <a:rPr lang="en-US" sz="3600" b="1">
                <a:solidFill>
                  <a:srgbClr val="C00000"/>
                </a:solidFill>
              </a:rPr>
              <a:t>Giải</a:t>
            </a:r>
          </a:p>
        </p:txBody>
      </p:sp>
      <p:sp>
        <p:nvSpPr>
          <p:cNvPr id="2" name="TextBox 1"/>
          <p:cNvSpPr txBox="1"/>
          <p:nvPr/>
        </p:nvSpPr>
        <p:spPr>
          <a:xfrm>
            <a:off x="993331" y="625622"/>
            <a:ext cx="9794229" cy="1754326"/>
          </a:xfrm>
          <a:prstGeom prst="rect">
            <a:avLst/>
          </a:prstGeom>
          <a:noFill/>
          <a:ln>
            <a:noFill/>
          </a:ln>
          <a:scene3d>
            <a:camera prst="orthographicFront"/>
            <a:lightRig rig="threePt" dir="t"/>
          </a:scene3d>
          <a:sp3d>
            <a:bevelT prst="convex"/>
          </a:sp3d>
        </p:spPr>
        <p:txBody>
          <a:bodyPr wrap="square" rtlCol="0">
            <a:spAutoFit/>
          </a:bodyPr>
          <a:lstStyle/>
          <a:p>
            <a:pPr algn="just"/>
            <a:r>
              <a:rPr lang="en-US" sz="3600" b="1">
                <a:solidFill>
                  <a:srgbClr val="C00000"/>
                </a:solidFill>
                <a:latin typeface="+mj-lt"/>
              </a:rPr>
              <a:t>Luyện tập 6: </a:t>
            </a:r>
            <a:r>
              <a:rPr lang="en-US" sz="3600">
                <a:solidFill>
                  <a:srgbClr val="0070C0"/>
                </a:solidFill>
                <a:latin typeface="+mj-lt"/>
              </a:rPr>
              <a:t>Không tính giá trị biểu thức, hãy giải thích tại sao:</a:t>
            </a:r>
          </a:p>
          <a:p>
            <a:pPr algn="just"/>
            <a:r>
              <a:rPr lang="en-US" sz="3600">
                <a:solidFill>
                  <a:srgbClr val="0070C0"/>
                </a:solidFill>
                <a:latin typeface="+mj-lt"/>
              </a:rPr>
              <a:t>A = 36 . 234 + 217 . 24 – 54 . 13 chia hết cho 6</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63" y="5135591"/>
            <a:ext cx="2066807" cy="1672482"/>
          </a:xfrm>
          <a:prstGeom prst="rect">
            <a:avLst/>
          </a:prstGeom>
        </p:spPr>
      </p:pic>
      <p:sp>
        <p:nvSpPr>
          <p:cNvPr id="8" name="Rectangle 7"/>
          <p:cNvSpPr/>
          <p:nvPr/>
        </p:nvSpPr>
        <p:spPr>
          <a:xfrm>
            <a:off x="1965823" y="6161742"/>
            <a:ext cx="5301451" cy="646331"/>
          </a:xfrm>
          <a:prstGeom prst="rect">
            <a:avLst/>
          </a:prstGeom>
        </p:spPr>
        <p:txBody>
          <a:bodyPr wrap="none">
            <a:spAutoFit/>
          </a:bodyPr>
          <a:lstStyle/>
          <a:p>
            <a:r>
              <a:rPr lang="en-US" i="1">
                <a:solidFill>
                  <a:srgbClr val="CC0099"/>
                </a:solidFill>
              </a:rPr>
              <a:t>Hoạt động cá nhân, đứng tại chỗ trình bày kết quả</a:t>
            </a:r>
          </a:p>
          <a:p>
            <a:r>
              <a:rPr lang="en-US" i="1">
                <a:solidFill>
                  <a:srgbClr val="CC0099"/>
                </a:solidFill>
              </a:rPr>
              <a:t>Lắng nghe, nhận xét</a:t>
            </a:r>
          </a:p>
        </p:txBody>
      </p:sp>
      <p:grpSp>
        <p:nvGrpSpPr>
          <p:cNvPr id="14" name="Group 13">
            <a:extLst>
              <a:ext uri="{FF2B5EF4-FFF2-40B4-BE49-F238E27FC236}">
                <a16:creationId xmlns:a16="http://schemas.microsoft.com/office/drawing/2014/main" id="{D4EF09CF-3362-453A-9463-F6669A9D3E01}"/>
              </a:ext>
            </a:extLst>
          </p:cNvPr>
          <p:cNvGrpSpPr/>
          <p:nvPr/>
        </p:nvGrpSpPr>
        <p:grpSpPr>
          <a:xfrm rot="14054537">
            <a:off x="-1679866" y="-3852489"/>
            <a:ext cx="3136324" cy="6858000"/>
            <a:chOff x="9055676" y="0"/>
            <a:chExt cx="3136324" cy="6858000"/>
          </a:xfrm>
        </p:grpSpPr>
        <p:sp>
          <p:nvSpPr>
            <p:cNvPr id="15" name="Rectangle 14">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p:cNvGrpSpPr/>
          <p:nvPr/>
        </p:nvGrpSpPr>
        <p:grpSpPr>
          <a:xfrm>
            <a:off x="1966873" y="2964966"/>
            <a:ext cx="5321926" cy="646331"/>
            <a:chOff x="1040536" y="3804321"/>
            <a:chExt cx="5321926" cy="646331"/>
          </a:xfrm>
        </p:grpSpPr>
        <p:sp>
          <p:nvSpPr>
            <p:cNvPr id="9" name="Rectangle 8"/>
            <p:cNvSpPr/>
            <p:nvPr/>
          </p:nvSpPr>
          <p:spPr>
            <a:xfrm>
              <a:off x="1040536" y="3804321"/>
              <a:ext cx="5291891" cy="646331"/>
            </a:xfrm>
            <a:prstGeom prst="rect">
              <a:avLst/>
            </a:prstGeom>
          </p:spPr>
          <p:txBody>
            <a:bodyPr wrap="square">
              <a:spAutoFit/>
            </a:bodyPr>
            <a:lstStyle/>
            <a:p>
              <a:pPr algn="just"/>
              <a:r>
                <a:rPr lang="en-US" sz="3600"/>
                <a:t>Vì          suy ra  </a:t>
              </a:r>
            </a:p>
          </p:txBody>
        </p:sp>
        <p:graphicFrame>
          <p:nvGraphicFramePr>
            <p:cNvPr id="3" name="Object 2"/>
            <p:cNvGraphicFramePr>
              <a:graphicFrameLocks noChangeAspect="1"/>
            </p:cNvGraphicFramePr>
            <p:nvPr>
              <p:extLst>
                <p:ext uri="{D42A27DB-BD31-4B8C-83A1-F6EECF244321}">
                  <p14:modId xmlns:p14="http://schemas.microsoft.com/office/powerpoint/2010/main" val="1214249356"/>
                </p:ext>
              </p:extLst>
            </p:nvPr>
          </p:nvGraphicFramePr>
          <p:xfrm>
            <a:off x="4190762" y="3898745"/>
            <a:ext cx="2171700" cy="508000"/>
          </p:xfrm>
          <a:graphic>
            <a:graphicData uri="http://schemas.openxmlformats.org/presentationml/2006/ole">
              <mc:AlternateContent xmlns:mc="http://schemas.openxmlformats.org/markup-compatibility/2006">
                <mc:Choice xmlns:v="urn:schemas-microsoft-com:vml" Requires="v">
                  <p:oleObj name="Equation" r:id="rId3" imgW="2171520" imgH="507960" progId="Equation.DSMT4">
                    <p:embed/>
                  </p:oleObj>
                </mc:Choice>
                <mc:Fallback>
                  <p:oleObj name="Equation" r:id="rId3" imgW="2171520" imgH="507960" progId="Equation.DSMT4">
                    <p:embed/>
                    <p:pic>
                      <p:nvPicPr>
                        <p:cNvPr id="0" name=""/>
                        <p:cNvPicPr/>
                        <p:nvPr/>
                      </p:nvPicPr>
                      <p:blipFill>
                        <a:blip r:embed="rId4"/>
                        <a:stretch>
                          <a:fillRect/>
                        </a:stretch>
                      </p:blipFill>
                      <p:spPr>
                        <a:xfrm>
                          <a:off x="4190762" y="3898745"/>
                          <a:ext cx="2171700" cy="5080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509674506"/>
                </p:ext>
              </p:extLst>
            </p:nvPr>
          </p:nvGraphicFramePr>
          <p:xfrm>
            <a:off x="1684920" y="3926350"/>
            <a:ext cx="965200" cy="419100"/>
          </p:xfrm>
          <a:graphic>
            <a:graphicData uri="http://schemas.openxmlformats.org/presentationml/2006/ole">
              <mc:AlternateContent xmlns:mc="http://schemas.openxmlformats.org/markup-compatibility/2006">
                <mc:Choice xmlns:v="urn:schemas-microsoft-com:vml" Requires="v">
                  <p:oleObj name="Equation" r:id="rId5" imgW="965160" imgH="419040" progId="Equation.DSMT4">
                    <p:embed/>
                  </p:oleObj>
                </mc:Choice>
                <mc:Fallback>
                  <p:oleObj name="Equation" r:id="rId5" imgW="965160" imgH="419040" progId="Equation.DSMT4">
                    <p:embed/>
                    <p:pic>
                      <p:nvPicPr>
                        <p:cNvPr id="0" name=""/>
                        <p:cNvPicPr/>
                        <p:nvPr/>
                      </p:nvPicPr>
                      <p:blipFill>
                        <a:blip r:embed="rId6"/>
                        <a:stretch>
                          <a:fillRect/>
                        </a:stretch>
                      </p:blipFill>
                      <p:spPr>
                        <a:xfrm>
                          <a:off x="1684920" y="3926350"/>
                          <a:ext cx="965200" cy="419100"/>
                        </a:xfrm>
                        <a:prstGeom prst="rect">
                          <a:avLst/>
                        </a:prstGeom>
                      </p:spPr>
                    </p:pic>
                  </p:oleObj>
                </mc:Fallback>
              </mc:AlternateContent>
            </a:graphicData>
          </a:graphic>
        </p:graphicFrame>
      </p:grpSp>
      <p:grpSp>
        <p:nvGrpSpPr>
          <p:cNvPr id="20" name="Group 19"/>
          <p:cNvGrpSpPr/>
          <p:nvPr/>
        </p:nvGrpSpPr>
        <p:grpSpPr>
          <a:xfrm>
            <a:off x="2137496" y="3644368"/>
            <a:ext cx="5291891" cy="646331"/>
            <a:chOff x="1040536" y="3804321"/>
            <a:chExt cx="5291891" cy="646331"/>
          </a:xfrm>
        </p:grpSpPr>
        <p:sp>
          <p:nvSpPr>
            <p:cNvPr id="21" name="Rectangle 20"/>
            <p:cNvSpPr/>
            <p:nvPr/>
          </p:nvSpPr>
          <p:spPr>
            <a:xfrm>
              <a:off x="1040536" y="3804321"/>
              <a:ext cx="5291891" cy="646331"/>
            </a:xfrm>
            <a:prstGeom prst="rect">
              <a:avLst/>
            </a:prstGeom>
          </p:spPr>
          <p:txBody>
            <a:bodyPr wrap="square">
              <a:spAutoFit/>
            </a:bodyPr>
            <a:lstStyle/>
            <a:p>
              <a:pPr algn="just"/>
              <a:r>
                <a:rPr lang="en-US" sz="3600"/>
                <a:t>            suy ra   </a:t>
              </a:r>
            </a:p>
          </p:txBody>
        </p:sp>
        <p:graphicFrame>
          <p:nvGraphicFramePr>
            <p:cNvPr id="22" name="Object 21"/>
            <p:cNvGraphicFramePr>
              <a:graphicFrameLocks noChangeAspect="1"/>
            </p:cNvGraphicFramePr>
            <p:nvPr>
              <p:extLst>
                <p:ext uri="{D42A27DB-BD31-4B8C-83A1-F6EECF244321}">
                  <p14:modId xmlns:p14="http://schemas.microsoft.com/office/powerpoint/2010/main" val="3515965884"/>
                </p:ext>
              </p:extLst>
            </p:nvPr>
          </p:nvGraphicFramePr>
          <p:xfrm>
            <a:off x="4006300" y="3934185"/>
            <a:ext cx="2184400" cy="508000"/>
          </p:xfrm>
          <a:graphic>
            <a:graphicData uri="http://schemas.openxmlformats.org/presentationml/2006/ole">
              <mc:AlternateContent xmlns:mc="http://schemas.openxmlformats.org/markup-compatibility/2006">
                <mc:Choice xmlns:v="urn:schemas-microsoft-com:vml" Requires="v">
                  <p:oleObj name="Equation" r:id="rId7" imgW="2184120" imgH="507960" progId="Equation.DSMT4">
                    <p:embed/>
                  </p:oleObj>
                </mc:Choice>
                <mc:Fallback>
                  <p:oleObj name="Equation" r:id="rId7" imgW="2184120" imgH="507960" progId="Equation.DSMT4">
                    <p:embed/>
                    <p:pic>
                      <p:nvPicPr>
                        <p:cNvPr id="3" name="Object 2"/>
                        <p:cNvPicPr/>
                        <p:nvPr/>
                      </p:nvPicPr>
                      <p:blipFill>
                        <a:blip r:embed="rId8"/>
                        <a:stretch>
                          <a:fillRect/>
                        </a:stretch>
                      </p:blipFill>
                      <p:spPr>
                        <a:xfrm>
                          <a:off x="4006300" y="3934185"/>
                          <a:ext cx="2184400" cy="508000"/>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461185730"/>
                </p:ext>
              </p:extLst>
            </p:nvPr>
          </p:nvGraphicFramePr>
          <p:xfrm>
            <a:off x="1589988" y="3919420"/>
            <a:ext cx="977900" cy="419100"/>
          </p:xfrm>
          <a:graphic>
            <a:graphicData uri="http://schemas.openxmlformats.org/presentationml/2006/ole">
              <mc:AlternateContent xmlns:mc="http://schemas.openxmlformats.org/markup-compatibility/2006">
                <mc:Choice xmlns:v="urn:schemas-microsoft-com:vml" Requires="v">
                  <p:oleObj name="Equation" r:id="rId9" imgW="977760" imgH="419040" progId="Equation.DSMT4">
                    <p:embed/>
                  </p:oleObj>
                </mc:Choice>
                <mc:Fallback>
                  <p:oleObj name="Equation" r:id="rId9" imgW="977760" imgH="419040" progId="Equation.DSMT4">
                    <p:embed/>
                    <p:pic>
                      <p:nvPicPr>
                        <p:cNvPr id="4" name="Object 3"/>
                        <p:cNvPicPr/>
                        <p:nvPr/>
                      </p:nvPicPr>
                      <p:blipFill>
                        <a:blip r:embed="rId10"/>
                        <a:stretch>
                          <a:fillRect/>
                        </a:stretch>
                      </p:blipFill>
                      <p:spPr>
                        <a:xfrm>
                          <a:off x="1589988" y="3919420"/>
                          <a:ext cx="977900" cy="419100"/>
                        </a:xfrm>
                        <a:prstGeom prst="rect">
                          <a:avLst/>
                        </a:prstGeom>
                      </p:spPr>
                    </p:pic>
                  </p:oleObj>
                </mc:Fallback>
              </mc:AlternateContent>
            </a:graphicData>
          </a:graphic>
        </p:graphicFrame>
      </p:grpSp>
      <p:grpSp>
        <p:nvGrpSpPr>
          <p:cNvPr id="24" name="Group 23"/>
          <p:cNvGrpSpPr/>
          <p:nvPr/>
        </p:nvGrpSpPr>
        <p:grpSpPr>
          <a:xfrm>
            <a:off x="2137495" y="4330374"/>
            <a:ext cx="5291891" cy="646331"/>
            <a:chOff x="1040536" y="3804321"/>
            <a:chExt cx="5291891" cy="646331"/>
          </a:xfrm>
        </p:grpSpPr>
        <p:sp>
          <p:nvSpPr>
            <p:cNvPr id="25" name="Rectangle 24"/>
            <p:cNvSpPr/>
            <p:nvPr/>
          </p:nvSpPr>
          <p:spPr>
            <a:xfrm>
              <a:off x="1040536" y="3804321"/>
              <a:ext cx="5291891" cy="646331"/>
            </a:xfrm>
            <a:prstGeom prst="rect">
              <a:avLst/>
            </a:prstGeom>
          </p:spPr>
          <p:txBody>
            <a:bodyPr wrap="square">
              <a:spAutoFit/>
            </a:bodyPr>
            <a:lstStyle/>
            <a:p>
              <a:pPr algn="just"/>
              <a:r>
                <a:rPr lang="en-US" sz="3600"/>
                <a:t>            suy ra   </a:t>
              </a:r>
            </a:p>
          </p:txBody>
        </p:sp>
        <p:graphicFrame>
          <p:nvGraphicFramePr>
            <p:cNvPr id="26" name="Object 25"/>
            <p:cNvGraphicFramePr>
              <a:graphicFrameLocks noChangeAspect="1"/>
            </p:cNvGraphicFramePr>
            <p:nvPr>
              <p:extLst>
                <p:ext uri="{D42A27DB-BD31-4B8C-83A1-F6EECF244321}">
                  <p14:modId xmlns:p14="http://schemas.microsoft.com/office/powerpoint/2010/main" val="666881675"/>
                </p:ext>
              </p:extLst>
            </p:nvPr>
          </p:nvGraphicFramePr>
          <p:xfrm>
            <a:off x="4064224" y="3925289"/>
            <a:ext cx="1917700" cy="508000"/>
          </p:xfrm>
          <a:graphic>
            <a:graphicData uri="http://schemas.openxmlformats.org/presentationml/2006/ole">
              <mc:AlternateContent xmlns:mc="http://schemas.openxmlformats.org/markup-compatibility/2006">
                <mc:Choice xmlns:v="urn:schemas-microsoft-com:vml" Requires="v">
                  <p:oleObj name="Equation" r:id="rId11" imgW="1917360" imgH="507960" progId="Equation.DSMT4">
                    <p:embed/>
                  </p:oleObj>
                </mc:Choice>
                <mc:Fallback>
                  <p:oleObj name="Equation" r:id="rId11" imgW="1917360" imgH="507960" progId="Equation.DSMT4">
                    <p:embed/>
                    <p:pic>
                      <p:nvPicPr>
                        <p:cNvPr id="22" name="Object 21"/>
                        <p:cNvPicPr/>
                        <p:nvPr/>
                      </p:nvPicPr>
                      <p:blipFill>
                        <a:blip r:embed="rId12"/>
                        <a:stretch>
                          <a:fillRect/>
                        </a:stretch>
                      </p:blipFill>
                      <p:spPr>
                        <a:xfrm>
                          <a:off x="4064224" y="3925289"/>
                          <a:ext cx="1917700" cy="508000"/>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041177867"/>
                </p:ext>
              </p:extLst>
            </p:nvPr>
          </p:nvGraphicFramePr>
          <p:xfrm>
            <a:off x="1595745" y="3919042"/>
            <a:ext cx="965200" cy="419100"/>
          </p:xfrm>
          <a:graphic>
            <a:graphicData uri="http://schemas.openxmlformats.org/presentationml/2006/ole">
              <mc:AlternateContent xmlns:mc="http://schemas.openxmlformats.org/markup-compatibility/2006">
                <mc:Choice xmlns:v="urn:schemas-microsoft-com:vml" Requires="v">
                  <p:oleObj name="Equation" r:id="rId13" imgW="965160" imgH="419040" progId="Equation.DSMT4">
                    <p:embed/>
                  </p:oleObj>
                </mc:Choice>
                <mc:Fallback>
                  <p:oleObj name="Equation" r:id="rId13" imgW="965160" imgH="419040" progId="Equation.DSMT4">
                    <p:embed/>
                    <p:pic>
                      <p:nvPicPr>
                        <p:cNvPr id="23" name="Object 22"/>
                        <p:cNvPicPr/>
                        <p:nvPr/>
                      </p:nvPicPr>
                      <p:blipFill>
                        <a:blip r:embed="rId14"/>
                        <a:stretch>
                          <a:fillRect/>
                        </a:stretch>
                      </p:blipFill>
                      <p:spPr>
                        <a:xfrm>
                          <a:off x="1595745" y="3919042"/>
                          <a:ext cx="965200" cy="419100"/>
                        </a:xfrm>
                        <a:prstGeom prst="rect">
                          <a:avLst/>
                        </a:prstGeom>
                      </p:spPr>
                    </p:pic>
                  </p:oleObj>
                </mc:Fallback>
              </mc:AlternateContent>
            </a:graphicData>
          </a:graphic>
        </p:graphicFrame>
      </p:grpSp>
      <p:sp>
        <p:nvSpPr>
          <p:cNvPr id="6" name="Rectangle 5"/>
          <p:cNvSpPr/>
          <p:nvPr/>
        </p:nvSpPr>
        <p:spPr>
          <a:xfrm>
            <a:off x="1639944" y="4968526"/>
            <a:ext cx="9956957" cy="646331"/>
          </a:xfrm>
          <a:prstGeom prst="rect">
            <a:avLst/>
          </a:prstGeom>
        </p:spPr>
        <p:txBody>
          <a:bodyPr wrap="none">
            <a:spAutoFit/>
          </a:bodyPr>
          <a:lstStyle/>
          <a:p>
            <a:pPr algn="just"/>
            <a:r>
              <a:rPr lang="en-US" sz="3600"/>
              <a:t>Nên A = 36.234 + 217.24 – 54.13 chia hết cho 6</a:t>
            </a:r>
          </a:p>
        </p:txBody>
      </p:sp>
      <p:grpSp>
        <p:nvGrpSpPr>
          <p:cNvPr id="28" name="Group 27">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29"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30" name="TextBox 29">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mj-lt"/>
                  <a:cs typeface="Times New Roman" panose="02020603050405020304" pitchFamily="18" charset="0"/>
                </a:rPr>
                <a:t>HOẠT ĐỘNG HÌNH THÀNH KIẾN THỨC</a:t>
              </a:r>
              <a:endParaRPr lang="en-US" sz="2400">
                <a:solidFill>
                  <a:srgbClr val="FFFF00"/>
                </a:solidFill>
                <a:latin typeface="+mj-lt"/>
              </a:endParaRPr>
            </a:p>
          </p:txBody>
        </p:sp>
      </p:grpSp>
    </p:spTree>
    <p:extLst>
      <p:ext uri="{BB962C8B-B14F-4D97-AF65-F5344CB8AC3E}">
        <p14:creationId xmlns:p14="http://schemas.microsoft.com/office/powerpoint/2010/main" val="37818117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5400" y="5203321"/>
            <a:ext cx="2751137" cy="102266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13" descr="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1455" y="3989387"/>
            <a:ext cx="2568256" cy="185267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Co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64" y="4724400"/>
            <a:ext cx="2640103" cy="116855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1" descr="Co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1671" y="3784038"/>
            <a:ext cx="3120231" cy="166651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9" descr="Cov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9238" y="1676400"/>
            <a:ext cx="2087562" cy="185308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Cov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987" y="644062"/>
            <a:ext cx="3052762" cy="22465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ov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9554" y="1475263"/>
            <a:ext cx="2331622" cy="185308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Cov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01200" y="2895708"/>
            <a:ext cx="3167203" cy="10520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ov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71591" y="3189887"/>
            <a:ext cx="3902610" cy="9386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ov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5248" y="2981064"/>
            <a:ext cx="2639918" cy="13551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Cove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40776" y="409992"/>
            <a:ext cx="3143884" cy="149824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le 12"/>
          <p:cNvSpPr/>
          <p:nvPr/>
        </p:nvSpPr>
        <p:spPr>
          <a:xfrm>
            <a:off x="0" y="13390"/>
            <a:ext cx="4723723" cy="5836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HOẠT ĐỘNG LUYỆN TẬP</a:t>
            </a:r>
          </a:p>
        </p:txBody>
      </p:sp>
    </p:spTree>
    <p:extLst>
      <p:ext uri="{BB962C8B-B14F-4D97-AF65-F5344CB8AC3E}">
        <p14:creationId xmlns:p14="http://schemas.microsoft.com/office/powerpoint/2010/main" val="352075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ou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righ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right)">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left)">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left)">
                                      <p:cBhvr>
                                        <p:cTn id="5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4EF09CF-3362-453A-9463-F6669A9D3E01}"/>
              </a:ext>
            </a:extLst>
          </p:cNvPr>
          <p:cNvGrpSpPr/>
          <p:nvPr/>
        </p:nvGrpSpPr>
        <p:grpSpPr>
          <a:xfrm rot="13033909">
            <a:off x="-1860192" y="-3620150"/>
            <a:ext cx="3136324" cy="6858000"/>
            <a:chOff x="9055676" y="0"/>
            <a:chExt cx="3136324" cy="6858000"/>
          </a:xfrm>
        </p:grpSpPr>
        <p:sp>
          <p:nvSpPr>
            <p:cNvPr id="13" name="Rectangle 12">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ounded Rectangle 8"/>
          <p:cNvSpPr/>
          <p:nvPr/>
        </p:nvSpPr>
        <p:spPr>
          <a:xfrm>
            <a:off x="7319120" y="0"/>
            <a:ext cx="4723723" cy="7782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HOẠT ĐỘNG LUYỆN TẬP</a:t>
            </a:r>
          </a:p>
        </p:txBody>
      </p:sp>
      <p:pic>
        <p:nvPicPr>
          <p:cNvPr id="20" name="!!3" descr="Chuyên đề về xác định công thức của hợp chất vô cơ và hữu cơ - Tech12h">
            <a:extLst>
              <a:ext uri="{FF2B5EF4-FFF2-40B4-BE49-F238E27FC236}">
                <a16:creationId xmlns:a16="http://schemas.microsoft.com/office/drawing/2014/main" id="{43D80D0E-F9AC-4D0D-9116-29FEC2960A0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2" y="5390963"/>
            <a:ext cx="1704768" cy="14047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1048621" y="1141339"/>
            <a:ext cx="6441676" cy="707886"/>
          </a:xfrm>
          <a:prstGeom prst="rect">
            <a:avLst/>
          </a:prstGeom>
          <a:noFill/>
        </p:spPr>
        <p:txBody>
          <a:bodyPr wrap="square" rtlCol="0">
            <a:spAutoFit/>
          </a:bodyPr>
          <a:lstStyle/>
          <a:p>
            <a:r>
              <a:rPr lang="en-US" sz="4000" b="1">
                <a:solidFill>
                  <a:srgbClr val="0070C0"/>
                </a:solidFill>
              </a:rPr>
              <a:t>Bài tập 3 SGK trang 34</a:t>
            </a:r>
          </a:p>
        </p:txBody>
      </p:sp>
      <p:sp>
        <p:nvSpPr>
          <p:cNvPr id="28" name="TextBox 27"/>
          <p:cNvSpPr txBox="1"/>
          <p:nvPr/>
        </p:nvSpPr>
        <p:spPr>
          <a:xfrm>
            <a:off x="1048621" y="2446862"/>
            <a:ext cx="10758618" cy="1200329"/>
          </a:xfrm>
          <a:prstGeom prst="rect">
            <a:avLst/>
          </a:prstGeom>
          <a:noFill/>
        </p:spPr>
        <p:txBody>
          <a:bodyPr wrap="square" rtlCol="0">
            <a:spAutoFit/>
          </a:bodyPr>
          <a:lstStyle/>
          <a:p>
            <a:r>
              <a:rPr lang="en-US" sz="3600">
                <a:latin typeface="+mj-lt"/>
              </a:rPr>
              <a:t>Vì x là bội của 9 nên x là: 0, 9, 18, 27, 36, 45,…</a:t>
            </a:r>
          </a:p>
          <a:p>
            <a:r>
              <a:rPr lang="en-US" sz="3600">
                <a:latin typeface="+mj-lt"/>
              </a:rPr>
              <a:t>Mà 20 &lt; x &lt; 40 nên x là: 27, 36.</a:t>
            </a:r>
          </a:p>
        </p:txBody>
      </p:sp>
      <p:sp>
        <p:nvSpPr>
          <p:cNvPr id="3" name="TextBox 2"/>
          <p:cNvSpPr txBox="1"/>
          <p:nvPr/>
        </p:nvSpPr>
        <p:spPr>
          <a:xfrm>
            <a:off x="1539603" y="6426360"/>
            <a:ext cx="2983230" cy="369332"/>
          </a:xfrm>
          <a:prstGeom prst="rect">
            <a:avLst/>
          </a:prstGeom>
          <a:noFill/>
        </p:spPr>
        <p:txBody>
          <a:bodyPr wrap="square" rtlCol="0">
            <a:spAutoFit/>
          </a:bodyPr>
          <a:lstStyle/>
          <a:p>
            <a:r>
              <a:rPr lang="en-US" i="1">
                <a:solidFill>
                  <a:srgbClr val="CC0099"/>
                </a:solidFill>
              </a:rPr>
              <a:t>Hoạt động cá nhân</a:t>
            </a:r>
          </a:p>
        </p:txBody>
      </p:sp>
    </p:spTree>
    <p:extLst>
      <p:ext uri="{BB962C8B-B14F-4D97-AF65-F5344CB8AC3E}">
        <p14:creationId xmlns:p14="http://schemas.microsoft.com/office/powerpoint/2010/main" val="25589103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0896" y="6406206"/>
            <a:ext cx="1890261" cy="369332"/>
          </a:xfrm>
          <a:prstGeom prst="rect">
            <a:avLst/>
          </a:prstGeom>
        </p:spPr>
        <p:txBody>
          <a:bodyPr wrap="none">
            <a:spAutoFit/>
          </a:bodyPr>
          <a:lstStyle/>
          <a:p>
            <a:r>
              <a:rPr lang="en-US" i="1">
                <a:solidFill>
                  <a:srgbClr val="CC0099"/>
                </a:solidFill>
              </a:rPr>
              <a:t>Hoạt động nhóm</a:t>
            </a:r>
          </a:p>
        </p:txBody>
      </p:sp>
      <p:grpSp>
        <p:nvGrpSpPr>
          <p:cNvPr id="12" name="Group 11">
            <a:extLst>
              <a:ext uri="{FF2B5EF4-FFF2-40B4-BE49-F238E27FC236}">
                <a16:creationId xmlns:a16="http://schemas.microsoft.com/office/drawing/2014/main" id="{D4EF09CF-3362-453A-9463-F6669A9D3E01}"/>
              </a:ext>
            </a:extLst>
          </p:cNvPr>
          <p:cNvGrpSpPr/>
          <p:nvPr/>
        </p:nvGrpSpPr>
        <p:grpSpPr>
          <a:xfrm rot="13033909">
            <a:off x="-1860192" y="-3620150"/>
            <a:ext cx="3136324" cy="6858000"/>
            <a:chOff x="9055676" y="0"/>
            <a:chExt cx="3136324" cy="6858000"/>
          </a:xfrm>
        </p:grpSpPr>
        <p:sp>
          <p:nvSpPr>
            <p:cNvPr id="13" name="Rectangle 12">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ounded Rectangle 8"/>
          <p:cNvSpPr/>
          <p:nvPr/>
        </p:nvSpPr>
        <p:spPr>
          <a:xfrm>
            <a:off x="7319120" y="0"/>
            <a:ext cx="4723723" cy="7782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HOẠT ĐỘNG LUYỆN TẬP</a:t>
            </a:r>
          </a:p>
        </p:txBody>
      </p:sp>
      <p:sp>
        <p:nvSpPr>
          <p:cNvPr id="24" name="TextBox 23"/>
          <p:cNvSpPr txBox="1"/>
          <p:nvPr/>
        </p:nvSpPr>
        <p:spPr>
          <a:xfrm>
            <a:off x="1245014" y="414969"/>
            <a:ext cx="5850727" cy="646331"/>
          </a:xfrm>
          <a:prstGeom prst="rect">
            <a:avLst/>
          </a:prstGeom>
          <a:noFill/>
        </p:spPr>
        <p:txBody>
          <a:bodyPr wrap="square" rtlCol="0">
            <a:spAutoFit/>
          </a:bodyPr>
          <a:lstStyle/>
          <a:p>
            <a:r>
              <a:rPr lang="en-US" sz="3600" b="1">
                <a:solidFill>
                  <a:srgbClr val="0070C0"/>
                </a:solidFill>
              </a:rPr>
              <a:t>Bài tập 4 SGK trang 34</a:t>
            </a:r>
          </a:p>
        </p:txBody>
      </p:sp>
      <p:grpSp>
        <p:nvGrpSpPr>
          <p:cNvPr id="33" name="Group 32"/>
          <p:cNvGrpSpPr/>
          <p:nvPr/>
        </p:nvGrpSpPr>
        <p:grpSpPr>
          <a:xfrm>
            <a:off x="890345" y="1177375"/>
            <a:ext cx="10117380" cy="646331"/>
            <a:chOff x="890345" y="1177375"/>
            <a:chExt cx="10117380" cy="646331"/>
          </a:xfrm>
        </p:grpSpPr>
        <p:sp>
          <p:nvSpPr>
            <p:cNvPr id="18" name="Rectangle 17"/>
            <p:cNvSpPr/>
            <p:nvPr/>
          </p:nvSpPr>
          <p:spPr>
            <a:xfrm>
              <a:off x="890345" y="1177375"/>
              <a:ext cx="7750840" cy="646331"/>
            </a:xfrm>
            <a:prstGeom prst="rect">
              <a:avLst/>
            </a:prstGeom>
          </p:spPr>
          <p:txBody>
            <a:bodyPr wrap="none">
              <a:spAutoFit/>
            </a:bodyPr>
            <a:lstStyle/>
            <a:p>
              <a:r>
                <a:rPr lang="vi-VN" sz="3600">
                  <a:latin typeface="+mj-lt"/>
                  <a:ea typeface="Times New Roman" panose="02020603050405020304" pitchFamily="18" charset="0"/>
                </a:rPr>
                <a:t>Gọi số bạn trong mỗi nhóm là x bạn</a:t>
              </a:r>
              <a:r>
                <a:rPr lang="en-US" sz="3600">
                  <a:latin typeface="+mj-lt"/>
                  <a:ea typeface="Times New Roman" panose="02020603050405020304" pitchFamily="18" charset="0"/>
                </a:rPr>
                <a:t> </a:t>
              </a:r>
              <a:r>
                <a:rPr lang="vi-VN" sz="3600">
                  <a:latin typeface="+mj-lt"/>
                  <a:ea typeface="Times New Roman" panose="02020603050405020304" pitchFamily="18" charset="0"/>
                </a:rPr>
                <a:t> </a:t>
              </a:r>
              <a:endParaRPr lang="en-US" sz="3600">
                <a:latin typeface="+mj-lt"/>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1437348157"/>
                </p:ext>
              </p:extLst>
            </p:nvPr>
          </p:nvGraphicFramePr>
          <p:xfrm>
            <a:off x="8353425" y="1214438"/>
            <a:ext cx="2654300" cy="571500"/>
          </p:xfrm>
          <a:graphic>
            <a:graphicData uri="http://schemas.openxmlformats.org/presentationml/2006/ole">
              <mc:AlternateContent xmlns:mc="http://schemas.openxmlformats.org/markup-compatibility/2006">
                <mc:Choice xmlns:v="urn:schemas-microsoft-com:vml" Requires="v">
                  <p:oleObj name="Equation" r:id="rId2" imgW="2654280" imgH="571320" progId="Equation.DSMT4">
                    <p:embed/>
                  </p:oleObj>
                </mc:Choice>
                <mc:Fallback>
                  <p:oleObj name="Equation" r:id="rId2" imgW="2654280" imgH="571320" progId="Equation.DSMT4">
                    <p:embed/>
                    <p:pic>
                      <p:nvPicPr>
                        <p:cNvPr id="0" name=""/>
                        <p:cNvPicPr/>
                        <p:nvPr/>
                      </p:nvPicPr>
                      <p:blipFill>
                        <a:blip r:embed="rId3"/>
                        <a:stretch>
                          <a:fillRect/>
                        </a:stretch>
                      </p:blipFill>
                      <p:spPr>
                        <a:xfrm>
                          <a:off x="8353425" y="1214438"/>
                          <a:ext cx="2654300" cy="571500"/>
                        </a:xfrm>
                        <a:prstGeom prst="rect">
                          <a:avLst/>
                        </a:prstGeom>
                      </p:spPr>
                    </p:pic>
                  </p:oleObj>
                </mc:Fallback>
              </mc:AlternateContent>
            </a:graphicData>
          </a:graphic>
        </p:graphicFrame>
      </p:grpSp>
      <p:grpSp>
        <p:nvGrpSpPr>
          <p:cNvPr id="38" name="Group 37"/>
          <p:cNvGrpSpPr/>
          <p:nvPr/>
        </p:nvGrpSpPr>
        <p:grpSpPr>
          <a:xfrm>
            <a:off x="890345" y="1860796"/>
            <a:ext cx="10200515" cy="646331"/>
            <a:chOff x="890345" y="1860796"/>
            <a:chExt cx="10200515" cy="646331"/>
          </a:xfrm>
        </p:grpSpPr>
        <p:sp>
          <p:nvSpPr>
            <p:cNvPr id="27" name="TextBox 26"/>
            <p:cNvSpPr txBox="1"/>
            <p:nvPr/>
          </p:nvSpPr>
          <p:spPr>
            <a:xfrm>
              <a:off x="890345" y="1860796"/>
              <a:ext cx="10200515" cy="646331"/>
            </a:xfrm>
            <a:prstGeom prst="rect">
              <a:avLst/>
            </a:prstGeom>
            <a:noFill/>
          </p:spPr>
          <p:txBody>
            <a:bodyPr wrap="square" rtlCol="0">
              <a:spAutoFit/>
            </a:bodyPr>
            <a:lstStyle/>
            <a:p>
              <a:r>
                <a:rPr lang="en-US" sz="3600"/>
                <a:t>Theo đầu bài ta có          hay x là ước của 24</a:t>
              </a:r>
            </a:p>
          </p:txBody>
        </p:sp>
        <p:graphicFrame>
          <p:nvGraphicFramePr>
            <p:cNvPr id="26" name="Object 25"/>
            <p:cNvGraphicFramePr>
              <a:graphicFrameLocks noChangeAspect="1"/>
            </p:cNvGraphicFramePr>
            <p:nvPr>
              <p:extLst>
                <p:ext uri="{D42A27DB-BD31-4B8C-83A1-F6EECF244321}">
                  <p14:modId xmlns:p14="http://schemas.microsoft.com/office/powerpoint/2010/main" val="110693769"/>
                </p:ext>
              </p:extLst>
            </p:nvPr>
          </p:nvGraphicFramePr>
          <p:xfrm>
            <a:off x="4927620" y="1968227"/>
            <a:ext cx="977900" cy="406400"/>
          </p:xfrm>
          <a:graphic>
            <a:graphicData uri="http://schemas.openxmlformats.org/presentationml/2006/ole">
              <mc:AlternateContent xmlns:mc="http://schemas.openxmlformats.org/markup-compatibility/2006">
                <mc:Choice xmlns:v="urn:schemas-microsoft-com:vml" Requires="v">
                  <p:oleObj name="Equation" r:id="rId4" imgW="977760" imgH="406080" progId="Equation.DSMT4">
                    <p:embed/>
                  </p:oleObj>
                </mc:Choice>
                <mc:Fallback>
                  <p:oleObj name="Equation" r:id="rId4" imgW="977760" imgH="406080" progId="Equation.DSMT4">
                    <p:embed/>
                    <p:pic>
                      <p:nvPicPr>
                        <p:cNvPr id="0" name=""/>
                        <p:cNvPicPr/>
                        <p:nvPr/>
                      </p:nvPicPr>
                      <p:blipFill>
                        <a:blip r:embed="rId5"/>
                        <a:stretch>
                          <a:fillRect/>
                        </a:stretch>
                      </p:blipFill>
                      <p:spPr>
                        <a:xfrm>
                          <a:off x="4927620" y="1968227"/>
                          <a:ext cx="977900" cy="406400"/>
                        </a:xfrm>
                        <a:prstGeom prst="rect">
                          <a:avLst/>
                        </a:prstGeom>
                      </p:spPr>
                    </p:pic>
                  </p:oleObj>
                </mc:Fallback>
              </mc:AlternateContent>
            </a:graphicData>
          </a:graphic>
        </p:graphicFrame>
      </p:grpSp>
      <p:sp>
        <p:nvSpPr>
          <p:cNvPr id="29" name="Rectangle 28"/>
          <p:cNvSpPr/>
          <p:nvPr/>
        </p:nvSpPr>
        <p:spPr>
          <a:xfrm>
            <a:off x="884389" y="2541706"/>
            <a:ext cx="7069564" cy="729430"/>
          </a:xfrm>
          <a:prstGeom prst="rect">
            <a:avLst/>
          </a:prstGeom>
        </p:spPr>
        <p:txBody>
          <a:bodyPr wrap="none">
            <a:spAutoFit/>
          </a:bodyPr>
          <a:lstStyle/>
          <a:p>
            <a:pPr>
              <a:lnSpc>
                <a:spcPct val="115000"/>
              </a:lnSpc>
              <a:spcAft>
                <a:spcPts val="0"/>
              </a:spcAft>
            </a:pPr>
            <a:r>
              <a:rPr lang="en-US" sz="3600">
                <a:latin typeface="+mj-lt"/>
                <a:ea typeface="Times New Roman" panose="02020603050405020304" pitchFamily="18" charset="0"/>
                <a:cs typeface="Times New Roman" panose="02020603050405020304" pitchFamily="18" charset="0"/>
              </a:rPr>
              <a:t>Suy ra x là 1; 2; 3; 4; 6; 8; 12; 24. </a:t>
            </a:r>
          </a:p>
        </p:txBody>
      </p:sp>
      <p:grpSp>
        <p:nvGrpSpPr>
          <p:cNvPr id="32" name="Group 31"/>
          <p:cNvGrpSpPr/>
          <p:nvPr/>
        </p:nvGrpSpPr>
        <p:grpSpPr>
          <a:xfrm>
            <a:off x="890997" y="3249270"/>
            <a:ext cx="9348370" cy="646331"/>
            <a:chOff x="1382610" y="3430976"/>
            <a:chExt cx="9348370" cy="646331"/>
          </a:xfrm>
        </p:grpSpPr>
        <p:sp>
          <p:nvSpPr>
            <p:cNvPr id="30" name="Rectangle 29"/>
            <p:cNvSpPr/>
            <p:nvPr/>
          </p:nvSpPr>
          <p:spPr>
            <a:xfrm>
              <a:off x="1382610" y="3430976"/>
              <a:ext cx="9348370" cy="646331"/>
            </a:xfrm>
            <a:prstGeom prst="rect">
              <a:avLst/>
            </a:prstGeom>
          </p:spPr>
          <p:txBody>
            <a:bodyPr wrap="square">
              <a:spAutoFit/>
            </a:bodyPr>
            <a:lstStyle/>
            <a:p>
              <a:r>
                <a:rPr lang="en-US" sz="3600">
                  <a:latin typeface="+mj-lt"/>
                  <a:ea typeface="Times New Roman" panose="02020603050405020304" pitchFamily="18" charset="0"/>
                </a:rPr>
                <a:t>Mà                     nên x là 2; 3; 4; 6; 8; 12; 24.                      </a:t>
              </a:r>
              <a:endParaRPr lang="en-US" sz="3600">
                <a:latin typeface="+mj-lt"/>
              </a:endParaRPr>
            </a:p>
          </p:txBody>
        </p:sp>
        <p:graphicFrame>
          <p:nvGraphicFramePr>
            <p:cNvPr id="31" name="Object 30"/>
            <p:cNvGraphicFramePr>
              <a:graphicFrameLocks noChangeAspect="1"/>
            </p:cNvGraphicFramePr>
            <p:nvPr>
              <p:extLst>
                <p:ext uri="{D42A27DB-BD31-4B8C-83A1-F6EECF244321}">
                  <p14:modId xmlns:p14="http://schemas.microsoft.com/office/powerpoint/2010/main" val="1320649012"/>
                </p:ext>
              </p:extLst>
            </p:nvPr>
          </p:nvGraphicFramePr>
          <p:xfrm>
            <a:off x="2244725" y="3461385"/>
            <a:ext cx="2374900" cy="558800"/>
          </p:xfrm>
          <a:graphic>
            <a:graphicData uri="http://schemas.openxmlformats.org/presentationml/2006/ole">
              <mc:AlternateContent xmlns:mc="http://schemas.openxmlformats.org/markup-compatibility/2006">
                <mc:Choice xmlns:v="urn:schemas-microsoft-com:vml" Requires="v">
                  <p:oleObj name="Equation" r:id="rId6" imgW="2374560" imgH="558720" progId="Equation.DSMT4">
                    <p:embed/>
                  </p:oleObj>
                </mc:Choice>
                <mc:Fallback>
                  <p:oleObj name="Equation" r:id="rId6" imgW="2374560" imgH="558720" progId="Equation.DSMT4">
                    <p:embed/>
                    <p:pic>
                      <p:nvPicPr>
                        <p:cNvPr id="0" name=""/>
                        <p:cNvPicPr/>
                        <p:nvPr/>
                      </p:nvPicPr>
                      <p:blipFill>
                        <a:blip r:embed="rId7"/>
                        <a:stretch>
                          <a:fillRect/>
                        </a:stretch>
                      </p:blipFill>
                      <p:spPr>
                        <a:xfrm>
                          <a:off x="2244725" y="3461385"/>
                          <a:ext cx="2374900" cy="558800"/>
                        </a:xfrm>
                        <a:prstGeom prst="rect">
                          <a:avLst/>
                        </a:prstGeom>
                      </p:spPr>
                    </p:pic>
                  </p:oleObj>
                </mc:Fallback>
              </mc:AlternateContent>
            </a:graphicData>
          </a:graphic>
        </p:graphicFrame>
      </p:grpSp>
      <p:sp>
        <p:nvSpPr>
          <p:cNvPr id="35" name="Rectangle 34"/>
          <p:cNvSpPr/>
          <p:nvPr/>
        </p:nvSpPr>
        <p:spPr>
          <a:xfrm>
            <a:off x="884389" y="3938434"/>
            <a:ext cx="11158454" cy="1366528"/>
          </a:xfrm>
          <a:prstGeom prst="rect">
            <a:avLst/>
          </a:prstGeom>
        </p:spPr>
        <p:txBody>
          <a:bodyPr wrap="square">
            <a:spAutoFit/>
          </a:bodyPr>
          <a:lstStyle/>
          <a:p>
            <a:pPr>
              <a:lnSpc>
                <a:spcPct val="115000"/>
              </a:lnSpc>
              <a:spcAft>
                <a:spcPts val="0"/>
              </a:spcAft>
            </a:pPr>
            <a:r>
              <a:rPr lang="en-US" sz="3600">
                <a:latin typeface="+mj-lt"/>
                <a:ea typeface="Times New Roman" panose="02020603050405020304" pitchFamily="18" charset="0"/>
                <a:cs typeface="Times New Roman" panose="02020603050405020304" pitchFamily="18" charset="0"/>
              </a:rPr>
              <a:t>Vậy có 7 cách chia sao cho số học sinh mỗi tổ trong mỗi cách tương ứng là 2, 3, 4, 6, 8, 12, 24 học sinh.</a:t>
            </a:r>
          </a:p>
        </p:txBody>
      </p:sp>
      <p:pic>
        <p:nvPicPr>
          <p:cNvPr id="36" name="Picture 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5558364"/>
            <a:ext cx="2170896" cy="1283257"/>
          </a:xfrm>
          <a:prstGeom prst="rect">
            <a:avLst/>
          </a:prstGeom>
        </p:spPr>
      </p:pic>
    </p:spTree>
    <p:extLst>
      <p:ext uri="{BB962C8B-B14F-4D97-AF65-F5344CB8AC3E}">
        <p14:creationId xmlns:p14="http://schemas.microsoft.com/office/powerpoint/2010/main" val="1870789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barn(inVertical)">
                                      <p:cBhvr>
                                        <p:cTn id="11" dur="500"/>
                                        <p:tgtEl>
                                          <p:spTgt spid="3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down)">
                                      <p:cBhvr>
                                        <p:cTn id="21" dur="500"/>
                                        <p:tgtEl>
                                          <p:spTgt spid="3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docProps/app.xml><?xml version="1.0" encoding="utf-8"?>
<Properties xmlns="http://schemas.openxmlformats.org/officeDocument/2006/extended-properties" xmlns:vt="http://schemas.openxmlformats.org/officeDocument/2006/docPropsVTypes">
  <TotalTime>1090</TotalTime>
  <Words>777</Words>
  <Application>Microsoft Office PowerPoint</Application>
  <PresentationFormat>Widescreen</PresentationFormat>
  <Paragraphs>93</Paragraphs>
  <Slides>14</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Calibri Light</vt:lpstr>
      <vt:lpstr>Rockwell</vt:lpstr>
      <vt:lpstr>Tahoma</vt:lpstr>
      <vt:lpstr>Office Theme</vt:lpstr>
      <vt:lpstr>1_Office Theme</vt:lpstr>
      <vt:lpstr>Equation</vt:lpstr>
      <vt:lpstr>Quan hệ chia hết. Tính chất chia hết  (tiết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 hệ chia hết. Tính chất chia hết  (tiết 2)</dc:title>
  <dc:creator>Ánh Tuyết</dc:creator>
  <cp:lastModifiedBy>Trang Nguyen</cp:lastModifiedBy>
  <cp:revision>103</cp:revision>
  <dcterms:created xsi:type="dcterms:W3CDTF">2021-07-22T13:28:24Z</dcterms:created>
  <dcterms:modified xsi:type="dcterms:W3CDTF">2021-08-31T17:25:10Z</dcterms:modified>
</cp:coreProperties>
</file>