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71" r:id="rId2"/>
    <p:sldId id="418" r:id="rId3"/>
    <p:sldId id="413" r:id="rId4"/>
    <p:sldId id="417" r:id="rId5"/>
    <p:sldId id="380" r:id="rId6"/>
    <p:sldId id="377" r:id="rId7"/>
    <p:sldId id="421" r:id="rId8"/>
    <p:sldId id="355" r:id="rId9"/>
    <p:sldId id="415" r:id="rId10"/>
    <p:sldId id="420" r:id="rId11"/>
    <p:sldId id="419" r:id="rId12"/>
    <p:sldId id="422" r:id="rId13"/>
    <p:sldId id="423" r:id="rId14"/>
    <p:sldId id="263" r:id="rId15"/>
    <p:sldId id="350" r:id="rId16"/>
    <p:sldId id="265" r:id="rId17"/>
    <p:sldId id="269" r:id="rId18"/>
    <p:sldId id="270" r:id="rId19"/>
    <p:sldId id="271" r:id="rId20"/>
    <p:sldId id="267" r:id="rId21"/>
    <p:sldId id="272" r:id="rId22"/>
    <p:sldId id="273" r:id="rId23"/>
    <p:sldId id="274" r:id="rId24"/>
    <p:sldId id="268" r:id="rId25"/>
    <p:sldId id="348" r:id="rId26"/>
    <p:sldId id="275" r:id="rId27"/>
    <p:sldId id="276" r:id="rId28"/>
    <p:sldId id="354" r:id="rId29"/>
    <p:sldId id="394" r:id="rId30"/>
    <p:sldId id="359" r:id="rId31"/>
    <p:sldId id="358" r:id="rId32"/>
    <p:sldId id="357" r:id="rId33"/>
    <p:sldId id="35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AED7"/>
    <a:srgbClr val="F4D168"/>
    <a:srgbClr val="70AD47"/>
    <a:srgbClr val="FD7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291" autoAdjust="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4333A-A0BD-43DF-9365-ED70A6809AD8}"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7CB72-0F6D-47E9-8F68-E60C6C8A5A75}" type="slidenum">
              <a:rPr lang="en-US" smtClean="0"/>
              <a:t>‹#›</a:t>
            </a:fld>
            <a:endParaRPr lang="en-US"/>
          </a:p>
        </p:txBody>
      </p:sp>
    </p:spTree>
    <p:extLst>
      <p:ext uri="{BB962C8B-B14F-4D97-AF65-F5344CB8AC3E}">
        <p14:creationId xmlns:p14="http://schemas.microsoft.com/office/powerpoint/2010/main" val="240281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vi.wikipedia.org/wiki/%C4%90%E1%BB%81n_Ng%E1%BB%8Dc_S%C6%A1n" TargetMode="External"/><Relationship Id="rId3" Type="http://schemas.openxmlformats.org/officeDocument/2006/relationships/hyperlink" Target="https://vi.wikipedia.org/wiki/H%E1%BB%93_Ho%C3%A0n_Ki%E1%BA%BFm" TargetMode="External"/><Relationship Id="rId7" Type="http://schemas.openxmlformats.org/officeDocument/2006/relationships/hyperlink" Target="https://vi.wikipedia.org/wiki/C%E1%BA%A7u_Th%C3%AA_H%C3%BAc"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vi.wikipedia.org/wiki/Nguy%E1%BB%85n_V%C4%83n_Si%C3%AAu" TargetMode="External"/><Relationship Id="rId5" Type="http://schemas.openxmlformats.org/officeDocument/2006/relationships/hyperlink" Target="https://vi.wikipedia.org/w/index.php?title=N%C3%BAi_%C4%90%E1%BB%99c_T%C3%B4n&amp;action=edit&amp;redlink=1" TargetMode="External"/><Relationship Id="rId4" Type="http://schemas.openxmlformats.org/officeDocument/2006/relationships/hyperlink" Target="https://vi.wikipedia.org/wiki/186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16</a:t>
            </a:fld>
            <a:endParaRPr lang="en-US"/>
          </a:p>
        </p:txBody>
      </p:sp>
    </p:spTree>
    <p:extLst>
      <p:ext uri="{BB962C8B-B14F-4D97-AF65-F5344CB8AC3E}">
        <p14:creationId xmlns:p14="http://schemas.microsoft.com/office/powerpoint/2010/main" val="67576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Nằm ở vị trí trung tâm Quảng trường Ba Đình lịch sử, nơi ngày 02/9/1945 Chủ tịch Hồ Chí Minh đã đọc bản “Tuyên ngôn Độc lập” khai sinh ra nước Việt Nam Dân chủ Cộng hòa. </a:t>
            </a:r>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25</a:t>
            </a:fld>
            <a:endParaRPr lang="en-US"/>
          </a:p>
        </p:txBody>
      </p:sp>
    </p:spTree>
    <p:extLst>
      <p:ext uri="{BB962C8B-B14F-4D97-AF65-F5344CB8AC3E}">
        <p14:creationId xmlns:p14="http://schemas.microsoft.com/office/powerpoint/2010/main" val="405024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27</a:t>
            </a:fld>
            <a:endParaRPr lang="en-US"/>
          </a:p>
        </p:txBody>
      </p:sp>
    </p:spTree>
    <p:extLst>
      <p:ext uri="{BB962C8B-B14F-4D97-AF65-F5344CB8AC3E}">
        <p14:creationId xmlns:p14="http://schemas.microsoft.com/office/powerpoint/2010/main" val="282395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Tên gọi Hoàn Kiếm chính thức xuất hiện vào đầu thế kỷ 15 gắn với truyền thuyết vua Lê Thái Tổ trả gươm báu cho Rùa thần sau khi mượn gươm chiến đấu, đánh tan giặc Minh, chính thức lên làm vua và gây dựng triều đại nhà Lê thịnh vượng.</a:t>
            </a:r>
          </a:p>
          <a:p>
            <a:r>
              <a:rPr lang="vi-VN" sz="1200" b="0" i="0" kern="1200" dirty="0">
                <a:solidFill>
                  <a:schemeClr val="tx1"/>
                </a:solidFill>
                <a:effectLst/>
                <a:latin typeface="+mn-lt"/>
                <a:ea typeface="+mn-ea"/>
                <a:cs typeface="+mn-cs"/>
              </a:rPr>
              <a:t>Truyền thuyết kể lại rằng, khi Lê Lợi đứng lên lãnh đạo cuộc khởi nghĩa Lam Sơn ở Thanh Hóa chống lại quân Minh, ông tình cờ bắt được thanh gươm Thuận Thiên. Nhờ có thanh gươm báu này mà ông thắng trận liên tiếp, lên ngôi vua đầu năm 1428.</a:t>
            </a:r>
          </a:p>
          <a:p>
            <a:r>
              <a:rPr lang="vi-VN" sz="1200" b="0" i="0" kern="1200" dirty="0">
                <a:solidFill>
                  <a:schemeClr val="tx1"/>
                </a:solidFill>
                <a:effectLst/>
                <a:latin typeface="+mn-lt"/>
                <a:ea typeface="+mn-ea"/>
                <a:cs typeface="+mn-cs"/>
              </a:rPr>
              <a:t>Trong một lần cùng quần thần dạo thuyền trên hồ Lục Thủy, chợt rùa vàng nổi lên. Khi vua tuốt gươm chỉ vào, rùa liền ngậm gươm lặn xuống đáy hồ và không nổi lên nữa. Nghĩ rằng đó là ý trời cho mượn gươm đánh giặc mà nay thiên hạ thái bình nên sai rùa đến đòi gươm. Từ đó, hồ được đổi tên thành </a:t>
            </a:r>
            <a:r>
              <a:rPr lang="vi-VN" sz="1200" b="1" i="1" kern="1200" dirty="0">
                <a:solidFill>
                  <a:schemeClr val="tx1"/>
                </a:solidFill>
                <a:effectLst/>
                <a:latin typeface="+mn-lt"/>
                <a:ea typeface="+mn-ea"/>
                <a:cs typeface="+mn-cs"/>
              </a:rPr>
              <a:t>hồ Hoàn Kiếm</a:t>
            </a:r>
            <a:r>
              <a:rPr lang="vi-VN" sz="1200" b="0" i="0" kern="1200" dirty="0">
                <a:solidFill>
                  <a:schemeClr val="tx1"/>
                </a:solidFill>
                <a:effectLst/>
                <a:latin typeface="+mn-lt"/>
                <a:ea typeface="+mn-ea"/>
                <a:cs typeface="+mn-cs"/>
              </a:rPr>
              <a:t>.</a:t>
            </a:r>
          </a:p>
          <a:p>
            <a:r>
              <a:rPr lang="vi-VN" sz="1200" b="0" i="0" kern="1200" dirty="0">
                <a:solidFill>
                  <a:schemeClr val="tx1"/>
                </a:solidFill>
                <a:effectLst/>
                <a:latin typeface="+mn-lt"/>
                <a:ea typeface="+mn-ea"/>
                <a:cs typeface="+mn-cs"/>
              </a:rPr>
              <a:t>Tuy nhiên khoảng cuối thế kỉ 16, chúa Trịnh cho ngăn hồ thành hai phần tả - hữu, lấy tên là Vọng. Sau đó đến năm 1884, hồ Hữu Vọng bị thực dân Pháp lấp đầy để mở mang thủ đô, còn hồ Tả Vọng được giữ lại chính là </a:t>
            </a:r>
            <a:r>
              <a:rPr lang="vi-VN" sz="1200" b="1" i="1" kern="1200" dirty="0">
                <a:solidFill>
                  <a:schemeClr val="tx1"/>
                </a:solidFill>
                <a:effectLst/>
                <a:latin typeface="+mn-lt"/>
                <a:ea typeface="+mn-ea"/>
                <a:cs typeface="+mn-cs"/>
              </a:rPr>
              <a:t>hồ Hoàn Kiếm (hồ Gươm) ngày nay</a:t>
            </a:r>
            <a:r>
              <a:rPr lang="vi-VN"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17</a:t>
            </a:fld>
            <a:endParaRPr lang="en-US"/>
          </a:p>
        </p:txBody>
      </p:sp>
    </p:spTree>
    <p:extLst>
      <p:ext uri="{BB962C8B-B14F-4D97-AF65-F5344CB8AC3E}">
        <p14:creationId xmlns:p14="http://schemas.microsoft.com/office/powerpoint/2010/main" val="403207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Nằm trên đảo Ngọc, đền Ngọc Sơn không chỉ là di tích lịch sử, danh lam thắng cảnh nổi tiếng của Hà Nội mà còn là nơi thờ thần Văn Xương, ngôi sao chủ về văn chương khoa cử và Đức thánh Trần Hưng Đạo. </a:t>
            </a:r>
            <a:r>
              <a:rPr lang="vi-VN" sz="1200" b="0" i="1" kern="1200" dirty="0">
                <a:solidFill>
                  <a:schemeClr val="tx1"/>
                </a:solidFill>
                <a:effectLst/>
                <a:latin typeface="+mn-lt"/>
                <a:ea typeface="+mn-ea"/>
                <a:cs typeface="+mn-cs"/>
              </a:rPr>
              <a:t>Tất cả kiến trúc, hệ thống câu đối, hoành phi, vật bài trí ở đền Ngọc Sơn đều là tổng thể dung hợp hài hòa ung hòa của Đạo giáo, Phật giáo và Nho giáo</a:t>
            </a:r>
          </a:p>
          <a:p>
            <a:r>
              <a:rPr lang="vi-VN" sz="1200" b="0" i="0" kern="1200" dirty="0">
                <a:solidFill>
                  <a:schemeClr val="tx1"/>
                </a:solidFill>
                <a:effectLst/>
                <a:latin typeface="+mn-lt"/>
                <a:ea typeface="+mn-ea"/>
                <a:cs typeface="+mn-cs"/>
              </a:rPr>
              <a:t>Cầu Thê Húc có thiết kế uốn cong hình con tôm, được làm bằng gỗ rất thô sơ và sơn màu đỏ - màu của sự sống, phồn vinh, thịnh vượng. Tương truyền cuối thế kỷ 19 cầu bị gãy và được xây mới với chân làm bằng xi măng cốt thép, sàn, lan can bằng gỗ và vẫn giữ lại màu đỏ đặc trưng.</a:t>
            </a:r>
          </a:p>
          <a:p>
            <a:r>
              <a:rPr lang="vi-VN" sz="1200" b="1" i="0" kern="1200" dirty="0">
                <a:solidFill>
                  <a:schemeClr val="tx1"/>
                </a:solidFill>
                <a:effectLst/>
                <a:latin typeface="+mn-lt"/>
                <a:ea typeface="+mn-ea"/>
                <a:cs typeface="+mn-cs"/>
              </a:rPr>
              <a:t>Tháp Bút</a:t>
            </a:r>
            <a:r>
              <a:rPr lang="vi-VN" sz="1200" b="0" i="0" kern="1200" dirty="0">
                <a:solidFill>
                  <a:schemeClr val="tx1"/>
                </a:solidFill>
                <a:effectLst/>
                <a:latin typeface="+mn-lt"/>
                <a:ea typeface="+mn-ea"/>
                <a:cs typeface="+mn-cs"/>
              </a:rPr>
              <a:t> ở </a:t>
            </a:r>
            <a:r>
              <a:rPr lang="vi-VN" sz="1200" b="0" i="0" u="none" strike="noStrike" kern="1200" dirty="0">
                <a:solidFill>
                  <a:schemeClr val="tx1"/>
                </a:solidFill>
                <a:effectLst/>
                <a:latin typeface="+mn-lt"/>
                <a:ea typeface="+mn-ea"/>
                <a:cs typeface="+mn-cs"/>
                <a:hlinkClick r:id="rId3" tooltip="Hồ Hoàn Kiếm"/>
              </a:rPr>
              <a:t>Hồ Gươm</a:t>
            </a:r>
            <a:r>
              <a:rPr lang="vi-VN" sz="1200" b="0" i="0" kern="1200" dirty="0">
                <a:solidFill>
                  <a:schemeClr val="tx1"/>
                </a:solidFill>
                <a:effectLst/>
                <a:latin typeface="+mn-lt"/>
                <a:ea typeface="+mn-ea"/>
                <a:cs typeface="+mn-cs"/>
              </a:rPr>
              <a:t> là một ngọn tháp bằng đá cao năm tầng, được xây dựng năm Tự Đức thứ 18 (</a:t>
            </a:r>
            <a:r>
              <a:rPr lang="vi-VN" sz="1200" b="0" i="0" u="none" strike="noStrike" kern="1200" dirty="0">
                <a:solidFill>
                  <a:schemeClr val="tx1"/>
                </a:solidFill>
                <a:effectLst/>
                <a:latin typeface="+mn-lt"/>
                <a:ea typeface="+mn-ea"/>
                <a:cs typeface="+mn-cs"/>
                <a:hlinkClick r:id="rId4" tooltip="1865"/>
              </a:rPr>
              <a:t>1865</a:t>
            </a:r>
            <a:r>
              <a:rPr lang="vi-VN" sz="1200" b="0" i="0" kern="1200" dirty="0">
                <a:solidFill>
                  <a:schemeClr val="tx1"/>
                </a:solidFill>
                <a:effectLst/>
                <a:latin typeface="+mn-lt"/>
                <a:ea typeface="+mn-ea"/>
                <a:cs typeface="+mn-cs"/>
              </a:rPr>
              <a:t>) trên nền </a:t>
            </a:r>
            <a:r>
              <a:rPr lang="vi-VN" sz="1200" b="0" i="0" u="none" strike="noStrike" kern="1200" dirty="0">
                <a:solidFill>
                  <a:schemeClr val="tx1"/>
                </a:solidFill>
                <a:effectLst/>
                <a:latin typeface="+mn-lt"/>
                <a:ea typeface="+mn-ea"/>
                <a:cs typeface="+mn-cs"/>
                <a:hlinkClick r:id="rId5" tooltip="Núi Độc Tôn (trang chưa được viết)"/>
              </a:rPr>
              <a:t>núi Độc Tôn</a:t>
            </a:r>
            <a:r>
              <a:rPr lang="vi-VN" sz="1200" b="0" i="0" kern="1200" dirty="0">
                <a:solidFill>
                  <a:schemeClr val="tx1"/>
                </a:solidFill>
                <a:effectLst/>
                <a:latin typeface="+mn-lt"/>
                <a:ea typeface="+mn-ea"/>
                <a:cs typeface="+mn-cs"/>
              </a:rPr>
              <a:t> cũ theo ý tưởng của nhà nho </a:t>
            </a:r>
            <a:r>
              <a:rPr lang="vi-VN" sz="1200" b="0" i="0" u="none" strike="noStrike" kern="1200" dirty="0">
                <a:solidFill>
                  <a:schemeClr val="tx1"/>
                </a:solidFill>
                <a:effectLst/>
                <a:latin typeface="+mn-lt"/>
                <a:ea typeface="+mn-ea"/>
                <a:cs typeface="+mn-cs"/>
                <a:hlinkClick r:id="rId6" tooltip="Nguyễn Văn Siêu"/>
              </a:rPr>
              <a:t>Nguyễn Văn Siêu</a:t>
            </a:r>
            <a:r>
              <a:rPr lang="vi-VN" sz="1200" b="0" i="0" kern="1200" dirty="0">
                <a:solidFill>
                  <a:schemeClr val="tx1"/>
                </a:solidFill>
                <a:effectLst/>
                <a:latin typeface="+mn-lt"/>
                <a:ea typeface="+mn-ea"/>
                <a:cs typeface="+mn-cs"/>
              </a:rPr>
              <a:t>, nằm ở phía ngoài lối vào </a:t>
            </a:r>
            <a:r>
              <a:rPr lang="vi-VN" sz="1200" b="0" i="0" u="none" strike="noStrike" kern="1200" dirty="0">
                <a:solidFill>
                  <a:schemeClr val="tx1"/>
                </a:solidFill>
                <a:effectLst/>
                <a:latin typeface="+mn-lt"/>
                <a:ea typeface="+mn-ea"/>
                <a:cs typeface="+mn-cs"/>
                <a:hlinkClick r:id="rId7" tooltip="Cầu Thê Húc"/>
              </a:rPr>
              <a:t>cầu Thê Húc</a:t>
            </a:r>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8" tooltip="Đền Ngọc Sơn"/>
              </a:rPr>
              <a:t>đền Ngọc Sơn</a:t>
            </a:r>
            <a:r>
              <a:rPr lang="vi-VN"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18</a:t>
            </a:fld>
            <a:endParaRPr lang="en-US"/>
          </a:p>
        </p:txBody>
      </p:sp>
    </p:spTree>
    <p:extLst>
      <p:ext uri="{BB962C8B-B14F-4D97-AF65-F5344CB8AC3E}">
        <p14:creationId xmlns:p14="http://schemas.microsoft.com/office/powerpoint/2010/main" val="42924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19</a:t>
            </a:fld>
            <a:endParaRPr lang="en-US"/>
          </a:p>
        </p:txBody>
      </p:sp>
    </p:spTree>
    <p:extLst>
      <p:ext uri="{BB962C8B-B14F-4D97-AF65-F5344CB8AC3E}">
        <p14:creationId xmlns:p14="http://schemas.microsoft.com/office/powerpoint/2010/main" val="529241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Truyền thuyết kể lại rằng, vua Lý Thái Tông một lần chiêm bao thấy Phật bà Quan. Thế Âm Bồ Tát đang tọa thiền trên một đài sen tỏa ánh hào quang giữa hồ và mời nhà vua lên cùng. Sau khi kể lại nhà vua được nhà sư Thiền Tuệ khuyên nên dựng chùa để thờ Phật bà đúng như trong giấc mơ.</a:t>
            </a:r>
          </a:p>
          <a:p>
            <a:r>
              <a:rPr lang="vi-VN" sz="1200" b="0" i="0" kern="1200" dirty="0">
                <a:solidFill>
                  <a:schemeClr val="tx1"/>
                </a:solidFill>
                <a:effectLst/>
                <a:latin typeface="+mn-lt"/>
                <a:ea typeface="+mn-ea"/>
                <a:cs typeface="+mn-cs"/>
              </a:rPr>
              <a:t>Tương truyền rằng Chùa Một Cột ban đầu được xây dựng gồm một cột đá chống đỡ ngôi lầu ngọc nhỏ phía trên. Trong ngôi lầu ngọc này thờ tụng Tượng Phật bà Quan Âm. Tổng thể ngôi chùa được đặt trong một hồ nước hình vuông thường được trồng hoa sen. Nhà vua Lý Thái Tông đặt tên chùa là Diên Hựu Tự với hàm nghĩa "phước bền dài lâu" và thường lui đến chùa để cầu nguyện và tụng kinh niệm phật.</a:t>
            </a:r>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20</a:t>
            </a:fld>
            <a:endParaRPr lang="en-US"/>
          </a:p>
        </p:txBody>
      </p:sp>
    </p:spTree>
    <p:extLst>
      <p:ext uri="{BB962C8B-B14F-4D97-AF65-F5344CB8AC3E}">
        <p14:creationId xmlns:p14="http://schemas.microsoft.com/office/powerpoint/2010/main" val="223645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Truyền thuyết kể lại rằng, vua Lý Thái Tông một lần chiêm bao thấy Phật bà Quan. Thế Âm Bồ Tát đang tọa thiền trên một đài sen tỏa ánh hào quang giữa hồ và mời nhà vua lên cùng. Sau khi kể lại nhà vua được nhà sư Thiền Tuệ khuyên nên dựng chùa để thờ Phật bà đúng như trong giấc mơ.</a:t>
            </a:r>
          </a:p>
          <a:p>
            <a:r>
              <a:rPr lang="vi-VN" sz="1200" b="0" i="0" kern="1200" dirty="0">
                <a:solidFill>
                  <a:schemeClr val="tx1"/>
                </a:solidFill>
                <a:effectLst/>
                <a:latin typeface="+mn-lt"/>
                <a:ea typeface="+mn-ea"/>
                <a:cs typeface="+mn-cs"/>
              </a:rPr>
              <a:t>Tương truyền rằng Chùa Một Cột ban đầu được xây dựng gồm một cột đá chống đỡ ngôi lầu ngọc nhỏ phía trên. Trong ngôi lầu ngọc này thờ tụng Tượng Phật bà Quan Âm. Tổng thể ngôi chùa được đặt trong một hồ nước hình vuông thường được trồng hoa sen. Nhà vua Lý Thái Tông đặt tên chùa là Diên Hựu Tự với hàm nghĩa "phước bền dài lâu" và thường lui đến chùa để cầu nguyện và tụng kinh niệm phật.</a:t>
            </a:r>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21</a:t>
            </a:fld>
            <a:endParaRPr lang="en-US"/>
          </a:p>
        </p:txBody>
      </p:sp>
    </p:spTree>
    <p:extLst>
      <p:ext uri="{BB962C8B-B14F-4D97-AF65-F5344CB8AC3E}">
        <p14:creationId xmlns:p14="http://schemas.microsoft.com/office/powerpoint/2010/main" val="19492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Cấu</a:t>
            </a:r>
            <a:r>
              <a:rPr lang="en-US" dirty="0"/>
              <a:t> </a:t>
            </a:r>
            <a:r>
              <a:rPr lang="en-US" dirty="0" err="1"/>
              <a:t>trúc</a:t>
            </a:r>
            <a:r>
              <a:rPr lang="en-US" dirty="0"/>
              <a:t> </a:t>
            </a:r>
            <a:r>
              <a:rPr lang="en-US" dirty="0" err="1"/>
              <a:t>của</a:t>
            </a:r>
            <a:r>
              <a:rPr lang="en-US" dirty="0"/>
              <a:t> </a:t>
            </a:r>
            <a:r>
              <a:rPr lang="en-US" dirty="0" err="1"/>
              <a:t>ngôi</a:t>
            </a:r>
            <a:r>
              <a:rPr lang="en-US" dirty="0"/>
              <a:t> </a:t>
            </a:r>
            <a:r>
              <a:rPr lang="en-US" dirty="0" err="1"/>
              <a:t>chùa</a:t>
            </a:r>
            <a:r>
              <a:rPr lang="en-US" dirty="0"/>
              <a:t> </a:t>
            </a:r>
            <a:r>
              <a:rPr lang="en-US" dirty="0" err="1"/>
              <a:t>này</a:t>
            </a:r>
            <a:r>
              <a:rPr lang="en-US" dirty="0"/>
              <a:t> </a:t>
            </a:r>
            <a:r>
              <a:rPr lang="en-US" dirty="0" err="1"/>
              <a:t>gồm</a:t>
            </a:r>
            <a:r>
              <a:rPr lang="en-US" dirty="0"/>
              <a:t> 3 </a:t>
            </a:r>
            <a:r>
              <a:rPr lang="en-US" dirty="0" err="1"/>
              <a:t>phần</a:t>
            </a:r>
            <a:r>
              <a:rPr lang="en-US" dirty="0"/>
              <a:t> </a:t>
            </a:r>
            <a:r>
              <a:rPr lang="en-US" dirty="0" err="1"/>
              <a:t>chính</a:t>
            </a:r>
            <a:r>
              <a:rPr lang="en-US" dirty="0"/>
              <a:t> </a:t>
            </a:r>
            <a:r>
              <a:rPr lang="en-US" dirty="0" err="1"/>
              <a:t>là</a:t>
            </a:r>
            <a:r>
              <a:rPr lang="en-US" dirty="0"/>
              <a:t> </a:t>
            </a:r>
            <a:r>
              <a:rPr lang="en-US" dirty="0" err="1"/>
              <a:t>cột</a:t>
            </a:r>
            <a:r>
              <a:rPr lang="en-US" dirty="0"/>
              <a:t> </a:t>
            </a:r>
            <a:r>
              <a:rPr lang="en-US" dirty="0" err="1"/>
              <a:t>trụ</a:t>
            </a:r>
            <a:r>
              <a:rPr lang="en-US" dirty="0"/>
              <a:t>, </a:t>
            </a:r>
            <a:r>
              <a:rPr lang="en-US" dirty="0" err="1"/>
              <a:t>đài</a:t>
            </a:r>
            <a:r>
              <a:rPr lang="en-US" dirty="0"/>
              <a:t> </a:t>
            </a:r>
            <a:r>
              <a:rPr lang="en-US" dirty="0" err="1"/>
              <a:t>Liên</a:t>
            </a:r>
            <a:r>
              <a:rPr lang="en-US" dirty="0"/>
              <a:t> </a:t>
            </a:r>
            <a:r>
              <a:rPr lang="en-US" dirty="0" err="1"/>
              <a:t>Hoa</a:t>
            </a:r>
            <a:r>
              <a:rPr lang="en-US" dirty="0"/>
              <a:t> </a:t>
            </a:r>
            <a:r>
              <a:rPr lang="en-US" dirty="0" err="1"/>
              <a:t>và</a:t>
            </a:r>
            <a:r>
              <a:rPr lang="en-US" dirty="0"/>
              <a:t> </a:t>
            </a:r>
            <a:r>
              <a:rPr lang="en-US" dirty="0" err="1"/>
              <a:t>mái</a:t>
            </a:r>
            <a:r>
              <a:rPr lang="en-US" dirty="0"/>
              <a:t> </a:t>
            </a:r>
            <a:r>
              <a:rPr lang="en-US" dirty="0" err="1"/>
              <a:t>chùa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Hình ảnh Chùa Một Cột được in nổi trên mặt đồng xu kim loại mệnh giá 5 nghìn đồng, quảng bá du lịch Việt Nam</a:t>
            </a:r>
            <a:endParaRPr lang="en-US" dirty="0"/>
          </a:p>
          <a:p>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22</a:t>
            </a:fld>
            <a:endParaRPr lang="en-US"/>
          </a:p>
        </p:txBody>
      </p:sp>
    </p:spTree>
    <p:extLst>
      <p:ext uri="{BB962C8B-B14F-4D97-AF65-F5344CB8AC3E}">
        <p14:creationId xmlns:p14="http://schemas.microsoft.com/office/powerpoint/2010/main" val="44723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23</a:t>
            </a:fld>
            <a:endParaRPr lang="en-US"/>
          </a:p>
        </p:txBody>
      </p:sp>
    </p:spTree>
    <p:extLst>
      <p:ext uri="{BB962C8B-B14F-4D97-AF65-F5344CB8AC3E}">
        <p14:creationId xmlns:p14="http://schemas.microsoft.com/office/powerpoint/2010/main" val="204196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Nằm ở vị trí trung tâm Quảng trường Ba Đình lịch sử, nơi ngày 02/9/1945 Chủ tịch Hồ Chí Minh đã đọc bản “Tuyên ngôn Độc lập” khai sinh ra nước Việt Nam Dân chủ Cộng hòa. </a:t>
            </a:r>
          </a:p>
          <a:p>
            <a:r>
              <a:rPr lang="vi-VN" sz="1200" b="0" i="0" kern="1200" dirty="0">
                <a:solidFill>
                  <a:schemeClr val="tx1"/>
                </a:solidFill>
                <a:effectLst/>
                <a:latin typeface="+mn-lt"/>
                <a:ea typeface="+mn-ea"/>
                <a:cs typeface="+mn-cs"/>
              </a:rPr>
              <a:t>Trước khi mất, di nguyện của Bác là được hỏa táng và đặt tro tại 3 miền của tổ quốc nhưng do nguyện vọng và tình cảm của toàn dân, chính phủ đã quyết định giữ gìn thi hài của Bác còn nguyên vẹn để cho nhân dân cả nước và khách quốc tế đến viếng thăm. </a:t>
            </a:r>
            <a:endParaRPr lang="en-US" dirty="0"/>
          </a:p>
        </p:txBody>
      </p:sp>
      <p:sp>
        <p:nvSpPr>
          <p:cNvPr id="4" name="Slide Number Placeholder 3"/>
          <p:cNvSpPr>
            <a:spLocks noGrp="1"/>
          </p:cNvSpPr>
          <p:nvPr>
            <p:ph type="sldNum" sz="quarter" idx="5"/>
          </p:nvPr>
        </p:nvSpPr>
        <p:spPr/>
        <p:txBody>
          <a:bodyPr/>
          <a:lstStyle/>
          <a:p>
            <a:fld id="{C427CB72-0F6D-47E9-8F68-E60C6C8A5A75}" type="slidenum">
              <a:rPr lang="en-US" smtClean="0"/>
              <a:t>24</a:t>
            </a:fld>
            <a:endParaRPr lang="en-US"/>
          </a:p>
        </p:txBody>
      </p:sp>
    </p:spTree>
    <p:extLst>
      <p:ext uri="{BB962C8B-B14F-4D97-AF65-F5344CB8AC3E}">
        <p14:creationId xmlns:p14="http://schemas.microsoft.com/office/powerpoint/2010/main" val="394961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CDC82D-1F01-47BF-A001-F59ED433D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644C7F7-F3F0-401E-9407-A9864D72A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D2847F3-0A0A-40AA-B74F-B6A90F9450B4}"/>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5" name="Footer Placeholder 4">
            <a:extLst>
              <a:ext uri="{FF2B5EF4-FFF2-40B4-BE49-F238E27FC236}">
                <a16:creationId xmlns:a16="http://schemas.microsoft.com/office/drawing/2014/main" xmlns="" id="{651FC623-AD39-4BFB-A807-8EBE62D8B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1E2981-C512-4C98-A16C-0089599CEB20}"/>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229365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F8A2FB-4655-4B44-8F81-6FE2F3CB48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0AF5D97-86AD-482E-9CF5-F21F6D4812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AF9033-EA9B-49E7-A8D1-782552BAAE75}"/>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5" name="Footer Placeholder 4">
            <a:extLst>
              <a:ext uri="{FF2B5EF4-FFF2-40B4-BE49-F238E27FC236}">
                <a16:creationId xmlns:a16="http://schemas.microsoft.com/office/drawing/2014/main" xmlns="" id="{A05ED791-FAB7-4F51-A2C5-D7B939F90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5B307B-F799-49DB-9404-FCD9EC8635DA}"/>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97015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C6794AD-F404-49AD-822C-34FEA3E7C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D7806E-C7E5-4019-ACDF-8CCD861A4E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7D1921-CB51-46FA-800C-E7F2AB545F95}"/>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5" name="Footer Placeholder 4">
            <a:extLst>
              <a:ext uri="{FF2B5EF4-FFF2-40B4-BE49-F238E27FC236}">
                <a16:creationId xmlns:a16="http://schemas.microsoft.com/office/drawing/2014/main" xmlns="" id="{8AF97380-6835-4A2A-A5F7-2BFF48A99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8612E0-71FD-4DD7-8651-14E2BB8A6BEA}"/>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215872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8A99DF-CB6D-4CE0-85B7-2B0C78D57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55CC39-4457-4FFD-ABFF-DE01D6174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8E6725-BF3C-4B02-AE6E-F7CCE2676FDC}"/>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5" name="Footer Placeholder 4">
            <a:extLst>
              <a:ext uri="{FF2B5EF4-FFF2-40B4-BE49-F238E27FC236}">
                <a16:creationId xmlns:a16="http://schemas.microsoft.com/office/drawing/2014/main" xmlns="" id="{61464A84-5736-4923-9CA5-78F3EB392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CCF59A-38F2-49BA-B23F-E2671AFA3A0B}"/>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136765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91083-0FED-4937-80A4-F91E377503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3567530-9649-4EFD-B536-D8786ADB0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960C71C-BE7D-4861-9F44-ADDB099E880E}"/>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5" name="Footer Placeholder 4">
            <a:extLst>
              <a:ext uri="{FF2B5EF4-FFF2-40B4-BE49-F238E27FC236}">
                <a16:creationId xmlns:a16="http://schemas.microsoft.com/office/drawing/2014/main" xmlns="" id="{B7766184-B245-43A8-8A21-B9C8BF3E5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6126C0-B764-4675-ABDB-F6260BFD61B4}"/>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29961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21D53-8811-4A45-80D3-032061B89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4974ED-1D01-4BC1-887F-CDC815ED30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3AA53B-66C2-4F5D-AAD4-AC0EDEAC19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BA46BEE-1317-4A28-B040-663ED4056F64}"/>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6" name="Footer Placeholder 5">
            <a:extLst>
              <a:ext uri="{FF2B5EF4-FFF2-40B4-BE49-F238E27FC236}">
                <a16:creationId xmlns:a16="http://schemas.microsoft.com/office/drawing/2014/main" xmlns="" id="{24E2A448-4A3C-4CAC-90BC-4EE70DE1B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3196E2-121C-4E8C-8A8C-65AD1B090BC3}"/>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297702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8D40E-3533-4979-AF5A-3180235A92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8C4BB6F-5EEA-436C-8C85-51636F585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1AAC523-6A72-488C-95F2-58B292A4AE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88DA6E0-1C27-40C3-BE45-98E5D1CF7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E97125-2350-4FC0-8B17-80D0648EA1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E86D92B-8C7F-41D4-9698-B565922FF0A8}"/>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8" name="Footer Placeholder 7">
            <a:extLst>
              <a:ext uri="{FF2B5EF4-FFF2-40B4-BE49-F238E27FC236}">
                <a16:creationId xmlns:a16="http://schemas.microsoft.com/office/drawing/2014/main" xmlns="" id="{607F8F44-D375-4304-8323-427729C604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AF5B2EC-CA2F-4C20-8315-5A5D4EA83483}"/>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252761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28B60-2E07-4459-961E-7DE1BF60B1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CDCD328-0C53-4235-AB15-0D476D21D669}"/>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4" name="Footer Placeholder 3">
            <a:extLst>
              <a:ext uri="{FF2B5EF4-FFF2-40B4-BE49-F238E27FC236}">
                <a16:creationId xmlns:a16="http://schemas.microsoft.com/office/drawing/2014/main" xmlns="" id="{296FA0E6-5FDE-47A1-9E26-EF669818B4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2C9D1EF-88AE-4A78-98F5-8294124D6457}"/>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43633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F9A024A-8D58-4B67-8A2C-AD98B37187D8}"/>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3" name="Footer Placeholder 2">
            <a:extLst>
              <a:ext uri="{FF2B5EF4-FFF2-40B4-BE49-F238E27FC236}">
                <a16:creationId xmlns:a16="http://schemas.microsoft.com/office/drawing/2014/main" xmlns="" id="{7B910693-D6D6-458D-BEBC-45E6117C3D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DC8669E-AA5D-4E41-9D55-2E6B2EEDB74F}"/>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8886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C590A-B964-4DC8-84D6-50C376475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997A1E8-D205-41C5-9EE8-6B5CE1A89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AB6EAFB-DA13-49CE-8137-75D9D06EB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005C7D-8160-418E-9B94-BE8B473490AA}"/>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6" name="Footer Placeholder 5">
            <a:extLst>
              <a:ext uri="{FF2B5EF4-FFF2-40B4-BE49-F238E27FC236}">
                <a16:creationId xmlns:a16="http://schemas.microsoft.com/office/drawing/2014/main" xmlns="" id="{40D9DA90-67F3-4CD3-8607-750005C78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DABE40B-D77D-4084-AB76-BC75EA5D488C}"/>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263635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B75781-9E5E-4D66-A284-974A7033A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B2BDB0E-37DF-4AA9-AB13-13646FDB7D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1B84BC9-E5CF-46B0-9CFF-BEFEA98B3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6E21B10-A3A4-42DA-854B-CB612542FE07}"/>
              </a:ext>
            </a:extLst>
          </p:cNvPr>
          <p:cNvSpPr>
            <a:spLocks noGrp="1"/>
          </p:cNvSpPr>
          <p:nvPr>
            <p:ph type="dt" sz="half" idx="10"/>
          </p:nvPr>
        </p:nvSpPr>
        <p:spPr/>
        <p:txBody>
          <a:bodyPr/>
          <a:lstStyle/>
          <a:p>
            <a:fld id="{CB245075-7F5C-4817-B52F-CA0DAFC6391F}" type="datetimeFigureOut">
              <a:rPr lang="en-US" smtClean="0"/>
              <a:t>10/20/2023</a:t>
            </a:fld>
            <a:endParaRPr lang="en-US"/>
          </a:p>
        </p:txBody>
      </p:sp>
      <p:sp>
        <p:nvSpPr>
          <p:cNvPr id="6" name="Footer Placeholder 5">
            <a:extLst>
              <a:ext uri="{FF2B5EF4-FFF2-40B4-BE49-F238E27FC236}">
                <a16:creationId xmlns:a16="http://schemas.microsoft.com/office/drawing/2014/main" xmlns="" id="{91ADE615-33EA-4D02-B4AC-C738ECB8F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70855BC-5EAF-4A25-823F-BF8FC57ED5FA}"/>
              </a:ext>
            </a:extLst>
          </p:cNvPr>
          <p:cNvSpPr>
            <a:spLocks noGrp="1"/>
          </p:cNvSpPr>
          <p:nvPr>
            <p:ph type="sldNum" sz="quarter" idx="12"/>
          </p:nvPr>
        </p:nvSpPr>
        <p:spPr/>
        <p:txBody>
          <a:bodyPr/>
          <a:lstStyle/>
          <a:p>
            <a:fld id="{B192CC9A-E1E7-4EAB-AA19-E6838438A869}" type="slidenum">
              <a:rPr lang="en-US" smtClean="0"/>
              <a:t>‹#›</a:t>
            </a:fld>
            <a:endParaRPr lang="en-US"/>
          </a:p>
        </p:txBody>
      </p:sp>
    </p:spTree>
    <p:extLst>
      <p:ext uri="{BB962C8B-B14F-4D97-AF65-F5344CB8AC3E}">
        <p14:creationId xmlns:p14="http://schemas.microsoft.com/office/powerpoint/2010/main" val="220083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25CF27E-B7FB-4437-AF5D-1CF57C912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F045A0E-860F-484B-ACAF-F054F8639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CA646C-2691-4723-AE9A-91A0A4595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45075-7F5C-4817-B52F-CA0DAFC6391F}" type="datetimeFigureOut">
              <a:rPr lang="en-US" smtClean="0"/>
              <a:t>10/20/2023</a:t>
            </a:fld>
            <a:endParaRPr lang="en-US"/>
          </a:p>
        </p:txBody>
      </p:sp>
      <p:sp>
        <p:nvSpPr>
          <p:cNvPr id="5" name="Footer Placeholder 4">
            <a:extLst>
              <a:ext uri="{FF2B5EF4-FFF2-40B4-BE49-F238E27FC236}">
                <a16:creationId xmlns:a16="http://schemas.microsoft.com/office/drawing/2014/main" xmlns="" id="{5EA5456C-E1F3-40AE-A426-E80ABFD8E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7084533-BD2C-49D5-982E-113BBFC6C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2CC9A-E1E7-4EAB-AA19-E6838438A869}" type="slidenum">
              <a:rPr lang="en-US" smtClean="0"/>
              <a:t>‹#›</a:t>
            </a:fld>
            <a:endParaRPr lang="en-US"/>
          </a:p>
        </p:txBody>
      </p:sp>
    </p:spTree>
    <p:extLst>
      <p:ext uri="{BB962C8B-B14F-4D97-AF65-F5344CB8AC3E}">
        <p14:creationId xmlns:p14="http://schemas.microsoft.com/office/powerpoint/2010/main" val="88065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0.jpg"/><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0.jpg"/><Relationship Id="rId4"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ành Cổ Loa">
            <a:extLst>
              <a:ext uri="{FF2B5EF4-FFF2-40B4-BE49-F238E27FC236}">
                <a16:creationId xmlns:a16="http://schemas.microsoft.com/office/drawing/2014/main" xmlns="" id="{CE47E497-9679-6EBD-B492-7FC9D8BEDA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57" r="844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BEB522A-9294-5908-4F4B-76C30E8679D2}"/>
              </a:ext>
            </a:extLst>
          </p:cNvPr>
          <p:cNvSpPr txBox="1"/>
          <p:nvPr/>
        </p:nvSpPr>
        <p:spPr>
          <a:xfrm>
            <a:off x="157843" y="891865"/>
            <a:ext cx="5491843" cy="1200329"/>
          </a:xfrm>
          <a:prstGeom prst="rect">
            <a:avLst/>
          </a:prstGeom>
          <a:noFill/>
        </p:spPr>
        <p:txBody>
          <a:bodyPr wrap="square" rtlCol="0">
            <a:spAutoFit/>
          </a:bodyPr>
          <a:lstStyle/>
          <a:p>
            <a:pPr algn="ctr"/>
            <a:r>
              <a:rPr lang="en-US" sz="2400" b="1" u="sng" dirty="0" err="1">
                <a:solidFill>
                  <a:srgbClr val="FF0000"/>
                </a:solidFill>
                <a:latin typeface="Times New Roman" panose="02020603050405020304" pitchFamily="18" charset="0"/>
                <a:cs typeface="Times New Roman" panose="02020603050405020304" pitchFamily="18" charset="0"/>
              </a:rPr>
              <a:t>Chủ</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đề</a:t>
            </a:r>
            <a:r>
              <a:rPr lang="en-US" sz="2400" b="1" u="sng" dirty="0">
                <a:solidFill>
                  <a:srgbClr val="FF0000"/>
                </a:solidFill>
                <a:latin typeface="Times New Roman" panose="02020603050405020304" pitchFamily="18" charset="0"/>
                <a:cs typeface="Times New Roman" panose="02020603050405020304" pitchFamily="18" charset="0"/>
              </a:rPr>
              <a:t> 2</a:t>
            </a:r>
            <a:r>
              <a:rPr lang="en-US" sz="2400" b="1" dirty="0">
                <a:solidFill>
                  <a:srgbClr val="FF0000"/>
                </a:solidFill>
                <a:latin typeface="Times New Roman" panose="02020603050405020304" pitchFamily="18" charset="0"/>
                <a:cs typeface="Times New Roman" panose="02020603050405020304" pitchFamily="18" charset="0"/>
              </a:rPr>
              <a:t>: </a:t>
            </a:r>
          </a:p>
          <a:p>
            <a:pPr algn="ctr"/>
            <a:r>
              <a:rPr lang="en-US" sz="2400" b="1" dirty="0">
                <a:solidFill>
                  <a:srgbClr val="FF0000"/>
                </a:solidFill>
                <a:latin typeface="Times New Roman" panose="02020603050405020304" pitchFamily="18" charset="0"/>
                <a:cs typeface="Times New Roman" panose="02020603050405020304" pitchFamily="18" charset="0"/>
              </a:rPr>
              <a:t>Di </a:t>
            </a:r>
            <a:r>
              <a:rPr lang="en-US" sz="2400" b="1" dirty="0" err="1">
                <a:solidFill>
                  <a:srgbClr val="FF0000"/>
                </a:solidFill>
                <a:latin typeface="Times New Roman" panose="02020603050405020304" pitchFamily="18" charset="0"/>
                <a:cs typeface="Times New Roman" panose="02020603050405020304" pitchFamily="18" charset="0"/>
              </a:rPr>
              <a:t>sản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Hà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thủy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kỉ</a:t>
            </a:r>
            <a:r>
              <a:rPr lang="en-US" sz="2400" b="1" dirty="0">
                <a:solidFill>
                  <a:srgbClr val="FF0000"/>
                </a:solidFill>
                <a:latin typeface="Times New Roman" panose="02020603050405020304" pitchFamily="18" charset="0"/>
                <a:cs typeface="Times New Roman" panose="02020603050405020304" pitchFamily="18" charset="0"/>
              </a:rPr>
              <a:t> X</a:t>
            </a:r>
          </a:p>
        </p:txBody>
      </p:sp>
      <p:sp>
        <p:nvSpPr>
          <p:cNvPr id="5" name="TextBox 4">
            <a:extLst>
              <a:ext uri="{FF2B5EF4-FFF2-40B4-BE49-F238E27FC236}">
                <a16:creationId xmlns:a16="http://schemas.microsoft.com/office/drawing/2014/main" xmlns="" id="{73BF658F-5546-7BC6-3C5A-A51C470BAAA3}"/>
              </a:ext>
            </a:extLst>
          </p:cNvPr>
          <p:cNvSpPr txBox="1"/>
          <p:nvPr/>
        </p:nvSpPr>
        <p:spPr>
          <a:xfrm>
            <a:off x="135545" y="2666397"/>
            <a:ext cx="5176157" cy="1815882"/>
          </a:xfrm>
          <a:prstGeom prst="rect">
            <a:avLst/>
          </a:prstGeom>
          <a:noFill/>
        </p:spPr>
        <p:txBody>
          <a:bodyPr wrap="square" rtlCol="0">
            <a:spAutoFit/>
          </a:bodyPr>
          <a:lstStyle/>
          <a:p>
            <a:pPr algn="ctr"/>
            <a:r>
              <a:rPr lang="en-US" sz="2800" b="1" u="sng" dirty="0" err="1">
                <a:solidFill>
                  <a:srgbClr val="FF0000"/>
                </a:solidFill>
                <a:latin typeface="Times New Roman" panose="02020603050405020304" pitchFamily="18" charset="0"/>
                <a:cs typeface="Times New Roman" panose="02020603050405020304" pitchFamily="18" charset="0"/>
              </a:rPr>
              <a:t>Tiết</a:t>
            </a:r>
            <a:r>
              <a:rPr lang="en-US" sz="2800" b="1" u="sng" dirty="0">
                <a:solidFill>
                  <a:srgbClr val="FF0000"/>
                </a:solidFill>
                <a:latin typeface="Times New Roman" panose="02020603050405020304" pitchFamily="18" charset="0"/>
                <a:cs typeface="Times New Roman" panose="02020603050405020304" pitchFamily="18" charset="0"/>
              </a:rPr>
              <a:t> 7</a:t>
            </a:r>
            <a:r>
              <a:rPr lang="en-US" sz="2800" b="1" dirty="0">
                <a:solidFill>
                  <a:srgbClr val="FF0000"/>
                </a:solidFill>
                <a:latin typeface="Times New Roman" panose="02020603050405020304" pitchFamily="18" charset="0"/>
                <a:cs typeface="Times New Roman" panose="02020603050405020304" pitchFamily="18" charset="0"/>
              </a:rPr>
              <a:t>: </a:t>
            </a:r>
          </a:p>
          <a:p>
            <a:r>
              <a:rPr lang="vi-VN" sz="2800" b="1" dirty="0"/>
              <a:t>NHỮNG BẢO VẬT QUỐC GIA Ở HÀ NỘI</a:t>
            </a:r>
            <a:r>
              <a:rPr lang="en-US" sz="2800" b="1" dirty="0"/>
              <a:t> </a:t>
            </a:r>
            <a:r>
              <a:rPr lang="vi-VN" sz="2800" b="1" dirty="0"/>
              <a:t>THỜI KÌ VĂN HOÁ ĐÔNG SƠN</a:t>
            </a:r>
            <a:endParaRPr lang="en-US" sz="2800" dirty="0"/>
          </a:p>
        </p:txBody>
      </p:sp>
    </p:spTree>
    <p:extLst>
      <p:ext uri="{BB962C8B-B14F-4D97-AF65-F5344CB8AC3E}">
        <p14:creationId xmlns:p14="http://schemas.microsoft.com/office/powerpoint/2010/main" val="310920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2006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59"/>
          <p:cNvSpPr txBox="1">
            <a:spLocks noChangeArrowheads="1"/>
          </p:cNvSpPr>
          <p:nvPr/>
        </p:nvSpPr>
        <p:spPr bwMode="auto">
          <a:xfrm>
            <a:off x="913408" y="403029"/>
            <a:ext cx="10677578" cy="6049285"/>
          </a:xfrm>
          <a:prstGeom prst="rect">
            <a:avLst/>
          </a:prstGeom>
          <a:noFill/>
          <a:ln w="762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09320" marR="909320" algn="ctr">
              <a:spcBef>
                <a:spcPts val="315"/>
              </a:spcBef>
              <a:spcAft>
                <a:spcPts val="0"/>
              </a:spcAft>
            </a:pPr>
            <a:endParaRPr lang="en-US" sz="2800" b="1" dirty="0" smtClean="0">
              <a:effectLst/>
              <a:latin typeface="Times New Roman" pitchFamily="18" charset="0"/>
              <a:ea typeface="Times New Roman"/>
              <a:cs typeface="Times New Roman" pitchFamily="18" charset="0"/>
            </a:endParaRPr>
          </a:p>
          <a:p>
            <a:pPr marL="909320" marR="909320" algn="ctr">
              <a:spcBef>
                <a:spcPts val="315"/>
              </a:spcBef>
              <a:spcAft>
                <a:spcPts val="0"/>
              </a:spcAft>
            </a:pPr>
            <a:r>
              <a:rPr lang="vi-VN" sz="2800" b="1" dirty="0" smtClean="0">
                <a:effectLst/>
                <a:latin typeface="Times New Roman" pitchFamily="18" charset="0"/>
                <a:ea typeface="Times New Roman"/>
                <a:cs typeface="Times New Roman" pitchFamily="18" charset="0"/>
              </a:rPr>
              <a:t>PHIẾU </a:t>
            </a:r>
            <a:r>
              <a:rPr lang="vi-VN" sz="2800" b="1" dirty="0">
                <a:effectLst/>
                <a:latin typeface="Times New Roman" pitchFamily="18" charset="0"/>
                <a:ea typeface="Times New Roman"/>
                <a:cs typeface="Times New Roman" pitchFamily="18" charset="0"/>
              </a:rPr>
              <a:t>HỌC</a:t>
            </a:r>
            <a:r>
              <a:rPr lang="vi-VN" sz="2800" b="1" spc="-10" dirty="0">
                <a:effectLst/>
                <a:latin typeface="Times New Roman" pitchFamily="18" charset="0"/>
                <a:ea typeface="Times New Roman"/>
                <a:cs typeface="Times New Roman" pitchFamily="18" charset="0"/>
              </a:rPr>
              <a:t> </a:t>
            </a:r>
            <a:r>
              <a:rPr lang="vi-VN" sz="2800" b="1" dirty="0">
                <a:effectLst/>
                <a:latin typeface="Times New Roman" pitchFamily="18" charset="0"/>
                <a:ea typeface="Times New Roman"/>
                <a:cs typeface="Times New Roman" pitchFamily="18" charset="0"/>
              </a:rPr>
              <a:t>TẬP</a:t>
            </a:r>
            <a:endParaRPr lang="en-US" sz="2800" dirty="0">
              <a:effectLst/>
              <a:latin typeface="Times New Roman" pitchFamily="18" charset="0"/>
              <a:ea typeface="Times New Roman"/>
              <a:cs typeface="Times New Roman" pitchFamily="18" charset="0"/>
            </a:endParaRPr>
          </a:p>
          <a:p>
            <a:pPr marL="910590" marR="909320" algn="ctr">
              <a:spcBef>
                <a:spcPts val="680"/>
              </a:spcBef>
              <a:spcAft>
                <a:spcPts val="0"/>
              </a:spcAft>
            </a:pPr>
            <a:r>
              <a:rPr lang="en-US" sz="2800" b="1" dirty="0" err="1" smtClean="0">
                <a:solidFill>
                  <a:srgbClr val="FF0000"/>
                </a:solidFill>
                <a:effectLst/>
                <a:latin typeface="Times New Roman" pitchFamily="18" charset="0"/>
                <a:ea typeface="Times New Roman"/>
                <a:cs typeface="Times New Roman" pitchFamily="18" charset="0"/>
              </a:rPr>
              <a:t>Khuôn</a:t>
            </a:r>
            <a:r>
              <a:rPr lang="en-US" sz="2800" b="1" dirty="0" smtClean="0">
                <a:solidFill>
                  <a:srgbClr val="FF0000"/>
                </a:solidFill>
                <a:effectLst/>
                <a:latin typeface="Times New Roman" pitchFamily="18" charset="0"/>
                <a:ea typeface="Times New Roman"/>
                <a:cs typeface="Times New Roman" pitchFamily="18" charset="0"/>
              </a:rPr>
              <a:t> </a:t>
            </a:r>
            <a:r>
              <a:rPr lang="en-US" sz="2800" b="1" dirty="0" err="1" smtClean="0">
                <a:solidFill>
                  <a:srgbClr val="FF0000"/>
                </a:solidFill>
                <a:effectLst/>
                <a:latin typeface="Times New Roman" pitchFamily="18" charset="0"/>
                <a:ea typeface="Times New Roman"/>
                <a:cs typeface="Times New Roman" pitchFamily="18" charset="0"/>
              </a:rPr>
              <a:t>đúc</a:t>
            </a:r>
            <a:r>
              <a:rPr lang="en-US" sz="2800" b="1" dirty="0" smtClean="0">
                <a:solidFill>
                  <a:srgbClr val="FF0000"/>
                </a:solidFill>
                <a:effectLst/>
                <a:latin typeface="Times New Roman" pitchFamily="18" charset="0"/>
                <a:ea typeface="Times New Roman"/>
                <a:cs typeface="Times New Roman" pitchFamily="18" charset="0"/>
              </a:rPr>
              <a:t> </a:t>
            </a:r>
            <a:r>
              <a:rPr lang="en-US" sz="2800" b="1" dirty="0" err="1" smtClean="0">
                <a:solidFill>
                  <a:srgbClr val="FF0000"/>
                </a:solidFill>
                <a:effectLst/>
                <a:latin typeface="Times New Roman" pitchFamily="18" charset="0"/>
                <a:ea typeface="Times New Roman"/>
                <a:cs typeface="Times New Roman" pitchFamily="18" charset="0"/>
              </a:rPr>
              <a:t>Cổ</a:t>
            </a:r>
            <a:r>
              <a:rPr lang="en-US" sz="2800" b="1" dirty="0" smtClean="0">
                <a:solidFill>
                  <a:srgbClr val="FF0000"/>
                </a:solidFill>
                <a:effectLst/>
                <a:latin typeface="Times New Roman" pitchFamily="18" charset="0"/>
                <a:ea typeface="Times New Roman"/>
                <a:cs typeface="Times New Roman" pitchFamily="18" charset="0"/>
              </a:rPr>
              <a:t> Loa</a:t>
            </a:r>
          </a:p>
          <a:p>
            <a:pPr marL="910590" marR="909320" algn="ctr">
              <a:spcBef>
                <a:spcPts val="680"/>
              </a:spcBef>
              <a:spcAft>
                <a:spcPts val="0"/>
              </a:spcAft>
            </a:pPr>
            <a:endParaRPr lang="en-US" sz="2800" dirty="0">
              <a:effectLst/>
              <a:latin typeface="Times New Roman" pitchFamily="18" charset="0"/>
              <a:ea typeface="Times New Roman"/>
              <a:cs typeface="Times New Roman" pitchFamily="18" charset="0"/>
            </a:endParaRPr>
          </a:p>
          <a:p>
            <a:pPr marL="65405">
              <a:spcBef>
                <a:spcPts val="675"/>
              </a:spcBef>
              <a:spcAft>
                <a:spcPts val="0"/>
              </a:spcAft>
            </a:pPr>
            <a:r>
              <a:rPr lang="vi-VN" sz="2800" dirty="0">
                <a:effectLst/>
                <a:latin typeface="Times New Roman" pitchFamily="18" charset="0"/>
                <a:ea typeface="Times New Roman"/>
                <a:cs typeface="Times New Roman" pitchFamily="18" charset="0"/>
              </a:rPr>
              <a:t>Nơi</a:t>
            </a:r>
            <a:r>
              <a:rPr lang="vi-VN" sz="2800" spc="-30"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phát</a:t>
            </a:r>
            <a:r>
              <a:rPr lang="vi-VN" sz="2800" spc="-20"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hiện</a:t>
            </a:r>
            <a:r>
              <a:rPr lang="vi-VN" sz="2800" dirty="0" smtClean="0">
                <a:effectLst/>
                <a:latin typeface="Times New Roman" pitchFamily="18" charset="0"/>
                <a:ea typeface="Times New Roman"/>
                <a:cs typeface="Times New Roman" pitchFamily="18" charset="0"/>
              </a:rPr>
              <a:t>:</a:t>
            </a:r>
            <a:r>
              <a:rPr lang="en-US" sz="2800" dirty="0" smtClean="0">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đền</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Thượng</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trong</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thành</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Cổ</a:t>
            </a:r>
            <a:r>
              <a:rPr lang="en-US" sz="2800" dirty="0" smtClean="0">
                <a:solidFill>
                  <a:srgbClr val="FF0000"/>
                </a:solidFill>
                <a:effectLst/>
                <a:latin typeface="Times New Roman" pitchFamily="18" charset="0"/>
                <a:ea typeface="Times New Roman"/>
                <a:cs typeface="Times New Roman" pitchFamily="18" charset="0"/>
              </a:rPr>
              <a:t> Loa.</a:t>
            </a:r>
            <a:endParaRPr lang="en-US" sz="2800" dirty="0">
              <a:solidFill>
                <a:srgbClr val="FF0000"/>
              </a:solidFill>
              <a:effectLst/>
              <a:latin typeface="Times New Roman" pitchFamily="18" charset="0"/>
              <a:ea typeface="Times New Roman"/>
              <a:cs typeface="Times New Roman" pitchFamily="18" charset="0"/>
            </a:endParaRPr>
          </a:p>
          <a:p>
            <a:pPr marL="65405">
              <a:spcBef>
                <a:spcPts val="680"/>
              </a:spcBef>
              <a:spcAft>
                <a:spcPts val="0"/>
              </a:spcAft>
            </a:pPr>
            <a:r>
              <a:rPr lang="vi-VN" sz="2800" dirty="0">
                <a:effectLst/>
                <a:latin typeface="Times New Roman" pitchFamily="18" charset="0"/>
                <a:ea typeface="Times New Roman"/>
                <a:cs typeface="Times New Roman" pitchFamily="18" charset="0"/>
              </a:rPr>
              <a:t>Niên</a:t>
            </a:r>
            <a:r>
              <a:rPr lang="vi-VN" sz="2800" spc="55"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đại</a:t>
            </a:r>
            <a:r>
              <a:rPr lang="vi-VN" sz="2800" dirty="0" smtClean="0">
                <a:effectLst/>
                <a:latin typeface="Times New Roman" pitchFamily="18" charset="0"/>
                <a:ea typeface="Times New Roman"/>
                <a:cs typeface="Times New Roman" pitchFamily="18" charset="0"/>
              </a:rPr>
              <a:t>:</a:t>
            </a:r>
            <a:r>
              <a:rPr lang="en-US" sz="2800" dirty="0" smtClean="0">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cách</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ngày</a:t>
            </a:r>
            <a:r>
              <a:rPr lang="en-US" sz="2800" dirty="0" smtClean="0">
                <a:solidFill>
                  <a:srgbClr val="FF0000"/>
                </a:solidFill>
                <a:effectLst/>
                <a:latin typeface="Times New Roman" pitchFamily="18" charset="0"/>
                <a:ea typeface="Times New Roman"/>
                <a:cs typeface="Times New Roman" pitchFamily="18" charset="0"/>
              </a:rPr>
              <a:t> nay </a:t>
            </a:r>
            <a:r>
              <a:rPr lang="en-US" sz="2800" dirty="0" err="1" smtClean="0">
                <a:solidFill>
                  <a:srgbClr val="FF0000"/>
                </a:solidFill>
                <a:effectLst/>
                <a:latin typeface="Times New Roman" pitchFamily="18" charset="0"/>
                <a:ea typeface="Times New Roman"/>
                <a:cs typeface="Times New Roman" pitchFamily="18" charset="0"/>
              </a:rPr>
              <a:t>khoảng</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hơn</a:t>
            </a:r>
            <a:r>
              <a:rPr lang="en-US" sz="2800" dirty="0" smtClean="0">
                <a:solidFill>
                  <a:srgbClr val="FF0000"/>
                </a:solidFill>
                <a:effectLst/>
                <a:latin typeface="Times New Roman" pitchFamily="18" charset="0"/>
                <a:ea typeface="Times New Roman"/>
                <a:cs typeface="Times New Roman" pitchFamily="18" charset="0"/>
              </a:rPr>
              <a:t> 2000 </a:t>
            </a:r>
            <a:r>
              <a:rPr lang="en-US" sz="2800" dirty="0" err="1" smtClean="0">
                <a:solidFill>
                  <a:srgbClr val="FF0000"/>
                </a:solidFill>
                <a:effectLst/>
                <a:latin typeface="Times New Roman" pitchFamily="18" charset="0"/>
                <a:ea typeface="Times New Roman"/>
                <a:cs typeface="Times New Roman" pitchFamily="18" charset="0"/>
              </a:rPr>
              <a:t>năm</a:t>
            </a:r>
            <a:endParaRPr lang="en-US" sz="2800" dirty="0">
              <a:solidFill>
                <a:srgbClr val="FF0000"/>
              </a:solidFill>
              <a:effectLst/>
              <a:latin typeface="Times New Roman" pitchFamily="18" charset="0"/>
              <a:ea typeface="Times New Roman"/>
              <a:cs typeface="Times New Roman" pitchFamily="18" charset="0"/>
            </a:endParaRPr>
          </a:p>
          <a:p>
            <a:pPr marL="65405">
              <a:spcBef>
                <a:spcPts val="680"/>
              </a:spcBef>
              <a:spcAft>
                <a:spcPts val="0"/>
              </a:spcAft>
            </a:pPr>
            <a:r>
              <a:rPr lang="vi-VN" sz="2800" spc="-5" dirty="0">
                <a:effectLst/>
                <a:latin typeface="Times New Roman" pitchFamily="18" charset="0"/>
                <a:ea typeface="Times New Roman"/>
                <a:cs typeface="Times New Roman" pitchFamily="18" charset="0"/>
              </a:rPr>
              <a:t>Các</a:t>
            </a:r>
            <a:r>
              <a:rPr lang="vi-VN" sz="2800" spc="-25" dirty="0">
                <a:effectLst/>
                <a:latin typeface="Times New Roman" pitchFamily="18" charset="0"/>
                <a:ea typeface="Times New Roman"/>
                <a:cs typeface="Times New Roman" pitchFamily="18" charset="0"/>
              </a:rPr>
              <a:t> </a:t>
            </a:r>
            <a:r>
              <a:rPr lang="vi-VN" sz="2800" spc="-5" dirty="0">
                <a:effectLst/>
                <a:latin typeface="Times New Roman" pitchFamily="18" charset="0"/>
                <a:ea typeface="Times New Roman"/>
                <a:cs typeface="Times New Roman" pitchFamily="18" charset="0"/>
              </a:rPr>
              <a:t>đặc</a:t>
            </a:r>
            <a:r>
              <a:rPr lang="vi-VN" sz="2800" spc="-20"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điểm</a:t>
            </a:r>
            <a:r>
              <a:rPr lang="vi-VN" sz="2800" spc="-20"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chính</a:t>
            </a:r>
            <a:r>
              <a:rPr lang="vi-VN" sz="2800" dirty="0" smtClean="0">
                <a:effectLst/>
                <a:latin typeface="Times New Roman" pitchFamily="18" charset="0"/>
                <a:ea typeface="Times New Roman"/>
                <a:cs typeface="Times New Roman" pitchFamily="18" charset="0"/>
              </a:rPr>
              <a:t>:</a:t>
            </a:r>
            <a:r>
              <a:rPr lang="en-US" sz="2800" dirty="0" smtClean="0">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mũi</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tên</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đồng</a:t>
            </a:r>
            <a:r>
              <a:rPr lang="en-US" sz="2800" dirty="0" smtClean="0">
                <a:solidFill>
                  <a:srgbClr val="FF0000"/>
                </a:solidFill>
                <a:effectLst/>
                <a:latin typeface="Times New Roman" pitchFamily="18" charset="0"/>
                <a:ea typeface="Times New Roman"/>
                <a:cs typeface="Times New Roman" pitchFamily="18" charset="0"/>
              </a:rPr>
              <a:t> 3 </a:t>
            </a:r>
            <a:r>
              <a:rPr lang="en-US" sz="2800" dirty="0" err="1" smtClean="0">
                <a:solidFill>
                  <a:srgbClr val="FF0000"/>
                </a:solidFill>
                <a:effectLst/>
                <a:latin typeface="Times New Roman" pitchFamily="18" charset="0"/>
                <a:ea typeface="Times New Roman"/>
                <a:cs typeface="Times New Roman" pitchFamily="18" charset="0"/>
              </a:rPr>
              <a:t>cạnh</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và</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mũi</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lao</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đồng</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hình</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cánh</a:t>
            </a:r>
            <a:r>
              <a:rPr lang="en-US" sz="2800" dirty="0" smtClean="0">
                <a:solidFill>
                  <a:srgbClr val="FF0000"/>
                </a:solidFill>
                <a:effectLst/>
                <a:latin typeface="Times New Roman" pitchFamily="18" charset="0"/>
                <a:ea typeface="Times New Roman"/>
                <a:cs typeface="Times New Roman" pitchFamily="18" charset="0"/>
              </a:rPr>
              <a:t> </a:t>
            </a:r>
            <a:r>
              <a:rPr lang="en-US" sz="2800" dirty="0" err="1" smtClean="0">
                <a:solidFill>
                  <a:srgbClr val="FF0000"/>
                </a:solidFill>
                <a:effectLst/>
                <a:latin typeface="Times New Roman" pitchFamily="18" charset="0"/>
                <a:ea typeface="Times New Roman"/>
                <a:cs typeface="Times New Roman" pitchFamily="18" charset="0"/>
              </a:rPr>
              <a:t>én</a:t>
            </a:r>
            <a:r>
              <a:rPr lang="en-US" sz="2800" dirty="0" smtClean="0">
                <a:solidFill>
                  <a:srgbClr val="FF0000"/>
                </a:solidFill>
                <a:effectLst/>
                <a:latin typeface="Times New Roman" pitchFamily="18" charset="0"/>
                <a:ea typeface="Times New Roman"/>
                <a:cs typeface="Times New Roman" pitchFamily="18" charset="0"/>
              </a:rPr>
              <a:t>.</a:t>
            </a:r>
            <a:endParaRPr lang="en-US" sz="2800" dirty="0">
              <a:solidFill>
                <a:srgbClr val="FF0000"/>
              </a:solidFill>
              <a:effectLst/>
              <a:latin typeface="Times New Roman" pitchFamily="18" charset="0"/>
              <a:ea typeface="Times New Roman"/>
              <a:cs typeface="Times New Roman" pitchFamily="18" charset="0"/>
            </a:endParaRPr>
          </a:p>
          <a:p>
            <a:pPr marL="65405">
              <a:spcBef>
                <a:spcPts val="680"/>
              </a:spcBef>
              <a:spcAft>
                <a:spcPts val="0"/>
              </a:spcAft>
            </a:pPr>
            <a:r>
              <a:rPr lang="vi-VN" sz="2800" dirty="0">
                <a:effectLst/>
                <a:latin typeface="Times New Roman" pitchFamily="18" charset="0"/>
                <a:ea typeface="Times New Roman"/>
                <a:cs typeface="Times New Roman" pitchFamily="18" charset="0"/>
              </a:rPr>
              <a:t>Ý </a:t>
            </a:r>
            <a:r>
              <a:rPr lang="vi-VN" sz="2800" spc="-5" dirty="0">
                <a:effectLst/>
                <a:latin typeface="Times New Roman" pitchFamily="18" charset="0"/>
                <a:ea typeface="Times New Roman"/>
                <a:cs typeface="Times New Roman" pitchFamily="18" charset="0"/>
              </a:rPr>
              <a:t>nghĩ</a:t>
            </a:r>
            <a:r>
              <a:rPr lang="vi-VN" sz="2800" spc="-15" dirty="0">
                <a:effectLst/>
                <a:latin typeface="Times New Roman" pitchFamily="18" charset="0"/>
                <a:ea typeface="Times New Roman"/>
                <a:cs typeface="Times New Roman" pitchFamily="18" charset="0"/>
              </a:rPr>
              <a:t>a</a:t>
            </a:r>
            <a:r>
              <a:rPr lang="vi-VN" sz="2800" dirty="0">
                <a:effectLst/>
                <a:latin typeface="Times New Roman" pitchFamily="18" charset="0"/>
                <a:ea typeface="Times New Roman"/>
                <a:cs typeface="Times New Roman" pitchFamily="18" charset="0"/>
              </a:rPr>
              <a:t>/</a:t>
            </a:r>
            <a:r>
              <a:rPr lang="vi-VN" sz="2800" spc="-5" dirty="0">
                <a:effectLst/>
                <a:latin typeface="Times New Roman" pitchFamily="18" charset="0"/>
                <a:ea typeface="Times New Roman"/>
                <a:cs typeface="Times New Roman" pitchFamily="18" charset="0"/>
              </a:rPr>
              <a:t>g</a:t>
            </a:r>
            <a:r>
              <a:rPr lang="vi-VN" sz="2800" spc="-10" dirty="0">
                <a:effectLst/>
                <a:latin typeface="Times New Roman" pitchFamily="18" charset="0"/>
                <a:ea typeface="Times New Roman"/>
                <a:cs typeface="Times New Roman" pitchFamily="18" charset="0"/>
              </a:rPr>
              <a:t>i</a:t>
            </a:r>
            <a:r>
              <a:rPr lang="vi-VN" sz="2800" dirty="0">
                <a:effectLst/>
                <a:latin typeface="Times New Roman" pitchFamily="18" charset="0"/>
                <a:ea typeface="Times New Roman"/>
                <a:cs typeface="Times New Roman" pitchFamily="18" charset="0"/>
              </a:rPr>
              <a:t>á </a:t>
            </a:r>
            <a:r>
              <a:rPr lang="vi-VN" sz="2800" spc="-5" dirty="0">
                <a:effectLst/>
                <a:latin typeface="Times New Roman" pitchFamily="18" charset="0"/>
                <a:ea typeface="Times New Roman"/>
                <a:cs typeface="Times New Roman" pitchFamily="18" charset="0"/>
              </a:rPr>
              <a:t>t</a:t>
            </a:r>
            <a:r>
              <a:rPr lang="vi-VN" sz="2800" spc="5" dirty="0">
                <a:effectLst/>
                <a:latin typeface="Times New Roman" pitchFamily="18" charset="0"/>
                <a:ea typeface="Times New Roman"/>
                <a:cs typeface="Times New Roman" pitchFamily="18" charset="0"/>
              </a:rPr>
              <a:t>r</a:t>
            </a:r>
            <a:r>
              <a:rPr lang="vi-VN" sz="2800" dirty="0">
                <a:effectLst/>
                <a:latin typeface="Times New Roman" pitchFamily="18" charset="0"/>
                <a:ea typeface="Times New Roman"/>
                <a:cs typeface="Times New Roman" pitchFamily="18" charset="0"/>
              </a:rPr>
              <a:t>ị c</a:t>
            </a:r>
            <a:r>
              <a:rPr lang="vi-VN" sz="2800" spc="-5" dirty="0">
                <a:effectLst/>
                <a:latin typeface="Times New Roman" pitchFamily="18" charset="0"/>
                <a:ea typeface="Times New Roman"/>
                <a:cs typeface="Times New Roman" pitchFamily="18" charset="0"/>
              </a:rPr>
              <a:t>ủ</a:t>
            </a:r>
            <a:r>
              <a:rPr lang="vi-VN" sz="2800" dirty="0">
                <a:effectLst/>
                <a:latin typeface="Times New Roman" pitchFamily="18" charset="0"/>
                <a:ea typeface="Times New Roman"/>
                <a:cs typeface="Times New Roman" pitchFamily="18" charset="0"/>
              </a:rPr>
              <a:t>a</a:t>
            </a:r>
            <a:r>
              <a:rPr lang="vi-VN" sz="2800" spc="-10" dirty="0">
                <a:effectLst/>
                <a:latin typeface="Times New Roman" pitchFamily="18" charset="0"/>
                <a:ea typeface="Times New Roman"/>
                <a:cs typeface="Times New Roman" pitchFamily="18" charset="0"/>
              </a:rPr>
              <a:t> </a:t>
            </a:r>
            <a:r>
              <a:rPr lang="vi-VN" sz="2800" spc="-5" dirty="0">
                <a:effectLst/>
                <a:latin typeface="Times New Roman" pitchFamily="18" charset="0"/>
                <a:ea typeface="Times New Roman"/>
                <a:cs typeface="Times New Roman" pitchFamily="18" charset="0"/>
              </a:rPr>
              <a:t>bả</a:t>
            </a:r>
            <a:r>
              <a:rPr lang="vi-VN" sz="2800" dirty="0">
                <a:effectLst/>
                <a:latin typeface="Times New Roman" pitchFamily="18" charset="0"/>
                <a:ea typeface="Times New Roman"/>
                <a:cs typeface="Times New Roman" pitchFamily="18" charset="0"/>
              </a:rPr>
              <a:t>o </a:t>
            </a:r>
            <a:r>
              <a:rPr lang="vi-VN" sz="2800" spc="-10" dirty="0">
                <a:effectLst/>
                <a:latin typeface="Times New Roman" pitchFamily="18" charset="0"/>
                <a:ea typeface="Times New Roman"/>
                <a:cs typeface="Times New Roman" pitchFamily="18" charset="0"/>
              </a:rPr>
              <a:t>v</a:t>
            </a:r>
            <a:r>
              <a:rPr lang="vi-VN" sz="2800" spc="-5" dirty="0">
                <a:effectLst/>
                <a:latin typeface="Times New Roman" pitchFamily="18" charset="0"/>
                <a:ea typeface="Times New Roman"/>
                <a:cs typeface="Times New Roman" pitchFamily="18" charset="0"/>
              </a:rPr>
              <a:t>ậ</a:t>
            </a:r>
            <a:r>
              <a:rPr lang="vi-VN" sz="2800" spc="5" dirty="0">
                <a:effectLst/>
                <a:latin typeface="Times New Roman" pitchFamily="18" charset="0"/>
                <a:ea typeface="Times New Roman"/>
                <a:cs typeface="Times New Roman" pitchFamily="18" charset="0"/>
              </a:rPr>
              <a:t>t</a:t>
            </a:r>
            <a:r>
              <a:rPr lang="vi-VN" sz="2800" spc="5" dirty="0" smtClean="0">
                <a:effectLst/>
                <a:latin typeface="Times New Roman" pitchFamily="18" charset="0"/>
                <a:ea typeface="Times New Roman"/>
                <a:cs typeface="Times New Roman" pitchFamily="18" charset="0"/>
              </a:rPr>
              <a:t>:</a:t>
            </a:r>
            <a:r>
              <a:rPr lang="en-US" sz="2800" spc="5" dirty="0" smtClean="0">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thể</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hiện</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thành</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tựu</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luyện</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kim</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nổi</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bật</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và</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sự</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tiến</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bộ</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về</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vũ</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khí</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chiến</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đấu</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trong</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thời</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Âu</a:t>
            </a:r>
            <a:r>
              <a:rPr lang="en-US" sz="2800" spc="5" dirty="0" smtClean="0">
                <a:solidFill>
                  <a:srgbClr val="FF0000"/>
                </a:solidFill>
                <a:effectLst/>
                <a:latin typeface="Times New Roman" pitchFamily="18" charset="0"/>
                <a:ea typeface="Times New Roman"/>
                <a:cs typeface="Times New Roman" pitchFamily="18" charset="0"/>
              </a:rPr>
              <a:t> </a:t>
            </a:r>
            <a:r>
              <a:rPr lang="en-US" sz="2800" spc="5" dirty="0" err="1" smtClean="0">
                <a:solidFill>
                  <a:srgbClr val="FF0000"/>
                </a:solidFill>
                <a:effectLst/>
                <a:latin typeface="Times New Roman" pitchFamily="18" charset="0"/>
                <a:ea typeface="Times New Roman"/>
                <a:cs typeface="Times New Roman" pitchFamily="18" charset="0"/>
              </a:rPr>
              <a:t>Lạc</a:t>
            </a:r>
            <a:r>
              <a:rPr lang="en-US" sz="2800" spc="5" dirty="0" smtClean="0">
                <a:solidFill>
                  <a:srgbClr val="FF0000"/>
                </a:solidFill>
                <a:effectLst/>
                <a:latin typeface="Times New Roman" pitchFamily="18" charset="0"/>
                <a:ea typeface="Times New Roman"/>
                <a:cs typeface="Times New Roman" pitchFamily="18" charset="0"/>
              </a:rPr>
              <a:t>.</a:t>
            </a:r>
            <a:endParaRPr lang="en-US" sz="2800" dirty="0">
              <a:solidFill>
                <a:srgbClr val="FF0000"/>
              </a:solidFill>
              <a:effectLst/>
              <a:latin typeface="Times New Roman" pitchFamily="18" charset="0"/>
              <a:ea typeface="Times New Roman"/>
              <a:cs typeface="Times New Roman" pitchFamily="18" charset="0"/>
            </a:endParaRPr>
          </a:p>
          <a:p>
            <a:pPr marL="65405" marR="1054735">
              <a:lnSpc>
                <a:spcPct val="153000"/>
              </a:lnSpc>
              <a:spcBef>
                <a:spcPts val="680"/>
              </a:spcBef>
              <a:spcAft>
                <a:spcPts val="0"/>
              </a:spcAft>
            </a:pPr>
            <a:r>
              <a:rPr lang="vi-VN" sz="2800" dirty="0">
                <a:effectLst/>
                <a:latin typeface="Times New Roman" pitchFamily="18" charset="0"/>
                <a:ea typeface="Times New Roman"/>
                <a:cs typeface="Times New Roman" pitchFamily="18" charset="0"/>
              </a:rPr>
              <a:t>Năm</a:t>
            </a:r>
            <a:r>
              <a:rPr lang="vi-VN" sz="2800" spc="75"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công</a:t>
            </a:r>
            <a:r>
              <a:rPr lang="vi-VN" sz="2800" spc="55"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nhận</a:t>
            </a:r>
            <a:r>
              <a:rPr lang="vi-VN" sz="2800" spc="65"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Bảo</a:t>
            </a:r>
            <a:r>
              <a:rPr lang="vi-VN" sz="2800" spc="55"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vật</a:t>
            </a:r>
            <a:r>
              <a:rPr lang="vi-VN" sz="2800" spc="50"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quốc</a:t>
            </a:r>
            <a:r>
              <a:rPr lang="vi-VN" sz="2800" spc="70" dirty="0">
                <a:effectLst/>
                <a:latin typeface="Times New Roman" pitchFamily="18" charset="0"/>
                <a:ea typeface="Times New Roman"/>
                <a:cs typeface="Times New Roman" pitchFamily="18" charset="0"/>
              </a:rPr>
              <a:t> </a:t>
            </a:r>
            <a:r>
              <a:rPr lang="vi-VN" sz="2800" dirty="0">
                <a:effectLst/>
                <a:latin typeface="Times New Roman" pitchFamily="18" charset="0"/>
                <a:ea typeface="Times New Roman"/>
                <a:cs typeface="Times New Roman" pitchFamily="18" charset="0"/>
              </a:rPr>
              <a:t>gia:</a:t>
            </a:r>
            <a:r>
              <a:rPr lang="vi-VN" sz="2800" spc="-245" dirty="0">
                <a:effectLst/>
                <a:latin typeface="Times New Roman" pitchFamily="18" charset="0"/>
                <a:ea typeface="Times New Roman"/>
                <a:cs typeface="Times New Roman" pitchFamily="18" charset="0"/>
              </a:rPr>
              <a:t> </a:t>
            </a:r>
            <a:r>
              <a:rPr lang="en-US" sz="2800" spc="-245" dirty="0" err="1" smtClean="0">
                <a:solidFill>
                  <a:srgbClr val="FF0000"/>
                </a:solidFill>
                <a:effectLst/>
                <a:latin typeface="Times New Roman" pitchFamily="18" charset="0"/>
                <a:ea typeface="Times New Roman"/>
                <a:cs typeface="Times New Roman" pitchFamily="18" charset="0"/>
              </a:rPr>
              <a:t>tháng</a:t>
            </a:r>
            <a:r>
              <a:rPr lang="en-US" sz="2800" spc="-245" dirty="0" smtClean="0">
                <a:solidFill>
                  <a:srgbClr val="FF0000"/>
                </a:solidFill>
                <a:effectLst/>
                <a:latin typeface="Times New Roman" pitchFamily="18" charset="0"/>
                <a:ea typeface="Times New Roman"/>
                <a:cs typeface="Times New Roman" pitchFamily="18" charset="0"/>
              </a:rPr>
              <a:t> 12 </a:t>
            </a:r>
            <a:r>
              <a:rPr lang="en-US" sz="2800" spc="-245" dirty="0" err="1" smtClean="0">
                <a:solidFill>
                  <a:srgbClr val="FF0000"/>
                </a:solidFill>
                <a:effectLst/>
                <a:latin typeface="Times New Roman" pitchFamily="18" charset="0"/>
                <a:ea typeface="Times New Roman"/>
                <a:cs typeface="Times New Roman" pitchFamily="18" charset="0"/>
              </a:rPr>
              <a:t>năm</a:t>
            </a:r>
            <a:r>
              <a:rPr lang="en-US" sz="2800" spc="-245" dirty="0" smtClean="0">
                <a:solidFill>
                  <a:srgbClr val="FF0000"/>
                </a:solidFill>
                <a:effectLst/>
                <a:latin typeface="Times New Roman" pitchFamily="18" charset="0"/>
                <a:ea typeface="Times New Roman"/>
                <a:cs typeface="Times New Roman" pitchFamily="18" charset="0"/>
              </a:rPr>
              <a:t>  2020</a:t>
            </a:r>
            <a:endParaRPr lang="en-US" sz="2800" spc="-245" dirty="0">
              <a:solidFill>
                <a:srgbClr val="FF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01702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1933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a:t>Những cổ vật ở Đông Sơn Hà Nội không chỉ đáng giá về mặt nghệ thuật và lịch sử, mà còn mang ý nghĩa văn hóa sâu sắc. Chúng giúp chúng ta hiểu rõ hơn về cuộc sống, niềm tin và truyền thống của người dân xưa.</a:t>
            </a:r>
            <a:endParaRPr lang="en-US" dirty="0"/>
          </a:p>
        </p:txBody>
      </p:sp>
      <p:sp>
        <p:nvSpPr>
          <p:cNvPr id="4" name="Title 3"/>
          <p:cNvSpPr>
            <a:spLocks noGrp="1"/>
          </p:cNvSpPr>
          <p:nvPr>
            <p:ph type="title"/>
          </p:nvPr>
        </p:nvSpPr>
        <p:spPr/>
        <p:txBody>
          <a:bodyPr/>
          <a:lstStyle/>
          <a:p>
            <a:r>
              <a:rPr lang="en-US" b="1" dirty="0" smtClean="0"/>
              <a:t>2. </a:t>
            </a:r>
            <a:r>
              <a:rPr lang="vi-VN" b="1" dirty="0" smtClean="0"/>
              <a:t>Ý </a:t>
            </a:r>
            <a:r>
              <a:rPr lang="vi-VN" b="1" dirty="0"/>
              <a:t>nghĩa và giá trị của cổ vật Đông Sơn Hà Nội</a:t>
            </a:r>
            <a:endParaRPr lang="en-US" dirty="0"/>
          </a:p>
        </p:txBody>
      </p:sp>
    </p:spTree>
    <p:extLst>
      <p:ext uri="{BB962C8B-B14F-4D97-AF65-F5344CB8AC3E}">
        <p14:creationId xmlns:p14="http://schemas.microsoft.com/office/powerpoint/2010/main" val="384929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0D3F1EC-6382-4A55-B01C-5ED8D500C6C5}"/>
              </a:ext>
            </a:extLst>
          </p:cNvPr>
          <p:cNvSpPr txBox="1"/>
          <p:nvPr/>
        </p:nvSpPr>
        <p:spPr>
          <a:xfrm>
            <a:off x="3763630" y="4158748"/>
            <a:ext cx="5585079" cy="1077218"/>
          </a:xfrm>
          <a:prstGeom prst="rect">
            <a:avLst/>
          </a:prstGeom>
          <a:noFill/>
        </p:spPr>
        <p:txBody>
          <a:bodyPr wrap="square" rtlCol="0">
            <a:spAutoFit/>
          </a:bodyPr>
          <a:lstStyle/>
          <a:p>
            <a:pPr algn="ctr"/>
            <a:r>
              <a:rPr lang="vi-VN" sz="3200" dirty="0"/>
              <a:t>Tìm hiểu thủ đô qua </a:t>
            </a:r>
            <a:r>
              <a:rPr lang="en-US" sz="3200" dirty="0" err="1"/>
              <a:t>những</a:t>
            </a:r>
            <a:r>
              <a:rPr lang="vi-VN" sz="3200" dirty="0"/>
              <a:t> di tích lịch sử nổi tiếng </a:t>
            </a:r>
            <a:endParaRPr lang="en-US" sz="3200" dirty="0"/>
          </a:p>
        </p:txBody>
      </p:sp>
      <p:grpSp>
        <p:nvGrpSpPr>
          <p:cNvPr id="6" name="Group 5">
            <a:extLst>
              <a:ext uri="{FF2B5EF4-FFF2-40B4-BE49-F238E27FC236}">
                <a16:creationId xmlns:a16="http://schemas.microsoft.com/office/drawing/2014/main" xmlns="" id="{E0583B30-703C-4796-A46D-49F40ED0ACFC}"/>
              </a:ext>
            </a:extLst>
          </p:cNvPr>
          <p:cNvGrpSpPr/>
          <p:nvPr/>
        </p:nvGrpSpPr>
        <p:grpSpPr>
          <a:xfrm rot="7532127">
            <a:off x="4210809" y="2227359"/>
            <a:ext cx="1200128" cy="1960828"/>
            <a:chOff x="903019" y="3403687"/>
            <a:chExt cx="1584175" cy="3061053"/>
          </a:xfrm>
        </p:grpSpPr>
        <p:sp>
          <p:nvSpPr>
            <p:cNvPr id="7" name="Trapezoid 6">
              <a:extLst>
                <a:ext uri="{FF2B5EF4-FFF2-40B4-BE49-F238E27FC236}">
                  <a16:creationId xmlns:a16="http://schemas.microsoft.com/office/drawing/2014/main" xmlns="" id="{D7285F22-E84F-4EB6-A9E4-0AD296E6479B}"/>
                </a:ext>
              </a:extLst>
            </p:cNvPr>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nvGrpSpPr>
            <p:cNvPr id="8" name="Group 7">
              <a:extLst>
                <a:ext uri="{FF2B5EF4-FFF2-40B4-BE49-F238E27FC236}">
                  <a16:creationId xmlns:a16="http://schemas.microsoft.com/office/drawing/2014/main" xmlns="" id="{DE397A47-7980-4615-8348-FD703F0BC67A}"/>
                </a:ext>
              </a:extLst>
            </p:cNvPr>
            <p:cNvGrpSpPr/>
            <p:nvPr/>
          </p:nvGrpSpPr>
          <p:grpSpPr>
            <a:xfrm>
              <a:off x="903019" y="3403687"/>
              <a:ext cx="1584175" cy="2282988"/>
              <a:chOff x="967240" y="3289369"/>
              <a:chExt cx="1100200" cy="1585520"/>
            </a:xfrm>
          </p:grpSpPr>
          <p:sp>
            <p:nvSpPr>
              <p:cNvPr id="9" name="Freeform 3">
                <a:extLst>
                  <a:ext uri="{FF2B5EF4-FFF2-40B4-BE49-F238E27FC236}">
                    <a16:creationId xmlns:a16="http://schemas.microsoft.com/office/drawing/2014/main" xmlns="" id="{5D368F0E-2710-4C24-89B3-0EE8DF1450B8}"/>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sp>
            <p:nvSpPr>
              <p:cNvPr id="10" name="Freeform 18">
                <a:extLst>
                  <a:ext uri="{FF2B5EF4-FFF2-40B4-BE49-F238E27FC236}">
                    <a16:creationId xmlns:a16="http://schemas.microsoft.com/office/drawing/2014/main" xmlns="" id="{4056C31E-1823-4B3D-BABA-2AFBBE8EF80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ko-KR" altLang="en-US"/>
              </a:p>
            </p:txBody>
          </p:sp>
        </p:grpSp>
      </p:grpSp>
      <p:sp>
        <p:nvSpPr>
          <p:cNvPr id="12" name="Heptagon 11">
            <a:extLst>
              <a:ext uri="{FF2B5EF4-FFF2-40B4-BE49-F238E27FC236}">
                <a16:creationId xmlns:a16="http://schemas.microsoft.com/office/drawing/2014/main" xmlns="" id="{C9C7A0D1-7411-42E0-9320-1B4C45E3B0A3}"/>
              </a:ext>
            </a:extLst>
          </p:cNvPr>
          <p:cNvSpPr/>
          <p:nvPr/>
        </p:nvSpPr>
        <p:spPr>
          <a:xfrm>
            <a:off x="5810184" y="3318387"/>
            <a:ext cx="989038" cy="840361"/>
          </a:xfrm>
          <a:prstGeom prst="heptagon">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9Slide03 Ample" panose="02000000000000000000" pitchFamily="2" charset="0"/>
              </a:rPr>
              <a:t>2</a:t>
            </a:r>
            <a:endParaRPr lang="en-US" sz="4000" dirty="0">
              <a:latin typeface="#9Slide03 Ample" panose="02000000000000000000" pitchFamily="2" charset="0"/>
            </a:endParaRPr>
          </a:p>
        </p:txBody>
      </p:sp>
    </p:spTree>
    <p:extLst>
      <p:ext uri="{BB962C8B-B14F-4D97-AF65-F5344CB8AC3E}">
        <p14:creationId xmlns:p14="http://schemas.microsoft.com/office/powerpoint/2010/main" val="197578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4000"/>
          </a:stretch>
        </a:blipFill>
        <a:effectLst/>
      </p:bgPr>
    </p:bg>
    <p:spTree>
      <p:nvGrpSpPr>
        <p:cNvPr id="1" name=""/>
        <p:cNvGrpSpPr/>
        <p:nvPr/>
      </p:nvGrpSpPr>
      <p:grpSpPr>
        <a:xfrm>
          <a:off x="0" y="0"/>
          <a:ext cx="0" cy="0"/>
          <a:chOff x="0" y="0"/>
          <a:chExt cx="0" cy="0"/>
        </a:xfrm>
      </p:grpSpPr>
      <p:sp>
        <p:nvSpPr>
          <p:cNvPr id="4" name="Double Wave 3">
            <a:extLst>
              <a:ext uri="{FF2B5EF4-FFF2-40B4-BE49-F238E27FC236}">
                <a16:creationId xmlns:a16="http://schemas.microsoft.com/office/drawing/2014/main" xmlns="" id="{8133B9A7-A3E7-480A-B40F-7A88946C3E81}"/>
              </a:ext>
            </a:extLst>
          </p:cNvPr>
          <p:cNvSpPr/>
          <p:nvPr/>
        </p:nvSpPr>
        <p:spPr>
          <a:xfrm>
            <a:off x="2619668" y="407147"/>
            <a:ext cx="7588596" cy="1995055"/>
          </a:xfrm>
          <a:prstGeom prst="doubleWav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err="1">
                <a:solidFill>
                  <a:srgbClr val="FF0000"/>
                </a:solidFill>
                <a:latin typeface="+mj-lt"/>
              </a:rPr>
              <a:t>Trò</a:t>
            </a:r>
            <a:r>
              <a:rPr lang="vi-VN" sz="3600" b="1" dirty="0">
                <a:solidFill>
                  <a:srgbClr val="FF0000"/>
                </a:solidFill>
                <a:latin typeface="+mj-lt"/>
              </a:rPr>
              <a:t> chơi: </a:t>
            </a:r>
            <a:r>
              <a:rPr lang="vi-VN" sz="3600" b="1" dirty="0" err="1">
                <a:solidFill>
                  <a:srgbClr val="FF0000"/>
                </a:solidFill>
                <a:latin typeface="+mj-lt"/>
              </a:rPr>
              <a:t>Trạm</a:t>
            </a:r>
            <a:r>
              <a:rPr lang="vi-VN" sz="3600" b="1" dirty="0">
                <a:solidFill>
                  <a:srgbClr val="FF0000"/>
                </a:solidFill>
                <a:latin typeface="+mj-lt"/>
              </a:rPr>
              <a:t> xe </a:t>
            </a:r>
            <a:r>
              <a:rPr lang="vi-VN" sz="3600" b="1" dirty="0" err="1">
                <a:solidFill>
                  <a:srgbClr val="FF0000"/>
                </a:solidFill>
                <a:latin typeface="+mj-lt"/>
              </a:rPr>
              <a:t>buýt</a:t>
            </a:r>
            <a:r>
              <a:rPr lang="vi-VN" sz="3600" b="1" dirty="0">
                <a:solidFill>
                  <a:srgbClr val="FF0000"/>
                </a:solidFill>
                <a:latin typeface="+mj-lt"/>
              </a:rPr>
              <a:t> yêu thương</a:t>
            </a:r>
            <a:endParaRPr lang="en-US" sz="3600" b="1" dirty="0">
              <a:solidFill>
                <a:srgbClr val="FF0000"/>
              </a:solidFill>
              <a:latin typeface="+mj-lt"/>
            </a:endParaRPr>
          </a:p>
        </p:txBody>
      </p:sp>
    </p:spTree>
    <p:extLst>
      <p:ext uri="{BB962C8B-B14F-4D97-AF65-F5344CB8AC3E}">
        <p14:creationId xmlns:p14="http://schemas.microsoft.com/office/powerpoint/2010/main" val="368320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A4E6898-730D-49F2-B64F-44FD4259E9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8255" y="754548"/>
            <a:ext cx="6474394" cy="4821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extLst>
              <a:ext uri="{FF2B5EF4-FFF2-40B4-BE49-F238E27FC236}">
                <a16:creationId xmlns:a16="http://schemas.microsoft.com/office/drawing/2014/main" xmlns="" id="{C6B2BED4-434A-4B88-A4A9-094B351CB15B}"/>
              </a:ext>
            </a:extLst>
          </p:cNvPr>
          <p:cNvSpPr txBox="1"/>
          <p:nvPr/>
        </p:nvSpPr>
        <p:spPr>
          <a:xfrm>
            <a:off x="4326340" y="170594"/>
            <a:ext cx="6474395"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Hồ Gươm – Trái tim của thủ đô Hà Nội</a:t>
            </a:r>
            <a:endParaRPr lang="en-US" sz="28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E369BAE6-EB8C-4DA8-8110-F12C6BCD041E}"/>
              </a:ext>
            </a:extLst>
          </p:cNvPr>
          <p:cNvPicPr>
            <a:picLocks noChangeAspect="1"/>
          </p:cNvPicPr>
          <p:nvPr/>
        </p:nvPicPr>
        <p:blipFill>
          <a:blip r:embed="rId7"/>
          <a:stretch>
            <a:fillRect/>
          </a:stretch>
        </p:blipFill>
        <p:spPr>
          <a:xfrm flipH="1">
            <a:off x="339523" y="4400074"/>
            <a:ext cx="3722265" cy="2351329"/>
          </a:xfrm>
          <a:prstGeom prst="rect">
            <a:avLst/>
          </a:prstGeom>
        </p:spPr>
      </p:pic>
      <p:pic>
        <p:nvPicPr>
          <p:cNvPr id="2" name="Tieng-coi-oto-www_yeualo_com">
            <a:hlinkClick r:id="" action="ppaction://media"/>
            <a:extLst>
              <a:ext uri="{FF2B5EF4-FFF2-40B4-BE49-F238E27FC236}">
                <a16:creationId xmlns:a16="http://schemas.microsoft.com/office/drawing/2014/main" xmlns="" id="{D0776130-8A99-414A-8245-64294A68EC6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91135" y="5575739"/>
            <a:ext cx="609600" cy="609600"/>
          </a:xfrm>
          <a:prstGeom prst="rect">
            <a:avLst/>
          </a:prstGeom>
        </p:spPr>
      </p:pic>
      <p:sp>
        <p:nvSpPr>
          <p:cNvPr id="3" name="TextBox 2">
            <a:extLst>
              <a:ext uri="{FF2B5EF4-FFF2-40B4-BE49-F238E27FC236}">
                <a16:creationId xmlns:a16="http://schemas.microsoft.com/office/drawing/2014/main" xmlns="" id="{A0ECDAAE-1C08-47BF-B943-D4F21EA989C3}"/>
              </a:ext>
            </a:extLst>
          </p:cNvPr>
          <p:cNvSpPr txBox="1"/>
          <p:nvPr/>
        </p:nvSpPr>
        <p:spPr>
          <a:xfrm>
            <a:off x="574622" y="5376041"/>
            <a:ext cx="2585545" cy="378373"/>
          </a:xfrm>
          <a:prstGeom prst="rect">
            <a:avLst/>
          </a:prstGeom>
          <a:noFill/>
        </p:spPr>
        <p:txBody>
          <a:bodyPr wrap="square" rtlCol="0">
            <a:spAutoFit/>
          </a:bodyPr>
          <a:lstStyle/>
          <a:p>
            <a:pPr algn="ctr"/>
            <a:r>
              <a:rPr lang="vi-VN" dirty="0"/>
              <a:t>DU LỊCH HÀ NỘI</a:t>
            </a:r>
            <a:endParaRPr lang="en-US" dirty="0"/>
          </a:p>
        </p:txBody>
      </p:sp>
    </p:spTree>
    <p:extLst>
      <p:ext uri="{BB962C8B-B14F-4D97-AF65-F5344CB8AC3E}">
        <p14:creationId xmlns:p14="http://schemas.microsoft.com/office/powerpoint/2010/main" val="18451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837" fill="hold"/>
                                        <p:tgtEl>
                                          <p:spTgt spid="2"/>
                                        </p:tgtEl>
                                      </p:cBhvr>
                                    </p:cmd>
                                  </p:childTnLst>
                                </p:cTn>
                              </p:par>
                              <p:par>
                                <p:cTn id="7" presetID="42" presetClass="path" presetSubtype="0" accel="50000" decel="50000" fill="hold" nodeType="withEffect">
                                  <p:stCondLst>
                                    <p:cond delay="0"/>
                                  </p:stCondLst>
                                  <p:childTnLst>
                                    <p:animMotion origin="layout" path="M 4.16667E-6 -2.96296E-6 L 0.30533 -2.96296E-6 " pathEditMode="relative" rAng="0" ptsTypes="AA">
                                      <p:cBhvr>
                                        <p:cTn id="8" dur="2000" fill="hold"/>
                                        <p:tgtEl>
                                          <p:spTgt spid="9"/>
                                        </p:tgtEl>
                                        <p:attrNameLst>
                                          <p:attrName>ppt_x</p:attrName>
                                          <p:attrName>ppt_y</p:attrName>
                                        </p:attrNameLst>
                                      </p:cBhvr>
                                      <p:rCtr x="15260" y="0"/>
                                    </p:animMotion>
                                  </p:childTnLst>
                                </p:cTn>
                              </p:par>
                              <p:par>
                                <p:cTn id="9" presetID="42" presetClass="path" presetSubtype="0" accel="50000" decel="50000" fill="hold" grpId="0" nodeType="withEffect">
                                  <p:stCondLst>
                                    <p:cond delay="0"/>
                                  </p:stCondLst>
                                  <p:childTnLst>
                                    <p:animMotion origin="layout" path="M -0.00169 -2.59259E-6 L 0.32852 0.00162 " pathEditMode="relative" rAng="0" ptsTypes="AA">
                                      <p:cBhvr>
                                        <p:cTn id="10" dur="2000" fill="hold"/>
                                        <p:tgtEl>
                                          <p:spTgt spid="3"/>
                                        </p:tgtEl>
                                        <p:attrNameLst>
                                          <p:attrName>ppt_x</p:attrName>
                                          <p:attrName>ppt_y</p:attrName>
                                        </p:attrNameLst>
                                      </p:cBhvr>
                                      <p:rCtr x="16510" y="6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3"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190F384-5AC7-473A-8EBB-498A4F433104}"/>
              </a:ext>
            </a:extLst>
          </p:cNvPr>
          <p:cNvSpPr txBox="1"/>
          <p:nvPr/>
        </p:nvSpPr>
        <p:spPr>
          <a:xfrm>
            <a:off x="739554" y="644345"/>
            <a:ext cx="6695719" cy="954107"/>
          </a:xfrm>
          <a:prstGeom prst="rect">
            <a:avLst/>
          </a:prstGeom>
          <a:noFill/>
          <a:ln w="19050">
            <a:solidFill>
              <a:schemeClr val="accent1"/>
            </a:solidFill>
            <a:prstDash val="sysDash"/>
          </a:ln>
        </p:spPr>
        <p:txBody>
          <a:bodyPr wrap="square" rtlCol="0">
            <a:spAutoFit/>
          </a:bodyPr>
          <a:lstStyle/>
          <a:p>
            <a:r>
              <a:rPr lang="vi-VN" sz="2800" dirty="0">
                <a:latin typeface="Times New Roman" panose="02020603050405020304" pitchFamily="18" charset="0"/>
                <a:cs typeface="Times New Roman" panose="02020603050405020304" pitchFamily="18" charset="0"/>
              </a:rPr>
              <a:t>Vị trí: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vi-VN" sz="2800" dirty="0">
                <a:latin typeface="Times New Roman" panose="02020603050405020304" pitchFamily="18" charset="0"/>
                <a:cs typeface="Times New Roman" panose="02020603050405020304" pitchFamily="18" charset="0"/>
              </a:rPr>
              <a:t>, được ví như “trái tim” của </a:t>
            </a:r>
            <a:r>
              <a:rPr lang="vi-VN" sz="2800" dirty="0" err="1">
                <a:latin typeface="Times New Roman" panose="02020603050405020304" pitchFamily="18" charset="0"/>
                <a:cs typeface="Times New Roman" panose="02020603050405020304" pitchFamily="18" charset="0"/>
              </a:rPr>
              <a:t>thủ</a:t>
            </a:r>
            <a:r>
              <a:rPr lang="vi-VN" sz="2800" dirty="0">
                <a:latin typeface="Times New Roman" panose="02020603050405020304" pitchFamily="18" charset="0"/>
                <a:cs typeface="Times New Roman" panose="02020603050405020304" pitchFamily="18" charset="0"/>
              </a:rPr>
              <a:t> 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xắn</a:t>
            </a:r>
            <a:r>
              <a:rPr lang="en-US" sz="28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61FD34B9-4A69-4750-88C2-68B3D20C15B1}"/>
              </a:ext>
            </a:extLst>
          </p:cNvPr>
          <p:cNvSpPr txBox="1"/>
          <p:nvPr/>
        </p:nvSpPr>
        <p:spPr>
          <a:xfrm>
            <a:off x="496118" y="1616246"/>
            <a:ext cx="2494965" cy="4708981"/>
          </a:xfrm>
          <a:prstGeom prst="rect">
            <a:avLst/>
          </a:prstGeom>
          <a:noFill/>
          <a:ln>
            <a:solidFill>
              <a:schemeClr val="accent1"/>
            </a:solidFill>
            <a:prstDash val="dash"/>
          </a:ln>
        </p:spPr>
        <p:txBody>
          <a:bodyPr wrap="square" rtlCol="0">
            <a:spAutoFit/>
          </a:bodyPr>
          <a:lstStyle/>
          <a:p>
            <a:r>
              <a:rPr lang="vi-VN" sz="2000" dirty="0">
                <a:latin typeface="+mj-lt"/>
              </a:rPr>
              <a:t>Tên gọi khác: </a:t>
            </a:r>
          </a:p>
          <a:p>
            <a:pPr marL="285750" indent="-285750">
              <a:buFontTx/>
              <a:buChar char="-"/>
            </a:pPr>
            <a:r>
              <a:rPr lang="vi-VN" sz="2000" dirty="0">
                <a:latin typeface="+mj-lt"/>
              </a:rPr>
              <a:t>Lục Thủy vì màu nước xanh)</a:t>
            </a:r>
          </a:p>
          <a:p>
            <a:pPr marL="285750" indent="-285750">
              <a:buFontTx/>
              <a:buChar char="-"/>
            </a:pPr>
            <a:r>
              <a:rPr lang="vi-VN" sz="2000" dirty="0">
                <a:latin typeface="+mj-lt"/>
              </a:rPr>
              <a:t>Thủy Quân (dùng để duyệt thủy binh thời Trần)</a:t>
            </a:r>
          </a:p>
          <a:p>
            <a:pPr marL="285750" indent="-285750">
              <a:buFontTx/>
              <a:buChar char="-"/>
            </a:pPr>
            <a:r>
              <a:rPr lang="vi-VN" sz="2000" dirty="0">
                <a:latin typeface="+mj-lt"/>
              </a:rPr>
              <a:t>Hồ Tả Vọng và Hữu Vọng (thời Lê </a:t>
            </a:r>
            <a:r>
              <a:rPr lang="en-US" sz="2000" dirty="0">
                <a:latin typeface="+mj-lt"/>
              </a:rPr>
              <a:t>M</a:t>
            </a:r>
            <a:r>
              <a:rPr lang="vi-VN" sz="2000" dirty="0" err="1">
                <a:latin typeface="+mj-lt"/>
              </a:rPr>
              <a:t>ạt</a:t>
            </a:r>
            <a:r>
              <a:rPr lang="vi-VN" sz="2000" dirty="0">
                <a:latin typeface="+mj-lt"/>
              </a:rPr>
              <a:t>)</a:t>
            </a:r>
          </a:p>
          <a:p>
            <a:pPr marL="285750" indent="-285750">
              <a:buFontTx/>
              <a:buChar char="-"/>
            </a:pPr>
            <a:r>
              <a:rPr lang="vi-VN" sz="2000" dirty="0">
                <a:latin typeface="+mj-lt"/>
              </a:rPr>
              <a:t>Tên gọi hồ Hoàn Kiếm hay Hồ Gươm gắn liền với truyền thuyết vua Lê Lợi trả gươm cho thần Kim Quy.</a:t>
            </a:r>
          </a:p>
        </p:txBody>
      </p:sp>
      <p:pic>
        <p:nvPicPr>
          <p:cNvPr id="1026" name="Picture 2" descr="Kinh nghiệm du lịch Hồ Hoàn Kiếm - Biểu tượng của Hà Nội - BestPrice">
            <a:extLst>
              <a:ext uri="{FF2B5EF4-FFF2-40B4-BE49-F238E27FC236}">
                <a16:creationId xmlns:a16="http://schemas.microsoft.com/office/drawing/2014/main" xmlns="" id="{38733ABC-0648-4D17-96C9-A60FEA0CC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5367" y="112744"/>
            <a:ext cx="4466633" cy="30070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10 bức tranh sơn dầu Hồ Gươm được yêu thích nhất - Tranh AmiA">
            <a:extLst>
              <a:ext uri="{FF2B5EF4-FFF2-40B4-BE49-F238E27FC236}">
                <a16:creationId xmlns:a16="http://schemas.microsoft.com/office/drawing/2014/main" xmlns="" id="{AF1ED183-1635-440B-86D9-BD5FF85A4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43" y="3308232"/>
            <a:ext cx="4306857" cy="30070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Chuyện quanh hồ Gươm">
            <a:extLst>
              <a:ext uri="{FF2B5EF4-FFF2-40B4-BE49-F238E27FC236}">
                <a16:creationId xmlns:a16="http://schemas.microsoft.com/office/drawing/2014/main" xmlns="" id="{C2B1155A-110A-4C0B-BD5D-7B0846FA10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8851" y="3574169"/>
            <a:ext cx="4466633" cy="3240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Tháp Hòa Phong – Wikipedia tiếng Việt">
            <a:extLst>
              <a:ext uri="{FF2B5EF4-FFF2-40B4-BE49-F238E27FC236}">
                <a16:creationId xmlns:a16="http://schemas.microsoft.com/office/drawing/2014/main" xmlns="" id="{445DBC40-0C19-4138-A4A6-CF8359F44A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8851" y="3574169"/>
            <a:ext cx="4466633" cy="3240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D7421915-15D2-451C-A951-8EE6FE5EB6A7}"/>
              </a:ext>
            </a:extLst>
          </p:cNvPr>
          <p:cNvSpPr txBox="1"/>
          <p:nvPr/>
        </p:nvSpPr>
        <p:spPr>
          <a:xfrm>
            <a:off x="739553" y="206879"/>
            <a:ext cx="6275395" cy="523220"/>
          </a:xfrm>
          <a:prstGeom prst="rect">
            <a:avLst/>
          </a:prstGeom>
          <a:noFill/>
        </p:spPr>
        <p:txBody>
          <a:bodyPr wrap="square" rtlCol="0">
            <a:spAutoFit/>
          </a:bodyPr>
          <a:lstStyle/>
          <a:p>
            <a:r>
              <a:rPr lang="vi-VN" sz="2800" b="1" dirty="0">
                <a:latin typeface="+mj-lt"/>
              </a:rPr>
              <a:t>Hồ Gươm – Trái tim của thủ đô Hà Nội</a:t>
            </a:r>
            <a:endParaRPr lang="en-US" sz="2800" b="1" dirty="0">
              <a:latin typeface="+mj-lt"/>
            </a:endParaRPr>
          </a:p>
        </p:txBody>
      </p:sp>
    </p:spTree>
    <p:extLst>
      <p:ext uri="{BB962C8B-B14F-4D97-AF65-F5344CB8AC3E}">
        <p14:creationId xmlns:p14="http://schemas.microsoft.com/office/powerpoint/2010/main" val="24030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1000"/>
                                        <p:tgtEl>
                                          <p:spTgt spid="1028"/>
                                        </p:tgtEl>
                                      </p:cBhvr>
                                    </p:animEffect>
                                    <p:anim calcmode="lin" valueType="num">
                                      <p:cBhvr>
                                        <p:cTn id="17" dur="1000" fill="hold"/>
                                        <p:tgtEl>
                                          <p:spTgt spid="1028"/>
                                        </p:tgtEl>
                                        <p:attrNameLst>
                                          <p:attrName>ppt_x</p:attrName>
                                        </p:attrNameLst>
                                      </p:cBhvr>
                                      <p:tavLst>
                                        <p:tav tm="0">
                                          <p:val>
                                            <p:strVal val="#ppt_x"/>
                                          </p:val>
                                        </p:tav>
                                        <p:tav tm="100000">
                                          <p:val>
                                            <p:strVal val="#ppt_x"/>
                                          </p:val>
                                        </p:tav>
                                      </p:tavLst>
                                    </p:anim>
                                    <p:anim calcmode="lin" valueType="num">
                                      <p:cBhvr>
                                        <p:cTn id="18" dur="1000" fill="hold"/>
                                        <p:tgtEl>
                                          <p:spTgt spid="102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hidden"/>
                                      </p:to>
                                    </p:set>
                                  </p:childTnLst>
                                </p:cTn>
                              </p:par>
                              <p:par>
                                <p:cTn id="33" presetID="42" presetClass="entr" presetSubtype="0"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fade">
                                      <p:cBhvr>
                                        <p:cTn id="35" dur="1000"/>
                                        <p:tgtEl>
                                          <p:spTgt spid="1032"/>
                                        </p:tgtEl>
                                      </p:cBhvr>
                                    </p:animEffect>
                                    <p:anim calcmode="lin" valueType="num">
                                      <p:cBhvr>
                                        <p:cTn id="36" dur="1000" fill="hold"/>
                                        <p:tgtEl>
                                          <p:spTgt spid="1032"/>
                                        </p:tgtEl>
                                        <p:attrNameLst>
                                          <p:attrName>ppt_x</p:attrName>
                                        </p:attrNameLst>
                                      </p:cBhvr>
                                      <p:tavLst>
                                        <p:tav tm="0">
                                          <p:val>
                                            <p:strVal val="#ppt_x"/>
                                          </p:val>
                                        </p:tav>
                                        <p:tav tm="100000">
                                          <p:val>
                                            <p:strVal val="#ppt_x"/>
                                          </p:val>
                                        </p:tav>
                                      </p:tavLst>
                                    </p:anim>
                                    <p:anim calcmode="lin" valueType="num">
                                      <p:cBhvr>
                                        <p:cTn id="37"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09E96FD-E95F-4AD4-9307-53F2F677C65E}"/>
              </a:ext>
            </a:extLst>
          </p:cNvPr>
          <p:cNvSpPr txBox="1"/>
          <p:nvPr/>
        </p:nvSpPr>
        <p:spPr>
          <a:xfrm>
            <a:off x="4678074" y="1468360"/>
            <a:ext cx="2631906" cy="830997"/>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Quần thể kiến trúc quanh hồ Gươm: </a:t>
            </a:r>
          </a:p>
        </p:txBody>
      </p:sp>
      <p:sp>
        <p:nvSpPr>
          <p:cNvPr id="9" name="TextBox 8">
            <a:extLst>
              <a:ext uri="{FF2B5EF4-FFF2-40B4-BE49-F238E27FC236}">
                <a16:creationId xmlns:a16="http://schemas.microsoft.com/office/drawing/2014/main" xmlns="" id="{291DF316-FEF9-41C7-9991-448404E6B5A8}"/>
              </a:ext>
            </a:extLst>
          </p:cNvPr>
          <p:cNvSpPr txBox="1"/>
          <p:nvPr/>
        </p:nvSpPr>
        <p:spPr>
          <a:xfrm>
            <a:off x="1829678" y="222288"/>
            <a:ext cx="5548498" cy="461665"/>
          </a:xfrm>
          <a:prstGeom prst="rect">
            <a:avLst/>
          </a:prstGeom>
          <a:noFill/>
        </p:spPr>
        <p:txBody>
          <a:bodyPr wrap="square" rtlCol="0">
            <a:spAutoFit/>
          </a:bodyPr>
          <a:lstStyle/>
          <a:p>
            <a:r>
              <a:rPr lang="vi-VN" sz="2400" b="1" dirty="0">
                <a:latin typeface="+mj-lt"/>
              </a:rPr>
              <a:t>Hồ Gươm – Trái tim của thủ đô Hà Nội</a:t>
            </a:r>
            <a:endParaRPr lang="en-US" sz="2400" b="1" dirty="0">
              <a:latin typeface="+mj-lt"/>
            </a:endParaRPr>
          </a:p>
        </p:txBody>
      </p:sp>
      <p:pic>
        <p:nvPicPr>
          <p:cNvPr id="2050" name="Picture 2" descr="Tháp Rùa hồ Gươm - Văn hóa du lịch - Liên hiệp các tổ chức hữu nghị Hà Nội">
            <a:extLst>
              <a:ext uri="{FF2B5EF4-FFF2-40B4-BE49-F238E27FC236}">
                <a16:creationId xmlns:a16="http://schemas.microsoft.com/office/drawing/2014/main" xmlns="" id="{35C9B782-B1F0-41F1-AD2A-32EB02F8C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03" y="766910"/>
            <a:ext cx="4194031" cy="26620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ĐỀN NGỌC SƠN, CẦU THÊ HÚC - BIỂU TƯỢNG VĂN HOÁ ĐẤT THỦ ĐÔ">
            <a:extLst>
              <a:ext uri="{FF2B5EF4-FFF2-40B4-BE49-F238E27FC236}">
                <a16:creationId xmlns:a16="http://schemas.microsoft.com/office/drawing/2014/main" xmlns="" id="{B0E57715-9C8B-43DA-89A5-DBD071F5C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8384" y="3534770"/>
            <a:ext cx="4678547" cy="32782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Đền Ngọc Sơn – Wikipedia tiếng Việt">
            <a:extLst>
              <a:ext uri="{FF2B5EF4-FFF2-40B4-BE49-F238E27FC236}">
                <a16:creationId xmlns:a16="http://schemas.microsoft.com/office/drawing/2014/main" xmlns="" id="{003A3E33-2DA2-4528-99E9-0D42F8F142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6371" y="44971"/>
            <a:ext cx="4690560" cy="3384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tháp bút hồ gươm">
            <a:extLst>
              <a:ext uri="{FF2B5EF4-FFF2-40B4-BE49-F238E27FC236}">
                <a16:creationId xmlns:a16="http://schemas.microsoft.com/office/drawing/2014/main" xmlns="" id="{D5CCEE5F-3270-480E-9E8F-C912183AD7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088" y="3429000"/>
            <a:ext cx="4206548" cy="3384031"/>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xmlns="" id="{44F01FA9-7212-4ED6-8BA1-61ED13A3167E}"/>
              </a:ext>
            </a:extLst>
          </p:cNvPr>
          <p:cNvSpPr/>
          <p:nvPr/>
        </p:nvSpPr>
        <p:spPr>
          <a:xfrm>
            <a:off x="4694445" y="2519185"/>
            <a:ext cx="2442910" cy="551915"/>
          </a:xfrm>
          <a:prstGeom prst="wedgeRoundRectCallout">
            <a:avLst>
              <a:gd name="adj1" fmla="val -62348"/>
              <a:gd name="adj2" fmla="val 233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mj-lt"/>
              </a:rPr>
              <a:t>Tháp Rùa</a:t>
            </a:r>
            <a:endParaRPr lang="en-US" sz="2000" dirty="0">
              <a:solidFill>
                <a:schemeClr val="tx1"/>
              </a:solidFill>
              <a:latin typeface="+mj-lt"/>
            </a:endParaRPr>
          </a:p>
        </p:txBody>
      </p:sp>
      <p:sp>
        <p:nvSpPr>
          <p:cNvPr id="20" name="Speech Bubble: Rectangle with Corners Rounded 19">
            <a:extLst>
              <a:ext uri="{FF2B5EF4-FFF2-40B4-BE49-F238E27FC236}">
                <a16:creationId xmlns:a16="http://schemas.microsoft.com/office/drawing/2014/main" xmlns="" id="{4F2BACAC-B300-4247-A912-F552EEA287F1}"/>
              </a:ext>
            </a:extLst>
          </p:cNvPr>
          <p:cNvSpPr/>
          <p:nvPr/>
        </p:nvSpPr>
        <p:spPr>
          <a:xfrm>
            <a:off x="4678297" y="3121617"/>
            <a:ext cx="2442910" cy="551915"/>
          </a:xfrm>
          <a:prstGeom prst="wedgeRoundRectCallout">
            <a:avLst>
              <a:gd name="adj1" fmla="val 64236"/>
              <a:gd name="adj2" fmla="val -4594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mj-lt"/>
              </a:rPr>
              <a:t>Đền Ngọc Sơn</a:t>
            </a:r>
            <a:endParaRPr lang="en-US" sz="2000" dirty="0">
              <a:solidFill>
                <a:schemeClr val="tx1"/>
              </a:solidFill>
              <a:latin typeface="+mj-lt"/>
            </a:endParaRPr>
          </a:p>
        </p:txBody>
      </p:sp>
      <p:sp>
        <p:nvSpPr>
          <p:cNvPr id="21" name="Speech Bubble: Rectangle with Corners Rounded 20">
            <a:extLst>
              <a:ext uri="{FF2B5EF4-FFF2-40B4-BE49-F238E27FC236}">
                <a16:creationId xmlns:a16="http://schemas.microsoft.com/office/drawing/2014/main" xmlns="" id="{52CA7C57-900D-4645-8000-A3DBBCD6DBCD}"/>
              </a:ext>
            </a:extLst>
          </p:cNvPr>
          <p:cNvSpPr/>
          <p:nvPr/>
        </p:nvSpPr>
        <p:spPr>
          <a:xfrm>
            <a:off x="4678297" y="3756489"/>
            <a:ext cx="2442910" cy="551915"/>
          </a:xfrm>
          <a:prstGeom prst="wedgeRoundRectCallout">
            <a:avLst>
              <a:gd name="adj1" fmla="val 64236"/>
              <a:gd name="adj2" fmla="val -4594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mj-lt"/>
              </a:rPr>
              <a:t>Cầu Thê Húc</a:t>
            </a:r>
            <a:endParaRPr lang="en-US" sz="2000" dirty="0">
              <a:solidFill>
                <a:schemeClr val="tx1"/>
              </a:solidFill>
              <a:latin typeface="+mj-lt"/>
            </a:endParaRPr>
          </a:p>
        </p:txBody>
      </p:sp>
      <p:sp>
        <p:nvSpPr>
          <p:cNvPr id="22" name="Speech Bubble: Rectangle with Corners Rounded 21">
            <a:extLst>
              <a:ext uri="{FF2B5EF4-FFF2-40B4-BE49-F238E27FC236}">
                <a16:creationId xmlns:a16="http://schemas.microsoft.com/office/drawing/2014/main" xmlns="" id="{8AD06A4D-9C24-480A-B9F7-B3B26FB2E118}"/>
              </a:ext>
            </a:extLst>
          </p:cNvPr>
          <p:cNvSpPr/>
          <p:nvPr/>
        </p:nvSpPr>
        <p:spPr>
          <a:xfrm>
            <a:off x="4678297" y="4391361"/>
            <a:ext cx="2442910" cy="551915"/>
          </a:xfrm>
          <a:prstGeom prst="wedgeRoundRectCallout">
            <a:avLst>
              <a:gd name="adj1" fmla="val -66431"/>
              <a:gd name="adj2" fmla="val -97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mj-lt"/>
              </a:rPr>
              <a:t>Tháp Bút</a:t>
            </a:r>
            <a:endParaRPr lang="en-US" sz="2000" dirty="0">
              <a:solidFill>
                <a:schemeClr val="tx1"/>
              </a:solidFill>
              <a:latin typeface="+mj-lt"/>
            </a:endParaRPr>
          </a:p>
        </p:txBody>
      </p:sp>
    </p:spTree>
    <p:extLst>
      <p:ext uri="{BB962C8B-B14F-4D97-AF65-F5344CB8AC3E}">
        <p14:creationId xmlns:p14="http://schemas.microsoft.com/office/powerpoint/2010/main" val="14611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C6B2BED4-434A-4B88-A4A9-094B351CB15B}"/>
              </a:ext>
            </a:extLst>
          </p:cNvPr>
          <p:cNvSpPr txBox="1"/>
          <p:nvPr/>
        </p:nvSpPr>
        <p:spPr>
          <a:xfrm>
            <a:off x="4405745" y="170594"/>
            <a:ext cx="7049193" cy="400110"/>
          </a:xfrm>
          <a:prstGeom prst="rect">
            <a:avLst/>
          </a:prstGeom>
          <a:noFill/>
        </p:spPr>
        <p:txBody>
          <a:bodyPr wrap="square" rtlCol="0">
            <a:spAutoFit/>
          </a:bodyPr>
          <a:lstStyle/>
          <a:p>
            <a:r>
              <a:rPr lang="vi-VN" sz="2000" b="1" dirty="0">
                <a:latin typeface="+mj-lt"/>
              </a:rPr>
              <a:t>Chùa Một Cột – Đóa hoa sen ngàn năm tuổi trong lòng Hà Nội</a:t>
            </a:r>
            <a:endParaRPr lang="en-US" sz="2000" b="1" dirty="0">
              <a:latin typeface="+mj-lt"/>
            </a:endParaRPr>
          </a:p>
        </p:txBody>
      </p:sp>
      <p:pic>
        <p:nvPicPr>
          <p:cNvPr id="9" name="Picture 8">
            <a:extLst>
              <a:ext uri="{FF2B5EF4-FFF2-40B4-BE49-F238E27FC236}">
                <a16:creationId xmlns:a16="http://schemas.microsoft.com/office/drawing/2014/main" xmlns="" id="{E369BAE6-EB8C-4DA8-8110-F12C6BCD041E}"/>
              </a:ext>
            </a:extLst>
          </p:cNvPr>
          <p:cNvPicPr>
            <a:picLocks noChangeAspect="1"/>
          </p:cNvPicPr>
          <p:nvPr/>
        </p:nvPicPr>
        <p:blipFill>
          <a:blip r:embed="rId6"/>
          <a:stretch>
            <a:fillRect/>
          </a:stretch>
        </p:blipFill>
        <p:spPr>
          <a:xfrm flipH="1">
            <a:off x="11971" y="4400074"/>
            <a:ext cx="3722265" cy="2351329"/>
          </a:xfrm>
          <a:prstGeom prst="rect">
            <a:avLst/>
          </a:prstGeom>
        </p:spPr>
      </p:pic>
      <p:pic>
        <p:nvPicPr>
          <p:cNvPr id="2" name="Tieng-coi-oto-www_yeualo_com">
            <a:hlinkClick r:id="" action="ppaction://media"/>
            <a:extLst>
              <a:ext uri="{FF2B5EF4-FFF2-40B4-BE49-F238E27FC236}">
                <a16:creationId xmlns:a16="http://schemas.microsoft.com/office/drawing/2014/main" xmlns="" id="{D0776130-8A99-414A-8245-64294A68EC6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91135" y="5575739"/>
            <a:ext cx="609600" cy="609600"/>
          </a:xfrm>
          <a:prstGeom prst="rect">
            <a:avLst/>
          </a:prstGeom>
        </p:spPr>
      </p:pic>
      <p:sp>
        <p:nvSpPr>
          <p:cNvPr id="3" name="TextBox 2">
            <a:extLst>
              <a:ext uri="{FF2B5EF4-FFF2-40B4-BE49-F238E27FC236}">
                <a16:creationId xmlns:a16="http://schemas.microsoft.com/office/drawing/2014/main" xmlns="" id="{A0ECDAAE-1C08-47BF-B943-D4F21EA989C3}"/>
              </a:ext>
            </a:extLst>
          </p:cNvPr>
          <p:cNvSpPr txBox="1"/>
          <p:nvPr/>
        </p:nvSpPr>
        <p:spPr>
          <a:xfrm>
            <a:off x="315310" y="5376041"/>
            <a:ext cx="2585545" cy="378373"/>
          </a:xfrm>
          <a:prstGeom prst="rect">
            <a:avLst/>
          </a:prstGeom>
          <a:noFill/>
        </p:spPr>
        <p:txBody>
          <a:bodyPr wrap="square" rtlCol="0">
            <a:spAutoFit/>
          </a:bodyPr>
          <a:lstStyle/>
          <a:p>
            <a:pPr algn="ctr"/>
            <a:r>
              <a:rPr lang="vi-VN" dirty="0"/>
              <a:t>DU LỊCH HÀ NỘI</a:t>
            </a:r>
            <a:endParaRPr lang="en-US" dirty="0"/>
          </a:p>
        </p:txBody>
      </p:sp>
      <p:pic>
        <p:nvPicPr>
          <p:cNvPr id="8" name="Picture 2" descr="Chùa Một Cột - Đóa hoa sen ngàn năm tuổi trong lòng Hà Nội">
            <a:extLst>
              <a:ext uri="{FF2B5EF4-FFF2-40B4-BE49-F238E27FC236}">
                <a16:creationId xmlns:a16="http://schemas.microsoft.com/office/drawing/2014/main" xmlns="" id="{5239549D-07A9-44B2-9DA8-945A85434C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878" y="672661"/>
            <a:ext cx="7321386" cy="411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4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837" fill="hold"/>
                                        <p:tgtEl>
                                          <p:spTgt spid="2"/>
                                        </p:tgtEl>
                                      </p:cBhvr>
                                    </p:cmd>
                                  </p:childTnLst>
                                </p:cTn>
                              </p:par>
                              <p:par>
                                <p:cTn id="7" presetID="42" presetClass="path" presetSubtype="0" accel="50000" decel="50000" fill="hold" nodeType="withEffect">
                                  <p:stCondLst>
                                    <p:cond delay="0"/>
                                  </p:stCondLst>
                                  <p:childTnLst>
                                    <p:animMotion origin="layout" path="M 4.16667E-6 -2.96296E-6 L 0.30533 -2.96296E-6 " pathEditMode="relative" rAng="0" ptsTypes="AA">
                                      <p:cBhvr>
                                        <p:cTn id="8" dur="2000" fill="hold"/>
                                        <p:tgtEl>
                                          <p:spTgt spid="9"/>
                                        </p:tgtEl>
                                        <p:attrNameLst>
                                          <p:attrName>ppt_x</p:attrName>
                                          <p:attrName>ppt_y</p:attrName>
                                        </p:attrNameLst>
                                      </p:cBhvr>
                                      <p:rCtr x="15260" y="0"/>
                                    </p:animMotion>
                                  </p:childTnLst>
                                </p:cTn>
                              </p:par>
                              <p:par>
                                <p:cTn id="9" presetID="42" presetClass="path" presetSubtype="0" accel="50000" decel="50000" fill="hold" grpId="0" nodeType="withEffect">
                                  <p:stCondLst>
                                    <p:cond delay="0"/>
                                  </p:stCondLst>
                                  <p:childTnLst>
                                    <p:animMotion origin="layout" path="M -0.00169 -2.59259E-6 L 0.32852 0.00162 " pathEditMode="relative" rAng="0" ptsTypes="AA">
                                      <p:cBhvr>
                                        <p:cTn id="10" dur="2000" fill="hold"/>
                                        <p:tgtEl>
                                          <p:spTgt spid="3"/>
                                        </p:tgtEl>
                                        <p:attrNameLst>
                                          <p:attrName>ppt_x</p:attrName>
                                          <p:attrName>ppt_y</p:attrName>
                                        </p:attrNameLst>
                                      </p:cBhvr>
                                      <p:rCtr x="16510" y="69"/>
                                    </p:animMotion>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13"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903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554A7A2-AC4F-4F3D-BD81-3A9081C57617}"/>
              </a:ext>
            </a:extLst>
          </p:cNvPr>
          <p:cNvSpPr/>
          <p:nvPr/>
        </p:nvSpPr>
        <p:spPr>
          <a:xfrm>
            <a:off x="163772" y="450109"/>
            <a:ext cx="5786652" cy="6529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E2532E60-F7C6-4D3F-83FC-38EACE1001E1}"/>
              </a:ext>
            </a:extLst>
          </p:cNvPr>
          <p:cNvSpPr txBox="1"/>
          <p:nvPr/>
        </p:nvSpPr>
        <p:spPr>
          <a:xfrm>
            <a:off x="163771" y="440698"/>
            <a:ext cx="5663823" cy="707886"/>
          </a:xfrm>
          <a:prstGeom prst="rect">
            <a:avLst/>
          </a:prstGeom>
          <a:solidFill>
            <a:srgbClr val="FFFF00"/>
          </a:solidFill>
        </p:spPr>
        <p:txBody>
          <a:bodyPr wrap="square" rtlCol="0">
            <a:spAutoFit/>
          </a:bodyPr>
          <a:lstStyle/>
          <a:p>
            <a:r>
              <a:rPr lang="vi-VN" sz="2000" dirty="0">
                <a:latin typeface="+mj-lt"/>
              </a:rPr>
              <a:t>- </a:t>
            </a:r>
            <a:r>
              <a:rPr lang="vi-VN" sz="2000" b="1" dirty="0">
                <a:latin typeface="+mj-lt"/>
              </a:rPr>
              <a:t>Vị trí</a:t>
            </a:r>
            <a:r>
              <a:rPr lang="vi-VN" sz="2000" dirty="0">
                <a:latin typeface="+mj-lt"/>
              </a:rPr>
              <a:t>: Nằm trong quần thể khu di tích Ba Đình lịch sử, tọa lạc bên tay phải của lăng Bác.</a:t>
            </a:r>
            <a:endParaRPr lang="en-US" sz="2000" dirty="0">
              <a:latin typeface="+mj-lt"/>
            </a:endParaRPr>
          </a:p>
        </p:txBody>
      </p:sp>
      <p:sp>
        <p:nvSpPr>
          <p:cNvPr id="6" name="TextBox 5">
            <a:extLst>
              <a:ext uri="{FF2B5EF4-FFF2-40B4-BE49-F238E27FC236}">
                <a16:creationId xmlns:a16="http://schemas.microsoft.com/office/drawing/2014/main" xmlns="" id="{BD4F2108-E43A-49ED-8B59-274032E034CC}"/>
              </a:ext>
            </a:extLst>
          </p:cNvPr>
          <p:cNvSpPr txBox="1"/>
          <p:nvPr/>
        </p:nvSpPr>
        <p:spPr>
          <a:xfrm>
            <a:off x="163771" y="1157894"/>
            <a:ext cx="5932227" cy="4832092"/>
          </a:xfrm>
          <a:prstGeom prst="rect">
            <a:avLst/>
          </a:prstGeom>
          <a:noFill/>
        </p:spPr>
        <p:txBody>
          <a:bodyPr wrap="square" rtlCol="0">
            <a:spAutoFit/>
          </a:bodyPr>
          <a:lstStyle/>
          <a:p>
            <a:r>
              <a:rPr lang="vi-VN" sz="2800" dirty="0">
                <a:latin typeface="+mj-lt"/>
              </a:rPr>
              <a:t>- </a:t>
            </a:r>
            <a:r>
              <a:rPr lang="vi-VN" sz="2800" b="1" dirty="0">
                <a:latin typeface="+mj-lt"/>
              </a:rPr>
              <a:t>Lịch sử hình thành</a:t>
            </a:r>
            <a:r>
              <a:rPr lang="vi-VN" sz="2800" dirty="0">
                <a:latin typeface="+mj-lt"/>
              </a:rPr>
              <a:t>:</a:t>
            </a:r>
          </a:p>
          <a:p>
            <a:r>
              <a:rPr lang="vi-VN" sz="2800" dirty="0">
                <a:latin typeface="+mj-lt"/>
              </a:rPr>
              <a:t>+ Khởi công: năm 1049.</a:t>
            </a:r>
          </a:p>
          <a:p>
            <a:r>
              <a:rPr lang="vi-VN" sz="2800" dirty="0">
                <a:latin typeface="+mj-lt"/>
              </a:rPr>
              <a:t>+ Truyền thuyết: vua Lý Thái Tông chiêm bao thấy </a:t>
            </a:r>
            <a:r>
              <a:rPr lang="vi-VN" sz="2800" dirty="0" err="1">
                <a:latin typeface="+mj-lt"/>
              </a:rPr>
              <a:t>Phật</a:t>
            </a:r>
            <a:r>
              <a:rPr lang="vi-VN" sz="2800" dirty="0">
                <a:latin typeface="+mj-lt"/>
              </a:rPr>
              <a:t> </a:t>
            </a:r>
            <a:r>
              <a:rPr lang="en-US" sz="2800" dirty="0">
                <a:latin typeface="Times New Roman" panose="02020603050405020304" pitchFamily="18" charset="0"/>
                <a:cs typeface="Times New Roman" panose="02020603050405020304" pitchFamily="18" charset="0"/>
              </a:rPr>
              <a:t>B</a:t>
            </a:r>
            <a:r>
              <a:rPr lang="vi-VN" sz="2800" dirty="0">
                <a:latin typeface="+mj-lt"/>
              </a:rPr>
              <a:t>à Quan Thế Âm Bồ Tát.</a:t>
            </a:r>
          </a:p>
          <a:p>
            <a:r>
              <a:rPr lang="vi-VN" sz="2800" dirty="0">
                <a:latin typeface="+mj-lt"/>
              </a:rPr>
              <a:t>+ Trải qua các triều đại, các cuộc chiến tranh, thực dân Pháp đặt mìn phá hoại, chùa bị hư hỏng, sụp đổ gần như hoàn toàn.</a:t>
            </a:r>
          </a:p>
          <a:p>
            <a:r>
              <a:rPr lang="vi-VN" sz="2800" dirty="0">
                <a:latin typeface="+mj-lt"/>
              </a:rPr>
              <a:t>+ 1955: được trùng tu tôn tạo theo kiến trúc cũ, cho đến ngày nay.</a:t>
            </a:r>
          </a:p>
        </p:txBody>
      </p:sp>
      <p:sp>
        <p:nvSpPr>
          <p:cNvPr id="8" name="TextBox 7">
            <a:extLst>
              <a:ext uri="{FF2B5EF4-FFF2-40B4-BE49-F238E27FC236}">
                <a16:creationId xmlns:a16="http://schemas.microsoft.com/office/drawing/2014/main" xmlns="" id="{B4E1030C-990A-4EBD-BC59-F2326B595FFE}"/>
              </a:ext>
            </a:extLst>
          </p:cNvPr>
          <p:cNvSpPr txBox="1"/>
          <p:nvPr/>
        </p:nvSpPr>
        <p:spPr>
          <a:xfrm>
            <a:off x="2635135" y="49998"/>
            <a:ext cx="7356145" cy="400110"/>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Chùa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Cột</a:t>
            </a: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Đóa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sen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ngàn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tuổi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lòng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a:t>
            </a:r>
          </a:p>
        </p:txBody>
      </p:sp>
      <p:pic>
        <p:nvPicPr>
          <p:cNvPr id="1026" name="Picture 2" descr="3 nơi có phiên bản chùa Một Cột">
            <a:extLst>
              <a:ext uri="{FF2B5EF4-FFF2-40B4-BE49-F238E27FC236}">
                <a16:creationId xmlns:a16="http://schemas.microsoft.com/office/drawing/2014/main" xmlns="" id="{E7EA66A7-13C7-4169-B9D4-EA4885E1C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504966"/>
            <a:ext cx="5932226" cy="616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83EA528-D7F7-433E-B890-083240A275A2}"/>
              </a:ext>
            </a:extLst>
          </p:cNvPr>
          <p:cNvSpPr txBox="1"/>
          <p:nvPr/>
        </p:nvSpPr>
        <p:spPr>
          <a:xfrm>
            <a:off x="327321" y="1390996"/>
            <a:ext cx="2161309" cy="4031873"/>
          </a:xfrm>
          <a:prstGeom prst="rect">
            <a:avLst/>
          </a:prstGeom>
          <a:noFill/>
          <a:ln w="19050">
            <a:solidFill>
              <a:srgbClr val="002060"/>
            </a:solidFill>
            <a:prstDash val="sysDash"/>
          </a:ln>
        </p:spPr>
        <p:txBody>
          <a:bodyPr wrap="square" rtlCol="0">
            <a:spAutoFit/>
          </a:bodyPr>
          <a:lstStyle/>
          <a:p>
            <a:pPr algn="ctr"/>
            <a:r>
              <a:rPr lang="vi-VN" sz="3200" b="1" dirty="0">
                <a:latin typeface="+mj-lt"/>
              </a:rPr>
              <a:t>Tên gọi: </a:t>
            </a:r>
          </a:p>
          <a:p>
            <a:pPr algn="ctr"/>
            <a:r>
              <a:rPr lang="vi-VN" sz="3200" b="1" dirty="0">
                <a:latin typeface="+mj-lt"/>
              </a:rPr>
              <a:t>Diên Hựu Tự </a:t>
            </a:r>
            <a:r>
              <a:rPr lang="vi-VN" sz="3200" dirty="0">
                <a:latin typeface="+mj-lt"/>
              </a:rPr>
              <a:t>(chùa Diên Hựu): Ý nghĩa: phước bền dài lâu</a:t>
            </a:r>
          </a:p>
          <a:p>
            <a:endParaRPr lang="en-US" sz="3200" dirty="0">
              <a:latin typeface="+mj-lt"/>
            </a:endParaRPr>
          </a:p>
        </p:txBody>
      </p:sp>
      <p:sp>
        <p:nvSpPr>
          <p:cNvPr id="10" name="TextBox 9">
            <a:extLst>
              <a:ext uri="{FF2B5EF4-FFF2-40B4-BE49-F238E27FC236}">
                <a16:creationId xmlns:a16="http://schemas.microsoft.com/office/drawing/2014/main" xmlns="" id="{7FFA4ED2-8252-4845-B13B-074DAC35751D}"/>
              </a:ext>
            </a:extLst>
          </p:cNvPr>
          <p:cNvSpPr txBox="1"/>
          <p:nvPr/>
        </p:nvSpPr>
        <p:spPr>
          <a:xfrm>
            <a:off x="327321" y="54930"/>
            <a:ext cx="11537357" cy="584775"/>
          </a:xfrm>
          <a:prstGeom prst="rect">
            <a:avLst/>
          </a:prstGeom>
          <a:noFill/>
        </p:spPr>
        <p:txBody>
          <a:bodyPr wrap="square" rtlCol="0">
            <a:spAutoFit/>
          </a:bodyPr>
          <a:lstStyle/>
          <a:p>
            <a:r>
              <a:rPr lang="vi-VN" sz="3200" b="1" dirty="0">
                <a:latin typeface="+mj-lt"/>
              </a:rPr>
              <a:t>Chùa Một Cột – Đóa hoa sen ngàn năm tuổi trong lòng Hà Nội</a:t>
            </a:r>
            <a:endParaRPr lang="en-US" sz="3200" b="1" dirty="0">
              <a:latin typeface="+mj-lt"/>
            </a:endParaRPr>
          </a:p>
        </p:txBody>
      </p:sp>
      <p:pic>
        <p:nvPicPr>
          <p:cNvPr id="2052" name="Picture 4" descr="Chùa Một Cột ở đâu? - Đóa hoa sen giữa lòng thủ đô">
            <a:extLst>
              <a:ext uri="{FF2B5EF4-FFF2-40B4-BE49-F238E27FC236}">
                <a16:creationId xmlns:a16="http://schemas.microsoft.com/office/drawing/2014/main" xmlns="" id="{6E17C3F1-2942-4BD2-8C82-184D6B1FE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031" y="1390996"/>
            <a:ext cx="5781164" cy="381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5F22CE08-08B9-48D0-803D-5171EDBD0B34}"/>
              </a:ext>
            </a:extLst>
          </p:cNvPr>
          <p:cNvSpPr txBox="1"/>
          <p:nvPr/>
        </p:nvSpPr>
        <p:spPr>
          <a:xfrm>
            <a:off x="9643117" y="1390996"/>
            <a:ext cx="2221562" cy="3539430"/>
          </a:xfrm>
          <a:prstGeom prst="rect">
            <a:avLst/>
          </a:prstGeom>
          <a:noFill/>
          <a:ln w="19050">
            <a:solidFill>
              <a:srgbClr val="0070C0"/>
            </a:solidFill>
            <a:prstDash val="sysDash"/>
          </a:ln>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Tên gọi: </a:t>
            </a:r>
          </a:p>
          <a:p>
            <a:pPr algn="ctr"/>
            <a:r>
              <a:rPr lang="vi-VN" sz="2800" b="1" dirty="0">
                <a:latin typeface="Times New Roman" panose="02020603050405020304" pitchFamily="18" charset="0"/>
                <a:cs typeface="Times New Roman" panose="02020603050405020304" pitchFamily="18" charset="0"/>
              </a:rPr>
              <a:t>Liên Hoa Đài (đài Hoa Sen)</a:t>
            </a:r>
          </a:p>
          <a:p>
            <a:pPr algn="ctr"/>
            <a:r>
              <a:rPr lang="vi-VN" sz="2800" dirty="0">
                <a:latin typeface="Times New Roman" panose="02020603050405020304" pitchFamily="18" charset="0"/>
                <a:cs typeface="Times New Roman" panose="02020603050405020304" pitchFamily="18" charset="0"/>
              </a:rPr>
              <a:t>Ý nghĩa: kiến trúc giống đài hoa sen khổng lồ)</a:t>
            </a:r>
            <a:endParaRPr lang="en-US" sz="2800" dirty="0">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xmlns="" id="{D135FB07-F875-4E04-B570-62EF78E75F8C}"/>
              </a:ext>
            </a:extLst>
          </p:cNvPr>
          <p:cNvSpPr/>
          <p:nvPr/>
        </p:nvSpPr>
        <p:spPr>
          <a:xfrm>
            <a:off x="4483685" y="1998378"/>
            <a:ext cx="3823855" cy="2595235"/>
          </a:xfrm>
          <a:prstGeom prst="clou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1" dirty="0">
                <a:solidFill>
                  <a:schemeClr val="tx1"/>
                </a:solidFill>
                <a:latin typeface="+mj-lt"/>
              </a:rPr>
              <a:t>Chùa Một Cột còn có tên gọi nào khác?</a:t>
            </a:r>
            <a:endParaRPr lang="en-US" sz="3200" b="1" i="1" dirty="0">
              <a:solidFill>
                <a:schemeClr val="tx1"/>
              </a:solidFill>
              <a:latin typeface="+mj-lt"/>
            </a:endParaRPr>
          </a:p>
        </p:txBody>
      </p:sp>
    </p:spTree>
    <p:extLst>
      <p:ext uri="{BB962C8B-B14F-4D97-AF65-F5344CB8AC3E}">
        <p14:creationId xmlns:p14="http://schemas.microsoft.com/office/powerpoint/2010/main" val="29843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xmlns="" id="{29CAE67C-ADE0-43E9-A27F-5E3AD3198DD7}"/>
              </a:ext>
            </a:extLst>
          </p:cNvPr>
          <p:cNvSpPr/>
          <p:nvPr/>
        </p:nvSpPr>
        <p:spPr>
          <a:xfrm>
            <a:off x="341135" y="1126367"/>
            <a:ext cx="6096000" cy="1628891"/>
          </a:xfrm>
          <a:prstGeom prst="wedgeRectCallout">
            <a:avLst>
              <a:gd name="adj1" fmla="val 55239"/>
              <a:gd name="adj2" fmla="val 299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A8530933-33C7-4A80-AE6E-0A994B31B0DA}"/>
              </a:ext>
            </a:extLst>
          </p:cNvPr>
          <p:cNvSpPr/>
          <p:nvPr/>
        </p:nvSpPr>
        <p:spPr>
          <a:xfrm>
            <a:off x="239534" y="1303747"/>
            <a:ext cx="6707175" cy="1384995"/>
          </a:xfrm>
          <a:prstGeom prst="rect">
            <a:avLst/>
          </a:prstGeom>
        </p:spPr>
        <p:txBody>
          <a:bodyPr wrap="square">
            <a:spAutoFit/>
          </a:bodyPr>
          <a:lstStyle/>
          <a:p>
            <a:r>
              <a:rPr lang="en-US" sz="2800" dirty="0">
                <a:solidFill>
                  <a:srgbClr val="1A2B49"/>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Kiến trúc:</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Á" do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Á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FD267CA-FC08-4AEF-BC07-FC04F63FC825}"/>
              </a:ext>
            </a:extLst>
          </p:cNvPr>
          <p:cNvSpPr txBox="1"/>
          <p:nvPr/>
        </p:nvSpPr>
        <p:spPr>
          <a:xfrm>
            <a:off x="5892894" y="5022955"/>
            <a:ext cx="5171825"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Là một trong những biểu tượng của Hà Nội</a:t>
            </a:r>
          </a:p>
        </p:txBody>
      </p:sp>
      <p:sp>
        <p:nvSpPr>
          <p:cNvPr id="8" name="TextBox 7">
            <a:extLst>
              <a:ext uri="{FF2B5EF4-FFF2-40B4-BE49-F238E27FC236}">
                <a16:creationId xmlns:a16="http://schemas.microsoft.com/office/drawing/2014/main" xmlns="" id="{B4E1030C-990A-4EBD-BC59-F2326B595FFE}"/>
              </a:ext>
            </a:extLst>
          </p:cNvPr>
          <p:cNvSpPr txBox="1"/>
          <p:nvPr/>
        </p:nvSpPr>
        <p:spPr>
          <a:xfrm>
            <a:off x="239534" y="235974"/>
            <a:ext cx="10255593" cy="523220"/>
          </a:xfrm>
          <a:prstGeom prst="rect">
            <a:avLst/>
          </a:prstGeom>
          <a:noFill/>
        </p:spPr>
        <p:txBody>
          <a:bodyPr wrap="square" rtlCol="0">
            <a:spAutoFit/>
          </a:bodyPr>
          <a:lstStyle/>
          <a:p>
            <a:r>
              <a:rPr lang="en-US" sz="2800" i="1" dirty="0" err="1">
                <a:latin typeface="Times New Roman" panose="02020603050405020304" pitchFamily="18" charset="0"/>
                <a:cs typeface="Times New Roman" panose="02020603050405020304" pitchFamily="18" charset="0"/>
              </a:rPr>
              <a:t>Chùa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Cột</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Đóa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sen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Nội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074" name="Picture 2" descr="Kiến trúc độc đáo của Chùa Một Cột - VietNamNet">
            <a:extLst>
              <a:ext uri="{FF2B5EF4-FFF2-40B4-BE49-F238E27FC236}">
                <a16:creationId xmlns:a16="http://schemas.microsoft.com/office/drawing/2014/main" xmlns="" id="{F84E15B2-D958-42DF-BCB2-07720C179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125" y="809711"/>
            <a:ext cx="4815377" cy="36115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ùa Một Cột ở đâu? Thờ ai? Kiến Trúc? Lịch Sử? Giờ mở cửa">
            <a:extLst>
              <a:ext uri="{FF2B5EF4-FFF2-40B4-BE49-F238E27FC236}">
                <a16:creationId xmlns:a16="http://schemas.microsoft.com/office/drawing/2014/main" xmlns="" id="{9788DD62-9672-4DC3-B265-4B88EA0ED3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343" y="3148322"/>
            <a:ext cx="3611534" cy="3611534"/>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Rectangle 12">
            <a:extLst>
              <a:ext uri="{FF2B5EF4-FFF2-40B4-BE49-F238E27FC236}">
                <a16:creationId xmlns:a16="http://schemas.microsoft.com/office/drawing/2014/main" xmlns="" id="{60330F46-320C-41D3-A3FB-88C2924EDFE2}"/>
              </a:ext>
            </a:extLst>
          </p:cNvPr>
          <p:cNvSpPr/>
          <p:nvPr/>
        </p:nvSpPr>
        <p:spPr>
          <a:xfrm>
            <a:off x="5725440" y="4846272"/>
            <a:ext cx="5506734" cy="1202017"/>
          </a:xfrm>
          <a:prstGeom prst="wedgeRectCallout">
            <a:avLst>
              <a:gd name="adj1" fmla="val -55635"/>
              <a:gd name="adj2" fmla="val -827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8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
                                          </p:val>
                                        </p:tav>
                                        <p:tav tm="100000">
                                          <p:val>
                                            <p:strVal val="#ppt_x"/>
                                          </p:val>
                                        </p:tav>
                                      </p:tavLst>
                                    </p:anim>
                                    <p:anim calcmode="lin" valueType="num">
                                      <p:cBhvr>
                                        <p:cTn id="21" dur="1000" fill="hold"/>
                                        <p:tgtEl>
                                          <p:spTgt spid="307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C6B2BED4-434A-4B88-A4A9-094B351CB15B}"/>
              </a:ext>
            </a:extLst>
          </p:cNvPr>
          <p:cNvSpPr txBox="1"/>
          <p:nvPr/>
        </p:nvSpPr>
        <p:spPr>
          <a:xfrm>
            <a:off x="2294313" y="170594"/>
            <a:ext cx="9160625" cy="400110"/>
          </a:xfrm>
          <a:prstGeom prst="rect">
            <a:avLst/>
          </a:prstGeom>
          <a:noFill/>
        </p:spPr>
        <p:txBody>
          <a:bodyPr wrap="square" rtlCol="0">
            <a:spAutoFit/>
          </a:bodyPr>
          <a:lstStyle/>
          <a:p>
            <a:pPr algn="just"/>
            <a:r>
              <a:rPr lang="vi-VN" sz="2000" b="1" dirty="0">
                <a:latin typeface="+mj-lt"/>
              </a:rPr>
              <a:t>Lăng Chủ Tịch Hồ Chí Minh – Nơi hướng về của triệu trái tim Việt</a:t>
            </a:r>
          </a:p>
        </p:txBody>
      </p:sp>
      <p:pic>
        <p:nvPicPr>
          <p:cNvPr id="9" name="Picture 8">
            <a:extLst>
              <a:ext uri="{FF2B5EF4-FFF2-40B4-BE49-F238E27FC236}">
                <a16:creationId xmlns:a16="http://schemas.microsoft.com/office/drawing/2014/main" xmlns="" id="{E369BAE6-EB8C-4DA8-8110-F12C6BCD041E}"/>
              </a:ext>
            </a:extLst>
          </p:cNvPr>
          <p:cNvPicPr>
            <a:picLocks noChangeAspect="1"/>
          </p:cNvPicPr>
          <p:nvPr/>
        </p:nvPicPr>
        <p:blipFill>
          <a:blip r:embed="rId6"/>
          <a:stretch>
            <a:fillRect/>
          </a:stretch>
        </p:blipFill>
        <p:spPr>
          <a:xfrm flipH="1">
            <a:off x="11971" y="4400074"/>
            <a:ext cx="3722265" cy="2351329"/>
          </a:xfrm>
          <a:prstGeom prst="rect">
            <a:avLst/>
          </a:prstGeom>
        </p:spPr>
      </p:pic>
      <p:pic>
        <p:nvPicPr>
          <p:cNvPr id="2" name="Tieng-coi-oto-www_yeualo_com">
            <a:hlinkClick r:id="" action="ppaction://media"/>
            <a:extLst>
              <a:ext uri="{FF2B5EF4-FFF2-40B4-BE49-F238E27FC236}">
                <a16:creationId xmlns:a16="http://schemas.microsoft.com/office/drawing/2014/main" xmlns="" id="{D0776130-8A99-414A-8245-64294A68EC6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91135" y="5575739"/>
            <a:ext cx="609600" cy="609600"/>
          </a:xfrm>
          <a:prstGeom prst="rect">
            <a:avLst/>
          </a:prstGeom>
        </p:spPr>
      </p:pic>
      <p:sp>
        <p:nvSpPr>
          <p:cNvPr id="3" name="TextBox 2">
            <a:extLst>
              <a:ext uri="{FF2B5EF4-FFF2-40B4-BE49-F238E27FC236}">
                <a16:creationId xmlns:a16="http://schemas.microsoft.com/office/drawing/2014/main" xmlns="" id="{A0ECDAAE-1C08-47BF-B943-D4F21EA989C3}"/>
              </a:ext>
            </a:extLst>
          </p:cNvPr>
          <p:cNvSpPr txBox="1"/>
          <p:nvPr/>
        </p:nvSpPr>
        <p:spPr>
          <a:xfrm>
            <a:off x="315310" y="5376041"/>
            <a:ext cx="2585545" cy="378373"/>
          </a:xfrm>
          <a:prstGeom prst="rect">
            <a:avLst/>
          </a:prstGeom>
          <a:noFill/>
        </p:spPr>
        <p:txBody>
          <a:bodyPr wrap="square" rtlCol="0">
            <a:spAutoFit/>
          </a:bodyPr>
          <a:lstStyle/>
          <a:p>
            <a:pPr algn="ctr"/>
            <a:r>
              <a:rPr lang="vi-VN" dirty="0"/>
              <a:t>DU LỊCH HÀ NỘI</a:t>
            </a:r>
            <a:endParaRPr lang="en-US" dirty="0"/>
          </a:p>
        </p:txBody>
      </p:sp>
      <p:pic>
        <p:nvPicPr>
          <p:cNvPr id="11" name="Picture 2" descr="Trọn vẹn hành trình du lịch Lăng Bác và những điều thú vị - halohanoi.vn">
            <a:extLst>
              <a:ext uri="{FF2B5EF4-FFF2-40B4-BE49-F238E27FC236}">
                <a16:creationId xmlns:a16="http://schemas.microsoft.com/office/drawing/2014/main" xmlns="" id="{2FE85AC3-0126-41F6-ABB6-DF1B36DBFA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3396" y="672661"/>
            <a:ext cx="5447339" cy="361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8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837" fill="hold"/>
                                        <p:tgtEl>
                                          <p:spTgt spid="2"/>
                                        </p:tgtEl>
                                      </p:cBhvr>
                                    </p:cmd>
                                  </p:childTnLst>
                                </p:cTn>
                              </p:par>
                              <p:par>
                                <p:cTn id="7" presetID="42" presetClass="path" presetSubtype="0" accel="50000" decel="50000" fill="hold" nodeType="withEffect">
                                  <p:stCondLst>
                                    <p:cond delay="0"/>
                                  </p:stCondLst>
                                  <p:childTnLst>
                                    <p:animMotion origin="layout" path="M 4.16667E-6 -2.96296E-6 L 0.30533 -2.96296E-6 " pathEditMode="relative" rAng="0" ptsTypes="AA">
                                      <p:cBhvr>
                                        <p:cTn id="8" dur="2000" fill="hold"/>
                                        <p:tgtEl>
                                          <p:spTgt spid="9"/>
                                        </p:tgtEl>
                                        <p:attrNameLst>
                                          <p:attrName>ppt_x</p:attrName>
                                          <p:attrName>ppt_y</p:attrName>
                                        </p:attrNameLst>
                                      </p:cBhvr>
                                      <p:rCtr x="15260" y="0"/>
                                    </p:animMotion>
                                  </p:childTnLst>
                                </p:cTn>
                              </p:par>
                              <p:par>
                                <p:cTn id="9" presetID="42" presetClass="path" presetSubtype="0" accel="50000" decel="50000" fill="hold" grpId="0" nodeType="withEffect">
                                  <p:stCondLst>
                                    <p:cond delay="0"/>
                                  </p:stCondLst>
                                  <p:childTnLst>
                                    <p:animMotion origin="layout" path="M -0.00169 -2.59259E-6 L 0.32852 0.00162 " pathEditMode="relative" rAng="0" ptsTypes="AA">
                                      <p:cBhvr>
                                        <p:cTn id="10" dur="2000" fill="hold"/>
                                        <p:tgtEl>
                                          <p:spTgt spid="3"/>
                                        </p:tgtEl>
                                        <p:attrNameLst>
                                          <p:attrName>ppt_x</p:attrName>
                                          <p:attrName>ppt_y</p:attrName>
                                        </p:attrNameLst>
                                      </p:cBhvr>
                                      <p:rCtr x="16510" y="6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3"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FBBE2CC-898D-46E4-AD24-F21557DDBCED}"/>
              </a:ext>
            </a:extLst>
          </p:cNvPr>
          <p:cNvSpPr/>
          <p:nvPr/>
        </p:nvSpPr>
        <p:spPr>
          <a:xfrm>
            <a:off x="673510" y="1276498"/>
            <a:ext cx="4827370" cy="707886"/>
          </a:xfrm>
          <a:prstGeom prst="rect">
            <a:avLst/>
          </a:prstGeom>
        </p:spPr>
        <p:txBody>
          <a:bodyPr wrap="square">
            <a:spAutoFit/>
          </a:bodyPr>
          <a:lstStyle/>
          <a:p>
            <a:pPr algn="ctr"/>
            <a:r>
              <a:rPr lang="vi-VN" sz="2000" b="1" dirty="0">
                <a:latin typeface="+mj-lt"/>
              </a:rPr>
              <a:t>Lăng Chủ Tịch Hồ Chí Minh – Nơi hướng về của triệu trái tim Việt</a:t>
            </a:r>
            <a:endParaRPr lang="vi-VN" sz="2000" b="1" i="0" dirty="0">
              <a:effectLst/>
              <a:latin typeface="+mj-lt"/>
            </a:endParaRPr>
          </a:p>
        </p:txBody>
      </p:sp>
      <p:sp>
        <p:nvSpPr>
          <p:cNvPr id="3" name="Rectangle 2">
            <a:extLst>
              <a:ext uri="{FF2B5EF4-FFF2-40B4-BE49-F238E27FC236}">
                <a16:creationId xmlns:a16="http://schemas.microsoft.com/office/drawing/2014/main" xmlns="" id="{B0F89194-BD07-486F-AB2F-9F4CD222877E}"/>
              </a:ext>
            </a:extLst>
          </p:cNvPr>
          <p:cNvSpPr/>
          <p:nvPr/>
        </p:nvSpPr>
        <p:spPr>
          <a:xfrm>
            <a:off x="410094" y="4535054"/>
            <a:ext cx="4869113" cy="1569660"/>
          </a:xfrm>
          <a:prstGeom prst="rect">
            <a:avLst/>
          </a:prstGeom>
          <a:solidFill>
            <a:schemeClr val="accent6">
              <a:lumMod val="40000"/>
              <a:lumOff val="60000"/>
            </a:schemeClr>
          </a:solidFill>
          <a:ln w="19050">
            <a:solidFill>
              <a:schemeClr val="tx1"/>
            </a:solidFill>
            <a:prstDash val="dash"/>
          </a:ln>
        </p:spPr>
        <p:txBody>
          <a:bodyPr wrap="square">
            <a:spAutoFit/>
          </a:bodyPr>
          <a:lstStyle/>
          <a:p>
            <a:r>
              <a:rPr lang="vi-VN" sz="2400" dirty="0">
                <a:latin typeface="Times New Roman" panose="02020603050405020304" pitchFamily="18" charset="0"/>
                <a:cs typeface="Times New Roman" panose="02020603050405020304" pitchFamily="18" charset="0"/>
              </a:rPr>
              <a:t>Công trình Lăng là kết quả của sự hợp tác giữa các kỹ sư Việt Nam và Liên Xô (trước đây) nhằm giữ thi hài và các di vật của chủ tịch Hồ Chí Minh</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4DACED23-7746-4B4C-A090-E56490DB4E41}"/>
              </a:ext>
            </a:extLst>
          </p:cNvPr>
          <p:cNvSpPr/>
          <p:nvPr/>
        </p:nvSpPr>
        <p:spPr>
          <a:xfrm>
            <a:off x="8778240" y="0"/>
            <a:ext cx="1895302" cy="6858000"/>
          </a:xfrm>
          <a:prstGeom prst="rect">
            <a:avLst/>
          </a:prstGeom>
          <a:solidFill>
            <a:srgbClr val="9BA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3C3FE3CD-F158-4D6D-811B-173DCE2C11EC}"/>
              </a:ext>
            </a:extLst>
          </p:cNvPr>
          <p:cNvSpPr/>
          <p:nvPr/>
        </p:nvSpPr>
        <p:spPr>
          <a:xfrm>
            <a:off x="-612371" y="2145523"/>
            <a:ext cx="13416742" cy="1878676"/>
          </a:xfrm>
          <a:prstGeom prst="rect">
            <a:avLst/>
          </a:prstGeom>
          <a:solidFill>
            <a:srgbClr val="9BA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rọn vẹn hành trình du lịch Lăng Bác và những điều thú vị - halohanoi.vn">
            <a:extLst>
              <a:ext uri="{FF2B5EF4-FFF2-40B4-BE49-F238E27FC236}">
                <a16:creationId xmlns:a16="http://schemas.microsoft.com/office/drawing/2014/main" xmlns="" id="{9028453A-CC2C-4348-9B34-31F2FD02E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709" y="1498260"/>
            <a:ext cx="6106291" cy="40545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FB02E1F4-C87B-4349-B93B-2F56F6ABEAA4}"/>
              </a:ext>
            </a:extLst>
          </p:cNvPr>
          <p:cNvSpPr/>
          <p:nvPr/>
        </p:nvSpPr>
        <p:spPr>
          <a:xfrm>
            <a:off x="230909" y="2413606"/>
            <a:ext cx="5440218" cy="1200329"/>
          </a:xfrm>
          <a:prstGeom prst="rect">
            <a:avLst/>
          </a:prstGeom>
        </p:spPr>
        <p:txBody>
          <a:bodyPr wrap="square">
            <a:spAutoFit/>
          </a:bodyPr>
          <a:lstStyle/>
          <a:p>
            <a:r>
              <a:rPr lang="vi-VN" sz="2400" dirty="0">
                <a:latin typeface="+mj-lt"/>
              </a:rPr>
              <a:t>- Thời gian hình thành: khởi công ngày 02/9/1973 và khánh thành ngày 29/8/1975</a:t>
            </a:r>
          </a:p>
          <a:p>
            <a:r>
              <a:rPr lang="vi-VN" sz="2400" dirty="0">
                <a:latin typeface="+mj-lt"/>
              </a:rPr>
              <a:t>- Vị trí: trung tâm quảng trường Ba Đình</a:t>
            </a:r>
            <a:endParaRPr lang="en-US" sz="2400" dirty="0">
              <a:latin typeface="+mj-lt"/>
            </a:endParaRPr>
          </a:p>
        </p:txBody>
      </p:sp>
    </p:spTree>
    <p:extLst>
      <p:ext uri="{BB962C8B-B14F-4D97-AF65-F5344CB8AC3E}">
        <p14:creationId xmlns:p14="http://schemas.microsoft.com/office/powerpoint/2010/main" val="399345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fltVal val="0"/>
                                          </p:val>
                                        </p:tav>
                                        <p:tav tm="100000">
                                          <p:val>
                                            <p:strVal val="#ppt_w"/>
                                          </p:val>
                                        </p:tav>
                                      </p:tavLst>
                                    </p:anim>
                                    <p:anim calcmode="lin" valueType="num">
                                      <p:cBhvr>
                                        <p:cTn id="8" dur="2000" fill="hold"/>
                                        <p:tgtEl>
                                          <p:spTgt spid="5122"/>
                                        </p:tgtEl>
                                        <p:attrNameLst>
                                          <p:attrName>ppt_h</p:attrName>
                                        </p:attrNameLst>
                                      </p:cBhvr>
                                      <p:tavLst>
                                        <p:tav tm="0">
                                          <p:val>
                                            <p:fltVal val="0"/>
                                          </p:val>
                                        </p:tav>
                                        <p:tav tm="100000">
                                          <p:val>
                                            <p:strVal val="#ppt_h"/>
                                          </p:val>
                                        </p:tav>
                                      </p:tavLst>
                                    </p:anim>
                                    <p:anim calcmode="lin" valueType="num">
                                      <p:cBhvr>
                                        <p:cTn id="9" dur="2000" fill="hold"/>
                                        <p:tgtEl>
                                          <p:spTgt spid="5122"/>
                                        </p:tgtEl>
                                        <p:attrNameLst>
                                          <p:attrName>style.rotation</p:attrName>
                                        </p:attrNameLst>
                                      </p:cBhvr>
                                      <p:tavLst>
                                        <p:tav tm="0">
                                          <p:val>
                                            <p:fltVal val="90"/>
                                          </p:val>
                                        </p:tav>
                                        <p:tav tm="100000">
                                          <p:val>
                                            <p:fltVal val="0"/>
                                          </p:val>
                                        </p:tav>
                                      </p:tavLst>
                                    </p:anim>
                                    <p:animEffect transition="in" filter="fade">
                                      <p:cBhvr>
                                        <p:cTn id="10" dur="2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FBBE2CC-898D-46E4-AD24-F21557DDBCED}"/>
              </a:ext>
            </a:extLst>
          </p:cNvPr>
          <p:cNvSpPr/>
          <p:nvPr/>
        </p:nvSpPr>
        <p:spPr>
          <a:xfrm>
            <a:off x="714188" y="678120"/>
            <a:ext cx="4429432" cy="646331"/>
          </a:xfrm>
          <a:prstGeom prst="rect">
            <a:avLst/>
          </a:prstGeom>
        </p:spPr>
        <p:txBody>
          <a:bodyPr wrap="square">
            <a:spAutoFit/>
          </a:bodyPr>
          <a:lstStyle/>
          <a:p>
            <a:pPr algn="just"/>
            <a:r>
              <a:rPr lang="vi-VN" b="1" dirty="0">
                <a:latin typeface="+mj-lt"/>
              </a:rPr>
              <a:t>Lăng Chủ Tịch Hồ Chí Minh – Nơi hướng về của triệu trái tim Việt</a:t>
            </a:r>
            <a:endParaRPr lang="vi-VN" b="1" i="0" dirty="0">
              <a:effectLst/>
              <a:latin typeface="+mj-lt"/>
            </a:endParaRPr>
          </a:p>
        </p:txBody>
      </p:sp>
      <p:sp>
        <p:nvSpPr>
          <p:cNvPr id="2" name="Rectangle 1">
            <a:extLst>
              <a:ext uri="{FF2B5EF4-FFF2-40B4-BE49-F238E27FC236}">
                <a16:creationId xmlns:a16="http://schemas.microsoft.com/office/drawing/2014/main" xmlns="" id="{4125FB76-DABC-4933-8B8F-BDB3D6A8F183}"/>
              </a:ext>
            </a:extLst>
          </p:cNvPr>
          <p:cNvSpPr/>
          <p:nvPr/>
        </p:nvSpPr>
        <p:spPr>
          <a:xfrm>
            <a:off x="642852" y="2291793"/>
            <a:ext cx="5345844" cy="1200329"/>
          </a:xfrm>
          <a:prstGeom prst="rect">
            <a:avLst/>
          </a:prstGeom>
        </p:spPr>
        <p:txBody>
          <a:bodyPr wrap="square">
            <a:spAutoFit/>
          </a:bodyPr>
          <a:lstStyle/>
          <a:p>
            <a:pPr algn="just"/>
            <a:r>
              <a:rPr lang="vi-VN" sz="2400" dirty="0">
                <a:latin typeface="+mj-lt"/>
              </a:rPr>
              <a:t>+ Tầng 1 là dãy khán đài xây theo hình bậc thang để tiện tổ chức các buổi lễ quan trọng tại Quảng Trường Ba Đình. </a:t>
            </a:r>
          </a:p>
        </p:txBody>
      </p:sp>
      <p:sp>
        <p:nvSpPr>
          <p:cNvPr id="8" name="TextBox 7">
            <a:extLst>
              <a:ext uri="{FF2B5EF4-FFF2-40B4-BE49-F238E27FC236}">
                <a16:creationId xmlns:a16="http://schemas.microsoft.com/office/drawing/2014/main" xmlns="" id="{017E486B-99F3-4BD6-9D82-5CAE3AEEC9FC}"/>
              </a:ext>
            </a:extLst>
          </p:cNvPr>
          <p:cNvSpPr txBox="1"/>
          <p:nvPr/>
        </p:nvSpPr>
        <p:spPr>
          <a:xfrm>
            <a:off x="642852" y="1637132"/>
            <a:ext cx="5197085"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Kiến trúc Lăng: Gồm 3 </a:t>
            </a:r>
            <a:r>
              <a:rPr lang="vi-VN" sz="2400" dirty="0" err="1">
                <a:latin typeface="Times New Roman" panose="02020603050405020304" pitchFamily="18" charset="0"/>
                <a:cs typeface="Times New Roman" panose="02020603050405020304" pitchFamily="18" charset="0"/>
              </a:rPr>
              <a:t>tầng</a:t>
            </a:r>
            <a:r>
              <a:rPr lang="vi-VN" sz="2400" dirty="0">
                <a:latin typeface="Times New Roman" panose="02020603050405020304" pitchFamily="18" charset="0"/>
                <a:cs typeface="Times New Roman" panose="02020603050405020304" pitchFamily="18" charset="0"/>
              </a:rPr>
              <a:t>:</a:t>
            </a:r>
          </a:p>
        </p:txBody>
      </p:sp>
      <p:pic>
        <p:nvPicPr>
          <p:cNvPr id="10" name="Picture 2" descr="Lang Bac 1">
            <a:extLst>
              <a:ext uri="{FF2B5EF4-FFF2-40B4-BE49-F238E27FC236}">
                <a16:creationId xmlns:a16="http://schemas.microsoft.com/office/drawing/2014/main" xmlns="" id="{D3448DC1-DC16-474C-ADA9-813B5A57EAC8}"/>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203305" y="63558"/>
            <a:ext cx="5988695" cy="33654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9FC539E3-037D-4B90-8498-9F62ADF83905}"/>
              </a:ext>
            </a:extLst>
          </p:cNvPr>
          <p:cNvSpPr/>
          <p:nvPr/>
        </p:nvSpPr>
        <p:spPr>
          <a:xfrm>
            <a:off x="5711605" y="4942217"/>
            <a:ext cx="6096000" cy="1569660"/>
          </a:xfrm>
          <a:prstGeom prst="rect">
            <a:avLst/>
          </a:prstGeom>
        </p:spPr>
        <p:txBody>
          <a:bodyPr>
            <a:spAutoFit/>
          </a:bodyPr>
          <a:lstStyle/>
          <a:p>
            <a:r>
              <a:rPr lang="vi-VN" sz="2400" dirty="0">
                <a:latin typeface="+mj-lt"/>
              </a:rPr>
              <a:t>+ Tầng trên là mái lăng hình tam cấp. </a:t>
            </a:r>
          </a:p>
          <a:p>
            <a:r>
              <a:rPr lang="vi-VN" sz="2400" dirty="0">
                <a:latin typeface="+mj-lt"/>
              </a:rPr>
              <a:t>Trên mặt chính của Lăng có khắc dòng chữ “Chủ Tịch Hồ Chí Minh” bằng đá hồng ngọc màu mận chín.</a:t>
            </a:r>
            <a:endParaRPr lang="en-US" sz="2400" dirty="0">
              <a:latin typeface="+mj-lt"/>
            </a:endParaRPr>
          </a:p>
        </p:txBody>
      </p:sp>
      <p:sp>
        <p:nvSpPr>
          <p:cNvPr id="11" name="Rectangle 10">
            <a:extLst>
              <a:ext uri="{FF2B5EF4-FFF2-40B4-BE49-F238E27FC236}">
                <a16:creationId xmlns:a16="http://schemas.microsoft.com/office/drawing/2014/main" xmlns="" id="{A627995F-3E8B-4464-A1B8-6FF684A4378F}"/>
              </a:ext>
            </a:extLst>
          </p:cNvPr>
          <p:cNvSpPr/>
          <p:nvPr/>
        </p:nvSpPr>
        <p:spPr>
          <a:xfrm>
            <a:off x="1671781" y="3529575"/>
            <a:ext cx="6224275" cy="1569660"/>
          </a:xfrm>
          <a:prstGeom prst="rect">
            <a:avLst/>
          </a:prstGeom>
        </p:spPr>
        <p:txBody>
          <a:bodyPr wrap="square">
            <a:spAutoFit/>
          </a:bodyPr>
          <a:lstStyle/>
          <a:p>
            <a:pPr algn="just"/>
            <a:r>
              <a:rPr lang="vi-VN" sz="2400" dirty="0">
                <a:latin typeface="+mj-lt"/>
              </a:rPr>
              <a:t>+ Tầng 2 là phần Trung Tâm của lăng gồm phòng thi hài, các hành lang và cầu thang lên xuống. Di hài của Chủ tịch Hồ Chí Minh được đặt trong một lồng kính. </a:t>
            </a:r>
          </a:p>
        </p:txBody>
      </p:sp>
    </p:spTree>
    <p:extLst>
      <p:ext uri="{BB962C8B-B14F-4D97-AF65-F5344CB8AC3E}">
        <p14:creationId xmlns:p14="http://schemas.microsoft.com/office/powerpoint/2010/main" val="348834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2A10B40-A722-42F7-9EE7-48DBCF712A73}"/>
              </a:ext>
            </a:extLst>
          </p:cNvPr>
          <p:cNvSpPr txBox="1"/>
          <p:nvPr/>
        </p:nvSpPr>
        <p:spPr>
          <a:xfrm>
            <a:off x="4350327" y="249382"/>
            <a:ext cx="4095404"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Không gian quanh lăng Bác</a:t>
            </a:r>
            <a:endParaRPr lang="en-US" sz="2400" b="1" dirty="0">
              <a:latin typeface="Times New Roman" panose="02020603050405020304" pitchFamily="18" charset="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xmlns="" id="{ED3438BF-A42C-412A-9951-9EED8CA6D81E}"/>
              </a:ext>
            </a:extLst>
          </p:cNvPr>
          <p:cNvSpPr/>
          <p:nvPr/>
        </p:nvSpPr>
        <p:spPr>
          <a:xfrm>
            <a:off x="0" y="4638502"/>
            <a:ext cx="12192000" cy="2219498"/>
          </a:xfrm>
          <a:prstGeom prst="round2SameRect">
            <a:avLst>
              <a:gd name="adj1" fmla="val 50000"/>
              <a:gd name="adj2" fmla="val 0"/>
            </a:avLst>
          </a:prstGeom>
          <a:solidFill>
            <a:srgbClr val="F4D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oa Lang Bac">
            <a:extLst>
              <a:ext uri="{FF2B5EF4-FFF2-40B4-BE49-F238E27FC236}">
                <a16:creationId xmlns:a16="http://schemas.microsoft.com/office/drawing/2014/main" xmlns="" id="{F4308AA9-EB26-487F-89F4-29AD8B3FE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026" y="926309"/>
            <a:ext cx="6203954" cy="41194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F516C68E-D82B-4E7B-A888-76A703EB46BA}"/>
              </a:ext>
            </a:extLst>
          </p:cNvPr>
          <p:cNvSpPr txBox="1"/>
          <p:nvPr/>
        </p:nvSpPr>
        <p:spPr>
          <a:xfrm>
            <a:off x="1911925" y="5266948"/>
            <a:ext cx="8196349"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Xung quanh Lăng là các khu vườn với hơn 250 loài thực vật được trồng từ khắp mọi miền của Việt Nam. </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E1BFDC8F-D7C2-4E44-B6C1-F754AE601DA7}"/>
              </a:ext>
            </a:extLst>
          </p:cNvPr>
          <p:cNvSpPr txBox="1"/>
          <p:nvPr/>
        </p:nvSpPr>
        <p:spPr>
          <a:xfrm>
            <a:off x="1911925" y="6055183"/>
            <a:ext cx="8196349"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Mỗi quang cảnh đều được gửi gắm một ý nghĩa và tinh thần dân tộc sâu sắc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9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2000" fill="hold"/>
                                        <p:tgtEl>
                                          <p:spTgt spid="1028"/>
                                        </p:tgtEl>
                                        <p:attrNameLst>
                                          <p:attrName>ppt_w</p:attrName>
                                        </p:attrNameLst>
                                      </p:cBhvr>
                                      <p:tavLst>
                                        <p:tav tm="0">
                                          <p:val>
                                            <p:fltVal val="0"/>
                                          </p:val>
                                        </p:tav>
                                        <p:tav tm="100000">
                                          <p:val>
                                            <p:strVal val="#ppt_w"/>
                                          </p:val>
                                        </p:tav>
                                      </p:tavLst>
                                    </p:anim>
                                    <p:anim calcmode="lin" valueType="num">
                                      <p:cBhvr>
                                        <p:cTn id="8" dur="2000" fill="hold"/>
                                        <p:tgtEl>
                                          <p:spTgt spid="1028"/>
                                        </p:tgtEl>
                                        <p:attrNameLst>
                                          <p:attrName>ppt_h</p:attrName>
                                        </p:attrNameLst>
                                      </p:cBhvr>
                                      <p:tavLst>
                                        <p:tav tm="0">
                                          <p:val>
                                            <p:fltVal val="0"/>
                                          </p:val>
                                        </p:tav>
                                        <p:tav tm="100000">
                                          <p:val>
                                            <p:strVal val="#ppt_h"/>
                                          </p:val>
                                        </p:tav>
                                      </p:tavLst>
                                    </p:anim>
                                    <p:animEffect transition="in" filter="fade">
                                      <p:cBhvr>
                                        <p:cTn id="9" dur="20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1E1D43C-C5C9-42FF-A62A-196ED7964A2F}"/>
              </a:ext>
            </a:extLst>
          </p:cNvPr>
          <p:cNvSpPr/>
          <p:nvPr/>
        </p:nvSpPr>
        <p:spPr>
          <a:xfrm>
            <a:off x="0" y="4442341"/>
            <a:ext cx="12718473" cy="380712"/>
          </a:xfrm>
          <a:prstGeom prst="rect">
            <a:avLst/>
          </a:prstGeom>
          <a:solidFill>
            <a:srgbClr val="9BA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58085FF-FF18-4016-984D-2EB78A39878B}"/>
              </a:ext>
            </a:extLst>
          </p:cNvPr>
          <p:cNvSpPr/>
          <p:nvPr/>
        </p:nvSpPr>
        <p:spPr>
          <a:xfrm>
            <a:off x="0" y="2096481"/>
            <a:ext cx="12718473" cy="380712"/>
          </a:xfrm>
          <a:prstGeom prst="rect">
            <a:avLst/>
          </a:prstGeom>
          <a:solidFill>
            <a:srgbClr val="9BA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8EFC386-0BDD-43C5-A2FC-CA1633112D26}"/>
              </a:ext>
            </a:extLst>
          </p:cNvPr>
          <p:cNvSpPr/>
          <p:nvPr/>
        </p:nvSpPr>
        <p:spPr>
          <a:xfrm>
            <a:off x="1862051" y="-149629"/>
            <a:ext cx="1046278" cy="7007629"/>
          </a:xfrm>
          <a:prstGeom prst="rect">
            <a:avLst/>
          </a:prstGeom>
          <a:solidFill>
            <a:srgbClr val="9BA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nha san Lang Bac">
            <a:extLst>
              <a:ext uri="{FF2B5EF4-FFF2-40B4-BE49-F238E27FC236}">
                <a16:creationId xmlns:a16="http://schemas.microsoft.com/office/drawing/2014/main" xmlns="" id="{68EE52A6-04B8-4E12-B3AF-B6E89956D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067" y="3437312"/>
            <a:ext cx="5111172" cy="29052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Bao tang Ho Chi Minh">
            <a:extLst>
              <a:ext uri="{FF2B5EF4-FFF2-40B4-BE49-F238E27FC236}">
                <a16:creationId xmlns:a16="http://schemas.microsoft.com/office/drawing/2014/main" xmlns="" id="{3E2CA110-3B5D-40A4-A8C5-30049079C5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1" y="610986"/>
            <a:ext cx="4405745" cy="55071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2" name="Picture 6" descr="Lang Bac 5">
            <a:extLst>
              <a:ext uri="{FF2B5EF4-FFF2-40B4-BE49-F238E27FC236}">
                <a16:creationId xmlns:a16="http://schemas.microsoft.com/office/drawing/2014/main" xmlns="" id="{AC036B67-F744-4D79-9CBD-2178DE1CB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529" y="610986"/>
            <a:ext cx="3765142" cy="23458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D6B7CC7-1517-4E10-BB46-D4B3AB68700B}"/>
              </a:ext>
            </a:extLst>
          </p:cNvPr>
          <p:cNvSpPr txBox="1"/>
          <p:nvPr/>
        </p:nvSpPr>
        <p:spPr>
          <a:xfrm>
            <a:off x="3192087" y="110942"/>
            <a:ext cx="7680960" cy="400110"/>
          </a:xfrm>
          <a:prstGeom prst="rect">
            <a:avLst/>
          </a:prstGeom>
          <a:noFill/>
        </p:spPr>
        <p:txBody>
          <a:bodyPr wrap="square" rtlCol="0">
            <a:spAutoFit/>
          </a:bodyPr>
          <a:lstStyle/>
          <a:p>
            <a:r>
              <a:rPr lang="vi-VN" sz="2000" b="1" dirty="0">
                <a:latin typeface="Times New Roman" panose="02020603050405020304" pitchFamily="18" charset="0"/>
                <a:cs typeface="Times New Roman" panose="02020603050405020304" pitchFamily="18" charset="0"/>
              </a:rPr>
              <a:t>MỘT SỐ CÔNG TRÌNH, CẢNH QUAN QUANH LĂNG BÁC</a:t>
            </a:r>
            <a:endParaRPr lang="en-US" sz="2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7BB7D51-75C6-4DF1-B3D0-CAE93A13F020}"/>
              </a:ext>
            </a:extLst>
          </p:cNvPr>
          <p:cNvSpPr txBox="1"/>
          <p:nvPr/>
        </p:nvSpPr>
        <p:spPr>
          <a:xfrm>
            <a:off x="1097280" y="6295296"/>
            <a:ext cx="4189615" cy="380712"/>
          </a:xfrm>
          <a:prstGeom prst="rect">
            <a:avLst/>
          </a:prstGeom>
          <a:noFill/>
        </p:spPr>
        <p:txBody>
          <a:bodyPr wrap="square" rtlCol="0">
            <a:spAutoFit/>
          </a:bodyPr>
          <a:lstStyle/>
          <a:p>
            <a:r>
              <a:rPr lang="vi-VN" dirty="0"/>
              <a:t>Bảo tàng Hồ Chí Minh</a:t>
            </a:r>
            <a:endParaRPr lang="en-US" dirty="0"/>
          </a:p>
        </p:txBody>
      </p:sp>
      <p:sp>
        <p:nvSpPr>
          <p:cNvPr id="6" name="TextBox 5">
            <a:extLst>
              <a:ext uri="{FF2B5EF4-FFF2-40B4-BE49-F238E27FC236}">
                <a16:creationId xmlns:a16="http://schemas.microsoft.com/office/drawing/2014/main" xmlns="" id="{8D72AFE4-E295-4209-9F13-CBBA755C6B56}"/>
              </a:ext>
            </a:extLst>
          </p:cNvPr>
          <p:cNvSpPr txBox="1"/>
          <p:nvPr/>
        </p:nvSpPr>
        <p:spPr>
          <a:xfrm>
            <a:off x="6409113" y="3032864"/>
            <a:ext cx="2133599" cy="369332"/>
          </a:xfrm>
          <a:prstGeom prst="rect">
            <a:avLst/>
          </a:prstGeom>
          <a:noFill/>
        </p:spPr>
        <p:txBody>
          <a:bodyPr wrap="square" rtlCol="0">
            <a:spAutoFit/>
          </a:bodyPr>
          <a:lstStyle/>
          <a:p>
            <a:r>
              <a:rPr lang="vi-VN" dirty="0"/>
              <a:t>Ao cá Bác Hồ</a:t>
            </a:r>
            <a:endParaRPr lang="en-US" dirty="0"/>
          </a:p>
        </p:txBody>
      </p:sp>
      <p:sp>
        <p:nvSpPr>
          <p:cNvPr id="10" name="TextBox 9">
            <a:extLst>
              <a:ext uri="{FF2B5EF4-FFF2-40B4-BE49-F238E27FC236}">
                <a16:creationId xmlns:a16="http://schemas.microsoft.com/office/drawing/2014/main" xmlns="" id="{F736463C-1D37-4362-90BC-9BEDD223377C}"/>
              </a:ext>
            </a:extLst>
          </p:cNvPr>
          <p:cNvSpPr txBox="1"/>
          <p:nvPr/>
        </p:nvSpPr>
        <p:spPr>
          <a:xfrm>
            <a:off x="8584277" y="6377726"/>
            <a:ext cx="2133599" cy="369332"/>
          </a:xfrm>
          <a:prstGeom prst="rect">
            <a:avLst/>
          </a:prstGeom>
          <a:noFill/>
        </p:spPr>
        <p:txBody>
          <a:bodyPr wrap="square" rtlCol="0">
            <a:spAutoFit/>
          </a:bodyPr>
          <a:lstStyle/>
          <a:p>
            <a:r>
              <a:rPr lang="vi-VN" dirty="0"/>
              <a:t>Nhà sàn Bác Hồ</a:t>
            </a:r>
            <a:endParaRPr lang="en-US" dirty="0"/>
          </a:p>
        </p:txBody>
      </p:sp>
    </p:spTree>
    <p:extLst>
      <p:ext uri="{BB962C8B-B14F-4D97-AF65-F5344CB8AC3E}">
        <p14:creationId xmlns:p14="http://schemas.microsoft.com/office/powerpoint/2010/main" val="16543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ircle(in)">
                                      <p:cBhvr>
                                        <p:cTn id="7" dur="20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500"/>
                                        <p:tgtEl>
                                          <p:spTgt spid="410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2A8E8D0-B2AF-0BAA-4FD4-8C341EC54809}"/>
              </a:ext>
            </a:extLst>
          </p:cNvPr>
          <p:cNvPicPr>
            <a:picLocks noChangeAspect="1"/>
          </p:cNvPicPr>
          <p:nvPr/>
        </p:nvPicPr>
        <p:blipFill>
          <a:blip r:embed="rId2"/>
          <a:stretch>
            <a:fillRect/>
          </a:stretch>
        </p:blipFill>
        <p:spPr>
          <a:xfrm>
            <a:off x="1313296" y="0"/>
            <a:ext cx="9096086" cy="6858000"/>
          </a:xfrm>
          <a:prstGeom prst="rect">
            <a:avLst/>
          </a:prstGeom>
        </p:spPr>
      </p:pic>
    </p:spTree>
    <p:extLst>
      <p:ext uri="{BB962C8B-B14F-4D97-AF65-F5344CB8AC3E}">
        <p14:creationId xmlns:p14="http://schemas.microsoft.com/office/powerpoint/2010/main" val="2016280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FF670C-0734-5A84-ECDC-B159823597CC}"/>
              </a:ext>
            </a:extLst>
          </p:cNvPr>
          <p:cNvSpPr txBox="1"/>
          <p:nvPr/>
        </p:nvSpPr>
        <p:spPr>
          <a:xfrm>
            <a:off x="1556791" y="352222"/>
            <a:ext cx="9078418" cy="461665"/>
          </a:xfrm>
          <a:prstGeom prst="rect">
            <a:avLst/>
          </a:prstGeom>
          <a:noFill/>
        </p:spPr>
        <p:txBody>
          <a:bodyPr wrap="square">
            <a:spAutoFit/>
          </a:bodyPr>
          <a:lstStyle/>
          <a:p>
            <a:pPr algn="ctr"/>
            <a:r>
              <a:rPr lang="pt-BR" sz="2400" b="1" dirty="0">
                <a:solidFill>
                  <a:srgbClr val="FF0000"/>
                </a:solidFill>
                <a:latin typeface="Times New Roman" panose="02020603050405020304" pitchFamily="18" charset="0"/>
                <a:ea typeface="Times New Roman" panose="02020603050405020304" pitchFamily="18" charset="0"/>
              </a:rPr>
              <a:t>TRÌNH BÀY DỰ ÁN – HÀ NỘI TRONG TRÁI TIM EM</a:t>
            </a:r>
            <a:endParaRPr lang="en-US" sz="2400" b="1" dirty="0">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xmlns="" id="{249D81F6-706E-D1A6-DD58-FEDE64F249A6}"/>
              </a:ext>
            </a:extLst>
          </p:cNvPr>
          <p:cNvSpPr txBox="1"/>
          <p:nvPr/>
        </p:nvSpPr>
        <p:spPr>
          <a:xfrm>
            <a:off x="1449971" y="1025232"/>
            <a:ext cx="9293290" cy="5381281"/>
          </a:xfrm>
          <a:prstGeom prst="rect">
            <a:avLst/>
          </a:prstGeom>
          <a:noFill/>
        </p:spPr>
        <p:txBody>
          <a:bodyPr wrap="square">
            <a:spAutoFit/>
          </a:bodyPr>
          <a:lstStyle/>
          <a:p>
            <a:endParaRPr lang="en-US" sz="2400" b="1" dirty="0">
              <a:latin typeface="Times New Roman" panose="02020603050405020304" pitchFamily="18" charset="0"/>
              <a:ea typeface="Calibri" panose="020F0502020204030204" pitchFamily="34" charset="0"/>
            </a:endParaRPr>
          </a:p>
          <a:p>
            <a:endParaRPr lang="en-US" sz="2400" b="1" dirty="0">
              <a:latin typeface="Times New Roman" panose="02020603050405020304" pitchFamily="18" charset="0"/>
              <a:ea typeface="Calibri" panose="020F0502020204030204" pitchFamily="34" charset="0"/>
            </a:endParaRPr>
          </a:p>
          <a:p>
            <a:r>
              <a:rPr lang="pt-BR" sz="2400" b="1" dirty="0">
                <a:solidFill>
                  <a:srgbClr val="000000"/>
                </a:solidFill>
                <a:latin typeface="Times New Roman" panose="02020603050405020304" pitchFamily="18" charset="0"/>
                <a:ea typeface="Times New Roman" panose="02020603050405020304" pitchFamily="18" charset="0"/>
              </a:rPr>
              <a:t>- Yêu cầu cần đạt: Ý tưởng thiết kế </a:t>
            </a:r>
            <a:r>
              <a:rPr lang="pt-BR" sz="2400" b="1" i="1" dirty="0">
                <a:solidFill>
                  <a:srgbClr val="000000"/>
                </a:solidFill>
                <a:latin typeface="Times New Roman" panose="02020603050405020304" pitchFamily="18" charset="0"/>
                <a:ea typeface="Times New Roman" panose="02020603050405020304" pitchFamily="18" charset="0"/>
              </a:rPr>
              <a:t>một bức tranh; 1 đoạn video tư liệu giới thiệu về Hà Nội quê hương em do tổ nhóm em thực hiện có viết bài thuyết minh ngắn về các nội dung dưới hình thức 1 bản video hoặc tranh ảnh có thuyết trình:</a:t>
            </a:r>
            <a:endParaRPr lang="en-US" sz="2400" b="1" dirty="0">
              <a:latin typeface="Times New Roman" panose="02020603050405020304" pitchFamily="18" charset="0"/>
              <a:ea typeface="Calibri" panose="020F0502020204030204" pitchFamily="34" charset="0"/>
            </a:endParaRPr>
          </a:p>
          <a:p>
            <a:r>
              <a:rPr lang="en-US" sz="2400" dirty="0">
                <a:solidFill>
                  <a:srgbClr val="FF0000"/>
                </a:solidFill>
                <a:latin typeface="Times New Roman" panose="02020603050405020304" pitchFamily="18" charset="0"/>
                <a:cs typeface="Times New Roman" panose="02020603050405020304" pitchFamily="18" charset="0"/>
              </a:rPr>
              <a:t>+ Di </a:t>
            </a:r>
            <a:r>
              <a:rPr lang="en-US" sz="2400" dirty="0" err="1">
                <a:solidFill>
                  <a:srgbClr val="FF0000"/>
                </a:solidFill>
                <a:latin typeface="Times New Roman" panose="02020603050405020304" pitchFamily="18" charset="0"/>
                <a:cs typeface="Times New Roman" panose="02020603050405020304" pitchFamily="18" charset="0"/>
              </a:rPr>
              <a:t>tích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lịch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hoá</a:t>
            </a:r>
            <a:r>
              <a:rPr lang="en-US" sz="2400" dirty="0">
                <a:solidFill>
                  <a:srgbClr val="FF0000"/>
                </a:solidFill>
                <a:latin typeface="Times New Roman" panose="02020603050405020304" pitchFamily="18" charset="0"/>
                <a:cs typeface="Times New Roman" panose="02020603050405020304" pitchFamily="18" charset="0"/>
              </a:rPr>
              <a:t>.</a:t>
            </a:r>
            <a:r>
              <a:rPr lang="pt-BR" sz="2400" b="1" dirty="0">
                <a:solidFill>
                  <a:srgbClr val="000000"/>
                </a:solidFill>
                <a:latin typeface="Times New Roman" panose="02020603050405020304" pitchFamily="18" charset="0"/>
                <a:ea typeface="Times New Roman" panose="02020603050405020304" pitchFamily="18" charset="0"/>
              </a:rPr>
              <a:t> Giới thiệu: Hoàng Thành Thăng Long, Khuê Văn Các (Văn Miếu Quốc Tử Giám), Chùa Một Cột, Hồ Gươm</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Danh</a:t>
            </a:r>
            <a:r>
              <a:rPr lang="en-US" sz="2400" dirty="0">
                <a:solidFill>
                  <a:srgbClr val="FF0000"/>
                </a:solidFill>
                <a:latin typeface="Times New Roman" panose="02020603050405020304" pitchFamily="18" charset="0"/>
                <a:cs typeface="Times New Roman" panose="02020603050405020304" pitchFamily="18" charset="0"/>
              </a:rPr>
              <a:t> lam </a:t>
            </a:r>
            <a:r>
              <a:rPr lang="en-US" sz="2400" dirty="0" err="1">
                <a:solidFill>
                  <a:srgbClr val="FF0000"/>
                </a:solidFill>
                <a:latin typeface="Times New Roman" panose="02020603050405020304" pitchFamily="18" charset="0"/>
                <a:cs typeface="Times New Roman" panose="02020603050405020304" pitchFamily="18" charset="0"/>
              </a:rPr>
              <a:t>thắng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 Di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cổ</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quốc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a:t>
            </a:r>
          </a:p>
          <a:p>
            <a:r>
              <a:rPr lang="pt-BR" sz="2400" b="1" dirty="0">
                <a:solidFill>
                  <a:srgbClr val="000000"/>
                </a:solidFill>
                <a:latin typeface="Times New Roman" panose="02020603050405020304" pitchFamily="18" charset="0"/>
                <a:ea typeface="Times New Roman" panose="02020603050405020304" pitchFamily="18" charset="0"/>
              </a:rPr>
              <a:t>II. NHIỆM VỤ:</a:t>
            </a:r>
            <a:endParaRPr lang="en-US" sz="2400" b="1" dirty="0">
              <a:latin typeface="Times New Roman" panose="02020603050405020304" pitchFamily="18" charset="0"/>
              <a:ea typeface="Calibri" panose="020F0502020204030204" pitchFamily="34" charset="0"/>
            </a:endParaRPr>
          </a:p>
          <a:p>
            <a:r>
              <a:rPr lang="pt-BR" sz="2400" b="1" dirty="0">
                <a:solidFill>
                  <a:srgbClr val="000000"/>
                </a:solidFill>
                <a:latin typeface="Times New Roman" panose="02020603050405020304" pitchFamily="18" charset="0"/>
                <a:ea typeface="Times New Roman" panose="02020603050405020304" pitchFamily="18" charset="0"/>
              </a:rPr>
              <a:t>- Căn cứ vào các nội dung đã học: sưu tầm tư liệu, tranh ảnh, biên tập video,…</a:t>
            </a:r>
            <a:endParaRPr lang="en-US" sz="2400" b="1" dirty="0">
              <a:latin typeface="Times New Roman" panose="02020603050405020304" pitchFamily="18" charset="0"/>
              <a:ea typeface="Calibri" panose="020F0502020204030204" pitchFamily="34" charset="0"/>
            </a:endParaRPr>
          </a:p>
          <a:p>
            <a:pPr>
              <a:lnSpc>
                <a:spcPct val="150000"/>
              </a:lnSpc>
            </a:pPr>
            <a:r>
              <a:rPr lang="pt-BR" sz="2400" b="1" dirty="0">
                <a:latin typeface="Times New Roman" panose="02020603050405020304" pitchFamily="18" charset="0"/>
                <a:ea typeface="Times New Roman" panose="02020603050405020304" pitchFamily="18" charset="0"/>
              </a:rPr>
              <a:t>- Nội dung: HS tùy chọn sáng tạo theo ý tưởng của mình.</a:t>
            </a:r>
            <a:endParaRPr lang="en-US" sz="2400" b="1" dirty="0">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xmlns="" id="{3269685C-C625-91B0-E017-5A687DD931B6}"/>
              </a:ext>
            </a:extLst>
          </p:cNvPr>
          <p:cNvSpPr txBox="1"/>
          <p:nvPr/>
        </p:nvSpPr>
        <p:spPr>
          <a:xfrm>
            <a:off x="1774310" y="902488"/>
            <a:ext cx="8106372" cy="646331"/>
          </a:xfrm>
          <a:prstGeom prst="rect">
            <a:avLst/>
          </a:prstGeom>
          <a:noFill/>
        </p:spPr>
        <p:txBody>
          <a:bodyPr wrap="square" rtlCol="0">
            <a:spAutoFit/>
          </a:bodyPr>
          <a:lstStyle/>
          <a:p>
            <a:pPr algn="ctr"/>
            <a:r>
              <a:rPr lang="en-US" b="1" u="sng" dirty="0" err="1">
                <a:solidFill>
                  <a:srgbClr val="FF0000"/>
                </a:solidFill>
                <a:latin typeface="Times New Roman" panose="02020603050405020304" pitchFamily="18" charset="0"/>
                <a:cs typeface="Times New Roman" panose="02020603050405020304" pitchFamily="18" charset="0"/>
              </a:rPr>
              <a:t>Chủ</a:t>
            </a:r>
            <a:r>
              <a:rPr lang="en-US" b="1" u="sng" dirty="0">
                <a:solidFill>
                  <a:srgbClr val="FF0000"/>
                </a:solidFill>
                <a:latin typeface="Times New Roman" panose="02020603050405020304" pitchFamily="18" charset="0"/>
                <a:cs typeface="Times New Roman" panose="02020603050405020304" pitchFamily="18" charset="0"/>
              </a:rPr>
              <a:t> </a:t>
            </a:r>
            <a:r>
              <a:rPr lang="en-US" b="1" u="sng" dirty="0" err="1">
                <a:solidFill>
                  <a:srgbClr val="FF0000"/>
                </a:solidFill>
                <a:latin typeface="Times New Roman" panose="02020603050405020304" pitchFamily="18" charset="0"/>
                <a:cs typeface="Times New Roman" panose="02020603050405020304" pitchFamily="18" charset="0"/>
              </a:rPr>
              <a:t>đề</a:t>
            </a:r>
            <a:r>
              <a:rPr lang="en-US" b="1" u="sng" dirty="0">
                <a:solidFill>
                  <a:srgbClr val="FF0000"/>
                </a:solidFill>
                <a:latin typeface="Times New Roman" panose="02020603050405020304" pitchFamily="18" charset="0"/>
                <a:cs typeface="Times New Roman" panose="02020603050405020304" pitchFamily="18" charset="0"/>
              </a:rPr>
              <a:t> 2</a:t>
            </a:r>
            <a:r>
              <a:rPr lang="en-US" b="1" dirty="0">
                <a:solidFill>
                  <a:srgbClr val="FF0000"/>
                </a:solidFill>
                <a:latin typeface="Times New Roman" panose="02020603050405020304" pitchFamily="18" charset="0"/>
                <a:cs typeface="Times New Roman" panose="02020603050405020304" pitchFamily="18" charset="0"/>
              </a:rPr>
              <a:t>: DI SẢN VĂN HÓA VẬT THỂ TIÊU BIỂU Ở HÀ NỘI TỪ THỜI NGUYÊN THỦY ĐẾN THẾ KỈ X</a:t>
            </a:r>
          </a:p>
        </p:txBody>
      </p:sp>
    </p:spTree>
    <p:extLst>
      <p:ext uri="{BB962C8B-B14F-4D97-AF65-F5344CB8AC3E}">
        <p14:creationId xmlns:p14="http://schemas.microsoft.com/office/powerpoint/2010/main" val="3345375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5E01E29-D22D-9253-807C-370F1091525E}"/>
              </a:ext>
            </a:extLst>
          </p:cNvPr>
          <p:cNvPicPr>
            <a:picLocks noChangeAspect="1"/>
          </p:cNvPicPr>
          <p:nvPr/>
        </p:nvPicPr>
        <p:blipFill>
          <a:blip r:embed="rId2"/>
          <a:stretch>
            <a:fillRect/>
          </a:stretch>
        </p:blipFill>
        <p:spPr>
          <a:xfrm>
            <a:off x="945072" y="208274"/>
            <a:ext cx="9601595" cy="1603152"/>
          </a:xfrm>
          <a:prstGeom prst="rect">
            <a:avLst/>
          </a:prstGeom>
        </p:spPr>
      </p:pic>
      <p:pic>
        <p:nvPicPr>
          <p:cNvPr id="5" name="Picture 4">
            <a:extLst>
              <a:ext uri="{FF2B5EF4-FFF2-40B4-BE49-F238E27FC236}">
                <a16:creationId xmlns:a16="http://schemas.microsoft.com/office/drawing/2014/main" xmlns="" id="{3DB6DB4D-1F6B-DFE1-05BD-299A2E867D04}"/>
              </a:ext>
            </a:extLst>
          </p:cNvPr>
          <p:cNvPicPr>
            <a:picLocks noChangeAspect="1"/>
          </p:cNvPicPr>
          <p:nvPr/>
        </p:nvPicPr>
        <p:blipFill>
          <a:blip r:embed="rId3"/>
          <a:stretch>
            <a:fillRect/>
          </a:stretch>
        </p:blipFill>
        <p:spPr>
          <a:xfrm>
            <a:off x="1558344" y="1695516"/>
            <a:ext cx="8379983" cy="5038496"/>
          </a:xfrm>
          <a:prstGeom prst="rect">
            <a:avLst/>
          </a:prstGeom>
        </p:spPr>
      </p:pic>
    </p:spTree>
    <p:extLst>
      <p:ext uri="{BB962C8B-B14F-4D97-AF65-F5344CB8AC3E}">
        <p14:creationId xmlns:p14="http://schemas.microsoft.com/office/powerpoint/2010/main" val="1999497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Ảnh 1" descr="Hoàng Thành Thăng Long">
            <a:extLst>
              <a:ext uri="{FF2B5EF4-FFF2-40B4-BE49-F238E27FC236}">
                <a16:creationId xmlns:a16="http://schemas.microsoft.com/office/drawing/2014/main" xmlns="" id="{CB7482BF-A8C3-E80F-0270-07D421357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155709" cy="632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0A1E29C9-BF6B-0894-5349-12D205520CBF}"/>
              </a:ext>
            </a:extLst>
          </p:cNvPr>
          <p:cNvSpPr txBox="1"/>
          <p:nvPr/>
        </p:nvSpPr>
        <p:spPr>
          <a:xfrm>
            <a:off x="526473" y="6323734"/>
            <a:ext cx="4294909" cy="461665"/>
          </a:xfrm>
          <a:prstGeom prst="rect">
            <a:avLst/>
          </a:prstGeom>
          <a:noFill/>
        </p:spPr>
        <p:txBody>
          <a:bodyPr wrap="square">
            <a:spAutoFit/>
          </a:bodyPr>
          <a:lstStyle/>
          <a:p>
            <a:r>
              <a:rPr lang="en-US" sz="2400" i="1" dirty="0" err="1">
                <a:solidFill>
                  <a:srgbClr val="FF0000"/>
                </a:solidFill>
                <a:effectLst/>
                <a:latin typeface="Times New Roman" panose="02020603050405020304" pitchFamily="18" charset="0"/>
                <a:ea typeface="Calibri" panose="020F0502020204030204" pitchFamily="34" charset="0"/>
              </a:rPr>
              <a:t>Hoàng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Thành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Thăng</a:t>
            </a:r>
            <a:r>
              <a:rPr lang="en-US" sz="2400" i="1" dirty="0">
                <a:solidFill>
                  <a:srgbClr val="FF0000"/>
                </a:solidFill>
                <a:effectLst/>
                <a:latin typeface="Times New Roman" panose="02020603050405020304" pitchFamily="18" charset="0"/>
                <a:ea typeface="Calibri" panose="020F0502020204030204" pitchFamily="34" charset="0"/>
              </a:rPr>
              <a:t> Long </a:t>
            </a:r>
            <a:endParaRPr lang="en-US" sz="2400" dirty="0">
              <a:solidFill>
                <a:srgbClr val="FF0000"/>
              </a:solidFill>
            </a:endParaRPr>
          </a:p>
        </p:txBody>
      </p:sp>
      <p:sp>
        <p:nvSpPr>
          <p:cNvPr id="5" name="TextBox 4">
            <a:extLst>
              <a:ext uri="{FF2B5EF4-FFF2-40B4-BE49-F238E27FC236}">
                <a16:creationId xmlns:a16="http://schemas.microsoft.com/office/drawing/2014/main" xmlns="" id="{62E9D0CD-B9F9-5888-5B89-F3776F57C147}"/>
              </a:ext>
            </a:extLst>
          </p:cNvPr>
          <p:cNvSpPr txBox="1"/>
          <p:nvPr/>
        </p:nvSpPr>
        <p:spPr>
          <a:xfrm>
            <a:off x="8238836" y="355937"/>
            <a:ext cx="3860800" cy="5632311"/>
          </a:xfrm>
          <a:prstGeom prst="rect">
            <a:avLst/>
          </a:prstGeom>
          <a:noFill/>
        </p:spPr>
        <p:txBody>
          <a:bodyPr wrap="square">
            <a:spAutoFit/>
          </a:bodyPr>
          <a:lstStyle/>
          <a:p>
            <a:pPr algn="just"/>
            <a:r>
              <a:rPr lang="en-US" sz="2400" b="0" dirty="0">
                <a:effectLst/>
                <a:latin typeface="Times New Roman" panose="02020603050405020304" pitchFamily="18" charset="0"/>
                <a:ea typeface="Calibri" panose="020F0502020204030204" pitchFamily="34" charset="0"/>
              </a:rPr>
              <a:t> - </a:t>
            </a:r>
            <a:r>
              <a:rPr lang="en-US" sz="2400" b="0" i="1" dirty="0" err="1">
                <a:effectLst/>
                <a:latin typeface="Times New Roman" panose="02020603050405020304" pitchFamily="18" charset="0"/>
                <a:ea typeface="Calibri" panose="020F0502020204030204" pitchFamily="34" charset="0"/>
              </a:rPr>
              <a:t>Hoàng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Thành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Thăng</a:t>
            </a:r>
            <a:r>
              <a:rPr lang="en-US" sz="2400" b="0" i="1" dirty="0">
                <a:effectLst/>
                <a:latin typeface="Times New Roman" panose="02020603050405020304" pitchFamily="18" charset="0"/>
                <a:ea typeface="Calibri" panose="020F0502020204030204" pitchFamily="34" charset="0"/>
              </a:rPr>
              <a:t> Long </a:t>
            </a:r>
            <a:r>
              <a:rPr lang="en-US" sz="2400" b="0" i="1" dirty="0" err="1">
                <a:effectLst/>
                <a:latin typeface="Times New Roman" panose="02020603050405020304" pitchFamily="18" charset="0"/>
                <a:ea typeface="Calibri" panose="020F0502020204030204" pitchFamily="34" charset="0"/>
              </a:rPr>
              <a:t>là</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khu</a:t>
            </a:r>
            <a:r>
              <a:rPr lang="en-US" sz="2400" b="0" i="1" dirty="0">
                <a:effectLst/>
                <a:latin typeface="Times New Roman" panose="02020603050405020304" pitchFamily="18" charset="0"/>
                <a:ea typeface="Calibri" panose="020F0502020204030204" pitchFamily="34" charset="0"/>
              </a:rPr>
              <a:t> di </a:t>
            </a:r>
            <a:r>
              <a:rPr lang="en-US" sz="2400" b="0" i="1" dirty="0" err="1">
                <a:effectLst/>
                <a:latin typeface="Times New Roman" panose="02020603050405020304" pitchFamily="18" charset="0"/>
                <a:ea typeface="Calibri" panose="020F0502020204030204" pitchFamily="34" charset="0"/>
              </a:rPr>
              <a:t>tích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lịch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sử</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của</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kinh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thành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Thăng</a:t>
            </a:r>
            <a:r>
              <a:rPr lang="en-US" sz="2400" b="0" i="1" dirty="0">
                <a:effectLst/>
                <a:latin typeface="Times New Roman" panose="02020603050405020304" pitchFamily="18" charset="0"/>
                <a:ea typeface="Calibri" panose="020F0502020204030204" pitchFamily="34" charset="0"/>
              </a:rPr>
              <a:t> Long </a:t>
            </a:r>
            <a:r>
              <a:rPr lang="en-US" sz="2400" b="0" i="1" dirty="0" err="1">
                <a:effectLst/>
                <a:latin typeface="Times New Roman" panose="02020603050405020304" pitchFamily="18" charset="0"/>
                <a:ea typeface="Calibri" panose="020F0502020204030204" pitchFamily="34" charset="0"/>
              </a:rPr>
              <a:t>xưa</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bắt</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đầu</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từ</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thời</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kì</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tiền</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Thăng</a:t>
            </a:r>
            <a:r>
              <a:rPr lang="en-US" sz="2400" b="0" i="1" dirty="0">
                <a:effectLst/>
                <a:latin typeface="Times New Roman" panose="02020603050405020304" pitchFamily="18" charset="0"/>
                <a:ea typeface="Calibri" panose="020F0502020204030204" pitchFamily="34" charset="0"/>
              </a:rPr>
              <a:t> Long (</a:t>
            </a:r>
            <a:r>
              <a:rPr lang="en-US" sz="2400" b="0" i="1" dirty="0" err="1">
                <a:effectLst/>
                <a:latin typeface="Times New Roman" panose="02020603050405020304" pitchFamily="18" charset="0"/>
                <a:ea typeface="Calibri" panose="020F0502020204030204" pitchFamily="34" charset="0"/>
              </a:rPr>
              <a:t>thế</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kỷ</a:t>
            </a:r>
            <a:r>
              <a:rPr lang="en-US" sz="2400" b="0" i="1" dirty="0">
                <a:effectLst/>
                <a:latin typeface="Times New Roman" panose="02020603050405020304" pitchFamily="18" charset="0"/>
                <a:ea typeface="Calibri" panose="020F0502020204030204" pitchFamily="34" charset="0"/>
              </a:rPr>
              <a:t> VII) qua </a:t>
            </a:r>
            <a:r>
              <a:rPr lang="en-US" sz="2400" b="0" i="1" dirty="0" err="1">
                <a:effectLst/>
                <a:latin typeface="Times New Roman" panose="02020603050405020304" pitchFamily="18" charset="0"/>
                <a:ea typeface="Calibri" panose="020F0502020204030204" pitchFamily="34" charset="0"/>
              </a:rPr>
              <a:t>thời</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Đinh</a:t>
            </a:r>
            <a:r>
              <a:rPr lang="en-US" sz="2400" b="0" i="1" dirty="0">
                <a:effectLst/>
                <a:latin typeface="Times New Roman" panose="02020603050405020304" pitchFamily="18" charset="0"/>
                <a:ea typeface="Calibri" panose="020F0502020204030204" pitchFamily="34" charset="0"/>
              </a:rPr>
              <a:t> - </a:t>
            </a:r>
            <a:r>
              <a:rPr lang="en-US" sz="2400" b="0" i="1" dirty="0" err="1">
                <a:effectLst/>
                <a:latin typeface="Times New Roman" panose="02020603050405020304" pitchFamily="18" charset="0"/>
                <a:ea typeface="Calibri" panose="020F0502020204030204" pitchFamily="34" charset="0"/>
              </a:rPr>
              <a:t>Tiền</a:t>
            </a:r>
            <a:r>
              <a:rPr lang="en-US" sz="2400" b="0" i="1" dirty="0">
                <a:effectLst/>
                <a:latin typeface="Times New Roman" panose="02020603050405020304" pitchFamily="18" charset="0"/>
                <a:ea typeface="Calibri" panose="020F0502020204030204" pitchFamily="34" charset="0"/>
              </a:rPr>
              <a:t> Lê, </a:t>
            </a:r>
            <a:r>
              <a:rPr lang="en-US" sz="2400" b="0" i="1" dirty="0" err="1">
                <a:effectLst/>
                <a:latin typeface="Times New Roman" panose="02020603050405020304" pitchFamily="18" charset="0"/>
                <a:ea typeface="Calibri" panose="020F0502020204030204" pitchFamily="34" charset="0"/>
              </a:rPr>
              <a:t>được</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phát</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triển</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mạnh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dưới</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thời</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Lý</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Trần</a:t>
            </a:r>
            <a:r>
              <a:rPr lang="en-US" sz="2400" b="0" i="1" dirty="0">
                <a:effectLst/>
                <a:latin typeface="Times New Roman" panose="02020603050405020304" pitchFamily="18" charset="0"/>
                <a:ea typeface="Calibri" panose="020F0502020204030204" pitchFamily="34" charset="0"/>
              </a:rPr>
              <a:t>, Lê </a:t>
            </a:r>
            <a:r>
              <a:rPr lang="en-US" sz="2400" b="0" i="1" dirty="0" err="1">
                <a:effectLst/>
                <a:latin typeface="Times New Roman" panose="02020603050405020304" pitchFamily="18" charset="0"/>
                <a:ea typeface="Calibri" panose="020F0502020204030204" pitchFamily="34" charset="0"/>
              </a:rPr>
              <a:t>và</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thành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Hà</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Nội</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dưới</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triều</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Nguyễn</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Đây</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là</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công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trình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kiến</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trúc</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đồ</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sộ</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được</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các</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triều</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đại</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xây</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dựng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trong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nhiều</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giai</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đoạn</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lịch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sử</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và</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trở</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thành</a:t>
            </a:r>
            <a:r>
              <a:rPr lang="en-US" sz="2400" b="0" i="1" dirty="0">
                <a:effectLst/>
                <a:latin typeface="Times New Roman" panose="02020603050405020304" pitchFamily="18" charset="0"/>
                <a:ea typeface="Calibri" panose="020F0502020204030204" pitchFamily="34" charset="0"/>
              </a:rPr>
              <a:t> di </a:t>
            </a:r>
            <a:r>
              <a:rPr lang="en-US" sz="2400" b="0" i="1" dirty="0" err="1">
                <a:effectLst/>
                <a:latin typeface="Times New Roman" panose="02020603050405020304" pitchFamily="18" charset="0"/>
                <a:ea typeface="Calibri" panose="020F0502020204030204" pitchFamily="34" charset="0"/>
              </a:rPr>
              <a:t>tích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quan</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trọng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bậc</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nhất</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trong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hệ</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thống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các</a:t>
            </a:r>
            <a:r>
              <a:rPr lang="en-US" sz="2400" b="0" i="1" dirty="0">
                <a:effectLst/>
                <a:latin typeface="Times New Roman" panose="02020603050405020304" pitchFamily="18" charset="0"/>
                <a:ea typeface="Calibri" panose="020F0502020204030204" pitchFamily="34" charset="0"/>
              </a:rPr>
              <a:t> di </a:t>
            </a:r>
            <a:r>
              <a:rPr lang="en-US" sz="2400" b="0" i="1" dirty="0" err="1">
                <a:effectLst/>
                <a:latin typeface="Times New Roman" panose="02020603050405020304" pitchFamily="18" charset="0"/>
                <a:ea typeface="Calibri" panose="020F0502020204030204" pitchFamily="34" charset="0"/>
              </a:rPr>
              <a:t>tích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của</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Việt</a:t>
            </a:r>
            <a:r>
              <a:rPr lang="en-US" sz="2400" b="0" i="1" dirty="0">
                <a:effectLst/>
                <a:latin typeface="Times New Roman" panose="02020603050405020304" pitchFamily="18" charset="0"/>
                <a:ea typeface="Calibri" panose="020F0502020204030204" pitchFamily="34" charset="0"/>
              </a:rPr>
              <a:t> Nam.</a:t>
            </a:r>
            <a:endParaRPr lang="en-US" sz="2400" dirty="0"/>
          </a:p>
        </p:txBody>
      </p:sp>
      <p:sp>
        <p:nvSpPr>
          <p:cNvPr id="7" name="TextBox 6">
            <a:extLst>
              <a:ext uri="{FF2B5EF4-FFF2-40B4-BE49-F238E27FC236}">
                <a16:creationId xmlns:a16="http://schemas.microsoft.com/office/drawing/2014/main" xmlns="" id="{81B1F17B-03FF-D0AE-0D52-528161649C7D}"/>
              </a:ext>
            </a:extLst>
          </p:cNvPr>
          <p:cNvSpPr txBox="1"/>
          <p:nvPr/>
        </p:nvSpPr>
        <p:spPr>
          <a:xfrm>
            <a:off x="6068290" y="5948250"/>
            <a:ext cx="2087418" cy="369332"/>
          </a:xfrm>
          <a:prstGeom prst="rect">
            <a:avLst/>
          </a:prstGeom>
          <a:noFill/>
        </p:spPr>
        <p:txBody>
          <a:bodyPr wrap="square">
            <a:spAutoFit/>
          </a:bodyPr>
          <a:lstStyle/>
          <a:p>
            <a:pPr marL="0" marR="0" algn="ctr">
              <a:spcBef>
                <a:spcPts val="0"/>
              </a:spcBef>
              <a:spcAft>
                <a:spcPts val="0"/>
              </a:spcAft>
            </a:pPr>
            <a:r>
              <a:rPr lang="en-US" sz="1800" b="1" i="1" dirty="0" err="1">
                <a:solidFill>
                  <a:srgbClr val="000000"/>
                </a:solidFill>
                <a:effectLst/>
                <a:latin typeface="Times New Roman" panose="02020603050405020304" pitchFamily="18" charset="0"/>
                <a:ea typeface="Calibri" panose="020F0502020204030204" pitchFamily="34" charset="0"/>
              </a:rPr>
              <a:t>Cổng</a:t>
            </a:r>
            <a:r>
              <a:rPr lang="en-US" sz="1800" b="1" i="1" dirty="0">
                <a:solidFill>
                  <a:srgbClr val="000000"/>
                </a:solidFill>
                <a:effectLst/>
                <a:latin typeface="Times New Roman" panose="02020603050405020304" pitchFamily="18" charset="0"/>
                <a:ea typeface="Calibri" panose="020F0502020204030204" pitchFamily="34" charset="0"/>
              </a:rPr>
              <a:t> </a:t>
            </a:r>
            <a:r>
              <a:rPr lang="en-US" sz="1800" b="1" i="1" dirty="0" err="1">
                <a:solidFill>
                  <a:srgbClr val="000000"/>
                </a:solidFill>
                <a:effectLst/>
                <a:latin typeface="Times New Roman" panose="02020603050405020304" pitchFamily="18" charset="0"/>
                <a:ea typeface="Calibri" panose="020F0502020204030204" pitchFamily="34" charset="0"/>
              </a:rPr>
              <a:t>Đoan</a:t>
            </a:r>
            <a:r>
              <a:rPr lang="en-US" sz="1800" b="1" i="1" dirty="0">
                <a:solidFill>
                  <a:srgbClr val="000000"/>
                </a:solidFill>
                <a:effectLst/>
                <a:latin typeface="Times New Roman" panose="02020603050405020304" pitchFamily="18" charset="0"/>
                <a:ea typeface="Calibri" panose="020F0502020204030204" pitchFamily="34" charset="0"/>
              </a:rPr>
              <a:t> </a:t>
            </a:r>
            <a:r>
              <a:rPr lang="en-US" sz="1800" b="1" i="1" dirty="0" err="1">
                <a:solidFill>
                  <a:srgbClr val="000000"/>
                </a:solidFill>
                <a:effectLst/>
                <a:latin typeface="Times New Roman" panose="02020603050405020304" pitchFamily="18" charset="0"/>
                <a:ea typeface="Calibri" panose="020F0502020204030204" pitchFamily="34" charset="0"/>
              </a:rPr>
              <a:t>Môn</a:t>
            </a:r>
            <a:endParaRPr lang="en-US" sz="1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50442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657E36-9E34-8BB0-59E8-63A524BAC977}"/>
              </a:ext>
            </a:extLst>
          </p:cNvPr>
          <p:cNvSpPr txBox="1"/>
          <p:nvPr/>
        </p:nvSpPr>
        <p:spPr>
          <a:xfrm>
            <a:off x="212435" y="203200"/>
            <a:ext cx="11767129" cy="3785652"/>
          </a:xfrm>
          <a:prstGeom prst="rect">
            <a:avLst/>
          </a:prstGeom>
          <a:noFill/>
        </p:spPr>
        <p:txBody>
          <a:bodyPr wrap="square">
            <a:spAutoFit/>
          </a:bodyPr>
          <a:lstStyle/>
          <a:p>
            <a:pPr marL="0" marR="0" algn="just" fontAlgn="base">
              <a:spcBef>
                <a:spcPts val="0"/>
              </a:spcBef>
              <a:spcAft>
                <a:spcPts val="0"/>
              </a:spcAft>
            </a:pPr>
            <a:r>
              <a:rPr lang="en-US" sz="2400"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Hoàng</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Thành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Thăng</a:t>
            </a:r>
            <a:r>
              <a:rPr lang="en-US" sz="2400" i="1" dirty="0">
                <a:solidFill>
                  <a:srgbClr val="262626"/>
                </a:solidFill>
                <a:effectLst/>
                <a:latin typeface="Times New Roman" panose="02020603050405020304" pitchFamily="18" charset="0"/>
                <a:ea typeface="Times New Roman" panose="02020603050405020304" pitchFamily="18" charset="0"/>
              </a:rPr>
              <a:t> Long nay </a:t>
            </a:r>
            <a:r>
              <a:rPr lang="en-US" sz="2400" i="1" dirty="0" err="1">
                <a:solidFill>
                  <a:srgbClr val="262626"/>
                </a:solidFill>
                <a:effectLst/>
                <a:latin typeface="Times New Roman" panose="02020603050405020304" pitchFamily="18" charset="0"/>
                <a:ea typeface="Times New Roman" panose="02020603050405020304" pitchFamily="18" charset="0"/>
              </a:rPr>
              <a:t>thuộc</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địa</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bàn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của</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phường</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Điện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Biên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và</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phường</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Quán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Thánh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quận</a:t>
            </a:r>
            <a:r>
              <a:rPr lang="en-US" sz="2400" i="1" dirty="0">
                <a:solidFill>
                  <a:srgbClr val="262626"/>
                </a:solidFill>
                <a:effectLst/>
                <a:latin typeface="Times New Roman" panose="02020603050405020304" pitchFamily="18" charset="0"/>
                <a:ea typeface="Times New Roman" panose="02020603050405020304" pitchFamily="18" charset="0"/>
              </a:rPr>
              <a:t> Ba </a:t>
            </a:r>
            <a:r>
              <a:rPr lang="en-US" sz="2400" i="1" dirty="0" err="1">
                <a:solidFill>
                  <a:srgbClr val="262626"/>
                </a:solidFill>
                <a:effectLst/>
                <a:latin typeface="Times New Roman" panose="02020603050405020304" pitchFamily="18" charset="0"/>
                <a:ea typeface="Times New Roman" panose="02020603050405020304" pitchFamily="18" charset="0"/>
              </a:rPr>
              <a:t>Đình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Hà</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Nội</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Khu</a:t>
            </a:r>
            <a:r>
              <a:rPr lang="en-US" sz="2400" i="1" dirty="0">
                <a:solidFill>
                  <a:srgbClr val="262626"/>
                </a:solidFill>
                <a:effectLst/>
                <a:latin typeface="Times New Roman" panose="02020603050405020304" pitchFamily="18" charset="0"/>
                <a:ea typeface="Times New Roman" panose="02020603050405020304" pitchFamily="18" charset="0"/>
              </a:rPr>
              <a:t> di </a:t>
            </a:r>
            <a:r>
              <a:rPr lang="en-US" sz="2400" i="1" dirty="0" err="1">
                <a:solidFill>
                  <a:srgbClr val="262626"/>
                </a:solidFill>
                <a:effectLst/>
                <a:latin typeface="Times New Roman" panose="02020603050405020304" pitchFamily="18" charset="0"/>
                <a:ea typeface="Times New Roman" panose="02020603050405020304" pitchFamily="18" charset="0"/>
              </a:rPr>
              <a:t>tích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Hoàng</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Thành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Thăng</a:t>
            </a:r>
            <a:r>
              <a:rPr lang="en-US" sz="2400" i="1" dirty="0">
                <a:solidFill>
                  <a:srgbClr val="262626"/>
                </a:solidFill>
                <a:effectLst/>
                <a:latin typeface="Times New Roman" panose="02020603050405020304" pitchFamily="18" charset="0"/>
                <a:ea typeface="Times New Roman" panose="02020603050405020304" pitchFamily="18" charset="0"/>
              </a:rPr>
              <a:t> Long </a:t>
            </a:r>
            <a:r>
              <a:rPr lang="en-US" sz="2400" i="1" dirty="0" err="1">
                <a:solidFill>
                  <a:srgbClr val="262626"/>
                </a:solidFill>
                <a:effectLst/>
                <a:latin typeface="Times New Roman" panose="02020603050405020304" pitchFamily="18" charset="0"/>
                <a:ea typeface="Times New Roman" panose="02020603050405020304" pitchFamily="18" charset="0"/>
              </a:rPr>
              <a:t>có</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tổng</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diện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tích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là</a:t>
            </a:r>
            <a:r>
              <a:rPr lang="en-US" sz="2400" i="1" dirty="0">
                <a:solidFill>
                  <a:srgbClr val="262626"/>
                </a:solidFill>
                <a:effectLst/>
                <a:latin typeface="Times New Roman" panose="02020603050405020304" pitchFamily="18" charset="0"/>
                <a:ea typeface="Times New Roman" panose="02020603050405020304" pitchFamily="18" charset="0"/>
              </a:rPr>
              <a:t> 18.395ha bao </a:t>
            </a:r>
            <a:r>
              <a:rPr lang="en-US" sz="2400" i="1" dirty="0" err="1">
                <a:solidFill>
                  <a:srgbClr val="262626"/>
                </a:solidFill>
                <a:effectLst/>
                <a:latin typeface="Times New Roman" panose="02020603050405020304" pitchFamily="18" charset="0"/>
                <a:ea typeface="Times New Roman" panose="02020603050405020304" pitchFamily="18" charset="0"/>
              </a:rPr>
              <a:t>gồm</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các</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khu</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khảo</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cổ</a:t>
            </a:r>
            <a:r>
              <a:rPr lang="en-US" sz="2400" i="1" dirty="0">
                <a:solidFill>
                  <a:srgbClr val="262626"/>
                </a:solidFill>
                <a:effectLst/>
                <a:latin typeface="Times New Roman" panose="02020603050405020304" pitchFamily="18" charset="0"/>
                <a:ea typeface="Times New Roman" panose="02020603050405020304" pitchFamily="18" charset="0"/>
              </a:rPr>
              <a:t> 18 </a:t>
            </a:r>
            <a:r>
              <a:rPr lang="en-US" sz="2400" i="1" dirty="0" err="1">
                <a:solidFill>
                  <a:srgbClr val="262626"/>
                </a:solidFill>
                <a:effectLst/>
                <a:latin typeface="Times New Roman" panose="02020603050405020304" pitchFamily="18" charset="0"/>
                <a:ea typeface="Times New Roman" panose="02020603050405020304" pitchFamily="18" charset="0"/>
              </a:rPr>
              <a:t>Hoàng</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Diệu</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và</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các</a:t>
            </a:r>
            <a:r>
              <a:rPr lang="en-US" sz="2400" i="1" dirty="0">
                <a:solidFill>
                  <a:srgbClr val="262626"/>
                </a:solidFill>
                <a:effectLst/>
                <a:latin typeface="Times New Roman" panose="02020603050405020304" pitchFamily="18" charset="0"/>
                <a:ea typeface="Times New Roman" panose="02020603050405020304" pitchFamily="18" charset="0"/>
              </a:rPr>
              <a:t> di </a:t>
            </a:r>
            <a:r>
              <a:rPr lang="en-US" sz="2400" i="1" dirty="0" err="1">
                <a:solidFill>
                  <a:srgbClr val="262626"/>
                </a:solidFill>
                <a:effectLst/>
                <a:latin typeface="Times New Roman" panose="02020603050405020304" pitchFamily="18" charset="0"/>
                <a:ea typeface="Times New Roman" panose="02020603050405020304" pitchFamily="18" charset="0"/>
              </a:rPr>
              <a:t>tích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khác</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còn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sót</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lại</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trong</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khu</a:t>
            </a:r>
            <a:r>
              <a:rPr lang="en-US" sz="2400" i="1" dirty="0">
                <a:solidFill>
                  <a:srgbClr val="262626"/>
                </a:solidFill>
                <a:effectLst/>
                <a:latin typeface="Times New Roman" panose="02020603050405020304" pitchFamily="18" charset="0"/>
                <a:ea typeface="Times New Roman" panose="02020603050405020304" pitchFamily="18" charset="0"/>
              </a:rPr>
              <a:t> di </a:t>
            </a:r>
            <a:r>
              <a:rPr lang="en-US" sz="2400" i="1" dirty="0" err="1">
                <a:solidFill>
                  <a:srgbClr val="262626"/>
                </a:solidFill>
                <a:effectLst/>
                <a:latin typeface="Times New Roman" panose="02020603050405020304" pitchFamily="18" charset="0"/>
                <a:ea typeface="Times New Roman" panose="02020603050405020304" pitchFamily="18" charset="0"/>
              </a:rPr>
              <a:t>tích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Thành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cổ</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Hà</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Nội</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như</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Đoan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Môn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cột</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cờ</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Hà</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Nội</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điện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Kính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Thiên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nhà</a:t>
            </a:r>
            <a:r>
              <a:rPr lang="en-US" sz="2400" i="1" dirty="0">
                <a:solidFill>
                  <a:srgbClr val="262626"/>
                </a:solidFill>
                <a:effectLst/>
                <a:latin typeface="Times New Roman" panose="02020603050405020304" pitchFamily="18" charset="0"/>
                <a:ea typeface="Times New Roman" panose="02020603050405020304" pitchFamily="18" charset="0"/>
              </a:rPr>
              <a:t> D67, </a:t>
            </a:r>
            <a:r>
              <a:rPr lang="en-US" sz="2400" i="1" dirty="0" err="1">
                <a:solidFill>
                  <a:srgbClr val="262626"/>
                </a:solidFill>
                <a:effectLst/>
                <a:latin typeface="Times New Roman" panose="02020603050405020304" pitchFamily="18" charset="0"/>
                <a:ea typeface="Times New Roman" panose="02020603050405020304" pitchFamily="18" charset="0"/>
              </a:rPr>
              <a:t>Bắc</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Môn</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Hậu</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Lâu</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tường</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thành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và</a:t>
            </a:r>
            <a:r>
              <a:rPr lang="en-US" sz="2400" i="1" dirty="0">
                <a:solidFill>
                  <a:srgbClr val="262626"/>
                </a:solidFill>
                <a:effectLst/>
                <a:latin typeface="Times New Roman" panose="02020603050405020304" pitchFamily="18" charset="0"/>
                <a:ea typeface="Times New Roman" panose="02020603050405020304" pitchFamily="18" charset="0"/>
              </a:rPr>
              <a:t> 8 </a:t>
            </a:r>
            <a:r>
              <a:rPr lang="en-US" sz="2400" i="1" dirty="0" err="1">
                <a:solidFill>
                  <a:srgbClr val="262626"/>
                </a:solidFill>
                <a:effectLst/>
                <a:latin typeface="Times New Roman" panose="02020603050405020304" pitchFamily="18" charset="0"/>
                <a:ea typeface="Times New Roman" panose="02020603050405020304" pitchFamily="18" charset="0"/>
              </a:rPr>
              <a:t>cổng</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hành</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cung</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dưới</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thời</a:t>
            </a:r>
            <a:r>
              <a:rPr lang="en-US" sz="2400" i="1" dirty="0">
                <a:solidFill>
                  <a:srgbClr val="262626"/>
                </a:solidFill>
                <a:effectLst/>
                <a:latin typeface="Times New Roman" panose="02020603050405020304" pitchFamily="18" charset="0"/>
                <a:ea typeface="Times New Roman" panose="02020603050405020304" pitchFamily="18" charset="0"/>
              </a:rPr>
              <a:t> </a:t>
            </a:r>
            <a:r>
              <a:rPr lang="en-US" sz="2400" i="1" dirty="0" err="1">
                <a:solidFill>
                  <a:srgbClr val="262626"/>
                </a:solidFill>
                <a:effectLst/>
                <a:latin typeface="Times New Roman" panose="02020603050405020304" pitchFamily="18" charset="0"/>
                <a:ea typeface="Times New Roman" panose="02020603050405020304" pitchFamily="18" charset="0"/>
              </a:rPr>
              <a:t>Nguyễn</a:t>
            </a:r>
            <a:r>
              <a:rPr lang="en-US" sz="2400" i="1" dirty="0">
                <a:solidFill>
                  <a:srgbClr val="262626"/>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Những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khu</a:t>
            </a:r>
            <a:r>
              <a:rPr lang="en-US" sz="2400" b="0" i="1" dirty="0">
                <a:solidFill>
                  <a:srgbClr val="262626"/>
                </a:solidFill>
                <a:effectLst/>
                <a:latin typeface="Times New Roman" panose="02020603050405020304" pitchFamily="18" charset="0"/>
                <a:ea typeface="Calibri" panose="020F0502020204030204" pitchFamily="34" charset="0"/>
              </a:rPr>
              <a:t> di </a:t>
            </a:r>
            <a:r>
              <a:rPr lang="en-US" sz="2400" b="0" i="1" dirty="0" err="1">
                <a:solidFill>
                  <a:srgbClr val="262626"/>
                </a:solidFill>
                <a:effectLst/>
                <a:latin typeface="Times New Roman" panose="02020603050405020304" pitchFamily="18" charset="0"/>
                <a:ea typeface="Calibri" panose="020F0502020204030204" pitchFamily="34" charset="0"/>
              </a:rPr>
              <a:t>tích</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này</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nằm</a:t>
            </a:r>
            <a:r>
              <a:rPr lang="en-US" sz="2400" b="0" i="1" dirty="0">
                <a:solidFill>
                  <a:srgbClr val="262626"/>
                </a:solidFill>
                <a:effectLst/>
                <a:latin typeface="Times New Roman" panose="02020603050405020304" pitchFamily="18" charset="0"/>
                <a:ea typeface="Calibri" panose="020F0502020204030204" pitchFamily="34" charset="0"/>
              </a:rPr>
              <a:t> ở </a:t>
            </a:r>
            <a:r>
              <a:rPr lang="en-US" sz="2400" b="0" i="1" dirty="0" err="1">
                <a:solidFill>
                  <a:srgbClr val="262626"/>
                </a:solidFill>
                <a:effectLst/>
                <a:latin typeface="Times New Roman" panose="02020603050405020304" pitchFamily="18" charset="0"/>
                <a:ea typeface="Calibri" panose="020F0502020204030204" pitchFamily="34" charset="0"/>
              </a:rPr>
              <a:t>quận</a:t>
            </a:r>
            <a:r>
              <a:rPr lang="en-US" sz="2400" b="0" i="1" dirty="0">
                <a:solidFill>
                  <a:srgbClr val="262626"/>
                </a:solidFill>
                <a:effectLst/>
                <a:latin typeface="Times New Roman" panose="02020603050405020304" pitchFamily="18" charset="0"/>
                <a:ea typeface="Calibri" panose="020F0502020204030204" pitchFamily="34" charset="0"/>
              </a:rPr>
              <a:t> Ba </a:t>
            </a:r>
            <a:r>
              <a:rPr lang="en-US" sz="2400" b="0" i="1" dirty="0" err="1">
                <a:solidFill>
                  <a:srgbClr val="262626"/>
                </a:solidFill>
                <a:effectLst/>
                <a:latin typeface="Times New Roman" panose="02020603050405020304" pitchFamily="18" charset="0"/>
                <a:ea typeface="Calibri" panose="020F0502020204030204" pitchFamily="34" charset="0"/>
              </a:rPr>
              <a:t>Đình</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và</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được</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giới</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hạn</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bởi</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các</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tuyến</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đường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phía</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Bắc</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là</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đường</a:t>
            </a:r>
            <a:r>
              <a:rPr lang="en-US" sz="2400" b="0" i="1" dirty="0">
                <a:solidFill>
                  <a:srgbClr val="262626"/>
                </a:solidFill>
                <a:effectLst/>
                <a:latin typeface="Times New Roman" panose="02020603050405020304" pitchFamily="18" charset="0"/>
                <a:ea typeface="Calibri" panose="020F0502020204030204" pitchFamily="34" charset="0"/>
              </a:rPr>
              <a:t> Phan </a:t>
            </a:r>
            <a:r>
              <a:rPr lang="en-US" sz="2400" b="0" i="1" dirty="0" err="1">
                <a:solidFill>
                  <a:srgbClr val="262626"/>
                </a:solidFill>
                <a:effectLst/>
                <a:latin typeface="Times New Roman" panose="02020603050405020304" pitchFamily="18" charset="0"/>
                <a:ea typeface="Calibri" panose="020F0502020204030204" pitchFamily="34" charset="0"/>
              </a:rPr>
              <a:t>Đình</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Phùng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phía</a:t>
            </a:r>
            <a:r>
              <a:rPr lang="en-US" sz="2400" b="0" i="1" dirty="0">
                <a:solidFill>
                  <a:srgbClr val="262626"/>
                </a:solidFill>
                <a:effectLst/>
                <a:latin typeface="Times New Roman" panose="02020603050405020304" pitchFamily="18" charset="0"/>
                <a:ea typeface="Calibri" panose="020F0502020204030204" pitchFamily="34" charset="0"/>
              </a:rPr>
              <a:t> Nam </a:t>
            </a:r>
            <a:r>
              <a:rPr lang="en-US" sz="2400" b="0" i="1" dirty="0" err="1">
                <a:solidFill>
                  <a:srgbClr val="262626"/>
                </a:solidFill>
                <a:effectLst/>
                <a:latin typeface="Times New Roman" panose="02020603050405020304" pitchFamily="18" charset="0"/>
                <a:ea typeface="Calibri" panose="020F0502020204030204" pitchFamily="34" charset="0"/>
              </a:rPr>
              <a:t>là</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đường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Bắc</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Sơn</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và</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tòa</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nhà</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Quốc</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Hội</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phía</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Tây</a:t>
            </a:r>
            <a:r>
              <a:rPr lang="en-US" sz="2400" b="0" i="1" dirty="0">
                <a:solidFill>
                  <a:srgbClr val="262626"/>
                </a:solidFill>
                <a:effectLst/>
                <a:latin typeface="Times New Roman" panose="02020603050405020304" pitchFamily="18" charset="0"/>
                <a:ea typeface="Calibri" panose="020F0502020204030204" pitchFamily="34" charset="0"/>
              </a:rPr>
              <a:t> Nam </a:t>
            </a:r>
            <a:r>
              <a:rPr lang="en-US" sz="2400" b="0" i="1" dirty="0" err="1">
                <a:solidFill>
                  <a:srgbClr val="262626"/>
                </a:solidFill>
                <a:effectLst/>
                <a:latin typeface="Times New Roman" panose="02020603050405020304" pitchFamily="18" charset="0"/>
                <a:ea typeface="Calibri" panose="020F0502020204030204" pitchFamily="34" charset="0"/>
              </a:rPr>
              <a:t>là</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đường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Điện</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Biên</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Phủ</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phía</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Tây</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là</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đường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Hoàng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Diệu</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đường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Độc</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Lập</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nhà</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Quốc</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Hội</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và</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cuối</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cùng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phía</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Đông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là</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đường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Nguyễn</a:t>
            </a:r>
            <a:r>
              <a:rPr lang="en-US" sz="2400" b="0" i="1" dirty="0">
                <a:solidFill>
                  <a:srgbClr val="262626"/>
                </a:solidFill>
                <a:effectLst/>
                <a:latin typeface="Times New Roman" panose="02020603050405020304" pitchFamily="18" charset="0"/>
                <a:ea typeface="Calibri" panose="020F0502020204030204" pitchFamily="34" charset="0"/>
              </a:rPr>
              <a:t> Tri Phương. </a:t>
            </a:r>
            <a:r>
              <a:rPr lang="en-US" sz="2400" b="0" i="1" dirty="0" err="1">
                <a:solidFill>
                  <a:srgbClr val="262626"/>
                </a:solidFill>
                <a:effectLst/>
                <a:latin typeface="Times New Roman" panose="02020603050405020304" pitchFamily="18" charset="0"/>
                <a:ea typeface="Calibri" panose="020F0502020204030204" pitchFamily="34" charset="0"/>
              </a:rPr>
              <a:t>Đây</a:t>
            </a:r>
            <a:r>
              <a:rPr lang="en-US" sz="2400" b="0" i="1" dirty="0">
                <a:solidFill>
                  <a:srgbClr val="262626"/>
                </a:solidFill>
                <a:effectLst/>
                <a:latin typeface="Times New Roman" panose="02020603050405020304" pitchFamily="18" charset="0"/>
                <a:ea typeface="Calibri" panose="020F0502020204030204" pitchFamily="34" charset="0"/>
              </a:rPr>
              <a:t> là </a:t>
            </a:r>
            <a:r>
              <a:rPr lang="en-US" sz="2400" b="0" i="1" dirty="0" err="1">
                <a:solidFill>
                  <a:srgbClr val="262626"/>
                </a:solidFill>
                <a:effectLst/>
                <a:latin typeface="Times New Roman" panose="02020603050405020304" pitchFamily="18" charset="0"/>
                <a:ea typeface="Calibri" panose="020F0502020204030204" pitchFamily="34" charset="0"/>
              </a:rPr>
              <a:t>địa</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điểm</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tham</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quan</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chắc</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chắn</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bạn</a:t>
            </a:r>
            <a:r>
              <a:rPr lang="en-US" sz="2400" b="0" i="1" dirty="0">
                <a:solidFill>
                  <a:srgbClr val="262626"/>
                </a:solidFill>
                <a:effectLst/>
                <a:latin typeface="Times New Roman" panose="02020603050405020304" pitchFamily="18" charset="0"/>
                <a:ea typeface="Calibri" panose="020F0502020204030204" pitchFamily="34" charset="0"/>
              </a:rPr>
              <a:t> sẽ </a:t>
            </a:r>
            <a:r>
              <a:rPr lang="en-US" sz="2400" b="0" i="1" dirty="0" err="1">
                <a:solidFill>
                  <a:srgbClr val="262626"/>
                </a:solidFill>
                <a:effectLst/>
                <a:latin typeface="Times New Roman" panose="02020603050405020304" pitchFamily="18" charset="0"/>
                <a:ea typeface="Calibri" panose="020F0502020204030204" pitchFamily="34" charset="0"/>
              </a:rPr>
              <a:t>không</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thê</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err="1">
                <a:solidFill>
                  <a:srgbClr val="262626"/>
                </a:solidFill>
                <a:effectLst/>
                <a:latin typeface="Times New Roman" panose="02020603050405020304" pitchFamily="18" charset="0"/>
                <a:ea typeface="Calibri" panose="020F0502020204030204" pitchFamily="34" charset="0"/>
              </a:rPr>
              <a:t>bo</a:t>
            </a:r>
            <a:r>
              <a:rPr lang="en-US" sz="2400" b="0" i="1" dirty="0">
                <a:solidFill>
                  <a:srgbClr val="262626"/>
                </a:solidFill>
                <a:effectLst/>
                <a:latin typeface="Times New Roman" panose="02020603050405020304" pitchFamily="18" charset="0"/>
                <a:ea typeface="Calibri" panose="020F0502020204030204" pitchFamily="34" charset="0"/>
              </a:rPr>
              <a:t>̉ qua </a:t>
            </a:r>
            <a:r>
              <a:rPr lang="en-US" sz="2400" b="0" i="1" dirty="0" err="1">
                <a:solidFill>
                  <a:srgbClr val="262626"/>
                </a:solidFill>
                <a:effectLst/>
                <a:latin typeface="Times New Roman" panose="02020603050405020304" pitchFamily="18" charset="0"/>
                <a:ea typeface="Calibri" panose="020F0502020204030204" pitchFamily="34" charset="0"/>
              </a:rPr>
              <a:t>khi</a:t>
            </a:r>
            <a:r>
              <a:rPr lang="en-US" sz="2400" b="0" i="1" dirty="0">
                <a:solidFill>
                  <a:srgbClr val="262626"/>
                </a:solidFill>
                <a:effectLst/>
                <a:latin typeface="Times New Roman" panose="02020603050405020304" pitchFamily="18" charset="0"/>
                <a:ea typeface="Calibri" panose="020F0502020204030204" pitchFamily="34" charset="0"/>
              </a:rPr>
              <a:t> </a:t>
            </a:r>
            <a:r>
              <a:rPr lang="en-US" sz="2400" b="0" i="1" dirty="0">
                <a:solidFill>
                  <a:srgbClr val="000000"/>
                </a:solidFill>
                <a:effectLst/>
                <a:latin typeface="Times New Roman" panose="02020603050405020304" pitchFamily="18" charset="0"/>
                <a:ea typeface="Calibri" panose="020F0502020204030204" pitchFamily="34" charset="0"/>
              </a:rPr>
              <a:t>du </a:t>
            </a:r>
            <a:r>
              <a:rPr lang="en-US" sz="2400" b="0" i="1" dirty="0" err="1">
                <a:solidFill>
                  <a:srgbClr val="000000"/>
                </a:solidFill>
                <a:effectLst/>
                <a:latin typeface="Times New Roman" panose="02020603050405020304" pitchFamily="18" charset="0"/>
                <a:ea typeface="Calibri" panose="020F0502020204030204" pitchFamily="34" charset="0"/>
              </a:rPr>
              <a:t>lịch</a:t>
            </a:r>
            <a:r>
              <a:rPr lang="en-US" sz="2400" b="0" i="1" dirty="0">
                <a:solidFill>
                  <a:srgbClr val="000000"/>
                </a:solidFill>
                <a:effectLst/>
                <a:latin typeface="Times New Roman" panose="02020603050405020304" pitchFamily="18" charset="0"/>
                <a:ea typeface="Calibri" panose="020F0502020204030204" pitchFamily="34" charset="0"/>
              </a:rPr>
              <a:t> </a:t>
            </a:r>
            <a:r>
              <a:rPr lang="en-US" sz="2400" b="0" i="1" dirty="0" err="1">
                <a:solidFill>
                  <a:srgbClr val="000000"/>
                </a:solidFill>
                <a:effectLst/>
                <a:latin typeface="Times New Roman" panose="02020603050405020304" pitchFamily="18" charset="0"/>
                <a:ea typeface="Calibri" panose="020F0502020204030204" pitchFamily="34" charset="0"/>
              </a:rPr>
              <a:t>Hà</a:t>
            </a:r>
            <a:r>
              <a:rPr lang="en-US" sz="2400" b="0" i="1" dirty="0">
                <a:solidFill>
                  <a:srgbClr val="000000"/>
                </a:solidFill>
                <a:effectLst/>
                <a:latin typeface="Times New Roman" panose="02020603050405020304" pitchFamily="18" charset="0"/>
                <a:ea typeface="Calibri" panose="020F0502020204030204" pitchFamily="34" charset="0"/>
              </a:rPr>
              <a:t> </a:t>
            </a:r>
            <a:r>
              <a:rPr lang="en-US" sz="2400" b="0" i="1" dirty="0" err="1">
                <a:solidFill>
                  <a:srgbClr val="000000"/>
                </a:solidFill>
                <a:effectLst/>
                <a:latin typeface="Times New Roman" panose="02020603050405020304" pitchFamily="18" charset="0"/>
                <a:ea typeface="Calibri" panose="020F0502020204030204" pitchFamily="34" charset="0"/>
              </a:rPr>
              <a:t>Nội</a:t>
            </a:r>
            <a:endParaRPr lang="en-US" sz="2400" b="1" dirty="0">
              <a:effectLst/>
              <a:latin typeface="Times New Roman" panose="02020603050405020304" pitchFamily="18" charset="0"/>
              <a:ea typeface="Calibri" panose="020F0502020204030204" pitchFamily="34" charset="0"/>
            </a:endParaRPr>
          </a:p>
        </p:txBody>
      </p:sp>
      <p:pic>
        <p:nvPicPr>
          <p:cNvPr id="4098" name="Ảnh 2" descr="di tích khảo cổ ở 18 Hoàng Diệu">
            <a:extLst>
              <a:ext uri="{FF2B5EF4-FFF2-40B4-BE49-F238E27FC236}">
                <a16:creationId xmlns:a16="http://schemas.microsoft.com/office/drawing/2014/main" xmlns="" id="{7580F9B7-339E-1DCA-5B23-56CCBEA8C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35" y="3988852"/>
            <a:ext cx="6363856" cy="286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Ảnh 3" descr="cột cờ Hà Nội">
            <a:extLst>
              <a:ext uri="{FF2B5EF4-FFF2-40B4-BE49-F238E27FC236}">
                <a16:creationId xmlns:a16="http://schemas.microsoft.com/office/drawing/2014/main" xmlns="" id="{53093629-E080-EB26-14CD-2DEB42412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056" y="3583709"/>
            <a:ext cx="5116944" cy="327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373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14C1A43-EE2D-5F8A-861B-36627E91AD44}"/>
              </a:ext>
            </a:extLst>
          </p:cNvPr>
          <p:cNvSpPr txBox="1"/>
          <p:nvPr/>
        </p:nvSpPr>
        <p:spPr>
          <a:xfrm>
            <a:off x="341746" y="309663"/>
            <a:ext cx="11490036" cy="1200329"/>
          </a:xfrm>
          <a:prstGeom prst="rect">
            <a:avLst/>
          </a:prstGeom>
          <a:noFill/>
        </p:spPr>
        <p:txBody>
          <a:bodyPr wrap="square">
            <a:spAutoFit/>
          </a:bodyPr>
          <a:lstStyle/>
          <a:p>
            <a:pPr marL="0" marR="0" algn="just">
              <a:spcBef>
                <a:spcPts val="0"/>
              </a:spcBef>
              <a:spcAft>
                <a:spcPts val="0"/>
              </a:spcAft>
            </a:pPr>
            <a:r>
              <a:rPr lang="en-US" sz="2400" b="1" dirty="0" err="1">
                <a:effectLst/>
                <a:latin typeface="Times New Roman" panose="02020603050405020304" pitchFamily="18" charset="0"/>
                <a:ea typeface="Calibri" panose="020F0502020204030204" pitchFamily="34" charset="0"/>
              </a:rPr>
              <a:t>Danh</a:t>
            </a:r>
            <a:r>
              <a:rPr lang="en-US" sz="2400" b="1" dirty="0">
                <a:effectLst/>
                <a:latin typeface="Times New Roman" panose="02020603050405020304" pitchFamily="18" charset="0"/>
                <a:ea typeface="Calibri" panose="020F0502020204030204" pitchFamily="34" charset="0"/>
              </a:rPr>
              <a:t> </a:t>
            </a:r>
            <a:r>
              <a:rPr lang="en-US" sz="2400" b="1" dirty="0" err="1">
                <a:effectLst/>
                <a:latin typeface="Times New Roman" panose="02020603050405020304" pitchFamily="18" charset="0"/>
                <a:ea typeface="Calibri" panose="020F0502020204030204" pitchFamily="34" charset="0"/>
              </a:rPr>
              <a:t>hiệu</a:t>
            </a:r>
            <a:r>
              <a:rPr lang="en-US" sz="2400" b="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Vào</a:t>
            </a:r>
            <a:r>
              <a:rPr lang="en-US" sz="2400" b="0" i="1" dirty="0">
                <a:effectLst/>
                <a:latin typeface="Times New Roman" panose="02020603050405020304" pitchFamily="18" charset="0"/>
                <a:ea typeface="Calibri" panose="020F0502020204030204" pitchFamily="34" charset="0"/>
              </a:rPr>
              <a:t> 20 </a:t>
            </a:r>
            <a:r>
              <a:rPr lang="en-US" sz="2400" b="0" i="1" dirty="0" err="1">
                <a:effectLst/>
                <a:latin typeface="Times New Roman" panose="02020603050405020304" pitchFamily="18" charset="0"/>
                <a:ea typeface="Calibri" panose="020F0502020204030204" pitchFamily="34" charset="0"/>
              </a:rPr>
              <a:t>giờ</a:t>
            </a:r>
            <a:r>
              <a:rPr lang="en-US" sz="2400" b="0" i="1" dirty="0">
                <a:effectLst/>
                <a:latin typeface="Times New Roman" panose="02020603050405020304" pitchFamily="18" charset="0"/>
                <a:ea typeface="Calibri" panose="020F0502020204030204" pitchFamily="34" charset="0"/>
              </a:rPr>
              <a:t> 30 </a:t>
            </a:r>
            <a:r>
              <a:rPr lang="en-US" sz="2400" b="0" i="1" dirty="0" err="1">
                <a:effectLst/>
                <a:latin typeface="Times New Roman" panose="02020603050405020304" pitchFamily="18" charset="0"/>
                <a:ea typeface="Calibri" panose="020F0502020204030204" pitchFamily="34" charset="0"/>
              </a:rPr>
              <a:t>phút</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ngày</a:t>
            </a:r>
            <a:r>
              <a:rPr lang="en-US" sz="2400" b="0" i="1" dirty="0">
                <a:effectLst/>
                <a:latin typeface="Times New Roman" panose="02020603050405020304" pitchFamily="18" charset="0"/>
                <a:ea typeface="Calibri" panose="020F0502020204030204" pitchFamily="34" charset="0"/>
              </a:rPr>
              <a:t> 31-7-2010, </a:t>
            </a:r>
            <a:r>
              <a:rPr lang="en-US" sz="2400" b="0" i="1" dirty="0" err="1">
                <a:effectLst/>
                <a:latin typeface="Times New Roman" panose="02020603050405020304" pitchFamily="18" charset="0"/>
                <a:ea typeface="Calibri" panose="020F0502020204030204" pitchFamily="34" charset="0"/>
              </a:rPr>
              <a:t>theo</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giờ</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địa</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phương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tại</a:t>
            </a:r>
            <a:r>
              <a:rPr lang="en-US" sz="2400" b="0" i="1" dirty="0">
                <a:effectLst/>
                <a:latin typeface="Times New Roman" panose="02020603050405020304" pitchFamily="18" charset="0"/>
                <a:ea typeface="Calibri" panose="020F0502020204030204" pitchFamily="34" charset="0"/>
              </a:rPr>
              <a:t> Brazil (</a:t>
            </a:r>
            <a:r>
              <a:rPr lang="en-US" sz="2400" b="0" i="1" dirty="0" err="1">
                <a:effectLst/>
                <a:latin typeface="Times New Roman" panose="02020603050405020304" pitchFamily="18" charset="0"/>
                <a:ea typeface="Calibri" panose="020F0502020204030204" pitchFamily="34" charset="0"/>
              </a:rPr>
              <a:t>tức</a:t>
            </a:r>
            <a:r>
              <a:rPr lang="en-US" sz="2400" b="0" i="1" dirty="0">
                <a:effectLst/>
                <a:latin typeface="Times New Roman" panose="02020603050405020304" pitchFamily="18" charset="0"/>
                <a:ea typeface="Calibri" panose="020F0502020204030204" pitchFamily="34" charset="0"/>
              </a:rPr>
              <a:t> 6 </a:t>
            </a:r>
            <a:r>
              <a:rPr lang="en-US" sz="2400" b="0" i="1" dirty="0" err="1">
                <a:effectLst/>
                <a:latin typeface="Times New Roman" panose="02020603050405020304" pitchFamily="18" charset="0"/>
                <a:ea typeface="Calibri" panose="020F0502020204030204" pitchFamily="34" charset="0"/>
              </a:rPr>
              <a:t>giờ</a:t>
            </a:r>
            <a:r>
              <a:rPr lang="en-US" sz="2400" b="0" i="1" dirty="0">
                <a:effectLst/>
                <a:latin typeface="Times New Roman" panose="02020603050405020304" pitchFamily="18" charset="0"/>
                <a:ea typeface="Calibri" panose="020F0502020204030204" pitchFamily="34" charset="0"/>
              </a:rPr>
              <a:t> 30 </a:t>
            </a:r>
            <a:r>
              <a:rPr lang="en-US" sz="2400" b="0" i="1" dirty="0" err="1">
                <a:effectLst/>
                <a:latin typeface="Times New Roman" panose="02020603050405020304" pitchFamily="18" charset="0"/>
                <a:ea typeface="Calibri" panose="020F0502020204030204" pitchFamily="34" charset="0"/>
              </a:rPr>
              <a:t>phút</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ngày</a:t>
            </a:r>
            <a:r>
              <a:rPr lang="en-US" sz="2400" b="0" i="1" dirty="0">
                <a:effectLst/>
                <a:latin typeface="Times New Roman" panose="02020603050405020304" pitchFamily="18" charset="0"/>
                <a:ea typeface="Calibri" panose="020F0502020204030204" pitchFamily="34" charset="0"/>
              </a:rPr>
              <a:t> 1-8-2010, </a:t>
            </a:r>
            <a:r>
              <a:rPr lang="en-US" sz="2400" b="0" i="1" dirty="0" err="1">
                <a:effectLst/>
                <a:latin typeface="Times New Roman" panose="02020603050405020304" pitchFamily="18" charset="0"/>
                <a:ea typeface="Calibri" panose="020F0502020204030204" pitchFamily="34" charset="0"/>
              </a:rPr>
              <a:t>giờ</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Việt</a:t>
            </a:r>
            <a:r>
              <a:rPr lang="en-US" sz="2400" b="0" i="1" dirty="0">
                <a:effectLst/>
                <a:latin typeface="Times New Roman" panose="02020603050405020304" pitchFamily="18" charset="0"/>
                <a:ea typeface="Calibri" panose="020F0502020204030204" pitchFamily="34" charset="0"/>
              </a:rPr>
              <a:t> Nam), </a:t>
            </a:r>
            <a:r>
              <a:rPr lang="en-US" sz="2400" b="0" i="1" dirty="0" err="1">
                <a:effectLst/>
                <a:latin typeface="Times New Roman" panose="02020603050405020304" pitchFamily="18" charset="0"/>
                <a:ea typeface="Calibri" panose="020F0502020204030204" pitchFamily="34" charset="0"/>
              </a:rPr>
              <a:t>Ủy</a:t>
            </a:r>
            <a:r>
              <a:rPr lang="en-US" sz="2400" b="0" i="1" dirty="0">
                <a:effectLst/>
                <a:latin typeface="Times New Roman" panose="02020603050405020304" pitchFamily="18" charset="0"/>
                <a:ea typeface="Calibri" panose="020F0502020204030204" pitchFamily="34" charset="0"/>
              </a:rPr>
              <a:t> ban Di </a:t>
            </a:r>
            <a:r>
              <a:rPr lang="en-US" sz="2400" b="0" i="1" dirty="0" err="1">
                <a:effectLst/>
                <a:latin typeface="Times New Roman" panose="02020603050405020304" pitchFamily="18" charset="0"/>
                <a:ea typeface="Calibri" panose="020F0502020204030204" pitchFamily="34" charset="0"/>
              </a:rPr>
              <a:t>sản</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thế</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giới</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thuộc</a:t>
            </a:r>
            <a:r>
              <a:rPr lang="en-US" sz="2400" b="0" i="1" dirty="0">
                <a:effectLst/>
                <a:latin typeface="Times New Roman" panose="02020603050405020304" pitchFamily="18" charset="0"/>
                <a:ea typeface="Calibri" panose="020F0502020204030204" pitchFamily="34" charset="0"/>
              </a:rPr>
              <a:t> UNESCO </a:t>
            </a:r>
            <a:r>
              <a:rPr lang="en-US" sz="2400" b="0" i="1" dirty="0" err="1">
                <a:effectLst/>
                <a:latin typeface="Times New Roman" panose="02020603050405020304" pitchFamily="18" charset="0"/>
                <a:ea typeface="Calibri" panose="020F0502020204030204" pitchFamily="34" charset="0"/>
              </a:rPr>
              <a:t>đã</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thông</a:t>
            </a:r>
            <a:r>
              <a:rPr lang="en-US" sz="2400" b="0" i="1" dirty="0">
                <a:effectLst/>
                <a:latin typeface="Times New Roman" panose="02020603050405020304" pitchFamily="18" charset="0"/>
                <a:ea typeface="Calibri" panose="020F0502020204030204" pitchFamily="34" charset="0"/>
              </a:rPr>
              <a:t> qua </a:t>
            </a:r>
            <a:r>
              <a:rPr lang="en-US" sz="2400" b="0" i="1" dirty="0" err="1">
                <a:effectLst/>
                <a:latin typeface="Times New Roman" panose="02020603050405020304" pitchFamily="18" charset="0"/>
                <a:ea typeface="Calibri" panose="020F0502020204030204" pitchFamily="34" charset="0"/>
              </a:rPr>
              <a:t>Nghị</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quyết</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công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nhận</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Khu</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Trung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tâm</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Hoàng</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thành</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Thăng</a:t>
            </a:r>
            <a:r>
              <a:rPr lang="en-US" sz="2400" b="0" i="1" dirty="0">
                <a:effectLst/>
                <a:latin typeface="Times New Roman" panose="02020603050405020304" pitchFamily="18" charset="0"/>
                <a:ea typeface="Calibri" panose="020F0502020204030204" pitchFamily="34" charset="0"/>
              </a:rPr>
              <a:t> Long </a:t>
            </a:r>
            <a:r>
              <a:rPr lang="en-US" sz="2400" b="0" i="1" dirty="0" err="1">
                <a:effectLst/>
                <a:latin typeface="Times New Roman" panose="02020603050405020304" pitchFamily="18" charset="0"/>
                <a:ea typeface="Calibri" panose="020F0502020204030204" pitchFamily="34" charset="0"/>
              </a:rPr>
              <a:t>là</a:t>
            </a:r>
            <a:r>
              <a:rPr lang="en-US" sz="2400" b="0" i="1" dirty="0">
                <a:effectLst/>
                <a:latin typeface="Times New Roman" panose="02020603050405020304" pitchFamily="18" charset="0"/>
                <a:ea typeface="Calibri" panose="020F0502020204030204" pitchFamily="34" charset="0"/>
              </a:rPr>
              <a:t> Di </a:t>
            </a:r>
            <a:r>
              <a:rPr lang="en-US" sz="2400" b="0" i="1" dirty="0" err="1">
                <a:effectLst/>
                <a:latin typeface="Times New Roman" panose="02020603050405020304" pitchFamily="18" charset="0"/>
                <a:ea typeface="Calibri" panose="020F0502020204030204" pitchFamily="34" charset="0"/>
              </a:rPr>
              <a:t>sản</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văn</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hóa</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thế</a:t>
            </a:r>
            <a:r>
              <a:rPr lang="en-US" sz="2400" b="0" i="1" dirty="0">
                <a:effectLst/>
                <a:latin typeface="Times New Roman" panose="02020603050405020304" pitchFamily="18" charset="0"/>
                <a:ea typeface="Calibri" panose="020F0502020204030204" pitchFamily="34" charset="0"/>
              </a:rPr>
              <a:t> </a:t>
            </a:r>
            <a:r>
              <a:rPr lang="en-US" sz="2400" b="0" i="1" dirty="0" err="1">
                <a:effectLst/>
                <a:latin typeface="Times New Roman" panose="02020603050405020304" pitchFamily="18" charset="0"/>
                <a:ea typeface="Calibri" panose="020F0502020204030204" pitchFamily="34" charset="0"/>
              </a:rPr>
              <a:t>giới</a:t>
            </a:r>
            <a:r>
              <a:rPr lang="en-US" sz="2400" b="0" i="1" dirty="0">
                <a:effectLst/>
                <a:latin typeface="Times New Roman" panose="02020603050405020304" pitchFamily="18" charset="0"/>
                <a:ea typeface="Calibri" panose="020F0502020204030204" pitchFamily="34" charset="0"/>
              </a:rPr>
              <a:t>.</a:t>
            </a:r>
            <a:endParaRPr lang="en-US" sz="2400" b="1" dirty="0">
              <a:effectLst/>
              <a:latin typeface="Times New Roman" panose="02020603050405020304" pitchFamily="18" charset="0"/>
              <a:ea typeface="Calibri" panose="020F0502020204030204" pitchFamily="34" charset="0"/>
            </a:endParaRPr>
          </a:p>
        </p:txBody>
      </p:sp>
      <p:pic>
        <p:nvPicPr>
          <p:cNvPr id="5124" name="Ảnh 2">
            <a:extLst>
              <a:ext uri="{FF2B5EF4-FFF2-40B4-BE49-F238E27FC236}">
                <a16:creationId xmlns:a16="http://schemas.microsoft.com/office/drawing/2014/main" xmlns="" id="{97C6745B-3AE0-1DF0-3D11-AD52F3FE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6" y="1662545"/>
            <a:ext cx="5310909" cy="441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Ảnh 3" descr="Hà Nội. Hoàng thành Thăng Long. Dấu ấn 10 năm. Bảo tồn Di sản văn hóa thế  giới | TTVH Online">
            <a:extLst>
              <a:ext uri="{FF2B5EF4-FFF2-40B4-BE49-F238E27FC236}">
                <a16:creationId xmlns:a16="http://schemas.microsoft.com/office/drawing/2014/main" xmlns="" id="{38C0F490-AB54-D323-B192-017AF6943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072" y="1662545"/>
            <a:ext cx="5310909" cy="473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35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75F86BD-B21E-B744-DA47-2281E4F074EC}"/>
              </a:ext>
            </a:extLst>
          </p:cNvPr>
          <p:cNvSpPr txBox="1"/>
          <p:nvPr/>
        </p:nvSpPr>
        <p:spPr>
          <a:xfrm>
            <a:off x="1334654" y="1233253"/>
            <a:ext cx="9522691" cy="2062103"/>
          </a:xfrm>
          <a:prstGeom prst="rect">
            <a:avLst/>
          </a:prstGeom>
          <a:noFill/>
        </p:spPr>
        <p:txBody>
          <a:bodyPr wrap="square">
            <a:spAutoFit/>
          </a:bodyPr>
          <a:lstStyle/>
          <a:p>
            <a:pPr marL="0" marR="0" algn="ctr">
              <a:spcBef>
                <a:spcPts val="0"/>
              </a:spcBef>
              <a:spcAft>
                <a:spcPts val="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HƯỚNG DẪN VỀ NHÀ</a:t>
            </a:r>
            <a:endParaRPr lang="en-US" sz="3200" dirty="0">
              <a:effectLst/>
              <a:latin typeface=".VnTime"/>
              <a:ea typeface="Times New Roman" panose="02020603050405020304" pitchFamily="18" charset="0"/>
              <a:cs typeface="Times New Roman" panose="02020603050405020304" pitchFamily="18" charset="0"/>
            </a:endParaRPr>
          </a:p>
          <a:p>
            <a:pPr marL="0" marR="0" algn="just">
              <a:spcBef>
                <a:spcPts val="0"/>
              </a:spcBef>
              <a:spcAft>
                <a:spcPts val="0"/>
              </a:spcAft>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Học bài, ôn lại kiến thức đã học.</a:t>
            </a:r>
            <a:endParaRPr lang="en-US" sz="3200" dirty="0">
              <a:effectLst/>
              <a:latin typeface=".VnTime"/>
              <a:ea typeface="Times New Roman" panose="02020603050405020304" pitchFamily="18" charset="0"/>
              <a:cs typeface="Times New Roman" panose="02020603050405020304" pitchFamily="18" charset="0"/>
            </a:endParaRPr>
          </a:p>
          <a:p>
            <a:pPr marL="0" marR="0" algn="just">
              <a:spcBef>
                <a:spcPts val="0"/>
              </a:spcBef>
              <a:spcAft>
                <a:spcPts val="0"/>
              </a:spcAft>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Đọc tài liệu về các địa danh khác ở Hà Nội</a:t>
            </a:r>
            <a:endParaRPr lang="en-US" sz="3200" dirty="0">
              <a:effectLst/>
              <a:latin typeface=".VnTime"/>
              <a:ea typeface="Times New Roman" panose="02020603050405020304" pitchFamily="18" charset="0"/>
              <a:cs typeface="Times New Roman" panose="02020603050405020304" pitchFamily="18" charset="0"/>
            </a:endParaRPr>
          </a:p>
          <a:p>
            <a:pPr marL="0" marR="0" algn="just">
              <a:spcBef>
                <a:spcPts val="0"/>
              </a:spcBef>
              <a:spcAft>
                <a:spcPts val="0"/>
              </a:spcAft>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Ôn tập các nội dung đã học, tiết sau kiểm tra giữa kì I.</a:t>
            </a:r>
            <a:endParaRPr lang="en-US" sz="32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4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59"/>
          <p:cNvSpPr txBox="1">
            <a:spLocks noChangeArrowheads="1"/>
          </p:cNvSpPr>
          <p:nvPr/>
        </p:nvSpPr>
        <p:spPr bwMode="auto">
          <a:xfrm>
            <a:off x="1969476" y="840912"/>
            <a:ext cx="9249509" cy="5032350"/>
          </a:xfrm>
          <a:prstGeom prst="rect">
            <a:avLst/>
          </a:prstGeom>
          <a:noFill/>
          <a:ln w="6096">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09320" marR="909320" algn="ctr">
              <a:spcBef>
                <a:spcPts val="315"/>
              </a:spcBef>
              <a:spcAft>
                <a:spcPts val="0"/>
              </a:spcAft>
            </a:pPr>
            <a:endParaRPr lang="en-US" sz="2400" b="1" dirty="0" smtClean="0">
              <a:effectLst/>
              <a:latin typeface="Arial"/>
              <a:ea typeface="Times New Roman"/>
              <a:cs typeface="Times New Roman"/>
            </a:endParaRPr>
          </a:p>
          <a:p>
            <a:pPr marL="909320" marR="909320" algn="ctr">
              <a:spcBef>
                <a:spcPts val="315"/>
              </a:spcBef>
              <a:spcAft>
                <a:spcPts val="0"/>
              </a:spcAft>
            </a:pPr>
            <a:r>
              <a:rPr lang="vi-VN" sz="2400" b="1" dirty="0" smtClean="0">
                <a:effectLst/>
                <a:latin typeface="Arial"/>
                <a:ea typeface="Times New Roman"/>
                <a:cs typeface="Times New Roman"/>
              </a:rPr>
              <a:t>PHIẾU </a:t>
            </a:r>
            <a:r>
              <a:rPr lang="vi-VN" sz="2400" b="1" dirty="0">
                <a:effectLst/>
                <a:latin typeface="Arial"/>
                <a:ea typeface="Times New Roman"/>
                <a:cs typeface="Times New Roman"/>
              </a:rPr>
              <a:t>HỌC</a:t>
            </a:r>
            <a:r>
              <a:rPr lang="vi-VN" sz="2400" b="1" spc="-10" dirty="0">
                <a:effectLst/>
                <a:latin typeface="Arial"/>
                <a:ea typeface="Times New Roman"/>
                <a:cs typeface="Times New Roman"/>
              </a:rPr>
              <a:t> </a:t>
            </a:r>
            <a:r>
              <a:rPr lang="vi-VN" sz="2400" b="1" dirty="0">
                <a:effectLst/>
                <a:latin typeface="Arial"/>
                <a:ea typeface="Times New Roman"/>
                <a:cs typeface="Times New Roman"/>
              </a:rPr>
              <a:t>TẬP</a:t>
            </a:r>
            <a:endParaRPr lang="en-US" sz="2400" dirty="0">
              <a:effectLst/>
              <a:latin typeface="Times New Roman"/>
              <a:ea typeface="Times New Roman"/>
            </a:endParaRPr>
          </a:p>
          <a:p>
            <a:pPr marL="910590" marR="909320" algn="ctr">
              <a:spcBef>
                <a:spcPts val="680"/>
              </a:spcBef>
              <a:spcAft>
                <a:spcPts val="0"/>
              </a:spcAft>
            </a:pPr>
            <a:r>
              <a:rPr lang="vi-VN" sz="2400" b="1" dirty="0">
                <a:effectLst/>
                <a:latin typeface="Arial"/>
                <a:ea typeface="Times New Roman"/>
                <a:cs typeface="Times New Roman"/>
              </a:rPr>
              <a:t>Tên</a:t>
            </a:r>
            <a:r>
              <a:rPr lang="vi-VN" sz="2400" b="1" spc="-15" dirty="0">
                <a:effectLst/>
                <a:latin typeface="Arial"/>
                <a:ea typeface="Times New Roman"/>
                <a:cs typeface="Times New Roman"/>
              </a:rPr>
              <a:t> </a:t>
            </a:r>
            <a:r>
              <a:rPr lang="vi-VN" sz="2400" b="1" dirty="0">
                <a:effectLst/>
                <a:latin typeface="Arial"/>
                <a:ea typeface="Times New Roman"/>
                <a:cs typeface="Times New Roman"/>
              </a:rPr>
              <a:t>bảo vật</a:t>
            </a:r>
            <a:r>
              <a:rPr lang="vi-VN" sz="2400" b="1" spc="5" dirty="0">
                <a:effectLst/>
                <a:latin typeface="Arial"/>
                <a:ea typeface="Times New Roman"/>
                <a:cs typeface="Times New Roman"/>
              </a:rPr>
              <a:t> </a:t>
            </a:r>
            <a:r>
              <a:rPr lang="vi-VN" sz="2400" b="1" dirty="0">
                <a:effectLst/>
                <a:latin typeface="Arial"/>
                <a:ea typeface="Times New Roman"/>
                <a:cs typeface="Times New Roman"/>
              </a:rPr>
              <a:t>quốc</a:t>
            </a:r>
            <a:r>
              <a:rPr lang="vi-VN" sz="2400" b="1" spc="-10" dirty="0">
                <a:effectLst/>
                <a:latin typeface="Arial"/>
                <a:ea typeface="Times New Roman"/>
                <a:cs typeface="Times New Roman"/>
              </a:rPr>
              <a:t> </a:t>
            </a:r>
            <a:r>
              <a:rPr lang="vi-VN" sz="2400" b="1" dirty="0" smtClean="0">
                <a:effectLst/>
                <a:latin typeface="Arial"/>
                <a:ea typeface="Times New Roman"/>
                <a:cs typeface="Times New Roman"/>
              </a:rPr>
              <a:t>gia</a:t>
            </a:r>
            <a:endParaRPr lang="en-US" sz="2400" b="1" dirty="0" smtClean="0">
              <a:effectLst/>
              <a:latin typeface="Arial"/>
              <a:ea typeface="Times New Roman"/>
              <a:cs typeface="Times New Roman"/>
            </a:endParaRPr>
          </a:p>
          <a:p>
            <a:pPr marL="910590" marR="909320" algn="ctr">
              <a:spcBef>
                <a:spcPts val="680"/>
              </a:spcBef>
              <a:spcAft>
                <a:spcPts val="0"/>
              </a:spcAft>
            </a:pPr>
            <a:endParaRPr lang="en-US" sz="2400" dirty="0">
              <a:effectLst/>
              <a:latin typeface="Times New Roman"/>
              <a:ea typeface="Times New Roman"/>
            </a:endParaRPr>
          </a:p>
          <a:p>
            <a:pPr marL="65405">
              <a:spcBef>
                <a:spcPts val="675"/>
              </a:spcBef>
              <a:spcAft>
                <a:spcPts val="0"/>
              </a:spcAft>
            </a:pPr>
            <a:r>
              <a:rPr lang="vi-VN" sz="2400" dirty="0">
                <a:effectLst/>
                <a:latin typeface="Arial MT"/>
                <a:ea typeface="Times New Roman"/>
              </a:rPr>
              <a:t>Nơi</a:t>
            </a:r>
            <a:r>
              <a:rPr lang="vi-VN" sz="2400" spc="-30" dirty="0">
                <a:effectLst/>
                <a:latin typeface="Arial MT"/>
                <a:ea typeface="Times New Roman"/>
              </a:rPr>
              <a:t> </a:t>
            </a:r>
            <a:r>
              <a:rPr lang="vi-VN" sz="2400" dirty="0">
                <a:effectLst/>
                <a:latin typeface="Arial MT"/>
                <a:ea typeface="Times New Roman"/>
              </a:rPr>
              <a:t>phát</a:t>
            </a:r>
            <a:r>
              <a:rPr lang="vi-VN" sz="2400" spc="-20" dirty="0">
                <a:effectLst/>
                <a:latin typeface="Arial MT"/>
                <a:ea typeface="Times New Roman"/>
              </a:rPr>
              <a:t> </a:t>
            </a:r>
            <a:r>
              <a:rPr lang="vi-VN" sz="2400" dirty="0">
                <a:effectLst/>
                <a:latin typeface="Arial MT"/>
                <a:ea typeface="Times New Roman"/>
              </a:rPr>
              <a:t>hiện:</a:t>
            </a:r>
            <a:endParaRPr lang="en-US" sz="2400" dirty="0">
              <a:effectLst/>
              <a:latin typeface="Times New Roman"/>
              <a:ea typeface="Times New Roman"/>
            </a:endParaRPr>
          </a:p>
          <a:p>
            <a:pPr marL="65405">
              <a:spcBef>
                <a:spcPts val="680"/>
              </a:spcBef>
              <a:spcAft>
                <a:spcPts val="0"/>
              </a:spcAft>
            </a:pPr>
            <a:r>
              <a:rPr lang="vi-VN" sz="2400" dirty="0">
                <a:effectLst/>
                <a:latin typeface="Arial MT"/>
                <a:ea typeface="Times New Roman"/>
              </a:rPr>
              <a:t>Niên</a:t>
            </a:r>
            <a:r>
              <a:rPr lang="vi-VN" sz="2400" spc="55" dirty="0">
                <a:effectLst/>
                <a:latin typeface="Arial MT"/>
                <a:ea typeface="Times New Roman"/>
              </a:rPr>
              <a:t> </a:t>
            </a:r>
            <a:r>
              <a:rPr lang="vi-VN" sz="2400" dirty="0">
                <a:effectLst/>
                <a:latin typeface="Arial MT"/>
                <a:ea typeface="Times New Roman"/>
              </a:rPr>
              <a:t>đại:</a:t>
            </a:r>
            <a:endParaRPr lang="en-US" sz="2400" dirty="0">
              <a:effectLst/>
              <a:latin typeface="Times New Roman"/>
              <a:ea typeface="Times New Roman"/>
            </a:endParaRPr>
          </a:p>
          <a:p>
            <a:pPr marL="65405">
              <a:spcBef>
                <a:spcPts val="680"/>
              </a:spcBef>
              <a:spcAft>
                <a:spcPts val="0"/>
              </a:spcAft>
            </a:pPr>
            <a:r>
              <a:rPr lang="vi-VN" sz="2400" spc="-5" dirty="0">
                <a:effectLst/>
                <a:latin typeface="Arial MT"/>
                <a:ea typeface="Times New Roman"/>
              </a:rPr>
              <a:t>Các</a:t>
            </a:r>
            <a:r>
              <a:rPr lang="vi-VN" sz="2400" spc="-25" dirty="0">
                <a:effectLst/>
                <a:latin typeface="Arial MT"/>
                <a:ea typeface="Times New Roman"/>
              </a:rPr>
              <a:t> </a:t>
            </a:r>
            <a:r>
              <a:rPr lang="vi-VN" sz="2400" spc="-5" dirty="0">
                <a:effectLst/>
                <a:latin typeface="Arial MT"/>
                <a:ea typeface="Times New Roman"/>
              </a:rPr>
              <a:t>đặc</a:t>
            </a:r>
            <a:r>
              <a:rPr lang="vi-VN" sz="2400" spc="-20" dirty="0">
                <a:effectLst/>
                <a:latin typeface="Arial MT"/>
                <a:ea typeface="Times New Roman"/>
              </a:rPr>
              <a:t> </a:t>
            </a:r>
            <a:r>
              <a:rPr lang="vi-VN" sz="2400" dirty="0">
                <a:effectLst/>
                <a:latin typeface="Arial MT"/>
                <a:ea typeface="Times New Roman"/>
              </a:rPr>
              <a:t>điểm</a:t>
            </a:r>
            <a:r>
              <a:rPr lang="vi-VN" sz="2400" spc="-20" dirty="0">
                <a:effectLst/>
                <a:latin typeface="Arial MT"/>
                <a:ea typeface="Times New Roman"/>
              </a:rPr>
              <a:t> </a:t>
            </a:r>
            <a:r>
              <a:rPr lang="vi-VN" sz="2400" dirty="0">
                <a:effectLst/>
                <a:latin typeface="Arial MT"/>
                <a:ea typeface="Times New Roman"/>
              </a:rPr>
              <a:t>chính:</a:t>
            </a:r>
            <a:endParaRPr lang="en-US" sz="2400" dirty="0">
              <a:effectLst/>
              <a:latin typeface="Times New Roman"/>
              <a:ea typeface="Times New Roman"/>
            </a:endParaRPr>
          </a:p>
          <a:p>
            <a:pPr marL="65405">
              <a:spcBef>
                <a:spcPts val="680"/>
              </a:spcBef>
              <a:spcAft>
                <a:spcPts val="0"/>
              </a:spcAft>
            </a:pPr>
            <a:r>
              <a:rPr lang="vi-VN" sz="2400" dirty="0">
                <a:effectLst/>
                <a:latin typeface="Arial MT"/>
                <a:ea typeface="Times New Roman"/>
              </a:rPr>
              <a:t>Ý </a:t>
            </a:r>
            <a:r>
              <a:rPr lang="vi-VN" sz="2400" spc="-5" dirty="0">
                <a:effectLst/>
                <a:latin typeface="Arial MT"/>
                <a:ea typeface="Times New Roman"/>
              </a:rPr>
              <a:t>nghĩ</a:t>
            </a:r>
            <a:r>
              <a:rPr lang="vi-VN" sz="2400" spc="-15" dirty="0">
                <a:effectLst/>
                <a:latin typeface="Arial MT"/>
                <a:ea typeface="Times New Roman"/>
              </a:rPr>
              <a:t>a</a:t>
            </a:r>
            <a:r>
              <a:rPr lang="vi-VN" sz="2400" dirty="0">
                <a:effectLst/>
                <a:latin typeface="Arial MT"/>
                <a:ea typeface="Times New Roman"/>
              </a:rPr>
              <a:t>/</a:t>
            </a:r>
            <a:r>
              <a:rPr lang="vi-VN" sz="2400" spc="-5" dirty="0">
                <a:effectLst/>
                <a:latin typeface="Arial MT"/>
                <a:ea typeface="Times New Roman"/>
              </a:rPr>
              <a:t>g</a:t>
            </a:r>
            <a:r>
              <a:rPr lang="vi-VN" sz="2400" spc="-10" dirty="0">
                <a:effectLst/>
                <a:latin typeface="Arial MT"/>
                <a:ea typeface="Times New Roman"/>
              </a:rPr>
              <a:t>i</a:t>
            </a:r>
            <a:r>
              <a:rPr lang="vi-VN" sz="2400" dirty="0">
                <a:effectLst/>
                <a:latin typeface="Arial MT"/>
                <a:ea typeface="Times New Roman"/>
              </a:rPr>
              <a:t>á </a:t>
            </a:r>
            <a:r>
              <a:rPr lang="vi-VN" sz="2400" spc="-5" dirty="0">
                <a:effectLst/>
                <a:latin typeface="Arial MT"/>
                <a:ea typeface="Times New Roman"/>
              </a:rPr>
              <a:t>t</a:t>
            </a:r>
            <a:r>
              <a:rPr lang="vi-VN" sz="2400" spc="5" dirty="0">
                <a:effectLst/>
                <a:latin typeface="Arial MT"/>
                <a:ea typeface="Times New Roman"/>
              </a:rPr>
              <a:t>r</a:t>
            </a:r>
            <a:r>
              <a:rPr lang="vi-VN" sz="2400" dirty="0">
                <a:effectLst/>
                <a:latin typeface="Arial MT"/>
                <a:ea typeface="Times New Roman"/>
              </a:rPr>
              <a:t>ị c</a:t>
            </a:r>
            <a:r>
              <a:rPr lang="vi-VN" sz="2400" spc="-5" dirty="0">
                <a:effectLst/>
                <a:latin typeface="Arial MT"/>
                <a:ea typeface="Times New Roman"/>
              </a:rPr>
              <a:t>ủ</a:t>
            </a:r>
            <a:r>
              <a:rPr lang="vi-VN" sz="2400" dirty="0">
                <a:effectLst/>
                <a:latin typeface="Arial MT"/>
                <a:ea typeface="Times New Roman"/>
              </a:rPr>
              <a:t>a</a:t>
            </a:r>
            <a:r>
              <a:rPr lang="vi-VN" sz="2400" spc="-10" dirty="0">
                <a:effectLst/>
                <a:latin typeface="Arial MT"/>
                <a:ea typeface="Times New Roman"/>
              </a:rPr>
              <a:t> </a:t>
            </a:r>
            <a:r>
              <a:rPr lang="vi-VN" sz="2400" spc="-5" dirty="0">
                <a:effectLst/>
                <a:latin typeface="Arial MT"/>
                <a:ea typeface="Times New Roman"/>
              </a:rPr>
              <a:t>bả</a:t>
            </a:r>
            <a:r>
              <a:rPr lang="vi-VN" sz="2400" dirty="0">
                <a:effectLst/>
                <a:latin typeface="Arial MT"/>
                <a:ea typeface="Times New Roman"/>
              </a:rPr>
              <a:t>o </a:t>
            </a:r>
            <a:r>
              <a:rPr lang="vi-VN" sz="2400" spc="-10" dirty="0">
                <a:effectLst/>
                <a:latin typeface="Arial MT"/>
                <a:ea typeface="Times New Roman"/>
              </a:rPr>
              <a:t>v</a:t>
            </a:r>
            <a:r>
              <a:rPr lang="vi-VN" sz="2400" spc="-5" dirty="0">
                <a:effectLst/>
                <a:latin typeface="Arial MT"/>
                <a:ea typeface="Times New Roman"/>
              </a:rPr>
              <a:t>ậ</a:t>
            </a:r>
            <a:r>
              <a:rPr lang="vi-VN" sz="2400" spc="5" dirty="0">
                <a:effectLst/>
                <a:latin typeface="Arial MT"/>
                <a:ea typeface="Times New Roman"/>
              </a:rPr>
              <a:t>t:</a:t>
            </a:r>
            <a:endParaRPr lang="en-US" sz="2400" dirty="0">
              <a:effectLst/>
              <a:latin typeface="Times New Roman"/>
              <a:ea typeface="Times New Roman"/>
            </a:endParaRPr>
          </a:p>
          <a:p>
            <a:pPr marL="65405" marR="1054735">
              <a:lnSpc>
                <a:spcPct val="153000"/>
              </a:lnSpc>
              <a:spcBef>
                <a:spcPts val="680"/>
              </a:spcBef>
              <a:spcAft>
                <a:spcPts val="0"/>
              </a:spcAft>
            </a:pPr>
            <a:r>
              <a:rPr lang="vi-VN" sz="2400" dirty="0">
                <a:effectLst/>
                <a:latin typeface="Arial MT"/>
                <a:ea typeface="Times New Roman"/>
              </a:rPr>
              <a:t>Năm</a:t>
            </a:r>
            <a:r>
              <a:rPr lang="vi-VN" sz="2400" spc="75" dirty="0">
                <a:effectLst/>
                <a:latin typeface="Arial MT"/>
                <a:ea typeface="Times New Roman"/>
              </a:rPr>
              <a:t> </a:t>
            </a:r>
            <a:r>
              <a:rPr lang="vi-VN" sz="2400" dirty="0">
                <a:effectLst/>
                <a:latin typeface="Arial MT"/>
                <a:ea typeface="Times New Roman"/>
              </a:rPr>
              <a:t>công</a:t>
            </a:r>
            <a:r>
              <a:rPr lang="vi-VN" sz="2400" spc="55" dirty="0">
                <a:effectLst/>
                <a:latin typeface="Arial MT"/>
                <a:ea typeface="Times New Roman"/>
              </a:rPr>
              <a:t> </a:t>
            </a:r>
            <a:r>
              <a:rPr lang="vi-VN" sz="2400" dirty="0">
                <a:effectLst/>
                <a:latin typeface="Arial MT"/>
                <a:ea typeface="Times New Roman"/>
              </a:rPr>
              <a:t>nhận</a:t>
            </a:r>
            <a:r>
              <a:rPr lang="vi-VN" sz="2400" spc="65" dirty="0">
                <a:effectLst/>
                <a:latin typeface="Arial MT"/>
                <a:ea typeface="Times New Roman"/>
              </a:rPr>
              <a:t> </a:t>
            </a:r>
            <a:r>
              <a:rPr lang="vi-VN" sz="2400" dirty="0">
                <a:effectLst/>
                <a:latin typeface="Arial MT"/>
                <a:ea typeface="Times New Roman"/>
              </a:rPr>
              <a:t>Bảo</a:t>
            </a:r>
            <a:r>
              <a:rPr lang="vi-VN" sz="2400" spc="55" dirty="0">
                <a:effectLst/>
                <a:latin typeface="Arial MT"/>
                <a:ea typeface="Times New Roman"/>
              </a:rPr>
              <a:t> </a:t>
            </a:r>
            <a:r>
              <a:rPr lang="vi-VN" sz="2400" dirty="0">
                <a:effectLst/>
                <a:latin typeface="Arial MT"/>
                <a:ea typeface="Times New Roman"/>
              </a:rPr>
              <a:t>vật</a:t>
            </a:r>
            <a:r>
              <a:rPr lang="vi-VN" sz="2400" spc="50" dirty="0">
                <a:effectLst/>
                <a:latin typeface="Arial MT"/>
                <a:ea typeface="Times New Roman"/>
              </a:rPr>
              <a:t> </a:t>
            </a:r>
            <a:r>
              <a:rPr lang="vi-VN" sz="2400" dirty="0">
                <a:effectLst/>
                <a:latin typeface="Arial MT"/>
                <a:ea typeface="Times New Roman"/>
              </a:rPr>
              <a:t>quốc</a:t>
            </a:r>
            <a:r>
              <a:rPr lang="vi-VN" sz="2400" spc="70" dirty="0">
                <a:effectLst/>
                <a:latin typeface="Arial MT"/>
                <a:ea typeface="Times New Roman"/>
              </a:rPr>
              <a:t> </a:t>
            </a:r>
            <a:r>
              <a:rPr lang="vi-VN" sz="2400" dirty="0">
                <a:effectLst/>
                <a:latin typeface="Arial MT"/>
                <a:ea typeface="Times New Roman"/>
              </a:rPr>
              <a:t>gia:</a:t>
            </a:r>
            <a:r>
              <a:rPr lang="vi-VN" sz="2400" spc="-245" dirty="0">
                <a:effectLst/>
                <a:latin typeface="Arial MT"/>
                <a:ea typeface="Times New Roman"/>
              </a:rPr>
              <a:t> </a:t>
            </a:r>
            <a:endParaRPr lang="en-US" sz="2400" spc="-245" dirty="0">
              <a:effectLst/>
              <a:latin typeface="Arial MT"/>
              <a:ea typeface="Times New Roman"/>
            </a:endParaRPr>
          </a:p>
        </p:txBody>
      </p:sp>
    </p:spTree>
    <p:extLst>
      <p:ext uri="{BB962C8B-B14F-4D97-AF65-F5344CB8AC3E}">
        <p14:creationId xmlns:p14="http://schemas.microsoft.com/office/powerpoint/2010/main" val="374923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786" y="210085"/>
            <a:ext cx="8715364" cy="6555641"/>
          </a:xfrm>
          <a:prstGeom prst="rect">
            <a:avLst/>
          </a:prstGeom>
        </p:spPr>
        <p:txBody>
          <a:bodyPr wrap="square">
            <a:spAutoFit/>
          </a:bodyPr>
          <a:lstStyle/>
          <a:p>
            <a:r>
              <a:rPr lang="vi-VN" sz="2800" dirty="0" smtClean="0">
                <a:latin typeface="+mj-lt"/>
              </a:rPr>
              <a:t>Được </a:t>
            </a:r>
            <a:r>
              <a:rPr lang="vi-VN" sz="2800" dirty="0">
                <a:latin typeface="+mj-lt"/>
              </a:rPr>
              <a:t>phát hiện năm 1982 tại khu Mả Tre, thuộc xóm Chợ, nằm về phía tây nam Cửa Nam thành Cổ Loa, lọt giữa 02 vòng thành Trung và thành Nội. Trống được chôn ngửa, bên trong chứa hơn 200 hiện vật bằng đồng gồm: một phần mặt trống nhỏ, lưỡi cày, xẻng, cuốc, rìu, giáo, dao găm, mũi tên, thố, mảnh thạp, tiền, mảnh vụn đồng… có niên đại cách ngày nay trên 2 000 năm.</a:t>
            </a:r>
            <a:endParaRPr lang="en-US" sz="2800" dirty="0">
              <a:latin typeface="+mj-lt"/>
            </a:endParaRPr>
          </a:p>
          <a:p>
            <a:r>
              <a:rPr lang="vi-VN" sz="2800" dirty="0" smtClean="0">
                <a:latin typeface="+mj-lt"/>
              </a:rPr>
              <a:t>Đặc </a:t>
            </a:r>
            <a:r>
              <a:rPr lang="vi-VN" sz="2800" dirty="0">
                <a:latin typeface="+mj-lt"/>
              </a:rPr>
              <a:t>biệt, đây là chiếc trống đồng Đông Sơn được phát hiện đầu tiên trong thành Cổ Loa có khắc minh văn chữ Hán.</a:t>
            </a:r>
            <a:endParaRPr lang="en-US" sz="2800" dirty="0">
              <a:latin typeface="+mj-lt"/>
            </a:endParaRPr>
          </a:p>
          <a:p>
            <a:r>
              <a:rPr lang="vi-VN" sz="2800" dirty="0">
                <a:latin typeface="+mj-lt"/>
              </a:rPr>
              <a:t>Hoa văn trang trí giữa mặt trống là hình ngôi sao nổi 14 </a:t>
            </a:r>
            <a:r>
              <a:rPr lang="vi-VN" sz="2800" dirty="0" smtClean="0">
                <a:latin typeface="+mj-lt"/>
              </a:rPr>
              <a:t>cán</a:t>
            </a:r>
            <a:r>
              <a:rPr lang="en-US" sz="2800" dirty="0" smtClean="0">
                <a:latin typeface="Times New Roman" pitchFamily="18" charset="0"/>
                <a:cs typeface="Times New Roman" pitchFamily="18" charset="0"/>
              </a:rPr>
              <a:t>h.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nghiệp</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Tháng</a:t>
            </a:r>
            <a:r>
              <a:rPr lang="en-US" sz="2800" dirty="0" smtClean="0">
                <a:latin typeface="Times New Roman" pitchFamily="18" charset="0"/>
                <a:cs typeface="Times New Roman" pitchFamily="18" charset="0"/>
              </a:rPr>
              <a:t> 12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2015, </a:t>
            </a:r>
            <a:r>
              <a:rPr lang="en-US" sz="2800" dirty="0" err="1" smtClean="0">
                <a:latin typeface="Times New Roman" pitchFamily="18" charset="0"/>
                <a:cs typeface="Times New Roman" pitchFamily="18" charset="0"/>
              </a:rPr>
              <a:t>trống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Cổ</a:t>
            </a:r>
            <a:r>
              <a:rPr lang="en-US" sz="2800" dirty="0" smtClean="0">
                <a:latin typeface="Times New Roman" pitchFamily="18" charset="0"/>
                <a:cs typeface="Times New Roman" pitchFamily="18" charset="0"/>
              </a:rPr>
              <a:t> Loa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a:t>
            </a:r>
            <a:r>
              <a:rPr lang="en-US" sz="2800" dirty="0" smtClean="0">
                <a:latin typeface="Times New Roman" pitchFamily="18" charset="0"/>
                <a:cs typeface="Times New Roman" pitchFamily="18" charset="0"/>
              </a:rPr>
              <a:t>.</a:t>
            </a:r>
            <a:endParaRPr lang="en-US" sz="2800"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848" y="251217"/>
            <a:ext cx="2942492"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809150" y="5330640"/>
            <a:ext cx="3992450" cy="584775"/>
          </a:xfrm>
          <a:prstGeom prst="rect">
            <a:avLst/>
          </a:prstGeom>
          <a:noFill/>
        </p:spPr>
        <p:txBody>
          <a:bodyPr wrap="square" rtlCol="0">
            <a:spAutoFit/>
          </a:bodyPr>
          <a:lstStyle/>
          <a:p>
            <a:r>
              <a:rPr lang="en-US" sz="3200" dirty="0" err="1" smtClean="0">
                <a:solidFill>
                  <a:srgbClr val="FF0000"/>
                </a:solidFill>
              </a:rPr>
              <a:t>Trống</a:t>
            </a:r>
            <a:r>
              <a:rPr lang="en-US" sz="3200" dirty="0" smtClean="0">
                <a:solidFill>
                  <a:srgbClr val="FF0000"/>
                </a:solidFill>
              </a:rPr>
              <a:t> </a:t>
            </a:r>
            <a:r>
              <a:rPr lang="en-US" sz="3200" dirty="0" err="1" smtClean="0">
                <a:solidFill>
                  <a:srgbClr val="FF0000"/>
                </a:solidFill>
              </a:rPr>
              <a:t>đồng</a:t>
            </a:r>
            <a:r>
              <a:rPr lang="en-US" sz="3200" dirty="0" smtClean="0">
                <a:solidFill>
                  <a:srgbClr val="FF0000"/>
                </a:solidFill>
              </a:rPr>
              <a:t> </a:t>
            </a:r>
            <a:r>
              <a:rPr lang="en-US" sz="3200" dirty="0" err="1" smtClean="0">
                <a:solidFill>
                  <a:srgbClr val="FF0000"/>
                </a:solidFill>
              </a:rPr>
              <a:t>Cổ</a:t>
            </a:r>
            <a:r>
              <a:rPr lang="en-US" sz="3200" dirty="0" smtClean="0">
                <a:solidFill>
                  <a:srgbClr val="FF0000"/>
                </a:solidFill>
              </a:rPr>
              <a:t> Loa</a:t>
            </a:r>
            <a:endParaRPr lang="en-US" sz="3200" dirty="0">
              <a:solidFill>
                <a:srgbClr val="FF000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24" t="6368" r="3715" b="396"/>
          <a:stretch/>
        </p:blipFill>
        <p:spPr bwMode="auto">
          <a:xfrm>
            <a:off x="8714704" y="2792196"/>
            <a:ext cx="3477296" cy="244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16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59"/>
          <p:cNvSpPr txBox="1">
            <a:spLocks noChangeArrowheads="1"/>
          </p:cNvSpPr>
          <p:nvPr/>
        </p:nvSpPr>
        <p:spPr bwMode="auto">
          <a:xfrm>
            <a:off x="824248" y="412125"/>
            <a:ext cx="10394737" cy="5396248"/>
          </a:xfrm>
          <a:prstGeom prst="rect">
            <a:avLst/>
          </a:prstGeom>
          <a:noFill/>
          <a:ln w="762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09320" marR="909320" algn="ctr">
              <a:spcBef>
                <a:spcPts val="315"/>
              </a:spcBef>
              <a:spcAft>
                <a:spcPts val="0"/>
              </a:spcAft>
            </a:pPr>
            <a:endParaRPr lang="en-US" sz="2400" b="1" dirty="0" smtClean="0">
              <a:effectLst/>
              <a:latin typeface="Arial"/>
              <a:ea typeface="Times New Roman"/>
              <a:cs typeface="Times New Roman"/>
            </a:endParaRPr>
          </a:p>
          <a:p>
            <a:pPr marL="909320" marR="909320" algn="ctr">
              <a:spcBef>
                <a:spcPts val="315"/>
              </a:spcBef>
              <a:spcAft>
                <a:spcPts val="0"/>
              </a:spcAft>
            </a:pPr>
            <a:r>
              <a:rPr lang="vi-VN" sz="2400" b="1" dirty="0" smtClean="0">
                <a:effectLst/>
                <a:latin typeface="Arial"/>
                <a:ea typeface="Times New Roman"/>
                <a:cs typeface="Times New Roman"/>
              </a:rPr>
              <a:t>PHIẾU </a:t>
            </a:r>
            <a:r>
              <a:rPr lang="vi-VN" sz="2400" b="1" dirty="0">
                <a:effectLst/>
                <a:latin typeface="Arial"/>
                <a:ea typeface="Times New Roman"/>
                <a:cs typeface="Times New Roman"/>
              </a:rPr>
              <a:t>HỌC</a:t>
            </a:r>
            <a:r>
              <a:rPr lang="vi-VN" sz="2400" b="1" spc="-10" dirty="0">
                <a:effectLst/>
                <a:latin typeface="Arial"/>
                <a:ea typeface="Times New Roman"/>
                <a:cs typeface="Times New Roman"/>
              </a:rPr>
              <a:t> </a:t>
            </a:r>
            <a:r>
              <a:rPr lang="vi-VN" sz="2400" b="1" dirty="0">
                <a:effectLst/>
                <a:latin typeface="Arial"/>
                <a:ea typeface="Times New Roman"/>
                <a:cs typeface="Times New Roman"/>
              </a:rPr>
              <a:t>TẬP</a:t>
            </a:r>
            <a:endParaRPr lang="en-US" sz="2400" dirty="0">
              <a:effectLst/>
              <a:latin typeface="Times New Roman"/>
              <a:ea typeface="Times New Roman"/>
            </a:endParaRPr>
          </a:p>
          <a:p>
            <a:pPr marL="910590" marR="909320" algn="ctr">
              <a:spcBef>
                <a:spcPts val="680"/>
              </a:spcBef>
              <a:spcAft>
                <a:spcPts val="0"/>
              </a:spcAft>
            </a:pPr>
            <a:r>
              <a:rPr lang="en-US" sz="2400" b="1" dirty="0" err="1" smtClean="0">
                <a:solidFill>
                  <a:srgbClr val="FF0000"/>
                </a:solidFill>
                <a:effectLst/>
                <a:latin typeface="Arial"/>
                <a:ea typeface="Times New Roman"/>
                <a:cs typeface="Times New Roman"/>
              </a:rPr>
              <a:t>Trống</a:t>
            </a:r>
            <a:r>
              <a:rPr lang="en-US" sz="2400" b="1" dirty="0" smtClean="0">
                <a:solidFill>
                  <a:srgbClr val="FF0000"/>
                </a:solidFill>
                <a:effectLst/>
                <a:latin typeface="Arial"/>
                <a:ea typeface="Times New Roman"/>
                <a:cs typeface="Times New Roman"/>
              </a:rPr>
              <a:t> </a:t>
            </a:r>
            <a:r>
              <a:rPr lang="en-US" sz="2400" b="1" dirty="0" err="1" smtClean="0">
                <a:solidFill>
                  <a:srgbClr val="FF0000"/>
                </a:solidFill>
                <a:effectLst/>
                <a:latin typeface="Arial"/>
                <a:ea typeface="Times New Roman"/>
                <a:cs typeface="Times New Roman"/>
              </a:rPr>
              <a:t>đồng</a:t>
            </a:r>
            <a:r>
              <a:rPr lang="en-US" sz="2400" b="1" dirty="0" smtClean="0">
                <a:solidFill>
                  <a:srgbClr val="FF0000"/>
                </a:solidFill>
                <a:effectLst/>
                <a:latin typeface="Arial"/>
                <a:ea typeface="Times New Roman"/>
                <a:cs typeface="Times New Roman"/>
              </a:rPr>
              <a:t> </a:t>
            </a:r>
            <a:r>
              <a:rPr lang="en-US" sz="2400" b="1" dirty="0" err="1" smtClean="0">
                <a:solidFill>
                  <a:srgbClr val="FF0000"/>
                </a:solidFill>
                <a:effectLst/>
                <a:latin typeface="Arial"/>
                <a:ea typeface="Times New Roman"/>
                <a:cs typeface="Times New Roman"/>
              </a:rPr>
              <a:t>Cổ</a:t>
            </a:r>
            <a:r>
              <a:rPr lang="en-US" sz="2400" b="1" dirty="0" smtClean="0">
                <a:solidFill>
                  <a:srgbClr val="FF0000"/>
                </a:solidFill>
                <a:effectLst/>
                <a:latin typeface="Arial"/>
                <a:ea typeface="Times New Roman"/>
                <a:cs typeface="Times New Roman"/>
              </a:rPr>
              <a:t> </a:t>
            </a:r>
            <a:r>
              <a:rPr lang="en-US" sz="2400" b="1" dirty="0" err="1" smtClean="0">
                <a:solidFill>
                  <a:srgbClr val="FF0000"/>
                </a:solidFill>
                <a:effectLst/>
                <a:latin typeface="Arial"/>
                <a:ea typeface="Times New Roman"/>
                <a:cs typeface="Times New Roman"/>
              </a:rPr>
              <a:t>loa</a:t>
            </a:r>
            <a:endParaRPr lang="en-US" sz="2400" dirty="0">
              <a:solidFill>
                <a:srgbClr val="FF0000"/>
              </a:solidFill>
              <a:effectLst/>
              <a:latin typeface="Times New Roman"/>
              <a:ea typeface="Times New Roman"/>
            </a:endParaRPr>
          </a:p>
          <a:p>
            <a:pPr marL="65405">
              <a:spcBef>
                <a:spcPts val="675"/>
              </a:spcBef>
              <a:spcAft>
                <a:spcPts val="0"/>
              </a:spcAft>
            </a:pPr>
            <a:r>
              <a:rPr lang="vi-VN" sz="2400" dirty="0">
                <a:effectLst/>
                <a:latin typeface="Arial MT"/>
                <a:ea typeface="Times New Roman"/>
              </a:rPr>
              <a:t>Nơi</a:t>
            </a:r>
            <a:r>
              <a:rPr lang="vi-VN" sz="2400" spc="-30" dirty="0">
                <a:effectLst/>
                <a:latin typeface="Arial MT"/>
                <a:ea typeface="Times New Roman"/>
              </a:rPr>
              <a:t> </a:t>
            </a:r>
            <a:r>
              <a:rPr lang="vi-VN" sz="2400" dirty="0">
                <a:effectLst/>
                <a:latin typeface="Arial MT"/>
                <a:ea typeface="Times New Roman"/>
              </a:rPr>
              <a:t>phát</a:t>
            </a:r>
            <a:r>
              <a:rPr lang="vi-VN" sz="2400" spc="-20" dirty="0">
                <a:effectLst/>
                <a:latin typeface="Arial MT"/>
                <a:ea typeface="Times New Roman"/>
              </a:rPr>
              <a:t> </a:t>
            </a:r>
            <a:r>
              <a:rPr lang="vi-VN" sz="2400" dirty="0">
                <a:effectLst/>
                <a:latin typeface="Arial MT"/>
                <a:ea typeface="Times New Roman"/>
              </a:rPr>
              <a:t>hiện</a:t>
            </a:r>
            <a:r>
              <a:rPr lang="vi-VN" sz="2400" dirty="0" smtClean="0">
                <a:effectLst/>
                <a:latin typeface="Arial MT"/>
                <a:ea typeface="Times New Roman"/>
              </a:rPr>
              <a:t>:</a:t>
            </a:r>
            <a:r>
              <a:rPr lang="en-US" sz="2400" dirty="0" smtClean="0">
                <a:effectLst/>
                <a:latin typeface="Arial MT"/>
                <a:ea typeface="Times New Roman"/>
              </a:rPr>
              <a:t> </a:t>
            </a:r>
            <a:r>
              <a:rPr lang="vi-VN" sz="2400" i="1" dirty="0">
                <a:solidFill>
                  <a:srgbClr val="FF0000"/>
                </a:solidFill>
              </a:rPr>
              <a:t>khu Mả Tre, thuộc xóm Chợ</a:t>
            </a:r>
            <a:endParaRPr lang="en-US" sz="2400" i="1" dirty="0">
              <a:solidFill>
                <a:srgbClr val="FF0000"/>
              </a:solidFill>
              <a:effectLst/>
              <a:latin typeface="Times New Roman"/>
              <a:ea typeface="Times New Roman"/>
            </a:endParaRPr>
          </a:p>
          <a:p>
            <a:pPr marL="65405">
              <a:spcBef>
                <a:spcPts val="680"/>
              </a:spcBef>
              <a:spcAft>
                <a:spcPts val="0"/>
              </a:spcAft>
            </a:pPr>
            <a:r>
              <a:rPr lang="vi-VN" sz="2400" dirty="0">
                <a:effectLst/>
                <a:latin typeface="Arial MT"/>
                <a:ea typeface="Times New Roman"/>
              </a:rPr>
              <a:t>Niên</a:t>
            </a:r>
            <a:r>
              <a:rPr lang="vi-VN" sz="2400" spc="55" dirty="0">
                <a:effectLst/>
                <a:latin typeface="Arial MT"/>
                <a:ea typeface="Times New Roman"/>
              </a:rPr>
              <a:t> </a:t>
            </a:r>
            <a:r>
              <a:rPr lang="vi-VN" sz="2400" dirty="0">
                <a:effectLst/>
                <a:latin typeface="Arial MT"/>
                <a:ea typeface="Times New Roman"/>
              </a:rPr>
              <a:t>đại</a:t>
            </a:r>
            <a:r>
              <a:rPr lang="vi-VN" sz="2400" dirty="0" smtClean="0">
                <a:effectLst/>
                <a:latin typeface="Arial MT"/>
                <a:ea typeface="Times New Roman"/>
              </a:rPr>
              <a:t>:</a:t>
            </a:r>
            <a:r>
              <a:rPr lang="en-US" sz="2400" dirty="0" smtClean="0">
                <a:effectLst/>
                <a:latin typeface="Arial MT"/>
                <a:ea typeface="Times New Roman"/>
              </a:rPr>
              <a:t> </a:t>
            </a:r>
            <a:r>
              <a:rPr lang="vi-VN" sz="2400" i="1" dirty="0">
                <a:solidFill>
                  <a:srgbClr val="FF0000"/>
                </a:solidFill>
              </a:rPr>
              <a:t>cách ngày nay trên 2 000 năm</a:t>
            </a:r>
            <a:endParaRPr lang="en-US" sz="2400" i="1" dirty="0">
              <a:solidFill>
                <a:srgbClr val="FF0000"/>
              </a:solidFill>
              <a:effectLst/>
              <a:latin typeface="Times New Roman"/>
              <a:ea typeface="Times New Roman"/>
            </a:endParaRPr>
          </a:p>
          <a:p>
            <a:pPr marL="65405">
              <a:spcBef>
                <a:spcPts val="680"/>
              </a:spcBef>
              <a:spcAft>
                <a:spcPts val="0"/>
              </a:spcAft>
            </a:pPr>
            <a:r>
              <a:rPr lang="vi-VN" sz="2400" spc="-5" dirty="0">
                <a:effectLst/>
                <a:latin typeface="Arial MT"/>
                <a:ea typeface="Times New Roman"/>
              </a:rPr>
              <a:t>Các</a:t>
            </a:r>
            <a:r>
              <a:rPr lang="vi-VN" sz="2400" spc="-25" dirty="0">
                <a:effectLst/>
                <a:latin typeface="Arial MT"/>
                <a:ea typeface="Times New Roman"/>
              </a:rPr>
              <a:t> </a:t>
            </a:r>
            <a:r>
              <a:rPr lang="vi-VN" sz="2400" spc="-5" dirty="0">
                <a:effectLst/>
                <a:latin typeface="Arial MT"/>
                <a:ea typeface="Times New Roman"/>
              </a:rPr>
              <a:t>đặc</a:t>
            </a:r>
            <a:r>
              <a:rPr lang="vi-VN" sz="2400" spc="-20" dirty="0">
                <a:effectLst/>
                <a:latin typeface="Arial MT"/>
                <a:ea typeface="Times New Roman"/>
              </a:rPr>
              <a:t> </a:t>
            </a:r>
            <a:r>
              <a:rPr lang="vi-VN" sz="2400" dirty="0">
                <a:effectLst/>
                <a:latin typeface="Arial MT"/>
                <a:ea typeface="Times New Roman"/>
              </a:rPr>
              <a:t>điểm</a:t>
            </a:r>
            <a:r>
              <a:rPr lang="vi-VN" sz="2400" spc="-20" dirty="0">
                <a:effectLst/>
                <a:latin typeface="Arial MT"/>
                <a:ea typeface="Times New Roman"/>
              </a:rPr>
              <a:t> </a:t>
            </a:r>
            <a:r>
              <a:rPr lang="vi-VN" sz="2400" dirty="0">
                <a:effectLst/>
                <a:latin typeface="Arial MT"/>
                <a:ea typeface="Times New Roman"/>
              </a:rPr>
              <a:t>chính</a:t>
            </a:r>
            <a:r>
              <a:rPr lang="vi-VN" sz="2400" dirty="0" smtClean="0">
                <a:effectLst/>
                <a:latin typeface="Arial MT"/>
                <a:ea typeface="Times New Roman"/>
              </a:rPr>
              <a:t>:</a:t>
            </a:r>
            <a:r>
              <a:rPr lang="en-US" sz="2400" dirty="0" smtClean="0">
                <a:effectLst/>
                <a:latin typeface="Arial MT"/>
                <a:ea typeface="Times New Roman"/>
              </a:rPr>
              <a:t> </a:t>
            </a:r>
            <a:r>
              <a:rPr lang="vi-VN" sz="2400" i="1" dirty="0">
                <a:solidFill>
                  <a:srgbClr val="FF0000"/>
                </a:solidFill>
              </a:rPr>
              <a:t>hình dáng, hoa văn đẹp nhất và cổ nhất ở Việt </a:t>
            </a:r>
            <a:r>
              <a:rPr lang="vi-VN" sz="2400" i="1" dirty="0" smtClean="0">
                <a:solidFill>
                  <a:srgbClr val="FF0000"/>
                </a:solidFill>
              </a:rPr>
              <a:t>Nam</a:t>
            </a:r>
            <a:r>
              <a:rPr lang="en-US" sz="2400" i="1" dirty="0" smtClean="0">
                <a:solidFill>
                  <a:srgbClr val="FF0000"/>
                </a:solidFill>
              </a:rPr>
              <a:t>.</a:t>
            </a:r>
          </a:p>
          <a:p>
            <a:pPr marL="65405">
              <a:spcBef>
                <a:spcPts val="680"/>
              </a:spcBef>
              <a:spcAft>
                <a:spcPts val="0"/>
              </a:spcAft>
            </a:pPr>
            <a:r>
              <a:rPr lang="vi-VN" sz="2400" i="1" dirty="0">
                <a:solidFill>
                  <a:srgbClr val="FF0000"/>
                </a:solidFill>
              </a:rPr>
              <a:t>Hoa văn trang trí giữa mặt trống là hình ngôi sao nổi 14 cánh, họa tiết lông công xen giữa các cánh</a:t>
            </a:r>
            <a:endParaRPr lang="en-US" sz="2400" i="1" dirty="0">
              <a:solidFill>
                <a:srgbClr val="FF0000"/>
              </a:solidFill>
              <a:effectLst/>
              <a:latin typeface="Times New Roman"/>
              <a:ea typeface="Times New Roman"/>
            </a:endParaRPr>
          </a:p>
          <a:p>
            <a:pPr marL="65405">
              <a:spcBef>
                <a:spcPts val="680"/>
              </a:spcBef>
              <a:spcAft>
                <a:spcPts val="0"/>
              </a:spcAft>
            </a:pPr>
            <a:r>
              <a:rPr lang="vi-VN" sz="2400" dirty="0">
                <a:effectLst/>
                <a:latin typeface="Arial MT"/>
                <a:ea typeface="Times New Roman"/>
              </a:rPr>
              <a:t>Ý </a:t>
            </a:r>
            <a:r>
              <a:rPr lang="vi-VN" sz="2400" spc="-5" dirty="0">
                <a:effectLst/>
                <a:latin typeface="Arial MT"/>
                <a:ea typeface="Times New Roman"/>
              </a:rPr>
              <a:t>nghĩ</a:t>
            </a:r>
            <a:r>
              <a:rPr lang="vi-VN" sz="2400" spc="-15" dirty="0">
                <a:effectLst/>
                <a:latin typeface="Arial MT"/>
                <a:ea typeface="Times New Roman"/>
              </a:rPr>
              <a:t>a</a:t>
            </a:r>
            <a:r>
              <a:rPr lang="vi-VN" sz="2400" dirty="0">
                <a:effectLst/>
                <a:latin typeface="Arial MT"/>
                <a:ea typeface="Times New Roman"/>
              </a:rPr>
              <a:t>/</a:t>
            </a:r>
            <a:r>
              <a:rPr lang="vi-VN" sz="2400" spc="-5" dirty="0">
                <a:effectLst/>
                <a:latin typeface="Arial MT"/>
                <a:ea typeface="Times New Roman"/>
              </a:rPr>
              <a:t>g</a:t>
            </a:r>
            <a:r>
              <a:rPr lang="vi-VN" sz="2400" spc="-10" dirty="0">
                <a:effectLst/>
                <a:latin typeface="Arial MT"/>
                <a:ea typeface="Times New Roman"/>
              </a:rPr>
              <a:t>i</a:t>
            </a:r>
            <a:r>
              <a:rPr lang="vi-VN" sz="2400" dirty="0">
                <a:effectLst/>
                <a:latin typeface="Arial MT"/>
                <a:ea typeface="Times New Roman"/>
              </a:rPr>
              <a:t>á </a:t>
            </a:r>
            <a:r>
              <a:rPr lang="vi-VN" sz="2400" spc="-5" dirty="0">
                <a:effectLst/>
                <a:latin typeface="Arial MT"/>
                <a:ea typeface="Times New Roman"/>
              </a:rPr>
              <a:t>t</a:t>
            </a:r>
            <a:r>
              <a:rPr lang="vi-VN" sz="2400" spc="5" dirty="0">
                <a:effectLst/>
                <a:latin typeface="Arial MT"/>
                <a:ea typeface="Times New Roman"/>
              </a:rPr>
              <a:t>r</a:t>
            </a:r>
            <a:r>
              <a:rPr lang="vi-VN" sz="2400" dirty="0">
                <a:effectLst/>
                <a:latin typeface="Arial MT"/>
                <a:ea typeface="Times New Roman"/>
              </a:rPr>
              <a:t>ị c</a:t>
            </a:r>
            <a:r>
              <a:rPr lang="vi-VN" sz="2400" spc="-5" dirty="0">
                <a:effectLst/>
                <a:latin typeface="Arial MT"/>
                <a:ea typeface="Times New Roman"/>
              </a:rPr>
              <a:t>ủ</a:t>
            </a:r>
            <a:r>
              <a:rPr lang="vi-VN" sz="2400" dirty="0">
                <a:effectLst/>
                <a:latin typeface="Arial MT"/>
                <a:ea typeface="Times New Roman"/>
              </a:rPr>
              <a:t>a</a:t>
            </a:r>
            <a:r>
              <a:rPr lang="vi-VN" sz="2400" spc="-10" dirty="0">
                <a:effectLst/>
                <a:latin typeface="Arial MT"/>
                <a:ea typeface="Times New Roman"/>
              </a:rPr>
              <a:t> </a:t>
            </a:r>
            <a:r>
              <a:rPr lang="vi-VN" sz="2400" spc="-5" dirty="0">
                <a:effectLst/>
                <a:latin typeface="Arial MT"/>
                <a:ea typeface="Times New Roman"/>
              </a:rPr>
              <a:t>bả</a:t>
            </a:r>
            <a:r>
              <a:rPr lang="vi-VN" sz="2400" dirty="0">
                <a:effectLst/>
                <a:latin typeface="Arial MT"/>
                <a:ea typeface="Times New Roman"/>
              </a:rPr>
              <a:t>o </a:t>
            </a:r>
            <a:r>
              <a:rPr lang="vi-VN" sz="2400" spc="-10" dirty="0">
                <a:effectLst/>
                <a:latin typeface="Arial MT"/>
                <a:ea typeface="Times New Roman"/>
              </a:rPr>
              <a:t>v</a:t>
            </a:r>
            <a:r>
              <a:rPr lang="vi-VN" sz="2400" spc="-5" dirty="0">
                <a:effectLst/>
                <a:latin typeface="Arial MT"/>
                <a:ea typeface="Times New Roman"/>
              </a:rPr>
              <a:t>ậ</a:t>
            </a:r>
            <a:r>
              <a:rPr lang="vi-VN" sz="2400" spc="5" dirty="0">
                <a:effectLst/>
                <a:latin typeface="Arial MT"/>
                <a:ea typeface="Times New Roman"/>
              </a:rPr>
              <a:t>t</a:t>
            </a:r>
            <a:r>
              <a:rPr lang="vi-VN" sz="2400" spc="5" dirty="0" smtClean="0">
                <a:effectLst/>
                <a:latin typeface="Arial MT"/>
                <a:ea typeface="Times New Roman"/>
              </a:rPr>
              <a:t>:</a:t>
            </a:r>
            <a:r>
              <a:rPr lang="en-US" sz="2400" spc="5" dirty="0" smtClean="0">
                <a:effectLst/>
                <a:latin typeface="Arial MT"/>
                <a:ea typeface="Times New Roman"/>
              </a:rPr>
              <a:t> </a:t>
            </a:r>
            <a:r>
              <a:rPr lang="en-US" sz="2400" i="1" spc="5" dirty="0" err="1" smtClean="0">
                <a:solidFill>
                  <a:srgbClr val="FF0000"/>
                </a:solidFill>
                <a:effectLst/>
                <a:latin typeface="Arial MT"/>
                <a:ea typeface="Times New Roman"/>
              </a:rPr>
              <a:t>Biểu</a:t>
            </a:r>
            <a:r>
              <a:rPr lang="en-US" sz="2400" i="1" spc="5" dirty="0" smtClean="0">
                <a:solidFill>
                  <a:srgbClr val="FF0000"/>
                </a:solidFill>
                <a:effectLst/>
                <a:latin typeface="Arial MT"/>
                <a:ea typeface="Times New Roman"/>
              </a:rPr>
              <a:t> </a:t>
            </a:r>
            <a:r>
              <a:rPr lang="en-US" sz="2400" i="1" spc="5" dirty="0" err="1" smtClean="0">
                <a:solidFill>
                  <a:srgbClr val="FF0000"/>
                </a:solidFill>
                <a:effectLst/>
                <a:latin typeface="Arial MT"/>
                <a:ea typeface="Times New Roman"/>
              </a:rPr>
              <a:t>tượng</a:t>
            </a:r>
            <a:r>
              <a:rPr lang="en-US" sz="2400" i="1" spc="5" dirty="0" smtClean="0">
                <a:solidFill>
                  <a:srgbClr val="FF0000"/>
                </a:solidFill>
                <a:effectLst/>
                <a:latin typeface="Arial MT"/>
                <a:ea typeface="Times New Roman"/>
              </a:rPr>
              <a:t> </a:t>
            </a:r>
            <a:r>
              <a:rPr lang="en-US" sz="2400" i="1" spc="5" dirty="0" err="1" smtClean="0">
                <a:solidFill>
                  <a:srgbClr val="FF0000"/>
                </a:solidFill>
                <a:effectLst/>
                <a:latin typeface="Arial MT"/>
                <a:ea typeface="Times New Roman"/>
              </a:rPr>
              <a:t>của</a:t>
            </a:r>
            <a:r>
              <a:rPr lang="en-US" sz="2400" i="1" spc="5" dirty="0" smtClean="0">
                <a:solidFill>
                  <a:srgbClr val="FF0000"/>
                </a:solidFill>
                <a:effectLst/>
                <a:latin typeface="Arial MT"/>
                <a:ea typeface="Times New Roman"/>
              </a:rPr>
              <a:t> </a:t>
            </a:r>
            <a:r>
              <a:rPr lang="en-US" sz="2400" i="1" spc="5" dirty="0" err="1" smtClean="0">
                <a:solidFill>
                  <a:srgbClr val="FF0000"/>
                </a:solidFill>
                <a:effectLst/>
                <a:latin typeface="Arial MT"/>
                <a:ea typeface="Times New Roman"/>
              </a:rPr>
              <a:t>tinh</a:t>
            </a:r>
            <a:r>
              <a:rPr lang="en-US" sz="2400" i="1" spc="5" dirty="0" smtClean="0">
                <a:solidFill>
                  <a:srgbClr val="FF0000"/>
                </a:solidFill>
                <a:effectLst/>
                <a:latin typeface="Arial MT"/>
                <a:ea typeface="Times New Roman"/>
              </a:rPr>
              <a:t> </a:t>
            </a:r>
            <a:r>
              <a:rPr lang="en-US" sz="2400" i="1" spc="5" dirty="0" err="1" smtClean="0">
                <a:solidFill>
                  <a:srgbClr val="FF0000"/>
                </a:solidFill>
                <a:effectLst/>
                <a:latin typeface="Arial MT"/>
                <a:ea typeface="Times New Roman"/>
              </a:rPr>
              <a:t>hoa</a:t>
            </a:r>
            <a:r>
              <a:rPr lang="en-US" sz="2400" i="1" spc="5" dirty="0" smtClean="0">
                <a:solidFill>
                  <a:srgbClr val="FF0000"/>
                </a:solidFill>
                <a:effectLst/>
                <a:latin typeface="Arial MT"/>
                <a:ea typeface="Times New Roman"/>
              </a:rPr>
              <a:t> </a:t>
            </a:r>
            <a:r>
              <a:rPr lang="en-US" sz="2400" i="1" spc="5" dirty="0" err="1" smtClean="0">
                <a:solidFill>
                  <a:srgbClr val="FF0000"/>
                </a:solidFill>
                <a:effectLst/>
                <a:latin typeface="Arial MT"/>
                <a:ea typeface="Times New Roman"/>
              </a:rPr>
              <a:t>văn</a:t>
            </a:r>
            <a:r>
              <a:rPr lang="en-US" sz="2400" i="1" spc="5" dirty="0" smtClean="0">
                <a:solidFill>
                  <a:srgbClr val="FF0000"/>
                </a:solidFill>
                <a:effectLst/>
                <a:latin typeface="Arial MT"/>
                <a:ea typeface="Times New Roman"/>
              </a:rPr>
              <a:t> </a:t>
            </a:r>
            <a:r>
              <a:rPr lang="en-US" sz="2400" i="1" spc="5" dirty="0" err="1" smtClean="0">
                <a:solidFill>
                  <a:srgbClr val="FF0000"/>
                </a:solidFill>
                <a:effectLst/>
                <a:latin typeface="Arial MT"/>
                <a:ea typeface="Times New Roman"/>
              </a:rPr>
              <a:t>hóa</a:t>
            </a:r>
            <a:r>
              <a:rPr lang="en-US" sz="2400" i="1" spc="5" dirty="0" smtClean="0">
                <a:solidFill>
                  <a:srgbClr val="FF0000"/>
                </a:solidFill>
                <a:effectLst/>
                <a:latin typeface="Arial MT"/>
                <a:ea typeface="Times New Roman"/>
              </a:rPr>
              <a:t> </a:t>
            </a:r>
            <a:r>
              <a:rPr lang="en-US" sz="2400" i="1" spc="5" dirty="0" err="1" smtClean="0">
                <a:solidFill>
                  <a:srgbClr val="FF0000"/>
                </a:solidFill>
                <a:effectLst/>
                <a:latin typeface="Arial MT"/>
                <a:ea typeface="Times New Roman"/>
              </a:rPr>
              <a:t>truyền</a:t>
            </a:r>
            <a:r>
              <a:rPr lang="en-US" sz="2400" i="1" spc="5" dirty="0" smtClean="0">
                <a:solidFill>
                  <a:srgbClr val="FF0000"/>
                </a:solidFill>
                <a:effectLst/>
                <a:latin typeface="Arial MT"/>
                <a:ea typeface="Times New Roman"/>
              </a:rPr>
              <a:t> </a:t>
            </a:r>
            <a:r>
              <a:rPr lang="en-US" sz="2400" i="1" spc="5" dirty="0" err="1" smtClean="0">
                <a:solidFill>
                  <a:srgbClr val="FF0000"/>
                </a:solidFill>
                <a:effectLst/>
                <a:latin typeface="Arial MT"/>
                <a:ea typeface="Times New Roman"/>
              </a:rPr>
              <a:t>thống</a:t>
            </a:r>
            <a:r>
              <a:rPr lang="en-US" sz="2400" i="1" spc="5" dirty="0" smtClean="0">
                <a:solidFill>
                  <a:srgbClr val="FF0000"/>
                </a:solidFill>
                <a:effectLst/>
                <a:latin typeface="Arial MT"/>
                <a:ea typeface="Times New Roman"/>
              </a:rPr>
              <a:t> </a:t>
            </a:r>
            <a:r>
              <a:rPr lang="en-US" sz="2400" i="1" spc="5" dirty="0" err="1" smtClean="0">
                <a:solidFill>
                  <a:srgbClr val="FF0000"/>
                </a:solidFill>
                <a:effectLst/>
                <a:latin typeface="Arial MT"/>
                <a:ea typeface="Times New Roman"/>
              </a:rPr>
              <a:t>dân</a:t>
            </a:r>
            <a:r>
              <a:rPr lang="en-US" sz="2400" i="1" spc="5" dirty="0" smtClean="0">
                <a:solidFill>
                  <a:srgbClr val="FF0000"/>
                </a:solidFill>
                <a:effectLst/>
                <a:latin typeface="Arial MT"/>
                <a:ea typeface="Times New Roman"/>
              </a:rPr>
              <a:t> </a:t>
            </a:r>
            <a:r>
              <a:rPr lang="en-US" sz="2400" i="1" spc="5" dirty="0" err="1" smtClean="0">
                <a:solidFill>
                  <a:srgbClr val="FF0000"/>
                </a:solidFill>
                <a:effectLst/>
                <a:latin typeface="Arial MT"/>
                <a:ea typeface="Times New Roman"/>
              </a:rPr>
              <a:t>tộc</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phản</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ánh</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những</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nét</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độc</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đáo</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và</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đặc</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sắc</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của</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nền</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văn</a:t>
            </a:r>
            <a:r>
              <a:rPr lang="en-US" sz="2400" i="1" spc="5" dirty="0" smtClean="0">
                <a:solidFill>
                  <a:srgbClr val="FF0000"/>
                </a:solidFill>
                <a:latin typeface="Arial MT"/>
                <a:ea typeface="Times New Roman"/>
              </a:rPr>
              <a:t> minh </a:t>
            </a:r>
            <a:r>
              <a:rPr lang="en-US" sz="2400" i="1" spc="5" dirty="0" err="1" smtClean="0">
                <a:solidFill>
                  <a:srgbClr val="FF0000"/>
                </a:solidFill>
                <a:latin typeface="Arial MT"/>
                <a:ea typeface="Times New Roman"/>
              </a:rPr>
              <a:t>lúa</a:t>
            </a:r>
            <a:r>
              <a:rPr lang="en-US" sz="2400" i="1" spc="5" dirty="0" smtClean="0">
                <a:solidFill>
                  <a:srgbClr val="FF0000"/>
                </a:solidFill>
                <a:latin typeface="Arial MT"/>
                <a:ea typeface="Times New Roman"/>
              </a:rPr>
              <a:t> </a:t>
            </a:r>
            <a:r>
              <a:rPr lang="en-US" sz="2400" i="1" spc="5" dirty="0" err="1" smtClean="0">
                <a:solidFill>
                  <a:srgbClr val="FF0000"/>
                </a:solidFill>
                <a:latin typeface="Arial MT"/>
                <a:ea typeface="Times New Roman"/>
              </a:rPr>
              <a:t>nước</a:t>
            </a:r>
            <a:r>
              <a:rPr lang="en-US" sz="2400" i="1" spc="5" dirty="0" smtClean="0">
                <a:solidFill>
                  <a:srgbClr val="FF0000"/>
                </a:solidFill>
                <a:latin typeface="Arial MT"/>
                <a:ea typeface="Times New Roman"/>
              </a:rPr>
              <a:t>.</a:t>
            </a:r>
            <a:endParaRPr lang="en-US" sz="2400" i="1" dirty="0">
              <a:solidFill>
                <a:srgbClr val="FF0000"/>
              </a:solidFill>
              <a:effectLst/>
              <a:latin typeface="Times New Roman"/>
              <a:ea typeface="Times New Roman"/>
            </a:endParaRPr>
          </a:p>
          <a:p>
            <a:pPr marL="65405" marR="1054735">
              <a:lnSpc>
                <a:spcPct val="153000"/>
              </a:lnSpc>
              <a:spcBef>
                <a:spcPts val="680"/>
              </a:spcBef>
              <a:spcAft>
                <a:spcPts val="0"/>
              </a:spcAft>
            </a:pPr>
            <a:r>
              <a:rPr lang="vi-VN" sz="2400" dirty="0">
                <a:effectLst/>
                <a:latin typeface="Arial MT"/>
                <a:ea typeface="Times New Roman"/>
              </a:rPr>
              <a:t>Năm</a:t>
            </a:r>
            <a:r>
              <a:rPr lang="vi-VN" sz="2400" spc="75" dirty="0">
                <a:effectLst/>
                <a:latin typeface="Arial MT"/>
                <a:ea typeface="Times New Roman"/>
              </a:rPr>
              <a:t> </a:t>
            </a:r>
            <a:r>
              <a:rPr lang="vi-VN" sz="2400" dirty="0">
                <a:effectLst/>
                <a:latin typeface="Arial MT"/>
                <a:ea typeface="Times New Roman"/>
              </a:rPr>
              <a:t>công</a:t>
            </a:r>
            <a:r>
              <a:rPr lang="vi-VN" sz="2400" spc="55" dirty="0">
                <a:effectLst/>
                <a:latin typeface="Arial MT"/>
                <a:ea typeface="Times New Roman"/>
              </a:rPr>
              <a:t> </a:t>
            </a:r>
            <a:r>
              <a:rPr lang="vi-VN" sz="2400" dirty="0">
                <a:effectLst/>
                <a:latin typeface="Arial MT"/>
                <a:ea typeface="Times New Roman"/>
              </a:rPr>
              <a:t>nhận</a:t>
            </a:r>
            <a:r>
              <a:rPr lang="vi-VN" sz="2400" spc="65" dirty="0">
                <a:effectLst/>
                <a:latin typeface="Arial MT"/>
                <a:ea typeface="Times New Roman"/>
              </a:rPr>
              <a:t> </a:t>
            </a:r>
            <a:r>
              <a:rPr lang="vi-VN" sz="2400" dirty="0">
                <a:effectLst/>
                <a:latin typeface="Arial MT"/>
                <a:ea typeface="Times New Roman"/>
              </a:rPr>
              <a:t>Bảo</a:t>
            </a:r>
            <a:r>
              <a:rPr lang="vi-VN" sz="2400" spc="55" dirty="0">
                <a:effectLst/>
                <a:latin typeface="Arial MT"/>
                <a:ea typeface="Times New Roman"/>
              </a:rPr>
              <a:t> </a:t>
            </a:r>
            <a:r>
              <a:rPr lang="vi-VN" sz="2400" dirty="0">
                <a:effectLst/>
                <a:latin typeface="Arial MT"/>
                <a:ea typeface="Times New Roman"/>
              </a:rPr>
              <a:t>vật</a:t>
            </a:r>
            <a:r>
              <a:rPr lang="vi-VN" sz="2400" spc="50" dirty="0">
                <a:effectLst/>
                <a:latin typeface="Arial MT"/>
                <a:ea typeface="Times New Roman"/>
              </a:rPr>
              <a:t> </a:t>
            </a:r>
            <a:r>
              <a:rPr lang="vi-VN" sz="2400" dirty="0">
                <a:effectLst/>
                <a:latin typeface="Arial MT"/>
                <a:ea typeface="Times New Roman"/>
              </a:rPr>
              <a:t>quốc</a:t>
            </a:r>
            <a:r>
              <a:rPr lang="vi-VN" sz="2400" spc="70" dirty="0">
                <a:effectLst/>
                <a:latin typeface="Arial MT"/>
                <a:ea typeface="Times New Roman"/>
              </a:rPr>
              <a:t> </a:t>
            </a:r>
            <a:r>
              <a:rPr lang="vi-VN" sz="2400" dirty="0">
                <a:effectLst/>
                <a:latin typeface="Arial MT"/>
                <a:ea typeface="Times New Roman"/>
              </a:rPr>
              <a:t>gia:</a:t>
            </a:r>
            <a:r>
              <a:rPr lang="vi-VN" sz="2400" spc="-245" dirty="0">
                <a:effectLst/>
                <a:latin typeface="Arial MT"/>
                <a:ea typeface="Times New Roman"/>
              </a:rPr>
              <a:t> </a:t>
            </a:r>
            <a:r>
              <a:rPr lang="en-US" sz="2400" i="1" dirty="0" err="1">
                <a:solidFill>
                  <a:srgbClr val="FF0000"/>
                </a:solidFill>
                <a:latin typeface="Times New Roman" pitchFamily="18" charset="0"/>
                <a:cs typeface="Times New Roman" pitchFamily="18" charset="0"/>
              </a:rPr>
              <a:t>Tháng</a:t>
            </a:r>
            <a:r>
              <a:rPr lang="en-US" sz="2400" i="1" dirty="0">
                <a:solidFill>
                  <a:srgbClr val="FF0000"/>
                </a:solidFill>
                <a:latin typeface="Times New Roman" pitchFamily="18" charset="0"/>
                <a:cs typeface="Times New Roman" pitchFamily="18" charset="0"/>
              </a:rPr>
              <a:t> 12 </a:t>
            </a:r>
            <a:r>
              <a:rPr lang="en-US" sz="2400" i="1" dirty="0" err="1">
                <a:solidFill>
                  <a:srgbClr val="FF0000"/>
                </a:solidFill>
                <a:latin typeface="Times New Roman" pitchFamily="18" charset="0"/>
                <a:cs typeface="Times New Roman" pitchFamily="18" charset="0"/>
              </a:rPr>
              <a:t>năm</a:t>
            </a:r>
            <a:r>
              <a:rPr lang="en-US" sz="2400" i="1" dirty="0">
                <a:solidFill>
                  <a:srgbClr val="FF0000"/>
                </a:solidFill>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2015</a:t>
            </a:r>
            <a:endParaRPr lang="en-US" sz="2400" i="1" spc="-245" dirty="0">
              <a:solidFill>
                <a:srgbClr val="FF0000"/>
              </a:solidFill>
              <a:effectLst/>
              <a:latin typeface="Arial MT"/>
              <a:ea typeface="Times New Roman"/>
            </a:endParaRPr>
          </a:p>
        </p:txBody>
      </p:sp>
    </p:spTree>
    <p:extLst>
      <p:ext uri="{BB962C8B-B14F-4D97-AF65-F5344CB8AC3E}">
        <p14:creationId xmlns:p14="http://schemas.microsoft.com/office/powerpoint/2010/main" val="390127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5127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A5BAB30-4EF8-6DF4-CEDF-85F7209CE65D}"/>
              </a:ext>
            </a:extLst>
          </p:cNvPr>
          <p:cNvPicPr>
            <a:picLocks noChangeAspect="1"/>
          </p:cNvPicPr>
          <p:nvPr/>
        </p:nvPicPr>
        <p:blipFill rotWithShape="1">
          <a:blip r:embed="rId2"/>
          <a:srcRect t="6959"/>
          <a:stretch/>
        </p:blipFill>
        <p:spPr>
          <a:xfrm>
            <a:off x="899922" y="0"/>
            <a:ext cx="9544844" cy="6735651"/>
          </a:xfrm>
          <a:prstGeom prst="rect">
            <a:avLst/>
          </a:prstGeom>
        </p:spPr>
      </p:pic>
    </p:spTree>
    <p:extLst>
      <p:ext uri="{BB962C8B-B14F-4D97-AF65-F5344CB8AC3E}">
        <p14:creationId xmlns:p14="http://schemas.microsoft.com/office/powerpoint/2010/main" val="222734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9F9CE3A-A293-F7C6-D8FE-CAFE641FB4B5}"/>
              </a:ext>
            </a:extLst>
          </p:cNvPr>
          <p:cNvPicPr>
            <a:picLocks noChangeAspect="1"/>
          </p:cNvPicPr>
          <p:nvPr/>
        </p:nvPicPr>
        <p:blipFill>
          <a:blip r:embed="rId2"/>
          <a:stretch>
            <a:fillRect/>
          </a:stretch>
        </p:blipFill>
        <p:spPr>
          <a:xfrm>
            <a:off x="324727" y="416096"/>
            <a:ext cx="11155682" cy="6049098"/>
          </a:xfrm>
          <a:prstGeom prst="rect">
            <a:avLst/>
          </a:prstGeom>
        </p:spPr>
      </p:pic>
    </p:spTree>
    <p:extLst>
      <p:ext uri="{BB962C8B-B14F-4D97-AF65-F5344CB8AC3E}">
        <p14:creationId xmlns:p14="http://schemas.microsoft.com/office/powerpoint/2010/main" val="3848579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2213</Words>
  <Application>Microsoft Office PowerPoint</Application>
  <PresentationFormat>Custom</PresentationFormat>
  <Paragraphs>143</Paragraphs>
  <Slides>33</Slides>
  <Notes>11</Notes>
  <HiddenSlides>0</HiddenSlides>
  <MMClips>3</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Ý nghĩa và giá trị của cổ vật Đông Sơn Hà Nội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33</cp:revision>
  <dcterms:created xsi:type="dcterms:W3CDTF">2021-09-03T16:56:15Z</dcterms:created>
  <dcterms:modified xsi:type="dcterms:W3CDTF">2023-10-20T05:02:23Z</dcterms:modified>
</cp:coreProperties>
</file>