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3" r:id="rId4"/>
    <p:sldMasterId id="2147483698" r:id="rId5"/>
    <p:sldMasterId id="2147483709" r:id="rId6"/>
    <p:sldMasterId id="2147483718" r:id="rId7"/>
  </p:sldMasterIdLst>
  <p:notesMasterIdLst>
    <p:notesMasterId r:id="rId26"/>
  </p:notesMasterIdLst>
  <p:sldIdLst>
    <p:sldId id="2007577108" r:id="rId8"/>
    <p:sldId id="344" r:id="rId9"/>
    <p:sldId id="345" r:id="rId10"/>
    <p:sldId id="262" r:id="rId11"/>
    <p:sldId id="371" r:id="rId12"/>
    <p:sldId id="2007577096" r:id="rId13"/>
    <p:sldId id="2007577097" r:id="rId14"/>
    <p:sldId id="295" r:id="rId15"/>
    <p:sldId id="373" r:id="rId16"/>
    <p:sldId id="2007577101" r:id="rId17"/>
    <p:sldId id="2007577106" r:id="rId18"/>
    <p:sldId id="335" r:id="rId19"/>
    <p:sldId id="2007577098" r:id="rId20"/>
    <p:sldId id="2007577099" r:id="rId21"/>
    <p:sldId id="2007577107" r:id="rId22"/>
    <p:sldId id="360" r:id="rId23"/>
    <p:sldId id="2007577103" r:id="rId24"/>
    <p:sldId id="20075771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2" autoAdjust="0"/>
  </p:normalViewPr>
  <p:slideViewPr>
    <p:cSldViewPr snapToGrid="0">
      <p:cViewPr varScale="1">
        <p:scale>
          <a:sx n="118" d="100"/>
          <a:sy n="118" d="100"/>
        </p:scale>
        <p:origin x="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F844-16AF-4A2D-A3B3-E430AF3670C8}" type="datetimeFigureOut">
              <a:rPr lang="en-US" smtClean="0"/>
              <a:t>11/13/2022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E6872-A038-4EFD-B1C4-3D19190003ED}" type="slidenum">
              <a:rPr lang="en-US" smtClean="0"/>
              <a:t>‹#›</a:t>
            </a:fld>
            <a:endParaRPr lang="en-US"/>
          </a:p>
        </p:txBody>
      </p:sp>
    </p:spTree>
    <p:extLst>
      <p:ext uri="{BB962C8B-B14F-4D97-AF65-F5344CB8AC3E}">
        <p14:creationId xmlns:p14="http://schemas.microsoft.com/office/powerpoint/2010/main" val="385083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409048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18862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00690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87854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64215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54866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8027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78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068198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9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36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7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939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58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922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2022/11/13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28960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66355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2022/11/13</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40280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2022/11/13</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03605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2022/11/13</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69454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2022/11/13</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734930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2022/11/13</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33146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2022/11/13</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202056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2022/11/13</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41688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2022/11/13</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97110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2022/11/13</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422747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2022/11/13</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01768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312315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2022/11/13</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91043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745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640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420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49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96476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01696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00337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79545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4307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2022/11/13</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19092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97601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27761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39270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5730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1233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531617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34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565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56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2022/11/13</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380583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69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9528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2022/11/13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283807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993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712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345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02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2022/11/13</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85562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2022/11/13</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36716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2022/11/13</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77474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2022/11/13</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0704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4.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2.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03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513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2022/11/13</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593833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391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8846197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598512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7192370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1.png"/><Relationship Id="rId5" Type="http://schemas.openxmlformats.org/officeDocument/2006/relationships/tags" Target="../tags/tag5.xml"/><Relationship Id="rId10" Type="http://schemas.openxmlformats.org/officeDocument/2006/relationships/image" Target="../media/image20.png"/><Relationship Id="rId4" Type="http://schemas.openxmlformats.org/officeDocument/2006/relationships/tags" Target="../tags/tag4.xml"/><Relationship Id="rId9"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1.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jp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96354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Chữ</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endPar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6563964" y="6088559"/>
            <a:ext cx="5139883"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theo</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nhóm</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769218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6563964" y="6088559"/>
            <a:ext cx="5139883"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toàn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049908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DD51CF8-521D-4F54-9BF7-162ACEC472B7}"/>
              </a:ext>
            </a:extLst>
          </p:cNvPr>
          <p:cNvSpPr txBox="1"/>
          <p:nvPr/>
        </p:nvSpPr>
        <p:spPr>
          <a:xfrm>
            <a:off x="972766" y="862401"/>
            <a:ext cx="9766570"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1. </a:t>
            </a:r>
            <a:r>
              <a:rPr lang="vi-VN" sz="3200" dirty="0">
                <a:latin typeface="Arial-Rounded" panose="020B0500000000000000" pitchFamily="34" charset="0"/>
                <a:ea typeface="Arial-Rounded" panose="020B0500000000000000" pitchFamily="34" charset="0"/>
                <a:cs typeface="Arial-Rounded" panose="020B0500000000000000" pitchFamily="34" charset="0"/>
              </a:rPr>
              <a:t>Trong bảng chữ cái tiếng Việt, chữ A đứng ở vị trí nào?</a:t>
            </a:r>
          </a:p>
        </p:txBody>
      </p:sp>
      <p:sp>
        <p:nvSpPr>
          <p:cNvPr id="26" name="TextBox 25">
            <a:extLst>
              <a:ext uri="{FF2B5EF4-FFF2-40B4-BE49-F238E27FC236}">
                <a16:creationId xmlns:a16="http://schemas.microsoft.com/office/drawing/2014/main" id="{2395118E-926B-44B8-A9ED-318DE6E4D6AE}"/>
              </a:ext>
            </a:extLst>
          </p:cNvPr>
          <p:cNvSpPr txBox="1"/>
          <p:nvPr/>
        </p:nvSpPr>
        <p:spPr>
          <a:xfrm>
            <a:off x="1006193" y="2726101"/>
            <a:ext cx="9980817"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2. </a:t>
            </a:r>
            <a:r>
              <a:rPr lang="vi-VN" sz="3200" dirty="0">
                <a:latin typeface="Arial-Rounded" panose="020B0500000000000000" pitchFamily="34" charset="0"/>
                <a:ea typeface="Arial-Rounded" panose="020B0500000000000000" pitchFamily="34" charset="0"/>
                <a:cs typeface="Arial-Rounded" panose="020B0500000000000000" pitchFamily="34" charset="0"/>
              </a:rPr>
              <a:t>Chữ A mơ ước điều gì?</a:t>
            </a:r>
          </a:p>
        </p:txBody>
      </p:sp>
      <p:sp>
        <p:nvSpPr>
          <p:cNvPr id="27" name="TextBox 26">
            <a:extLst>
              <a:ext uri="{FF2B5EF4-FFF2-40B4-BE49-F238E27FC236}">
                <a16:creationId xmlns:a16="http://schemas.microsoft.com/office/drawing/2014/main" id="{E0E589DB-54F7-49DB-A639-8F6E5AB3D05E}"/>
              </a:ext>
            </a:extLst>
          </p:cNvPr>
          <p:cNvSpPr txBox="1"/>
          <p:nvPr/>
        </p:nvSpPr>
        <p:spPr>
          <a:xfrm>
            <a:off x="758759" y="3620633"/>
            <a:ext cx="9766569" cy="738151"/>
          </a:xfrm>
          <a:prstGeom prst="rect">
            <a:avLst/>
          </a:prstGeom>
          <a:noFill/>
        </p:spPr>
        <p:txBody>
          <a:bodyPr wrap="square" rtlCol="0">
            <a:spAutoFit/>
          </a:bodyPr>
          <a:lstStyle/>
          <a:p>
            <a:pPr algn="just">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Chữ A mơ ước một mình nó làm ra một cuốn sách.</a:t>
            </a:r>
          </a:p>
        </p:txBody>
      </p:sp>
      <p:sp>
        <p:nvSpPr>
          <p:cNvPr id="28" name="TextBox 27">
            <a:extLst>
              <a:ext uri="{FF2B5EF4-FFF2-40B4-BE49-F238E27FC236}">
                <a16:creationId xmlns:a16="http://schemas.microsoft.com/office/drawing/2014/main" id="{52BBB9AB-44B4-4A12-9AB4-1AE6E6DD125A}"/>
              </a:ext>
            </a:extLst>
          </p:cNvPr>
          <p:cNvSpPr txBox="1"/>
          <p:nvPr/>
        </p:nvSpPr>
        <p:spPr>
          <a:xfrm>
            <a:off x="972766" y="2087604"/>
            <a:ext cx="10179614" cy="738151"/>
          </a:xfrm>
          <a:prstGeom prst="rect">
            <a:avLst/>
          </a:prstGeom>
          <a:noFill/>
        </p:spPr>
        <p:txBody>
          <a:bodyPr wrap="square" rtlCol="0">
            <a:spAutoFit/>
          </a:bodyPr>
          <a:lstStyle/>
          <a:p>
            <a:pPr algn="just">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 bảng chữ cái tiếng Việt, chữ A đứng đầu.</a:t>
            </a:r>
          </a:p>
        </p:txBody>
      </p:sp>
      <p:sp>
        <p:nvSpPr>
          <p:cNvPr id="6" name="Rectangle 5">
            <a:extLst>
              <a:ext uri="{FF2B5EF4-FFF2-40B4-BE49-F238E27FC236}">
                <a16:creationId xmlns:a16="http://schemas.microsoft.com/office/drawing/2014/main" id="{35C637F4-D160-4029-89E4-53068BA920ED}"/>
              </a:ext>
            </a:extLst>
          </p:cNvPr>
          <p:cNvSpPr/>
          <p:nvPr/>
        </p:nvSpPr>
        <p:spPr>
          <a:xfrm>
            <a:off x="8013700" y="6464300"/>
            <a:ext cx="40513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4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521372B4-C097-4C78-A35B-80D09CFC2E85}"/>
              </a:ext>
            </a:extLst>
          </p:cNvPr>
          <p:cNvSpPr txBox="1"/>
          <p:nvPr/>
        </p:nvSpPr>
        <p:spPr>
          <a:xfrm>
            <a:off x="735068" y="418425"/>
            <a:ext cx="10721864"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3. </a:t>
            </a:r>
            <a:r>
              <a:rPr lang="vi-VN" sz="2800" dirty="0">
                <a:latin typeface="Arial-Rounded" panose="020B0500000000000000" pitchFamily="34" charset="0"/>
                <a:ea typeface="Arial-Rounded" panose="020B0500000000000000" pitchFamily="34" charset="0"/>
                <a:cs typeface="Arial-Rounded" panose="020B0500000000000000" pitchFamily="34" charset="0"/>
              </a:rPr>
              <a:t>Chữ A nhận ra điều gì?</a:t>
            </a:r>
          </a:p>
        </p:txBody>
      </p:sp>
      <p:sp>
        <p:nvSpPr>
          <p:cNvPr id="31" name="TextBox 30">
            <a:extLst>
              <a:ext uri="{FF2B5EF4-FFF2-40B4-BE49-F238E27FC236}">
                <a16:creationId xmlns:a16="http://schemas.microsoft.com/office/drawing/2014/main" id="{F27C0EB9-247B-4ACC-8A3F-8BC122B66442}"/>
              </a:ext>
            </a:extLst>
          </p:cNvPr>
          <p:cNvSpPr txBox="1"/>
          <p:nvPr/>
        </p:nvSpPr>
        <p:spPr>
          <a:xfrm>
            <a:off x="735068" y="1032276"/>
            <a:ext cx="10033485" cy="1296830"/>
          </a:xfrm>
          <a:prstGeom prst="rect">
            <a:avLst/>
          </a:prstGeom>
          <a:noFill/>
        </p:spPr>
        <p:txBody>
          <a:bodyPr wrap="square" rtlCol="0">
            <a:spAutoFit/>
          </a:bodyPr>
          <a:lstStyle/>
          <a:p>
            <a:pPr algn="just">
              <a:lnSpc>
                <a:spcPct val="150000"/>
              </a:lnSpc>
            </a:pP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Chữ A nhận ra rằng, nếu chỉ có một mình, chữ A chẳng thể nói được điều gì với ai.</a:t>
            </a:r>
          </a:p>
        </p:txBody>
      </p:sp>
      <p:sp>
        <p:nvSpPr>
          <p:cNvPr id="32" name="TextBox 31">
            <a:extLst>
              <a:ext uri="{FF2B5EF4-FFF2-40B4-BE49-F238E27FC236}">
                <a16:creationId xmlns:a16="http://schemas.microsoft.com/office/drawing/2014/main" id="{AEBF2A92-D22F-4D3A-928E-2C8D73A5C8D2}"/>
              </a:ext>
            </a:extLst>
          </p:cNvPr>
          <p:cNvSpPr txBox="1"/>
          <p:nvPr/>
        </p:nvSpPr>
        <p:spPr>
          <a:xfrm>
            <a:off x="435761" y="2133321"/>
            <a:ext cx="11468626" cy="2589491"/>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4. </a:t>
            </a:r>
            <a:r>
              <a:rPr lang="vi-VN" sz="2800" dirty="0">
                <a:latin typeface="Arial-Rounded" panose="020B0500000000000000" pitchFamily="34" charset="0"/>
                <a:ea typeface="Arial-Rounded" panose="020B0500000000000000" pitchFamily="34" charset="0"/>
                <a:cs typeface="Arial-Rounded" panose="020B0500000000000000" pitchFamily="34" charset="0"/>
              </a:rPr>
              <a:t>Chữ A muốn nhắn nhủ điều gì với các bạn?</a:t>
            </a:r>
          </a:p>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     a. Chăm viết chữ cái		      </a:t>
            </a:r>
          </a:p>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     b. Chăm đọc sách</a:t>
            </a:r>
          </a:p>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     c. Chăm xếp các chữ cái</a:t>
            </a:r>
          </a:p>
        </p:txBody>
      </p:sp>
      <p:sp>
        <p:nvSpPr>
          <p:cNvPr id="33" name="Oval 32">
            <a:extLst>
              <a:ext uri="{FF2B5EF4-FFF2-40B4-BE49-F238E27FC236}">
                <a16:creationId xmlns:a16="http://schemas.microsoft.com/office/drawing/2014/main" id="{BC3810D0-5B4E-4CAC-ABC4-7CFDB420B9F5}"/>
              </a:ext>
            </a:extLst>
          </p:cNvPr>
          <p:cNvSpPr/>
          <p:nvPr/>
        </p:nvSpPr>
        <p:spPr>
          <a:xfrm>
            <a:off x="760671" y="2996119"/>
            <a:ext cx="503926" cy="411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DDF930D4-A484-4C85-A50A-307151DB6B8D}"/>
              </a:ext>
            </a:extLst>
          </p:cNvPr>
          <p:cNvSpPr/>
          <p:nvPr/>
        </p:nvSpPr>
        <p:spPr>
          <a:xfrm>
            <a:off x="8013700" y="6464300"/>
            <a:ext cx="40513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5122506" y="6088559"/>
            <a:ext cx="6581341" cy="1446550"/>
            <a:chOff x="708943" y="6033135"/>
            <a:chExt cx="5825836" cy="1446550"/>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Luyện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lại</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toàn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2521294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Luyện</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tập</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62EA84-C50E-4916-AE65-F4CE66D35104}"/>
              </a:ext>
            </a:extLst>
          </p:cNvPr>
          <p:cNvSpPr txBox="1"/>
          <p:nvPr/>
        </p:nvSpPr>
        <p:spPr>
          <a:xfrm>
            <a:off x="740936" y="965254"/>
            <a:ext cx="9093728" cy="1943161"/>
          </a:xfrm>
          <a:prstGeom prst="rect">
            <a:avLst/>
          </a:prstGeom>
          <a:noFill/>
        </p:spPr>
        <p:txBody>
          <a:bodyPr wrap="square" rtlCol="0">
            <a:spAutoFit/>
          </a:bodyPr>
          <a:lstStyle/>
          <a:p>
            <a:pPr marL="342900" lvl="0" indent="-342900" algn="just">
              <a:lnSpc>
                <a:spcPct val="150000"/>
              </a:lnSpc>
              <a:buAutoNum type="arabicPeriod"/>
            </a:pPr>
            <a:r>
              <a:rPr lang="vi-VN" sz="2800" dirty="0">
                <a:latin typeface="Arial-Rounded" panose="020B0500000000000000" pitchFamily="34" charset="0"/>
                <a:ea typeface="Arial-Rounded" panose="020B0500000000000000" pitchFamily="34" charset="0"/>
                <a:cs typeface="Arial-Rounded" panose="020B0500000000000000" pitchFamily="34" charset="0"/>
              </a:rPr>
              <a:t>Nói tiếp lời của chữ A để cảm ơn các bạn chữ:</a:t>
            </a:r>
          </a:p>
          <a:p>
            <a:pPr lvl="0"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   Cảm ơn các bạn. Nhờ có các bạn, chúng ta đã ……………………………………………………..………</a:t>
            </a:r>
          </a:p>
        </p:txBody>
      </p:sp>
      <p:sp>
        <p:nvSpPr>
          <p:cNvPr id="13" name="TextBox 12">
            <a:extLst>
              <a:ext uri="{FF2B5EF4-FFF2-40B4-BE49-F238E27FC236}">
                <a16:creationId xmlns:a16="http://schemas.microsoft.com/office/drawing/2014/main" id="{AFF94089-7ADF-4CF3-88C4-AA0DF077411E}"/>
              </a:ext>
            </a:extLst>
          </p:cNvPr>
          <p:cNvSpPr txBox="1"/>
          <p:nvPr/>
        </p:nvSpPr>
        <p:spPr>
          <a:xfrm>
            <a:off x="740935" y="2908415"/>
            <a:ext cx="9093728"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2.</a:t>
            </a:r>
            <a:r>
              <a:rPr lang="vi-VN" sz="2800" dirty="0">
                <a:latin typeface="Arial-Rounded" panose="020B0500000000000000" pitchFamily="34" charset="0"/>
                <a:ea typeface="Arial-Rounded" panose="020B0500000000000000" pitchFamily="34" charset="0"/>
                <a:cs typeface="Arial-Rounded" panose="020B0500000000000000" pitchFamily="34" charset="0"/>
              </a:rPr>
              <a:t> Những từ nào dưới đây chỉ cảm xúc?</a:t>
            </a:r>
          </a:p>
        </p:txBody>
      </p:sp>
      <p:sp>
        <p:nvSpPr>
          <p:cNvPr id="14" name="TextBox 13">
            <a:extLst>
              <a:ext uri="{FF2B5EF4-FFF2-40B4-BE49-F238E27FC236}">
                <a16:creationId xmlns:a16="http://schemas.microsoft.com/office/drawing/2014/main" id="{2FAE44BA-652A-4F15-9B1F-3C47A275003C}"/>
              </a:ext>
            </a:extLst>
          </p:cNvPr>
          <p:cNvSpPr txBox="1"/>
          <p:nvPr/>
        </p:nvSpPr>
        <p:spPr>
          <a:xfrm>
            <a:off x="853206" y="2134731"/>
            <a:ext cx="5570281" cy="650499"/>
          </a:xfrm>
          <a:prstGeom prst="rect">
            <a:avLst/>
          </a:prstGeom>
          <a:noFill/>
        </p:spPr>
        <p:txBody>
          <a:bodyPr wrap="square" rtlCol="0">
            <a:spAutoFit/>
          </a:bodyPr>
          <a:lstStyle/>
          <a:p>
            <a:pPr algn="just">
              <a:lnSpc>
                <a:spcPct val="150000"/>
              </a:lnSpc>
            </a:pP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làm nên những cuốn sách hay.</a:t>
            </a:r>
          </a:p>
        </p:txBody>
      </p:sp>
      <p:sp>
        <p:nvSpPr>
          <p:cNvPr id="17" name="Rounded Rectangle 18">
            <a:extLst>
              <a:ext uri="{FF2B5EF4-FFF2-40B4-BE49-F238E27FC236}">
                <a16:creationId xmlns:a16="http://schemas.microsoft.com/office/drawing/2014/main" id="{D403F5F1-B6F7-4292-BC9E-AB660B49E337}"/>
              </a:ext>
            </a:extLst>
          </p:cNvPr>
          <p:cNvSpPr/>
          <p:nvPr/>
        </p:nvSpPr>
        <p:spPr>
          <a:xfrm>
            <a:off x="598339" y="3713351"/>
            <a:ext cx="2223407"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vui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sướng</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ounded Rectangle 9">
            <a:extLst>
              <a:ext uri="{FF2B5EF4-FFF2-40B4-BE49-F238E27FC236}">
                <a16:creationId xmlns:a16="http://schemas.microsoft.com/office/drawing/2014/main" id="{9EAE17FD-6BF3-4B14-ADBC-190E4E5853B1}"/>
              </a:ext>
            </a:extLst>
          </p:cNvPr>
          <p:cNvSpPr/>
          <p:nvPr/>
        </p:nvSpPr>
        <p:spPr>
          <a:xfrm>
            <a:off x="4098216" y="3747681"/>
            <a:ext cx="2379167"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ngạc</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nhiên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ounded Rectangle 12">
            <a:extLst>
              <a:ext uri="{FF2B5EF4-FFF2-40B4-BE49-F238E27FC236}">
                <a16:creationId xmlns:a16="http://schemas.microsoft.com/office/drawing/2014/main" id="{54CD9B47-A1C5-4955-A548-3A301BBF12C1}"/>
              </a:ext>
            </a:extLst>
          </p:cNvPr>
          <p:cNvSpPr/>
          <p:nvPr/>
        </p:nvSpPr>
        <p:spPr>
          <a:xfrm>
            <a:off x="7477387" y="3747681"/>
            <a:ext cx="2223407"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nổi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tiếng</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7">
            <a:extLst>
              <a:ext uri="{FF2B5EF4-FFF2-40B4-BE49-F238E27FC236}">
                <a16:creationId xmlns:a16="http://schemas.microsoft.com/office/drawing/2014/main" id="{C1971479-5548-4993-A210-BBAD3F8CEEC1}"/>
              </a:ext>
            </a:extLst>
          </p:cNvPr>
          <p:cNvSpPr/>
          <p:nvPr/>
        </p:nvSpPr>
        <p:spPr>
          <a:xfrm>
            <a:off x="8013700" y="6464300"/>
            <a:ext cx="40513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740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par>
                                <p:cTn id="18" presetID="10" presetClass="entr" presetSubtype="0" fill="hold" grpId="0" nodeType="withEffect">
                                  <p:stCondLst>
                                    <p:cond delay="0"/>
                                  </p:stCondLst>
                                  <p:iterate type="lt">
                                    <p:tmPct val="0"/>
                                  </p:iterate>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iterate type="lt">
                                    <p:tmPct val="0"/>
                                  </p:iterate>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iterate type="lt">
                                    <p:tmPct val="0"/>
                                  </p:iterate>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17"/>
                                        </p:tgtEl>
                                        <p:attrNameLst>
                                          <p:attrName>fillcolor</p:attrName>
                                        </p:attrNameLst>
                                      </p:cBhvr>
                                      <p:to>
                                        <a:srgbClr val="9FE540"/>
                                      </p:to>
                                    </p:animClr>
                                    <p:set>
                                      <p:cBhvr>
                                        <p:cTn id="32" dur="1000" fill="hold"/>
                                        <p:tgtEl>
                                          <p:spTgt spid="17"/>
                                        </p:tgtEl>
                                        <p:attrNameLst>
                                          <p:attrName>fill.type</p:attrName>
                                        </p:attrNameLst>
                                      </p:cBhvr>
                                      <p:to>
                                        <p:strVal val="solid"/>
                                      </p:to>
                                    </p:set>
                                    <p:set>
                                      <p:cBhvr>
                                        <p:cTn id="33" dur="1000" fill="hold"/>
                                        <p:tgtEl>
                                          <p:spTgt spid="17"/>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drumroll.wav"/>
                                        </p:tgtEl>
                                      </p:cMediaNode>
                                    </p:audio>
                                  </p:subTnLst>
                                </p:cTn>
                              </p:par>
                            </p:childTnLst>
                          </p:cTn>
                        </p:par>
                        <p:par>
                          <p:cTn id="34" fill="hold">
                            <p:stCondLst>
                              <p:cond delay="1000"/>
                            </p:stCondLst>
                            <p:childTnLst>
                              <p:par>
                                <p:cTn id="35" presetID="26" presetClass="emph" presetSubtype="0" repeatCount="0" fill="hold" grpId="1" nodeType="afterEffect">
                                  <p:stCondLst>
                                    <p:cond delay="0"/>
                                  </p:stCondLst>
                                  <p:iterate type="lt">
                                    <p:tmPct val="0"/>
                                  </p:iterate>
                                  <p:childTnLst>
                                    <p:animEffect transition="out" filter="fade">
                                      <p:cBhvr>
                                        <p:cTn id="36" dur="2000" tmFilter="0, 0; .2, .5; .8, .5; 1, 0"/>
                                        <p:tgtEl>
                                          <p:spTgt spid="17"/>
                                        </p:tgtEl>
                                      </p:cBhvr>
                                    </p:animEffect>
                                    <p:animScale>
                                      <p:cBhvr>
                                        <p:cTn id="37" dur="1000" autoRev="1" fill="hold"/>
                                        <p:tgtEl>
                                          <p:spTgt spid="17"/>
                                        </p:tgtEl>
                                      </p:cBhvr>
                                      <p:by x="105000" y="105000"/>
                                    </p:animScale>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18"/>
                                        </p:tgtEl>
                                        <p:attrNameLst>
                                          <p:attrName>fillcolor</p:attrName>
                                        </p:attrNameLst>
                                      </p:cBhvr>
                                      <p:to>
                                        <a:srgbClr val="9FE540"/>
                                      </p:to>
                                    </p:animClr>
                                    <p:set>
                                      <p:cBhvr>
                                        <p:cTn id="43" dur="1000" fill="hold"/>
                                        <p:tgtEl>
                                          <p:spTgt spid="18"/>
                                        </p:tgtEl>
                                        <p:attrNameLst>
                                          <p:attrName>fill.type</p:attrName>
                                        </p:attrNameLst>
                                      </p:cBhvr>
                                      <p:to>
                                        <p:strVal val="solid"/>
                                      </p:to>
                                    </p:set>
                                    <p:set>
                                      <p:cBhvr>
                                        <p:cTn id="44" dur="1000" fill="hold"/>
                                        <p:tgtEl>
                                          <p:spTgt spid="1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drumroll.wav"/>
                                        </p:tgtEl>
                                      </p:cMediaNode>
                                    </p:audio>
                                  </p:subTnLst>
                                </p:cTn>
                              </p:par>
                            </p:childTnLst>
                          </p:cTn>
                        </p:par>
                        <p:par>
                          <p:cTn id="45" fill="hold">
                            <p:stCondLst>
                              <p:cond delay="1000"/>
                            </p:stCondLst>
                            <p:childTnLst>
                              <p:par>
                                <p:cTn id="46" presetID="26" presetClass="emph" presetSubtype="0" repeatCount="0" fill="hold" grpId="1" nodeType="afterEffect">
                                  <p:stCondLst>
                                    <p:cond delay="0"/>
                                  </p:stCondLst>
                                  <p:iterate type="lt">
                                    <p:tmPct val="0"/>
                                  </p:iterate>
                                  <p:childTnLst>
                                    <p:animEffect transition="out" filter="fade">
                                      <p:cBhvr>
                                        <p:cTn id="47" dur="2000" tmFilter="0, 0; .2, .5; .8, .5; 1, 0"/>
                                        <p:tgtEl>
                                          <p:spTgt spid="18"/>
                                        </p:tgtEl>
                                      </p:cBhvr>
                                    </p:animEffect>
                                    <p:animScale>
                                      <p:cBhvr>
                                        <p:cTn id="48" dur="1000" autoRev="1" fill="hold"/>
                                        <p:tgtEl>
                                          <p:spTgt spid="18"/>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49" restart="whenNotActive" fill="hold" evtFilter="cancelBubble" nodeType="interactiveSeq">
                <p:stCondLst>
                  <p:cond evt="onClick" delay="0">
                    <p:tgtEl>
                      <p:spTgt spid="2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26"/>
                                        </p:tgtEl>
                                        <p:attrNameLst>
                                          <p:attrName>fillcolor</p:attrName>
                                        </p:attrNameLst>
                                      </p:cBhvr>
                                      <p:to>
                                        <a:srgbClr val="EF5F5F"/>
                                      </p:to>
                                    </p:animClr>
                                    <p:set>
                                      <p:cBhvr>
                                        <p:cTn id="54" dur="2000" fill="hold"/>
                                        <p:tgtEl>
                                          <p:spTgt spid="26"/>
                                        </p:tgtEl>
                                        <p:attrNameLst>
                                          <p:attrName>fill.type</p:attrName>
                                        </p:attrNameLst>
                                      </p:cBhvr>
                                      <p:to>
                                        <p:strVal val="solid"/>
                                      </p:to>
                                    </p:set>
                                    <p:set>
                                      <p:cBhvr>
                                        <p:cTn id="55" dur="2000" fill="hold"/>
                                        <p:tgtEl>
                                          <p:spTgt spid="26"/>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drumroll.wav"/>
                                        </p:tgtEl>
                                      </p:cMediaNode>
                                    </p:audio>
                                  </p:subTnLst>
                                </p:cTn>
                              </p:par>
                            </p:childTnLst>
                          </p:cTn>
                        </p:par>
                        <p:par>
                          <p:cTn id="56" fill="hold">
                            <p:stCondLst>
                              <p:cond delay="2000"/>
                            </p:stCondLst>
                            <p:childTnLst>
                              <p:par>
                                <p:cTn id="57" presetID="26" presetClass="emph" presetSubtype="0" repeatCount="0" fill="hold" grpId="1" nodeType="afterEffect">
                                  <p:stCondLst>
                                    <p:cond delay="0"/>
                                  </p:stCondLst>
                                  <p:iterate type="lt">
                                    <p:tmPct val="0"/>
                                  </p:iterate>
                                  <p:childTnLst>
                                    <p:animEffect transition="out" filter="fade">
                                      <p:cBhvr>
                                        <p:cTn id="58" dur="2000" tmFilter="0, 0; .2, .5; .8, .5; 1, 0"/>
                                        <p:tgtEl>
                                          <p:spTgt spid="26"/>
                                        </p:tgtEl>
                                      </p:cBhvr>
                                    </p:animEffect>
                                    <p:animScale>
                                      <p:cBhvr>
                                        <p:cTn id="59" dur="1000" autoRev="1" fill="hold"/>
                                        <p:tgtEl>
                                          <p:spTgt spid="26"/>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childTnLst>
        </p:cTn>
      </p:par>
    </p:tnLst>
    <p:bldLst>
      <p:bldP spid="12" grpId="0"/>
      <p:bldP spid="13" grpId="0" uiExpand="1" build="p"/>
      <p:bldP spid="14" grpId="0"/>
      <p:bldP spid="17" grpId="0" animBg="1"/>
      <p:bldP spid="17" grpId="1" animBg="1"/>
      <p:bldP spid="18" grpId="0" animBg="1"/>
      <p:bldP spid="18" grpId="1" animBg="1"/>
      <p:bldP spid="26" grpId="0" animBg="1"/>
      <p:bldP spid="26"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3155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719988" y="-705351"/>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7807770" y="4200735"/>
            <a:ext cx="4574367" cy="2887228"/>
          </a:xfrm>
          <a:prstGeom prst="rect">
            <a:avLst/>
          </a:prstGeom>
        </p:spPr>
      </p:pic>
      <p:pic>
        <p:nvPicPr>
          <p:cNvPr id="7" name="Picture 6">
            <a:extLst>
              <a:ext uri="{FF2B5EF4-FFF2-40B4-BE49-F238E27FC236}">
                <a16:creationId xmlns:a16="http://schemas.microsoft.com/office/drawing/2014/main" id="{13F20963-950D-4981-B877-4EC38D4066F5}"/>
              </a:ext>
            </a:extLst>
          </p:cNvPr>
          <p:cNvPicPr>
            <a:picLocks noChangeAspect="1"/>
          </p:cNvPicPr>
          <p:nvPr/>
        </p:nvPicPr>
        <p:blipFill>
          <a:blip r:embed="rId5">
            <a:clrChange>
              <a:clrFrom>
                <a:srgbClr val="F5F5F5"/>
              </a:clrFrom>
              <a:clrTo>
                <a:srgbClr val="F5F5F5">
                  <a:alpha val="0"/>
                </a:srgbClr>
              </a:clrTo>
            </a:clrChange>
          </a:blip>
          <a:stretch>
            <a:fillRect/>
          </a:stretch>
        </p:blipFill>
        <p:spPr>
          <a:xfrm flipH="1">
            <a:off x="2314651" y="1454892"/>
            <a:ext cx="5874569" cy="4424361"/>
          </a:xfrm>
          <a:prstGeom prst="rect">
            <a:avLst/>
          </a:prstGeom>
        </p:spPr>
      </p:pic>
      <p:sp>
        <p:nvSpPr>
          <p:cNvPr id="8" name="TextBox 7">
            <a:extLst>
              <a:ext uri="{FF2B5EF4-FFF2-40B4-BE49-F238E27FC236}">
                <a16:creationId xmlns:a16="http://schemas.microsoft.com/office/drawing/2014/main" id="{954B5792-CD67-4D90-9841-DE335434F790}"/>
              </a:ext>
            </a:extLst>
          </p:cNvPr>
          <p:cNvSpPr txBox="1"/>
          <p:nvPr/>
        </p:nvSpPr>
        <p:spPr>
          <a:xfrm>
            <a:off x="4312259" y="4132183"/>
            <a:ext cx="2679664" cy="13038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867" b="1" i="0" u="none" strike="noStrike" kern="0" cap="none" spc="0" normalizeH="0" baseline="0" noProof="0" dirty="0">
                <a:ln>
                  <a:noFill/>
                </a:ln>
                <a:solidFill>
                  <a:srgbClr val="17479D"/>
                </a:solidFill>
                <a:effectLst/>
                <a:uLnTx/>
                <a:uFillTx/>
                <a:latin typeface="Times New Roman" panose="02020603050405020304" pitchFamily="18" charset="0"/>
                <a:cs typeface="Times New Roman" panose="02020603050405020304" pitchFamily="18" charset="0"/>
                <a:sym typeface="Arial"/>
              </a:rPr>
              <a:t>ĐỌC</a:t>
            </a:r>
            <a:endParaRPr kumimoji="0" lang="en-US" sz="5867" b="1" i="0" u="none" strike="noStrike" kern="0" cap="none" spc="0" normalizeH="0" baseline="0" noProof="0" dirty="0">
              <a:ln>
                <a:noFill/>
              </a:ln>
              <a:solidFill>
                <a:srgbClr val="17479D"/>
              </a:solidFill>
              <a:effectLst/>
              <a:uLnTx/>
              <a:uFillTx/>
              <a:latin typeface="Times New Roman" panose="02020603050405020304" pitchFamily="18"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4E6F3ED9-AC98-453D-9E7F-0E21EAE00FE8}"/>
              </a:ext>
            </a:extLst>
          </p:cNvPr>
          <p:cNvSpPr txBox="1"/>
          <p:nvPr/>
        </p:nvSpPr>
        <p:spPr>
          <a:xfrm>
            <a:off x="3468021" y="3400323"/>
            <a:ext cx="4054679" cy="863121"/>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FFAB40">
                    <a:lumMod val="50000"/>
                  </a:srgbClr>
                </a:solidFill>
                <a:effectLst/>
                <a:uLnTx/>
                <a:uFillTx/>
                <a:latin typeface="Times New Roman" panose="02020603050405020304" pitchFamily="18" charset="0"/>
                <a:cs typeface="Times New Roman" panose="02020603050405020304" pitchFamily="18" charset="0"/>
                <a:sym typeface="Arial"/>
              </a:rPr>
              <a:t>TIẾT 1 – 2</a:t>
            </a:r>
            <a:endParaRPr kumimoji="0" lang="en-US" sz="3733" b="1" i="0" u="none" strike="noStrike" kern="0" cap="none" spc="0" normalizeH="0" baseline="0" noProof="0" dirty="0">
              <a:ln>
                <a:noFill/>
              </a:ln>
              <a:solidFill>
                <a:srgbClr val="FFAB40">
                  <a:lumMod val="50000"/>
                </a:srgbClr>
              </a:solidFill>
              <a:effectLst/>
              <a:uLnTx/>
              <a:uFillTx/>
              <a:latin typeface="Times New Roman" panose="02020603050405020304" pitchFamily="18"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DA3B5D9E-199C-494A-BB7B-00FDCC05BA2A}"/>
              </a:ext>
            </a:extLst>
          </p:cNvPr>
          <p:cNvSpPr txBox="1"/>
          <p:nvPr/>
        </p:nvSpPr>
        <p:spPr>
          <a:xfrm>
            <a:off x="656948" y="720969"/>
            <a:ext cx="10709603" cy="9233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Bài</a:t>
            </a:r>
            <a:r>
              <a:rPr kumimoji="0" lang="en-US" sz="54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19: </a:t>
            </a:r>
            <a:r>
              <a:rPr kumimoji="0" lang="en-US" sz="54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Chữ</a:t>
            </a:r>
            <a:r>
              <a:rPr kumimoji="0" lang="en-US" sz="54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 </a:t>
            </a:r>
            <a:r>
              <a:rPr kumimoji="0" lang="en-US" sz="5400" b="1" i="0" u="none" strike="noStrike" kern="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và</a:t>
            </a:r>
            <a:r>
              <a:rPr kumimoji="0" lang="en-US" sz="54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5400" b="1" i="0" u="none" strike="noStrike" kern="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những</a:t>
            </a:r>
            <a:r>
              <a:rPr kumimoji="0" lang="en-US" sz="54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5400" b="1" i="0" u="none" strike="noStrike" kern="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người</a:t>
            </a:r>
            <a:r>
              <a:rPr kumimoji="0" lang="en-US" sz="54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5400" b="1" i="0" u="none" strike="noStrike" kern="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bạn</a:t>
            </a:r>
            <a:endParaRPr kumimoji="0" lang="en-US" sz="54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659606"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Đọc đúng các tiếng dễ đọc sai</a:t>
            </a:r>
            <a:endParaRPr kumimoji="0" lang="zh-CN" altLang="en-US" sz="32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249455" y="2718730"/>
            <a:ext cx="5556278" cy="1077218"/>
          </a:xfrm>
          <a:prstGeom prst="rect">
            <a:avLst/>
          </a:prstGeom>
          <a:noFill/>
        </p:spPr>
        <p:txBody>
          <a:bodyPr wrap="square" rtlCol="0">
            <a:spAutoFit/>
          </a:bodyPr>
          <a:lstStyle/>
          <a:p>
            <a:pPr lvl="0" defTabSz="1219170"/>
            <a:r>
              <a:rPr lang="vi-VN" altLang="zh-CN" sz="3200" dirty="0">
                <a:latin typeface="Arial-Rounded" panose="020B0500000000000000" pitchFamily="34" charset="0"/>
                <a:ea typeface="Arial-Rounded" panose="020B0500000000000000" pitchFamily="34" charset="0"/>
                <a:cs typeface="Arial-Rounded" panose="020B0500000000000000" pitchFamily="34" charset="0"/>
              </a:rPr>
              <a:t>Biết đọc lời kể chuyện trong bài với ngữ điệu phù hợp</a:t>
            </a:r>
            <a:endParaRPr kumimoji="0" lang="zh-CN" altLang="en-US" sz="32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954107"/>
          </a:xfrm>
          <a:prstGeom prst="rect">
            <a:avLst/>
          </a:prstGeom>
          <a:noFill/>
        </p:spPr>
        <p:txBody>
          <a:bodyPr wrap="square" rtlCol="0">
            <a:spAutoFit/>
          </a:bodyPr>
          <a:lstStyle/>
          <a:p>
            <a:pPr lvl="0" defTabSz="1219170"/>
            <a:r>
              <a:rPr lang="vi-VN" altLang="zh-CN" sz="2800" dirty="0">
                <a:latin typeface="Arial-Rounded" panose="020B0500000000000000" pitchFamily="34" charset="0"/>
                <a:ea typeface="Arial-Rounded" panose="020B0500000000000000" pitchFamily="34" charset="0"/>
                <a:cs typeface="Arial-Rounded" panose="020B0500000000000000" pitchFamily="34" charset="0"/>
              </a:rPr>
              <a:t>Hiểu nội dung bài: Nói về câu chuyện của chữ A và nhận thức về việc cần có bạn bè.</a:t>
            </a:r>
            <a:endParaRPr kumimoji="0" lang="zh-CN" altLang="en-US" sz="28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Mục</a:t>
            </a:r>
            <a:r>
              <a:rPr kumimoji="0" lang="en-US" sz="6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tiêu</a:t>
            </a:r>
            <a:r>
              <a:rPr kumimoji="0" lang="en-US" sz="6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6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23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8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8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84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409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59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9EE9E45-660C-4CFE-AE26-C5F4CC0F0270}"/>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sp>
        <p:nvSpPr>
          <p:cNvPr id="5" name="TextBox 4">
            <a:extLst>
              <a:ext uri="{FF2B5EF4-FFF2-40B4-BE49-F238E27FC236}">
                <a16:creationId xmlns:a16="http://schemas.microsoft.com/office/drawing/2014/main" id="{7A94F233-4033-494F-B319-E2F9FA0D405E}"/>
              </a:ext>
            </a:extLst>
          </p:cNvPr>
          <p:cNvSpPr txBox="1"/>
          <p:nvPr/>
        </p:nvSpPr>
        <p:spPr>
          <a:xfrm>
            <a:off x="1802166" y="601214"/>
            <a:ext cx="9568297" cy="730200"/>
          </a:xfrm>
          <a:prstGeom prst="rect">
            <a:avLst/>
          </a:prstGeom>
          <a:noFill/>
        </p:spPr>
        <p:txBody>
          <a:bodyPr wrap="square" rtlCol="0">
            <a:spAutoFit/>
          </a:bodyPr>
          <a:lstStyle/>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Qua tên bài và tranh minh hoạ, đoán nội dung bài học.</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3E4E4317-BEEE-4D84-A095-6A0995FD0FEF}"/>
              </a:ext>
            </a:extLst>
          </p:cNvPr>
          <p:cNvPicPr>
            <a:picLocks noChangeAspect="1"/>
          </p:cNvPicPr>
          <p:nvPr/>
        </p:nvPicPr>
        <p:blipFill rotWithShape="1">
          <a:blip r:embed="rId5"/>
          <a:srcRect l="4982"/>
          <a:stretch/>
        </p:blipFill>
        <p:spPr>
          <a:xfrm>
            <a:off x="2590122" y="1854135"/>
            <a:ext cx="7392789" cy="3499099"/>
          </a:xfrm>
          <a:prstGeom prst="roundRect">
            <a:avLst>
              <a:gd name="adj" fmla="val 30441"/>
            </a:avLst>
          </a:prstGeom>
        </p:spPr>
      </p:pic>
      <p:sp>
        <p:nvSpPr>
          <p:cNvPr id="2" name="Rectangle 1">
            <a:extLst>
              <a:ext uri="{FF2B5EF4-FFF2-40B4-BE49-F238E27FC236}">
                <a16:creationId xmlns:a16="http://schemas.microsoft.com/office/drawing/2014/main" id="{25E8CF54-5A0E-491D-B480-81BB6D856E73}"/>
              </a:ext>
            </a:extLst>
          </p:cNvPr>
          <p:cNvSpPr/>
          <p:nvPr/>
        </p:nvSpPr>
        <p:spPr>
          <a:xfrm>
            <a:off x="8013700" y="6464300"/>
            <a:ext cx="40513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2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956264" y="115411"/>
            <a:ext cx="7350711"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lvl="0" algn="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Theo Trần Hoài Dương)</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F688D28D-3B92-44CA-BA2D-9F12BBDD578A}"/>
              </a:ext>
            </a:extLst>
          </p:cNvPr>
          <p:cNvGrpSpPr/>
          <p:nvPr/>
        </p:nvGrpSpPr>
        <p:grpSpPr>
          <a:xfrm>
            <a:off x="284086" y="6088559"/>
            <a:ext cx="3204839" cy="769441"/>
            <a:chOff x="708943" y="6033135"/>
            <a:chExt cx="5825836" cy="769441"/>
          </a:xfrm>
        </p:grpSpPr>
        <p:sp>
          <p:nvSpPr>
            <p:cNvPr id="10" name="TextBox 9">
              <a:extLst>
                <a:ext uri="{FF2B5EF4-FFF2-40B4-BE49-F238E27FC236}">
                  <a16:creationId xmlns:a16="http://schemas.microsoft.com/office/drawing/2014/main" id="{53F1C68D-9DD6-43E3-90CF-C2A6792F2145}"/>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3653D18-AAAE-48FE-AA6B-BDFA80DCD2FA}"/>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mẫu</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0"/>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sửng</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sốt</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rân</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rang </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1"/>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19FAD1-8F57-4D25-A940-5F5B7DE6401A}"/>
              </a:ext>
            </a:extLst>
          </p:cNvPr>
          <p:cNvSpPr txBox="1"/>
          <p:nvPr/>
        </p:nvSpPr>
        <p:spPr>
          <a:xfrm>
            <a:off x="1017497" y="125841"/>
            <a:ext cx="1084780" cy="650499"/>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28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5" name="Picture 4">
            <a:extLst>
              <a:ext uri="{FF2B5EF4-FFF2-40B4-BE49-F238E27FC236}">
                <a16:creationId xmlns:a16="http://schemas.microsoft.com/office/drawing/2014/main" id="{2A892FFA-69B3-433D-95CE-FAA7107A1F5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52307" y="0"/>
            <a:ext cx="776411" cy="700229"/>
          </a:xfrm>
          <a:prstGeom prst="rect">
            <a:avLst/>
          </a:prstGeom>
        </p:spPr>
      </p:pic>
      <p:sp>
        <p:nvSpPr>
          <p:cNvPr id="6" name="TextBox 5">
            <a:extLst>
              <a:ext uri="{FF2B5EF4-FFF2-40B4-BE49-F238E27FC236}">
                <a16:creationId xmlns:a16="http://schemas.microsoft.com/office/drawing/2014/main" id="{BCB73FF2-7CCD-4D1C-97F1-E88C5B46E8F7}"/>
              </a:ext>
            </a:extLst>
          </p:cNvPr>
          <p:cNvSpPr txBox="1"/>
          <p:nvPr/>
        </p:nvSpPr>
        <p:spPr>
          <a:xfrm>
            <a:off x="2518778" y="1037815"/>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Giải</a:t>
            </a:r>
            <a:r>
              <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endPar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DC96376B-044D-4F68-8288-38A5883DD256}"/>
              </a:ext>
            </a:extLst>
          </p:cNvPr>
          <p:cNvSpPr/>
          <p:nvPr/>
        </p:nvSpPr>
        <p:spPr>
          <a:xfrm>
            <a:off x="1504141" y="2116703"/>
            <a:ext cx="8781430" cy="650499"/>
          </a:xfrm>
          <a:prstGeom prst="rect">
            <a:avLst/>
          </a:prstGeom>
        </p:spPr>
        <p:txBody>
          <a:bodyPr wrap="square">
            <a:spAutoFit/>
          </a:bodyPr>
          <a:lstStyle/>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     sửng sốt</a:t>
            </a:r>
          </a:p>
        </p:txBody>
      </p:sp>
      <p:sp>
        <p:nvSpPr>
          <p:cNvPr id="14" name="TextBox 13">
            <a:extLst>
              <a:ext uri="{FF2B5EF4-FFF2-40B4-BE49-F238E27FC236}">
                <a16:creationId xmlns:a16="http://schemas.microsoft.com/office/drawing/2014/main" id="{2A82A953-9B0C-4DB9-ACE5-9DED1EEF293B}"/>
              </a:ext>
            </a:extLst>
          </p:cNvPr>
          <p:cNvSpPr txBox="1"/>
          <p:nvPr/>
        </p:nvSpPr>
        <p:spPr>
          <a:xfrm>
            <a:off x="3316512" y="2138417"/>
            <a:ext cx="8251092" cy="1296830"/>
          </a:xfrm>
          <a:prstGeom prst="rect">
            <a:avLst/>
          </a:prstGeom>
          <a:noFill/>
        </p:spPr>
        <p:txBody>
          <a:bodyPr wrap="square" rtlCol="0">
            <a:spAutoFit/>
          </a:bodyPr>
          <a:lstStyle/>
          <a:p>
            <a:pPr>
              <a:lnSpc>
                <a:spcPct val="150000"/>
              </a:lnSpc>
            </a:pP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ngạc nhiên, kinh ngạc tới mức ngẩn</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ra.</a:t>
            </a:r>
            <a:endParaRPr lang="en-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endPar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4" descr="44 Photos Of Taylor Swift's Surprised Face | Home alone, Surprise face, Face  home">
            <a:extLst>
              <a:ext uri="{FF2B5EF4-FFF2-40B4-BE49-F238E27FC236}">
                <a16:creationId xmlns:a16="http://schemas.microsoft.com/office/drawing/2014/main" id="{D60FDCBE-B0A0-471A-BAAF-8F723A092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55" y="2912936"/>
            <a:ext cx="4905913" cy="367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C27B5117-E092-4D2B-8C22-C0254D699400}"/>
              </a:ext>
            </a:extLst>
          </p:cNvPr>
          <p:cNvSpPr txBox="1"/>
          <p:nvPr/>
        </p:nvSpPr>
        <p:spPr>
          <a:xfrm>
            <a:off x="2157274" y="2859794"/>
            <a:ext cx="8052046" cy="122411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cuốn sách chỉ toàn chữ A không thể là cuốn sách mà mọi người muốn đọc.</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DFC3F6C6-CF88-4DAE-A1C9-47A1A7889136}"/>
              </a:ext>
            </a:extLst>
          </p:cNvPr>
          <p:cNvCxnSpPr>
            <a:cxnSpLocks/>
          </p:cNvCxnSpPr>
          <p:nvPr/>
        </p:nvCxnSpPr>
        <p:spPr>
          <a:xfrm flipH="1">
            <a:off x="3448202" y="3497981"/>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752E66-CE65-46DE-B033-377C9E9C6804}"/>
              </a:ext>
            </a:extLst>
          </p:cNvPr>
          <p:cNvCxnSpPr>
            <a:cxnSpLocks/>
          </p:cNvCxnSpPr>
          <p:nvPr/>
        </p:nvCxnSpPr>
        <p:spPr>
          <a:xfrm flipH="1">
            <a:off x="3149142" y="4116038"/>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0D4B0A-1755-4DC9-8498-E332D631826A}"/>
              </a:ext>
            </a:extLst>
          </p:cNvPr>
          <p:cNvCxnSpPr>
            <a:cxnSpLocks/>
          </p:cNvCxnSpPr>
          <p:nvPr/>
        </p:nvCxnSpPr>
        <p:spPr>
          <a:xfrm flipH="1">
            <a:off x="3085687" y="4083912"/>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396343" y="115411"/>
            <a:ext cx="6410130"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Chữ</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294950" y="6127370"/>
            <a:ext cx="11518110" cy="2123658"/>
            <a:chOff x="708943" y="6033135"/>
            <a:chExt cx="5825836" cy="2123658"/>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Câu</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chuyện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được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chia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thành</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mấy</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
        <p:nvSpPr>
          <p:cNvPr id="12" name="Rectangle: Rounded Corners 11">
            <a:extLst>
              <a:ext uri="{FF2B5EF4-FFF2-40B4-BE49-F238E27FC236}">
                <a16:creationId xmlns:a16="http://schemas.microsoft.com/office/drawing/2014/main" id="{3269D58D-4CDA-4913-A440-54F9E0658B54}"/>
              </a:ext>
            </a:extLst>
          </p:cNvPr>
          <p:cNvSpPr/>
          <p:nvPr/>
        </p:nvSpPr>
        <p:spPr>
          <a:xfrm>
            <a:off x="281240" y="811202"/>
            <a:ext cx="11718951" cy="1263544"/>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 name="Rectangle: Rounded Corners 12">
            <a:extLst>
              <a:ext uri="{FF2B5EF4-FFF2-40B4-BE49-F238E27FC236}">
                <a16:creationId xmlns:a16="http://schemas.microsoft.com/office/drawing/2014/main" id="{C1FD1865-7312-48C6-A93E-8E007CFFDFC9}"/>
              </a:ext>
            </a:extLst>
          </p:cNvPr>
          <p:cNvSpPr/>
          <p:nvPr/>
        </p:nvSpPr>
        <p:spPr>
          <a:xfrm>
            <a:off x="281241" y="2131140"/>
            <a:ext cx="11718950" cy="1590778"/>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30804" y="2332654"/>
            <a:ext cx="384000" cy="384000"/>
          </a:xfrm>
          <a:prstGeom prst="rect">
            <a:avLst/>
          </a:prstGeom>
        </p:spPr>
      </p:pic>
      <p:sp>
        <p:nvSpPr>
          <p:cNvPr id="15" name="Rectangle: Rounded Corners 14">
            <a:extLst>
              <a:ext uri="{FF2B5EF4-FFF2-40B4-BE49-F238E27FC236}">
                <a16:creationId xmlns:a16="http://schemas.microsoft.com/office/drawing/2014/main" id="{881EB5F2-6EA2-47F6-A058-5A5FCDBDC454}"/>
              </a:ext>
            </a:extLst>
          </p:cNvPr>
          <p:cNvSpPr/>
          <p:nvPr/>
        </p:nvSpPr>
        <p:spPr>
          <a:xfrm>
            <a:off x="384000" y="3838482"/>
            <a:ext cx="11718950" cy="2562318"/>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7" name="Picture 16">
            <a:extLst>
              <a:ext uri="{FF2B5EF4-FFF2-40B4-BE49-F238E27FC236}">
                <a16:creationId xmlns:a16="http://schemas.microsoft.com/office/drawing/2014/main" id="{9082E5C2-C56E-455D-9DED-1576B7553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93" y="3699704"/>
            <a:ext cx="413065" cy="413065"/>
          </a:xfrm>
          <a:prstGeom prst="rect">
            <a:avLst/>
          </a:prstGeom>
        </p:spPr>
      </p:pic>
      <p:grpSp>
        <p:nvGrpSpPr>
          <p:cNvPr id="18" name="Group 17">
            <a:extLst>
              <a:ext uri="{FF2B5EF4-FFF2-40B4-BE49-F238E27FC236}">
                <a16:creationId xmlns:a16="http://schemas.microsoft.com/office/drawing/2014/main" id="{DD5B7AC4-1FB2-41EB-804D-5372A88BEE98}"/>
              </a:ext>
            </a:extLst>
          </p:cNvPr>
          <p:cNvGrpSpPr/>
          <p:nvPr/>
        </p:nvGrpSpPr>
        <p:grpSpPr>
          <a:xfrm>
            <a:off x="6563964" y="6088559"/>
            <a:ext cx="5139883" cy="769441"/>
            <a:chOff x="708943" y="6033135"/>
            <a:chExt cx="5825836" cy="769441"/>
          </a:xfrm>
        </p:grpSpPr>
        <p:sp>
          <p:nvSpPr>
            <p:cNvPr id="19" name="TextBox 18">
              <a:extLst>
                <a:ext uri="{FF2B5EF4-FFF2-40B4-BE49-F238E27FC236}">
                  <a16:creationId xmlns:a16="http://schemas.microsoft.com/office/drawing/2014/main" id="{B35B9B11-9F0F-4C5A-906B-AD57D5523F42}"/>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0" name="TextBox 19">
              <a:extLst>
                <a:ext uri="{FF2B5EF4-FFF2-40B4-BE49-F238E27FC236}">
                  <a16:creationId xmlns:a16="http://schemas.microsoft.com/office/drawing/2014/main" id="{6BF710EB-DF94-486A-8A51-8CA4297B12EA}"/>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nối</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tiếp</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06538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1459</Words>
  <Application>Microsoft Office PowerPoint</Application>
  <PresentationFormat>Widescreen</PresentationFormat>
  <Paragraphs>97</Paragraphs>
  <Slides>18</Slides>
  <Notes>13</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18</vt:i4>
      </vt:variant>
    </vt:vector>
  </HeadingPairs>
  <TitlesOfParts>
    <vt:vector size="36" baseType="lpstr">
      <vt:lpstr>宋体</vt:lpstr>
      <vt:lpstr>Arial</vt:lpstr>
      <vt:lpstr>Arial-Rounded</vt:lpstr>
      <vt:lpstr>Calibri</vt:lpstr>
      <vt:lpstr>Calibri Light</vt:lpstr>
      <vt:lpstr>等线</vt:lpstr>
      <vt:lpstr>等线</vt:lpstr>
      <vt:lpstr>等线 Light</vt:lpstr>
      <vt:lpstr>Times New Roman</vt:lpstr>
      <vt:lpstr>Wingdings</vt:lpstr>
      <vt:lpstr>思源黑体 CN Regular</vt:lpstr>
      <vt:lpstr>Office 主题​​</vt:lpstr>
      <vt:lpstr>3_Office 主题</vt:lpstr>
      <vt:lpstr>1_Office 主题​​</vt:lpstr>
      <vt:lpstr>Office 主题</vt:lpstr>
      <vt:lpstr>1_Office 主题</vt:lpstr>
      <vt:lpstr>4_Office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QUYNHANH</cp:lastModifiedBy>
  <cp:revision>12</cp:revision>
  <dcterms:created xsi:type="dcterms:W3CDTF">2021-08-03T05:09:55Z</dcterms:created>
  <dcterms:modified xsi:type="dcterms:W3CDTF">2022-11-13T00:50:32Z</dcterms:modified>
</cp:coreProperties>
</file>