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3"/>
  </p:sldMasterIdLst>
  <p:notesMasterIdLst>
    <p:notesMasterId r:id="rId7"/>
  </p:notesMasterIdLst>
  <p:sldIdLst>
    <p:sldId id="341" r:id="rId4"/>
    <p:sldId id="342" r:id="rId5"/>
    <p:sldId id="353" r:id="rId6"/>
    <p:sldId id="354" r:id="rId8"/>
    <p:sldId id="355" r:id="rId9"/>
    <p:sldId id="360" r:id="rId10"/>
    <p:sldId id="359" r:id="rId11"/>
    <p:sldId id="361" r:id="rId12"/>
    <p:sldId id="274" r:id="rId13"/>
    <p:sldId id="362" r:id="rId14"/>
    <p:sldId id="363" r:id="rId15"/>
    <p:sldId id="364" r:id="rId16"/>
    <p:sldId id="344" r:id="rId17"/>
  </p:sldIdLst>
  <p:sldSz cx="9144000" cy="5143500" type="screen16x9"/>
  <p:notesSz cx="6858000" cy="9144000"/>
  <p:embeddedFontLst>
    <p:embeddedFont>
      <p:font typeface="Kalam" panose="02000000000000000000"/>
      <p:regular r:id="rId21"/>
    </p:embeddedFont>
    <p:embeddedFont>
      <p:font typeface="Montserrat" panose="02000505000000020004"/>
      <p:regular r:id="rId22"/>
    </p:embeddedFont>
    <p:embeddedFont>
      <p:font typeface="iCiel Cadena" panose="02000503000000020004" pitchFamily="2" charset="0"/>
      <p:bold r:id="rId23"/>
    </p:embeddedFont>
    <p:embeddedFont>
      <p:font typeface="Arial-Rounded" panose="020B0500000000000000" pitchFamily="34" charset="0"/>
      <p:regular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Calibri" panose="020F0502020204030204"/>
      <p:regular r:id="rId27"/>
      <p:bold r:id="rId28"/>
      <p:italic r:id="rId29"/>
      <p:boldItalic r:id="rId30"/>
    </p:embeddedFont>
    <p:embeddedFont>
      <p:font typeface="Calibri Light" panose="020F0302020204030204" charset="0"/>
      <p:regular r:id="rId31"/>
      <p:italic r:id="rId32"/>
    </p:embeddedFont>
  </p:embeddedFontLst>
  <p:custDataLst>
    <p:tags r:id="rId3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00"/>
    <a:srgbClr val="EF5F5F"/>
    <a:srgbClr val="EB54E9"/>
    <a:srgbClr val="FFFFFF"/>
    <a:srgbClr val="8AB036"/>
    <a:srgbClr val="B7D574"/>
    <a:srgbClr val="FFAB40"/>
    <a:srgbClr val="17479D"/>
    <a:srgbClr val="3B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4615"/>
  </p:normalViewPr>
  <p:slideViewPr>
    <p:cSldViewPr snapToGrid="0">
      <p:cViewPr varScale="1">
        <p:scale>
          <a:sx n="145" d="100"/>
          <a:sy n="145" d="100"/>
        </p:scale>
        <p:origin x="4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gs" Target="tags/tag6.xml"/><Relationship Id="rId32" Type="http://schemas.openxmlformats.org/officeDocument/2006/relationships/font" Target="fonts/font12.fntdata"/><Relationship Id="rId31" Type="http://schemas.openxmlformats.org/officeDocument/2006/relationships/font" Target="fonts/font11.fntdata"/><Relationship Id="rId30" Type="http://schemas.openxmlformats.org/officeDocument/2006/relationships/font" Target="fonts/font10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9.fntdata"/><Relationship Id="rId28" Type="http://schemas.openxmlformats.org/officeDocument/2006/relationships/font" Target="fonts/font8.fntdata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HS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  <a:endParaRPr lang="en-US" dirty="0"/>
          </a:p>
          <a:p>
            <a:r>
              <a:rPr lang="en-US" dirty="0"/>
              <a:t>? Con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microsoft.com/office/2007/relationships/hdphoto" Target="../media/image9.wdp"/><Relationship Id="rId7" Type="http://schemas.openxmlformats.org/officeDocument/2006/relationships/image" Target="../media/image8.png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.xml"/><Relationship Id="rId10" Type="http://schemas.microsoft.com/office/2007/relationships/hdphoto" Target="../media/image11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23.wdp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microsoft.com/office/2007/relationships/hdphoto" Target="../media/image12.wdp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microsoft.com/office/2007/relationships/hdphoto" Target="../media/image13.wdp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4.wdp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5.wdp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NULL" TargetMode="External"/><Relationship Id="rId8" Type="http://schemas.microsoft.com/office/2007/relationships/hdphoto" Target="../media/image19.wdp"/><Relationship Id="rId7" Type="http://schemas.openxmlformats.org/officeDocument/2006/relationships/image" Target="../media/image10.png"/><Relationship Id="rId6" Type="http://schemas.microsoft.com/office/2007/relationships/hdphoto" Target="../media/image18.wdp"/><Relationship Id="rId5" Type="http://schemas.openxmlformats.org/officeDocument/2006/relationships/image" Target="../media/image8.png"/><Relationship Id="rId4" Type="http://schemas.microsoft.com/office/2007/relationships/hdphoto" Target="../media/image17.wdp"/><Relationship Id="rId3" Type="http://schemas.openxmlformats.org/officeDocument/2006/relationships/image" Target="../media/image6.png"/><Relationship Id="rId2" Type="http://schemas.microsoft.com/office/2007/relationships/hdphoto" Target="../media/image16.wdp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0.png"/><Relationship Id="rId10" Type="http://schemas.microsoft.com/office/2007/relationships/media" Target="../media/media1.mp3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microsoft.com/office/2007/relationships/hdphoto" Target="../media/image19.wdp"/><Relationship Id="rId7" Type="http://schemas.openxmlformats.org/officeDocument/2006/relationships/image" Target="../media/image10.png"/><Relationship Id="rId6" Type="http://schemas.microsoft.com/office/2007/relationships/hdphoto" Target="../media/image18.wdp"/><Relationship Id="rId5" Type="http://schemas.openxmlformats.org/officeDocument/2006/relationships/image" Target="../media/image8.png"/><Relationship Id="rId4" Type="http://schemas.microsoft.com/office/2007/relationships/hdphoto" Target="../media/image17.wdp"/><Relationship Id="rId3" Type="http://schemas.openxmlformats.org/officeDocument/2006/relationships/image" Target="../media/image6.png"/><Relationship Id="rId2" Type="http://schemas.microsoft.com/office/2007/relationships/hdphoto" Target="../media/image16.wdp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21.png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microsoft.com/office/2007/relationships/hdphoto" Target="../media/image18.wdp"/><Relationship Id="rId7" Type="http://schemas.openxmlformats.org/officeDocument/2006/relationships/image" Target="../media/image8.png"/><Relationship Id="rId6" Type="http://schemas.microsoft.com/office/2007/relationships/hdphoto" Target="../media/image17.wdp"/><Relationship Id="rId5" Type="http://schemas.openxmlformats.org/officeDocument/2006/relationships/image" Target="../media/image6.png"/><Relationship Id="rId4" Type="http://schemas.microsoft.com/office/2007/relationships/hdphoto" Target="../media/image16.wdp"/><Relationship Id="rId3" Type="http://schemas.openxmlformats.org/officeDocument/2006/relationships/image" Target="../media/image4.png"/><Relationship Id="rId2" Type="http://schemas.microsoft.com/office/2007/relationships/hdphoto" Target="../media/image19.wdp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76831" y="461444"/>
            <a:ext cx="5693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accent2"/>
                </a:solidFill>
                <a:latin typeface="iCiel Cadena" panose="02000503000000020004" pitchFamily="2" charset="0"/>
              </a:rPr>
              <a:t>Nói và nghe</a:t>
            </a:r>
            <a:endParaRPr lang="en-US" sz="4800" b="1" dirty="0">
              <a:solidFill>
                <a:schemeClr val="accent2"/>
              </a:solidFill>
              <a:latin typeface="iCiel Cadena" panose="02000503000000020004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>
            <a:fillRect/>
          </a:stretch>
        </p:blipFill>
        <p:spPr>
          <a:xfrm>
            <a:off x="367843" y="214488"/>
            <a:ext cx="1928168" cy="1512712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sharpenSoften amount="26000"/>
                    </a14:imgEffect>
                  </a14:imgLayer>
                </a14:imgProps>
              </a:ext>
            </a:extLst>
          </a:blip>
          <a:srcRect t="1976"/>
          <a:stretch>
            <a:fillRect/>
          </a:stretch>
        </p:blipFill>
        <p:spPr>
          <a:xfrm>
            <a:off x="3606006" y="1363908"/>
            <a:ext cx="1928168" cy="1812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3704" y="1363908"/>
            <a:ext cx="1820899" cy="17762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sharpenSoften amoun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0387" y="3158364"/>
            <a:ext cx="1779405" cy="16904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4450" y="3140176"/>
            <a:ext cx="1779405" cy="1726812"/>
          </a:xfrm>
          <a:prstGeom prst="roundRect">
            <a:avLst>
              <a:gd name="adj" fmla="val 6613"/>
            </a:avLst>
          </a:prstGeom>
        </p:spPr>
      </p:pic>
      <p:sp>
        <p:nvSpPr>
          <p:cNvPr id="23" name="TextBox 22"/>
          <p:cNvSpPr txBox="1"/>
          <p:nvPr/>
        </p:nvSpPr>
        <p:spPr>
          <a:xfrm>
            <a:off x="869109" y="1870133"/>
            <a:ext cx="2452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dirty="0">
                <a:solidFill>
                  <a:srgbClr val="FF0000"/>
                </a:solidFill>
                <a:latin typeface="iCiel Cadena" panose="02000503000000020004" pitchFamily="2" charset="0"/>
              </a:rPr>
              <a:t>Chuyện </a:t>
            </a:r>
            <a:endParaRPr lang="x-none" sz="4000" dirty="0">
              <a:solidFill>
                <a:srgbClr val="FF0000"/>
              </a:solidFill>
              <a:latin typeface="iCiel Cadena" panose="02000503000000020004" pitchFamily="2" charset="0"/>
            </a:endParaRPr>
          </a:p>
          <a:p>
            <a:pPr algn="ctr"/>
            <a:r>
              <a:rPr lang="x-none" sz="4000" dirty="0">
                <a:solidFill>
                  <a:srgbClr val="FF0000"/>
                </a:solidFill>
                <a:latin typeface="iCiel Cadena" panose="02000503000000020004" pitchFamily="2" charset="0"/>
              </a:rPr>
              <a:t>bốn </a:t>
            </a:r>
            <a:endParaRPr lang="x-none" sz="4000" dirty="0">
              <a:solidFill>
                <a:srgbClr val="FF0000"/>
              </a:solidFill>
              <a:latin typeface="iCiel Cadena" panose="02000503000000020004" pitchFamily="2" charset="0"/>
            </a:endParaRPr>
          </a:p>
          <a:p>
            <a:pPr algn="ctr"/>
            <a:r>
              <a:rPr lang="x-none" sz="4000" dirty="0">
                <a:solidFill>
                  <a:srgbClr val="FF0000"/>
                </a:solidFill>
                <a:latin typeface="iCiel Cadena" panose="02000503000000020004" pitchFamily="2" charset="0"/>
              </a:rPr>
              <a:t>mùa</a:t>
            </a:r>
            <a:endParaRPr lang="x-none" sz="4000" dirty="0">
              <a:solidFill>
                <a:srgbClr val="FF0000"/>
              </a:solidFill>
              <a:latin typeface="iCiel Cadena" panose="02000503000000020004" pitchFamily="2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>
            <a:fillRect/>
          </a:stretch>
        </p:blipFill>
        <p:spPr>
          <a:xfrm>
            <a:off x="462843" y="417689"/>
            <a:ext cx="1659467" cy="1308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14136"/>
            <a:ext cx="8793987" cy="2343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600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36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36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600" b="1" kern="1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685800">
              <a:buClrTx/>
            </a:pPr>
            <a:endParaRPr lang="en-US" sz="3200" b="1" kern="1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8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Qua </a:t>
            </a:r>
            <a:r>
              <a:rPr lang="en-US" sz="28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con </a:t>
            </a:r>
            <a:r>
              <a:rPr lang="en-US" sz="28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b="1" kern="1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8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28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28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28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8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kern="1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42962" y="1723040"/>
            <a:ext cx="7458075" cy="1133402"/>
            <a:chOff x="1249190" y="1917798"/>
            <a:chExt cx="9944100" cy="1511202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>
              <a:off x="1249190" y="1917798"/>
              <a:ext cx="9944100" cy="1511202"/>
            </a:xfrm>
            <a:prstGeom prst="roundRect">
              <a:avLst>
                <a:gd name="adj" fmla="val 41152"/>
              </a:avLst>
            </a:prstGeom>
            <a:noFill/>
            <a:ln w="38100" cap="flat" cmpd="sng" algn="ctr">
              <a:solidFill>
                <a:srgbClr val="5B9BD5"/>
              </a:solidFill>
              <a:prstDash val="lgDashDot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6070" y="2078635"/>
              <a:ext cx="9287220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7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7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7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7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27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7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nàng</a:t>
              </a:r>
              <a:r>
                <a:rPr lang="en-US" sz="27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lang="en-US" sz="27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7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7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nhất</a:t>
              </a:r>
              <a:r>
                <a:rPr lang="en-US" sz="27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7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7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7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419819" y="720729"/>
            <a:ext cx="2304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buClrTx/>
            </a:pPr>
            <a:r>
              <a:rPr lang="en-US" sz="3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</a:t>
            </a:r>
            <a:r>
              <a:rPr lang="en-US" sz="3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dụng</a:t>
            </a:r>
            <a:endParaRPr lang="en-US" sz="3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5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9" y="1416909"/>
            <a:ext cx="1586067" cy="1215562"/>
          </a:xfrm>
          <a:prstGeom prst="rect">
            <a:avLst/>
          </a:prstGeom>
        </p:spPr>
      </p:pic>
      <p:pic>
        <p:nvPicPr>
          <p:cNvPr id="3" name="图片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20" y="317896"/>
            <a:ext cx="998942" cy="16224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3617" y="934786"/>
            <a:ext cx="407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buClrTx/>
            </a:pPr>
            <a:r>
              <a:rPr lang="en-US" sz="3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3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3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3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3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3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705" y="1982052"/>
            <a:ext cx="8436590" cy="16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150000"/>
              </a:lnSpc>
              <a:buClrTx/>
              <a:buFontTx/>
              <a:buChar char="-"/>
            </a:pPr>
            <a:r>
              <a:rPr lang="en-US" sz="24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4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4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4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4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24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4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2400" b="1" kern="1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4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4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endParaRPr lang="en-US" sz="2400" b="1" kern="1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4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 </a:t>
            </a:r>
            <a:r>
              <a:rPr lang="en-US" sz="24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4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4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i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400" b="1" i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i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400" b="1" i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i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b="1" i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i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400" b="1" i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4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18.</a:t>
            </a:r>
            <a:endParaRPr lang="en-US" sz="2400" b="1" kern="1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" y="3657508"/>
            <a:ext cx="1756172" cy="1485992"/>
          </a:xfrm>
          <a:prstGeom prst="rect">
            <a:avLst/>
          </a:prstGeom>
        </p:spPr>
      </p:pic>
      <p:pic>
        <p:nvPicPr>
          <p:cNvPr id="11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" y="2842420"/>
            <a:ext cx="998942" cy="1611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4" y="1064411"/>
            <a:ext cx="2148294" cy="1817788"/>
          </a:xfrm>
          <a:prstGeom prst="rect">
            <a:avLst/>
          </a:prstGeom>
        </p:spPr>
      </p:pic>
      <p:pic>
        <p:nvPicPr>
          <p:cNvPr id="5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6" y="249323"/>
            <a:ext cx="1221987" cy="1971843"/>
          </a:xfrm>
          <a:prstGeom prst="rect">
            <a:avLst/>
          </a:prstGeom>
        </p:spPr>
      </p:pic>
      <p:pic>
        <p:nvPicPr>
          <p:cNvPr id="6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858" y="1861252"/>
            <a:ext cx="1909859" cy="3243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6058" y="1809982"/>
            <a:ext cx="5724860" cy="1072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  <a:buClrTx/>
            </a:pPr>
            <a:r>
              <a:rPr lang="en-US" sz="2400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</a:rPr>
              <a:t>Tạm</a:t>
            </a:r>
            <a:r>
              <a:rPr lang="en-US" sz="2400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</a:rPr>
              <a:t>biệt</a:t>
            </a:r>
            <a:r>
              <a:rPr lang="en-US" sz="2400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</a:rPr>
              <a:t>và</a:t>
            </a:r>
            <a:r>
              <a:rPr lang="en-US" sz="2400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</a:rPr>
              <a:t>hẹn</a:t>
            </a:r>
            <a:r>
              <a:rPr lang="en-US" sz="2400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</a:rPr>
              <a:t>gặp</a:t>
            </a:r>
            <a:r>
              <a:rPr lang="en-US" sz="2400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</a:rPr>
              <a:t>lại</a:t>
            </a:r>
            <a:r>
              <a:rPr lang="en-US" sz="2400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</a:rPr>
              <a:t> </a:t>
            </a:r>
            <a:endParaRPr lang="en-US" sz="2400" kern="1200" dirty="0">
              <a:solidFill>
                <a:srgbClr val="FF0000"/>
              </a:solidFill>
              <a:latin typeface="iCiel Crocante" panose="02000000000000000000" pitchFamily="2" charset="0"/>
              <a:ea typeface="+mn-ea"/>
            </a:endParaRPr>
          </a:p>
          <a:p>
            <a:pPr algn="ctr" defTabSz="685800">
              <a:lnSpc>
                <a:spcPct val="150000"/>
              </a:lnSpc>
              <a:buClrTx/>
            </a:pPr>
            <a:r>
              <a:rPr lang="en-US" sz="2400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</a:rPr>
              <a:t>các</a:t>
            </a:r>
            <a:r>
              <a:rPr lang="en-US" sz="2400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</a:rPr>
              <a:t> con </a:t>
            </a:r>
            <a:r>
              <a:rPr lang="en-US" sz="2400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</a:rPr>
              <a:t>vào</a:t>
            </a:r>
            <a:r>
              <a:rPr lang="en-US" sz="2400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</a:rPr>
              <a:t>những</a:t>
            </a:r>
            <a:r>
              <a:rPr lang="en-US" sz="2400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</a:rPr>
              <a:t>tiết</a:t>
            </a:r>
            <a:r>
              <a:rPr lang="en-US" sz="2400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</a:rPr>
              <a:t>học</a:t>
            </a:r>
            <a:r>
              <a:rPr lang="en-US" sz="2400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iCiel Crocante" panose="02000000000000000000" pitchFamily="2" charset="0"/>
                <a:ea typeface="+mn-ea"/>
              </a:rPr>
              <a:t>sau</a:t>
            </a:r>
            <a:r>
              <a:rPr lang="en-US" sz="2400" kern="1200" dirty="0">
                <a:solidFill>
                  <a:srgbClr val="FF0000"/>
                </a:solidFill>
                <a:latin typeface="iCiel Crocante" panose="02000000000000000000" pitchFamily="2" charset="0"/>
                <a:ea typeface="+mn-ea"/>
              </a:rPr>
              <a:t>!</a:t>
            </a:r>
            <a:endParaRPr lang="en-US" sz="2400" kern="1200" dirty="0">
              <a:solidFill>
                <a:srgbClr val="FF0000"/>
              </a:solidFill>
              <a:latin typeface="iCiel Crocante" panose="02000000000000000000" pitchFamily="2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sharpenSoften amount="26000"/>
                    </a14:imgEffect>
                  </a14:imgLayer>
                </a14:imgProps>
              </a:ext>
            </a:extLst>
          </a:blip>
          <a:srcRect t="2148"/>
          <a:stretch>
            <a:fillRect/>
          </a:stretch>
        </p:blipFill>
        <p:spPr>
          <a:xfrm>
            <a:off x="2396725" y="248354"/>
            <a:ext cx="4350550" cy="408312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272017" y="4149524"/>
            <a:ext cx="4599965" cy="8606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</a:rPr>
              <a:t>Nàng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tiên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mùa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đông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nói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gì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với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endParaRPr lang="en-US" sz="2000" b="1" dirty="0">
              <a:solidFill>
                <a:srgbClr val="000000"/>
              </a:solidFill>
            </a:endParaRPr>
          </a:p>
          <a:p>
            <a:pPr algn="ctr"/>
            <a:r>
              <a:rPr lang="en-US" sz="2000" b="1" dirty="0" err="1">
                <a:solidFill>
                  <a:srgbClr val="000000"/>
                </a:solidFill>
              </a:rPr>
              <a:t>nàng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tiên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mùa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xuân</a:t>
            </a:r>
            <a:r>
              <a:rPr lang="en-US" sz="2000" b="1" dirty="0">
                <a:solidFill>
                  <a:srgbClr val="000000"/>
                </a:solidFill>
              </a:rPr>
              <a:t>? </a:t>
            </a:r>
            <a:endParaRPr lang="x-none" sz="2000" b="1" dirty="0">
              <a:solidFill>
                <a:srgbClr val="000000"/>
              </a:solidFill>
            </a:endParaRPr>
          </a:p>
        </p:txBody>
      </p:sp>
      <p:sp>
        <p:nvSpPr>
          <p:cNvPr id="5" name="Rounded Rectangle 1"/>
          <p:cNvSpPr/>
          <p:nvPr/>
        </p:nvSpPr>
        <p:spPr>
          <a:xfrm>
            <a:off x="1131845" y="4331479"/>
            <a:ext cx="6880307" cy="3835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Chị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sung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sướng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Ai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chị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Chị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vườn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đâm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chồi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nảy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lộc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x-none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54005" y="4391172"/>
            <a:ext cx="4435990" cy="3835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00"/>
                </a:solidFill>
              </a:rPr>
              <a:t>Theo nàng Xuân, vườn cây vào mùa hạ như thế nào? </a:t>
            </a:r>
            <a:endParaRPr lang="x-none" sz="2400" b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9684" y="244357"/>
            <a:ext cx="4164632" cy="3954152"/>
          </a:xfrm>
          <a:prstGeom prst="rect">
            <a:avLst/>
          </a:prstGeom>
        </p:spPr>
      </p:pic>
      <p:sp>
        <p:nvSpPr>
          <p:cNvPr id="4" name="Rounded Rectangle 1"/>
          <p:cNvSpPr/>
          <p:nvPr/>
        </p:nvSpPr>
        <p:spPr>
          <a:xfrm>
            <a:off x="1519834" y="4378941"/>
            <a:ext cx="6104332" cy="3835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mùa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xuân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mùa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vườn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ngọt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x-none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sharpenSoften amoun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6442" y="256393"/>
            <a:ext cx="4671114" cy="377471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51728" y="4245595"/>
            <a:ext cx="3840543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hạ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nói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gì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thu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ounded Rectangle 1"/>
          <p:cNvSpPr/>
          <p:nvPr/>
        </p:nvSpPr>
        <p:spPr>
          <a:xfrm>
            <a:off x="887655" y="4245595"/>
            <a:ext cx="7368688" cy="3835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thiếu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Thu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Thu,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đêm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rằm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rước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cỗ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,...</a:t>
            </a:r>
            <a:endParaRPr lang="x-none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0002" y="308110"/>
            <a:ext cx="3943996" cy="3711734"/>
          </a:xfrm>
          <a:prstGeom prst="roundRect">
            <a:avLst>
              <a:gd name="adj" fmla="val 6613"/>
            </a:avLst>
          </a:prstGeom>
        </p:spPr>
      </p:pic>
      <p:sp>
        <p:nvSpPr>
          <p:cNvPr id="3" name="Rounded Rectangle 2"/>
          <p:cNvSpPr/>
          <p:nvPr/>
        </p:nvSpPr>
        <p:spPr>
          <a:xfrm>
            <a:off x="2280718" y="4223045"/>
            <a:ext cx="4582563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</a:rPr>
              <a:t>Nàng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tiên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mùa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thu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thủ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thỉ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với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nàng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tiên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mùa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đông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điều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gì</a:t>
            </a:r>
            <a:r>
              <a:rPr lang="en-US" sz="2400" b="1" dirty="0">
                <a:solidFill>
                  <a:srgbClr val="000000"/>
                </a:solidFill>
              </a:rPr>
              <a:t>?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" name="Rounded Rectangle 1"/>
          <p:cNvSpPr/>
          <p:nvPr/>
        </p:nvSpPr>
        <p:spPr>
          <a:xfrm>
            <a:off x="1429521" y="4267653"/>
            <a:ext cx="6284955" cy="3835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mới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bập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bùng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bếp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lửa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sàn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mới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giấc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ngủ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ấm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chăn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x-none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45913" y="2498279"/>
            <a:ext cx="2999765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Nàng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tiên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mùa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đông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nói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gì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với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nàng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tiên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mùa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xuân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? </a:t>
            </a:r>
            <a:endParaRPr kumimoji="0" lang="x-none" sz="14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168501" y="2498279"/>
            <a:ext cx="2915874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 panose="020B0604020202020204"/>
              </a:rPr>
              <a:t>Theo nàng Xuân, vườn cây vào mùa hạ như thế nào? </a:t>
            </a:r>
            <a:endParaRPr kumimoji="0" lang="x-none" sz="14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sharpenSoften amount="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972" y="363093"/>
            <a:ext cx="2745650" cy="2034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3613" y="356865"/>
            <a:ext cx="2745650" cy="2034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sharpenSoften amoun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973" y="2882589"/>
            <a:ext cx="2745649" cy="1732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3613" y="2882590"/>
            <a:ext cx="2745648" cy="1732560"/>
          </a:xfrm>
          <a:prstGeom prst="roundRect">
            <a:avLst>
              <a:gd name="adj" fmla="val 6613"/>
            </a:avLst>
          </a:prstGeom>
        </p:spPr>
      </p:pic>
      <p:sp>
        <p:nvSpPr>
          <p:cNvPr id="4" name="Rounded Rectangle 3"/>
          <p:cNvSpPr/>
          <p:nvPr/>
        </p:nvSpPr>
        <p:spPr>
          <a:xfrm>
            <a:off x="563029" y="4543830"/>
            <a:ext cx="3165531" cy="473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Nàng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tiên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mùa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hạ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nói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gì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về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nàng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tiên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mùa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thu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53611" y="4590275"/>
            <a:ext cx="2745650" cy="4281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Nàng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tiên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mùa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thu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thủ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thỉ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với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nàng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tiên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mùa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đông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điều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gì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2304" y="172199"/>
            <a:ext cx="245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cs typeface="Arial" panose="020B0604020202020204"/>
                <a:sym typeface="Arial" panose="020B0604020202020204"/>
              </a:rPr>
              <a:t>Chuyện bốn mùa</a:t>
            </a: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Pony" panose="02000000000000000000" pitchFamily="2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6" name="Tuần 19 - Bài 1 - CHUYỆN BỐN MÙA - TIẾNG VIỆT LỚP 2 - TẬP 2 - SÁCH KẾT NỐI TRI THỨC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end="25134.3125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805333" y="4768628"/>
            <a:ext cx="282222" cy="282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3372" y="2452055"/>
            <a:ext cx="3402238" cy="35984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Chị</a:t>
            </a:r>
            <a:r>
              <a:rPr lang="en-US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sung </a:t>
            </a:r>
            <a:r>
              <a:rPr lang="en-US" sz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sướng</a:t>
            </a:r>
            <a:r>
              <a:rPr lang="en-US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Ai </a:t>
            </a:r>
            <a:r>
              <a:rPr lang="en-US" sz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chị</a:t>
            </a:r>
            <a:r>
              <a:rPr lang="en-US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Chị</a:t>
            </a:r>
            <a:r>
              <a:rPr lang="en-US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vườn</a:t>
            </a:r>
            <a:r>
              <a:rPr lang="en-US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đâm</a:t>
            </a:r>
            <a:r>
              <a:rPr lang="en-US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chồi</a:t>
            </a:r>
            <a:r>
              <a:rPr lang="en-US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nảy</a:t>
            </a:r>
            <a:r>
              <a:rPr lang="en-US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lộc</a:t>
            </a:r>
            <a:r>
              <a:rPr lang="en-US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x-none" sz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31348" y="2498279"/>
            <a:ext cx="2915874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nàng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mùa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xuân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mùa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vườn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ngọt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x-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sharpenSoften amount="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1664" y="375839"/>
            <a:ext cx="2745650" cy="2034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6460" y="356865"/>
            <a:ext cx="2745650" cy="2034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sharpenSoften amoun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1665" y="2895335"/>
            <a:ext cx="2745649" cy="1732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6460" y="2882590"/>
            <a:ext cx="2745648" cy="1673986"/>
          </a:xfrm>
          <a:prstGeom prst="roundRect">
            <a:avLst>
              <a:gd name="adj" fmla="val 6613"/>
            </a:avLst>
          </a:prstGeom>
        </p:spPr>
      </p:pic>
      <p:sp>
        <p:nvSpPr>
          <p:cNvPr id="4" name="Rounded Rectangle 3"/>
          <p:cNvSpPr/>
          <p:nvPr/>
        </p:nvSpPr>
        <p:spPr>
          <a:xfrm>
            <a:off x="2541721" y="4556576"/>
            <a:ext cx="3165531" cy="473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thiếu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Thu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Thu,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đêm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trăng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rằm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rước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đèn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cỗ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,...</a:t>
            </a:r>
            <a:endParaRPr lang="x-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07252" y="4601564"/>
            <a:ext cx="3088875" cy="4281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mới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bập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bùng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bếp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lửa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sàn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mới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giấc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ngủ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ấm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chăn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x-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1194" y="65095"/>
            <a:ext cx="245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cs typeface="Arial" panose="020B0604020202020204"/>
                <a:sym typeface="Arial" panose="020B0604020202020204"/>
              </a:rPr>
              <a:t>Chuyện bốn mùa</a:t>
            </a: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Pony" panose="02000000000000000000" pitchFamily="2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313" y="434427"/>
            <a:ext cx="2433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13434" y="410060"/>
            <a:ext cx="3517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kern="12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3000" b="1" kern="12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kern="12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3000" b="1" kern="12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kern="12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3000" b="1" kern="12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kern="12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3000" b="1" kern="12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000" b="1" kern="12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87729" y="772568"/>
            <a:ext cx="3717986" cy="2438283"/>
            <a:chOff x="-3765218" y="2205463"/>
            <a:chExt cx="4957314" cy="3251044"/>
          </a:xfrm>
        </p:grpSpPr>
        <p:pic>
          <p:nvPicPr>
            <p:cNvPr id="14" name="PA_图片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-2877243" y="3123392"/>
              <a:ext cx="3181366" cy="1327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50000"/>
                </a:lnSpc>
                <a:buClrTx/>
              </a:pP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1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60595" y="2451385"/>
            <a:ext cx="5759330" cy="2839164"/>
            <a:chOff x="2827063" y="3191960"/>
            <a:chExt cx="7679107" cy="3785552"/>
          </a:xfrm>
        </p:grpSpPr>
        <p:pic>
          <p:nvPicPr>
            <p:cNvPr id="17" name="PA_图片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187084" y="4109891"/>
              <a:ext cx="4630366" cy="197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50000"/>
                </a:lnSpc>
                <a:buClrTx/>
              </a:pP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1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0804" y="819245"/>
            <a:ext cx="4271048" cy="2471585"/>
            <a:chOff x="6435112" y="1133830"/>
            <a:chExt cx="5694730" cy="3295447"/>
          </a:xfrm>
        </p:grpSpPr>
        <p:pic>
          <p:nvPicPr>
            <p:cNvPr id="20" name="PA_图片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074759" y="2029658"/>
              <a:ext cx="4415435" cy="1327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50000"/>
                </a:lnSpc>
                <a:buClrTx/>
              </a:pP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endParaRPr lang="en-US" sz="21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 defTabSz="685800">
                <a:lnSpc>
                  <a:spcPct val="150000"/>
                </a:lnSpc>
                <a:buClrTx/>
              </a:pP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100" b="1" kern="1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100" b="1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100" b="1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526563" y="-34036"/>
            <a:ext cx="40908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700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7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27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endParaRPr lang="en-US" sz="2700" b="1" kern="1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2580" y="2768744"/>
            <a:ext cx="3370047" cy="2260912"/>
          </a:xfrm>
          <a:prstGeom prst="roundRect">
            <a:avLst>
              <a:gd name="adj" fmla="val 6613"/>
            </a:avLst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sharpenSoften amount="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373" y="478498"/>
            <a:ext cx="3370050" cy="23220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2581" y="507831"/>
            <a:ext cx="3370046" cy="22609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sharpenSoften amoun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373" y="2800503"/>
            <a:ext cx="3370049" cy="2260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ARS_PPT_DBNAME" val="Bai1.Emlahocsinhlop2[20210529004629700].mdb"/>
  <p:tag name="ARS_RESPONSE_PERSONNUM" val="10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1683</Words>
  <Application>WPS Presentation</Application>
  <PresentationFormat>On-screen Show (16:9)</PresentationFormat>
  <Paragraphs>74</Paragraphs>
  <Slides>13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4" baseType="lpstr">
      <vt:lpstr>Arial</vt:lpstr>
      <vt:lpstr>SimSun</vt:lpstr>
      <vt:lpstr>Wingdings</vt:lpstr>
      <vt:lpstr>Arial</vt:lpstr>
      <vt:lpstr>Kalam</vt:lpstr>
      <vt:lpstr>Montserrat</vt:lpstr>
      <vt:lpstr>iCiel Cadena</vt:lpstr>
      <vt:lpstr>HP001 4 hàng</vt:lpstr>
      <vt:lpstr>Arial-Rounded</vt:lpstr>
      <vt:lpstr>iCiel Pony</vt:lpstr>
      <vt:lpstr>Yuongblood-designed</vt:lpstr>
      <vt:lpstr>Tahoma</vt:lpstr>
      <vt:lpstr>iCiel Nabila</vt:lpstr>
      <vt:lpstr>LNTH-Dinomiko</vt:lpstr>
      <vt:lpstr>Calibri</vt:lpstr>
      <vt:lpstr>iCiel Crocante</vt:lpstr>
      <vt:lpstr>Microsoft YaHei</vt:lpstr>
      <vt:lpstr>Arial Unicode MS</vt:lpstr>
      <vt:lpstr>Calibri Light</vt:lpstr>
      <vt:lpstr>1_Doodle Sketchbook by Slidesgo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135</cp:revision>
  <dcterms:created xsi:type="dcterms:W3CDTF">2023-01-30T07:30:37Z</dcterms:created>
  <dcterms:modified xsi:type="dcterms:W3CDTF">2023-01-30T07:31:26Z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D0E3ACEF05704D498CBF9BCE5F43DCE4</vt:lpwstr>
  </property>
  <property fmtid="{D5CDD505-2E9C-101B-9397-08002B2CF9AE}" pid="3" name="KSOProductBuildVer">
    <vt:lpwstr>1033-11.2.0.11440</vt:lpwstr>
  </property>
</Properties>
</file>