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3" r:id="rId2"/>
    <p:sldId id="267" r:id="rId3"/>
    <p:sldId id="299" r:id="rId4"/>
    <p:sldId id="301" r:id="rId5"/>
    <p:sldId id="300" r:id="rId6"/>
    <p:sldId id="306" r:id="rId7"/>
    <p:sldId id="309" r:id="rId8"/>
    <p:sldId id="308" r:id="rId9"/>
    <p:sldId id="303" r:id="rId10"/>
    <p:sldId id="302" r:id="rId11"/>
    <p:sldId id="310" r:id="rId12"/>
    <p:sldId id="312" r:id="rId13"/>
    <p:sldId id="314" r:id="rId14"/>
    <p:sldId id="318" r:id="rId15"/>
    <p:sldId id="319" r:id="rId16"/>
    <p:sldId id="320" r:id="rId17"/>
    <p:sldId id="315" r:id="rId18"/>
    <p:sldId id="321" r:id="rId19"/>
    <p:sldId id="313" r:id="rId20"/>
    <p:sldId id="323"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r team" id="{F30AD347-4ACF-46FF-940D-086CE666FB82}">
          <p14:sldIdLst>
            <p14:sldId id="293"/>
            <p14:sldId id="267"/>
            <p14:sldId id="299"/>
            <p14:sldId id="301"/>
            <p14:sldId id="300"/>
            <p14:sldId id="306"/>
            <p14:sldId id="309"/>
            <p14:sldId id="308"/>
            <p14:sldId id="303"/>
            <p14:sldId id="302"/>
            <p14:sldId id="310"/>
            <p14:sldId id="312"/>
            <p14:sldId id="314"/>
            <p14:sldId id="318"/>
            <p14:sldId id="319"/>
            <p14:sldId id="320"/>
            <p14:sldId id="315"/>
            <p14:sldId id="321"/>
            <p14:sldId id="313"/>
            <p14:sldId id="3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9"/>
    <a:srgbClr val="340707"/>
    <a:srgbClr val="4472C4"/>
    <a:srgbClr val="ED7D31"/>
    <a:srgbClr val="623A84"/>
    <a:srgbClr val="CA261D"/>
    <a:srgbClr val="60BCDA"/>
    <a:srgbClr val="F3B731"/>
    <a:srgbClr val="1C743A"/>
    <a:srgbClr val="8B2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10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A7027-9BA4-44F8-8187-9AC23DB17E3F}" type="datetimeFigureOut">
              <a:rPr lang="en-US" smtClean="0"/>
              <a:t>30/1/2023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B98F-BF59-451B-9ABD-7C012ED8CCFF}" type="slidenum">
              <a:rPr lang="en-US" smtClean="0"/>
              <a:t>‹#›</a:t>
            </a:fld>
            <a:endParaRPr lang="en-US"/>
          </a:p>
        </p:txBody>
      </p:sp>
    </p:spTree>
    <p:extLst>
      <p:ext uri="{BB962C8B-B14F-4D97-AF65-F5344CB8AC3E}">
        <p14:creationId xmlns:p14="http://schemas.microsoft.com/office/powerpoint/2010/main" val="339024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999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2875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75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4305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26573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37783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352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515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55430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18177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2113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6158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962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93908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79323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33812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3779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14291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73426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7085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53993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7011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106736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7760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05067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68836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81353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52927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7457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228444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31011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1254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7998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6854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86018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30166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92047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89710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023704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93292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10568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21521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9757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72243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03021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86798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25281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8189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2017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4704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83791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20958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7315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68833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9057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918359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98712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943386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09607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0319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8438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11627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60889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361C-D281-4B9F-8220-5813D43B20D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221BD-5970-410C-BD77-FFB6185CECF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2F086-12E4-437D-8F08-1CE2D6DCB61A}"/>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69ED1719-C94D-444A-ADCB-B7C43DDC15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94B858-39BD-48BB-BBE0-1461143BB73D}"/>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3298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D7B9-E2E8-4100-A6C9-A35BB4282F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2A17D73-1D4D-4296-B6EC-CCF00C95B1D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09F027-A564-4D44-AEBE-67FFC2379E4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25A03E-6173-40D2-96B7-4ACF0C1F3DFB}"/>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6" name="Footer Placeholder 5">
            <a:extLst>
              <a:ext uri="{FF2B5EF4-FFF2-40B4-BE49-F238E27FC236}">
                <a16:creationId xmlns:a16="http://schemas.microsoft.com/office/drawing/2014/main" id="{9E9EF80D-3AF3-4BE7-87C9-C46F7A1ACC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B25F3D-E388-414D-B331-180AE9E6B15B}"/>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33075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BE4C-5E50-47D3-B5C0-13B9AD0E4CD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E3F934-D41A-4DC7-9578-F4F17804429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402E8-2E0D-43BA-8290-C4D968539E9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8EBB3-CE4B-4279-8F4D-6469CD5F7A7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6B4A5-3D3E-4D64-843D-782AAA5AD66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ADE0B-69DF-48E6-9F35-7B9FB63FDC0D}"/>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8" name="Footer Placeholder 7">
            <a:extLst>
              <a:ext uri="{FF2B5EF4-FFF2-40B4-BE49-F238E27FC236}">
                <a16:creationId xmlns:a16="http://schemas.microsoft.com/office/drawing/2014/main" id="{522C88DD-9054-4A61-B29F-73BCA7F116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DA67284-315A-451C-9D97-3989B5528200}"/>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67112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3581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E151-5871-4333-B63A-B2D7592076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C75D7D0-B215-43FC-BC2F-4661925D22FB}"/>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4" name="Footer Placeholder 3">
            <a:extLst>
              <a:ext uri="{FF2B5EF4-FFF2-40B4-BE49-F238E27FC236}">
                <a16:creationId xmlns:a16="http://schemas.microsoft.com/office/drawing/2014/main" id="{5CE75759-2B78-4EC9-A144-F0AB1699DA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AF559AC-5868-427B-9A4D-30E973DFCE51}"/>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91328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ECB2F-4A0B-4FD3-87F0-3CBFF142A995}"/>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3" name="Footer Placeholder 2">
            <a:extLst>
              <a:ext uri="{FF2B5EF4-FFF2-40B4-BE49-F238E27FC236}">
                <a16:creationId xmlns:a16="http://schemas.microsoft.com/office/drawing/2014/main" id="{043EF180-4BEA-4736-BBB2-326BA2801F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BD6A4C-CFE4-47EC-AADE-DE4ABD49C5D4}"/>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90510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A36D-DC19-4C5F-9274-E1CC44C095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0866C-938B-491C-BF69-37C04AE1C7B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6A3B6-9D92-478C-918A-422CA2BE6CB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C713E-2A8F-49C7-BAFA-0E742D912D8F}"/>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6" name="Footer Placeholder 5">
            <a:extLst>
              <a:ext uri="{FF2B5EF4-FFF2-40B4-BE49-F238E27FC236}">
                <a16:creationId xmlns:a16="http://schemas.microsoft.com/office/drawing/2014/main" id="{C1E00841-2DC1-4343-BC58-7E3FECFDE5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346D39-843A-40AB-8792-152BB036864E}"/>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2393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C8A2-DC5D-4255-BD0A-739F21747E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A1C9E-2252-4411-967F-F5828D81837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F2ECB-FA14-43C9-9EAA-3BC4C9A72A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5E66-36A0-4A4D-8C7F-EB3F7E720B7D}"/>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6" name="Footer Placeholder 5">
            <a:extLst>
              <a:ext uri="{FF2B5EF4-FFF2-40B4-BE49-F238E27FC236}">
                <a16:creationId xmlns:a16="http://schemas.microsoft.com/office/drawing/2014/main" id="{560CCEC1-6077-42F0-A611-AA9F8696DD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7A7F1B-2E2A-44FF-A137-AB33B56859C9}"/>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65423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4C61-12C8-4E49-8DAA-5BE159A95C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5CB2BF-F154-4084-863F-D9BEC9A654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14669-89F1-4CFA-BE9D-BACECEE3BEE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9872050D-DB7B-4C2F-A4CD-996CC752AF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A54851-27B0-421A-A539-91A9CEC1DD52}"/>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40773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F3960-D05C-4C47-8EB3-5A513A83CF4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32B21-FF88-4F39-B2BB-B4B2ACC3FD0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F885-45C7-4A34-8254-B486AA217EBD}"/>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7DD96655-6148-4BE9-8DE7-AE0BFCDA72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625113-18F9-4636-8A22-417519B9B1BC}"/>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402575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07455"/>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7701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a:xfrm>
            <a:off x="838200" y="6356350"/>
            <a:ext cx="2743200" cy="365125"/>
          </a:xfrm>
          <a:prstGeom prst="rect">
            <a:avLst/>
          </a:prstGeom>
        </p:spPr>
        <p:txBody>
          <a:bodyPr/>
          <a:lstStyle/>
          <a:p>
            <a:fld id="{C249094E-4E7E-46C0-B365-2EB6042A85F3}" type="datetimeFigureOut">
              <a:rPr lang="en-US" smtClean="0"/>
              <a:t>30/1/2023</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a:xfrm>
            <a:off x="8610600" y="6356350"/>
            <a:ext cx="2743200" cy="365125"/>
          </a:xfrm>
          <a:prstGeom prst="rect">
            <a:avLst/>
          </a:prstGeom>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49026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638886"/>
      </p:ext>
    </p:extLst>
  </p:cSld>
  <p:clrMap bg1="lt1" tx1="dk1" bg2="lt2" tx2="dk2" accent1="accent1" accent2="accent2" accent3="accent3" accent4="accent4" accent5="accent5" accent6="accent6" hlink="hlink" folHlink="folHlink"/>
  <p:sldLayoutIdLst>
    <p:sldLayoutId id="2147483649" r:id="rId1"/>
    <p:sldLayoutId id="2147483719" r:id="rId2"/>
    <p:sldLayoutId id="2147483718" r:id="rId3"/>
    <p:sldLayoutId id="2147483717" r:id="rId4"/>
    <p:sldLayoutId id="2147483716" r:id="rId5"/>
    <p:sldLayoutId id="2147483715" r:id="rId6"/>
    <p:sldLayoutId id="2147483702" r:id="rId7"/>
    <p:sldLayoutId id="2147483682" r:id="rId8"/>
    <p:sldLayoutId id="2147483681" r:id="rId9"/>
    <p:sldLayoutId id="2147483680" r:id="rId10"/>
    <p:sldLayoutId id="2147483679" r:id="rId11"/>
    <p:sldLayoutId id="2147483678" r:id="rId12"/>
    <p:sldLayoutId id="2147483666" r:id="rId13"/>
    <p:sldLayoutId id="2147483720" r:id="rId14"/>
    <p:sldLayoutId id="2147483683" r:id="rId15"/>
    <p:sldLayoutId id="2147483665" r:id="rId16"/>
    <p:sldLayoutId id="2147483664" r:id="rId17"/>
    <p:sldLayoutId id="2147483650" r:id="rId18"/>
    <p:sldLayoutId id="2147483724" r:id="rId19"/>
    <p:sldLayoutId id="2147483723" r:id="rId20"/>
    <p:sldLayoutId id="2147483722" r:id="rId21"/>
    <p:sldLayoutId id="2147483721" r:id="rId22"/>
    <p:sldLayoutId id="2147483714" r:id="rId23"/>
    <p:sldLayoutId id="2147483713" r:id="rId24"/>
    <p:sldLayoutId id="2147483712" r:id="rId25"/>
    <p:sldLayoutId id="2147483711" r:id="rId26"/>
    <p:sldLayoutId id="2147483710" r:id="rId27"/>
    <p:sldLayoutId id="2147483709" r:id="rId28"/>
    <p:sldLayoutId id="2147483708" r:id="rId29"/>
    <p:sldLayoutId id="2147483707" r:id="rId30"/>
    <p:sldLayoutId id="2147483706" r:id="rId31"/>
    <p:sldLayoutId id="2147483705" r:id="rId32"/>
    <p:sldLayoutId id="2147483704" r:id="rId33"/>
    <p:sldLayoutId id="2147483703" r:id="rId34"/>
    <p:sldLayoutId id="2147483701" r:id="rId35"/>
    <p:sldLayoutId id="2147483700" r:id="rId36"/>
    <p:sldLayoutId id="2147483699" r:id="rId37"/>
    <p:sldLayoutId id="2147483698" r:id="rId38"/>
    <p:sldLayoutId id="2147483697" r:id="rId39"/>
    <p:sldLayoutId id="2147483696" r:id="rId40"/>
    <p:sldLayoutId id="2147483694" r:id="rId41"/>
    <p:sldLayoutId id="2147483693" r:id="rId42"/>
    <p:sldLayoutId id="2147483692" r:id="rId43"/>
    <p:sldLayoutId id="2147483691" r:id="rId44"/>
    <p:sldLayoutId id="2147483690" r:id="rId45"/>
    <p:sldLayoutId id="2147483689" r:id="rId46"/>
    <p:sldLayoutId id="2147483688" r:id="rId47"/>
    <p:sldLayoutId id="2147483687" r:id="rId48"/>
    <p:sldLayoutId id="2147483686" r:id="rId49"/>
    <p:sldLayoutId id="2147483685" r:id="rId50"/>
    <p:sldLayoutId id="2147483684" r:id="rId51"/>
    <p:sldLayoutId id="2147483677" r:id="rId52"/>
    <p:sldLayoutId id="2147483676" r:id="rId53"/>
    <p:sldLayoutId id="2147483675" r:id="rId54"/>
    <p:sldLayoutId id="2147483674" r:id="rId55"/>
    <p:sldLayoutId id="2147483673" r:id="rId56"/>
    <p:sldLayoutId id="2147483672" r:id="rId57"/>
    <p:sldLayoutId id="2147483671" r:id="rId58"/>
    <p:sldLayoutId id="2147483670" r:id="rId59"/>
    <p:sldLayoutId id="2147483669" r:id="rId60"/>
    <p:sldLayoutId id="2147483668" r:id="rId61"/>
    <p:sldLayoutId id="2147483667" r:id="rId62"/>
    <p:sldLayoutId id="2147483663" r:id="rId63"/>
    <p:sldLayoutId id="2147483662" r:id="rId64"/>
    <p:sldLayoutId id="2147483661" r:id="rId65"/>
    <p:sldLayoutId id="2147483660" r:id="rId66"/>
    <p:sldLayoutId id="2147483651" r:id="rId67"/>
    <p:sldLayoutId id="2147483652" r:id="rId68"/>
    <p:sldLayoutId id="2147483653" r:id="rId69"/>
    <p:sldLayoutId id="2147483654" r:id="rId70"/>
    <p:sldLayoutId id="2147483655" r:id="rId71"/>
    <p:sldLayoutId id="2147483656" r:id="rId72"/>
    <p:sldLayoutId id="2147483657" r:id="rId73"/>
    <p:sldLayoutId id="2147483658" r:id="rId74"/>
    <p:sldLayoutId id="2147483659" r:id="rId75"/>
    <p:sldLayoutId id="2147483695" r:id="rId7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271674"/>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253944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789128" y="3373395"/>
            <a:ext cx="1061092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spc="300" dirty="0">
                <a:solidFill>
                  <a:prstClr val="white"/>
                </a:solidFill>
                <a:latin typeface="UTM Iron Gothic" panose="02040603050506020204" pitchFamily="18" charset="0"/>
              </a:rPr>
              <a:t>BỐN ANH TÀI</a:t>
            </a:r>
            <a:endParaRPr kumimoji="0" lang="en-US" sz="8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2527752"/>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5399455"/>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8523332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latin typeface="UTM Iron Gothic" panose="02040603050506020204" pitchFamily="18" charset="0"/>
              </a:rPr>
              <a:t>Giải nghĩa từ</a:t>
            </a:r>
            <a:endParaRPr kumimoji="0" lang="en-US" sz="6000" b="0" i="0" u="none" strike="noStrike" kern="1200" cap="none" spc="300" normalizeH="0" baseline="0" noProof="0" dirty="0">
              <a:ln>
                <a:noFill/>
              </a:ln>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  Tinh thông:</a:t>
            </a:r>
            <a:endParaRPr kumimoji="0" lang="en-US" sz="4400" b="1" i="0" u="none" strike="noStrike" kern="1200" cap="none" spc="30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467214" y="2080790"/>
            <a:ext cx="11281617" cy="1446550"/>
          </a:xfrm>
          <a:prstGeom prst="rect">
            <a:avLst/>
          </a:prstGeom>
          <a:noFill/>
        </p:spPr>
        <p:txBody>
          <a:bodyPr wrap="square">
            <a:spAutoFit/>
          </a:bodyPr>
          <a:lstStyle/>
          <a:p>
            <a:pPr lvl="0">
              <a:defRPr/>
            </a:pPr>
            <a:r>
              <a:rPr lang="en-US" sz="4400" spc="300">
                <a:latin typeface="Tahoma" panose="020B0604030504040204" pitchFamily="34" charset="0"/>
                <a:ea typeface="Tahoma" panose="020B0604030504040204" pitchFamily="34" charset="0"/>
                <a:cs typeface="Tahoma" panose="020B0604030504040204" pitchFamily="34" charset="0"/>
              </a:rPr>
              <a:t>                    hiểu biết thấu đáo, có khả năng vận dụng thành thạo.</a:t>
            </a:r>
            <a:endParaRPr kumimoji="0" lang="en-US" sz="4400" i="0" u="none" strike="noStrike" kern="1200" cap="none" spc="30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Rounded Corners 26">
            <a:extLst>
              <a:ext uri="{FF2B5EF4-FFF2-40B4-BE49-F238E27FC236}">
                <a16:creationId xmlns:a16="http://schemas.microsoft.com/office/drawing/2014/main" id="{56487325-A2CE-48C9-AF75-688C81462E5E}"/>
              </a:ext>
            </a:extLst>
          </p:cNvPr>
          <p:cNvSpPr/>
          <p:nvPr/>
        </p:nvSpPr>
        <p:spPr>
          <a:xfrm>
            <a:off x="523357" y="3689714"/>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nama">
            <a:extLst>
              <a:ext uri="{FF2B5EF4-FFF2-40B4-BE49-F238E27FC236}">
                <a16:creationId xmlns:a16="http://schemas.microsoft.com/office/drawing/2014/main" id="{15138441-2479-486C-AEAD-98A55A0906D1}"/>
              </a:ext>
            </a:extLst>
          </p:cNvPr>
          <p:cNvSpPr txBox="1"/>
          <p:nvPr/>
        </p:nvSpPr>
        <p:spPr>
          <a:xfrm>
            <a:off x="517346" y="3840740"/>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  Yêu</a:t>
            </a:r>
            <a:r>
              <a:rPr kumimoji="0" lang="en-US" sz="4400" b="1" i="0" u="none" strike="noStrike" kern="1200" cap="none" spc="300" normalizeH="0" noProof="0">
                <a:ln>
                  <a:noFill/>
                </a:ln>
                <a:effectLst/>
                <a:uLnTx/>
                <a:uFillTx/>
                <a:latin typeface="Tahoma" panose="020B0604030504040204" pitchFamily="34" charset="0"/>
                <a:ea typeface="Tahoma" panose="020B0604030504040204" pitchFamily="34" charset="0"/>
                <a:cs typeface="Tahoma" panose="020B0604030504040204" pitchFamily="34" charset="0"/>
              </a:rPr>
              <a:t> tinh</a:t>
            </a:r>
            <a:r>
              <a:rPr kumimoji="0" lang="en-US" sz="4400" b="1" i="0" u="none" strike="noStrike" kern="1200" cap="none" spc="30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30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nama">
            <a:extLst>
              <a:ext uri="{FF2B5EF4-FFF2-40B4-BE49-F238E27FC236}">
                <a16:creationId xmlns:a16="http://schemas.microsoft.com/office/drawing/2014/main" id="{2A8990D3-5F50-496F-A117-67F404355333}"/>
              </a:ext>
            </a:extLst>
          </p:cNvPr>
          <p:cNvSpPr txBox="1"/>
          <p:nvPr/>
        </p:nvSpPr>
        <p:spPr>
          <a:xfrm>
            <a:off x="523357" y="3814717"/>
            <a:ext cx="11139275" cy="1446550"/>
          </a:xfrm>
          <a:prstGeom prst="rect">
            <a:avLst/>
          </a:prstGeom>
          <a:noFill/>
        </p:spPr>
        <p:txBody>
          <a:bodyPr wrap="square">
            <a:spAutoFit/>
          </a:bodyPr>
          <a:lstStyle/>
          <a:p>
            <a:pPr lvl="0">
              <a:defRPr/>
            </a:pPr>
            <a:r>
              <a:rPr lang="en-US" sz="4400" spc="300">
                <a:latin typeface="Tahoma" panose="020B0604030504040204" pitchFamily="34" charset="0"/>
                <a:ea typeface="Tahoma" panose="020B0604030504040204" pitchFamily="34" charset="0"/>
                <a:cs typeface="Tahoma" panose="020B0604030504040204" pitchFamily="34" charset="0"/>
              </a:rPr>
              <a:t>                 </a:t>
            </a:r>
            <a:r>
              <a:rPr lang="vi-VN" sz="4400" spc="300">
                <a:latin typeface="Tahoma" panose="020B0604030504040204" pitchFamily="34" charset="0"/>
                <a:ea typeface="Tahoma" panose="020B0604030504040204" pitchFamily="34" charset="0"/>
                <a:cs typeface="Tahoma" panose="020B0604030504040204" pitchFamily="34" charset="0"/>
              </a:rPr>
              <a:t>con vật tưởng tượng, có nhiều phép thuật và rất độc ác.</a:t>
            </a:r>
          </a:p>
        </p:txBody>
      </p:sp>
      <p:pic>
        <p:nvPicPr>
          <p:cNvPr id="38" name="Picture 37">
            <a:extLst>
              <a:ext uri="{FF2B5EF4-FFF2-40B4-BE49-F238E27FC236}">
                <a16:creationId xmlns:a16="http://schemas.microsoft.com/office/drawing/2014/main" id="{5ACB8792-24F1-4022-AD33-ABEABADE6330}"/>
              </a:ext>
            </a:extLst>
          </p:cNvPr>
          <p:cNvPicPr>
            <a:picLocks noChangeAspect="1"/>
          </p:cNvPicPr>
          <p:nvPr/>
        </p:nvPicPr>
        <p:blipFill>
          <a:blip r:embed="rId2"/>
          <a:stretch>
            <a:fillRect/>
          </a:stretch>
        </p:blipFill>
        <p:spPr>
          <a:xfrm>
            <a:off x="9482725" y="4490352"/>
            <a:ext cx="2179907" cy="2171490"/>
          </a:xfrm>
          <a:prstGeom prst="rect">
            <a:avLst/>
          </a:prstGeom>
          <a:ln>
            <a:noFill/>
          </a:ln>
          <a:effectLst>
            <a:softEdge rad="112500"/>
          </a:effectLst>
        </p:spPr>
      </p:pic>
    </p:spTree>
    <p:extLst>
      <p:ext uri="{BB962C8B-B14F-4D97-AF65-F5344CB8AC3E}">
        <p14:creationId xmlns:p14="http://schemas.microsoft.com/office/powerpoint/2010/main" val="374989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2" grpId="0" animBg="1"/>
      <p:bldP spid="12" grpId="0"/>
      <p:bldP spid="26" grpId="0"/>
      <p:bldP spid="27"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286000" y="953526"/>
            <a:ext cx="7043305"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186675" y="1263062"/>
            <a:ext cx="796065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spc="300" dirty="0">
                <a:solidFill>
                  <a:prstClr val="white"/>
                </a:solidFill>
                <a:latin typeface="UTM Iron Gothic" panose="02040603050506020204" pitchFamily="18" charset="0"/>
              </a:rPr>
              <a:t>2. Tìm hiểu bài</a:t>
            </a:r>
            <a:endParaRPr kumimoji="0" lang="en-US" sz="8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286000" y="962762"/>
            <a:ext cx="7768325"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186675" y="849095"/>
            <a:ext cx="8059984"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08D870-1B49-4555-B009-5E024EB4AE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468" b="97651" l="9667" r="91222">
                        <a14:foregroundMark x1="28778" y1="17474" x2="31889" y2="33921"/>
                        <a14:foregroundMark x1="31889" y1="33921" x2="31889" y2="33921"/>
                        <a14:foregroundMark x1="50556" y1="4846" x2="46556" y2="58003"/>
                        <a14:foregroundMark x1="43667" y1="37151" x2="45000" y2="44640"/>
                        <a14:foregroundMark x1="45000" y1="44640" x2="52556" y2="56241"/>
                        <a14:foregroundMark x1="53000" y1="36270" x2="56778" y2="57562"/>
                        <a14:foregroundMark x1="56778" y1="57562" x2="55889" y2="62996"/>
                        <a14:foregroundMark x1="53222" y1="38326" x2="68444" y2="47577"/>
                        <a14:foregroundMark x1="68444" y1="47577" x2="71667" y2="51248"/>
                        <a14:foregroundMark x1="89312" y1="51542" x2="90111" y2="58297"/>
                        <a14:foregroundMark x1="89000" y1="48899" x2="89312" y2="51542"/>
                        <a14:foregroundMark x1="90111" y1="58297" x2="89333" y2="65639"/>
                        <a14:foregroundMark x1="89333" y1="65639" x2="83444" y2="64905"/>
                        <a14:foregroundMark x1="83444" y1="64905" x2="80778" y2="62408"/>
                        <a14:foregroundMark x1="21889" y1="86197" x2="19444" y2="94273"/>
                        <a14:foregroundMark x1="19444" y1="94273" x2="59222" y2="95007"/>
                        <a14:foregroundMark x1="59222" y1="95007" x2="68000" y2="94860"/>
                        <a14:foregroundMark x1="68000" y1="94860" x2="75556" y2="91189"/>
                        <a14:foregroundMark x1="75556" y1="91189" x2="80333" y2="79001"/>
                        <a14:foregroundMark x1="80333" y1="79001" x2="78111" y2="77386"/>
                        <a14:foregroundMark x1="54778" y1="77093" x2="76111" y2="77093"/>
                        <a14:foregroundMark x1="80333" y1="80617" x2="81444" y2="91483"/>
                        <a14:foregroundMark x1="81444" y1="91483" x2="78333" y2="97651"/>
                        <a14:foregroundMark x1="78333" y1="97651" x2="19222" y2="96476"/>
                        <a14:foregroundMark x1="9667" y1="36270" x2="9667" y2="41850"/>
                        <a14:foregroundMark x1="28111" y1="57122" x2="32111" y2="67107"/>
                        <a14:foregroundMark x1="32111" y1="67107" x2="46556" y2="81938"/>
                        <a14:foregroundMark x1="46556" y1="81938" x2="55667" y2="85169"/>
                        <a14:foregroundMark x1="55667" y1="85169" x2="55222" y2="80910"/>
                        <a14:foregroundMark x1="77222" y1="63583" x2="76778" y2="57709"/>
                        <a14:foregroundMark x1="30778" y1="2203" x2="30556" y2="4846"/>
                        <a14:foregroundMark x1="27000" y1="1615" x2="29222" y2="5727"/>
                        <a14:foregroundMark x1="31000" y1="1909" x2="31222" y2="1615"/>
                        <a14:foregroundMark x1="17222" y1="58297" x2="17000" y2="61233"/>
                        <a14:foregroundMark x1="91222" y1="53891" x2="90556" y2="64758"/>
                        <a14:foregroundMark x1="39246" y1="26678" x2="39444" y2="26285"/>
                        <a14:foregroundMark x1="39000" y1="27166" x2="39102" y2="26963"/>
                        <a14:backgroundMark x1="19000" y1="67107" x2="19000" y2="67107"/>
                        <a14:backgroundMark x1="86778" y1="59178" x2="86778" y2="59178"/>
                        <a14:backgroundMark x1="85667" y1="58884" x2="86778" y2="59765"/>
                        <a14:backgroundMark x1="89000" y1="51542" x2="89000" y2="51542"/>
                        <a14:backgroundMark x1="39000" y1="28047" x2="39222" y2="27460"/>
                        <a14:backgroundMark x1="39222" y1="27460" x2="39222" y2="26579"/>
                        <a14:backgroundMark x1="39222" y1="26285" x2="39000" y2="25698"/>
                        <a14:backgroundMark x1="39222" y1="26579" x2="39222" y2="26579"/>
                        <a14:backgroundMark x1="38556" y1="27753" x2="38111" y2="27753"/>
                        <a14:backgroundMark x1="39889" y1="14831" x2="39889" y2="14244"/>
                        <a14:backgroundMark x1="39667" y1="26579" x2="40111" y2="25110"/>
                      </a14:backgroundRemoval>
                    </a14:imgEffect>
                  </a14:imgLayer>
                </a14:imgProps>
              </a:ext>
              <a:ext uri="{28A0092B-C50C-407E-A947-70E740481C1C}">
                <a14:useLocalDpi xmlns:a14="http://schemas.microsoft.com/office/drawing/2010/main" val="0"/>
              </a:ext>
            </a:extLst>
          </a:blip>
          <a:stretch>
            <a:fillRect/>
          </a:stretch>
        </p:blipFill>
        <p:spPr>
          <a:xfrm>
            <a:off x="4176108" y="3521948"/>
            <a:ext cx="3839783" cy="2905436"/>
          </a:xfrm>
          <a:prstGeom prst="rect">
            <a:avLst/>
          </a:prstGeom>
        </p:spPr>
      </p:pic>
    </p:spTree>
    <p:extLst>
      <p:ext uri="{BB962C8B-B14F-4D97-AF65-F5344CB8AC3E}">
        <p14:creationId xmlns:p14="http://schemas.microsoft.com/office/powerpoint/2010/main" val="17863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10143432" cy="1015663"/>
          </a:xfrm>
          <a:prstGeom prst="rect">
            <a:avLst/>
          </a:prstGeom>
          <a:noFill/>
        </p:spPr>
        <p:txBody>
          <a:bodyPr wrap="square" rtlCol="0">
            <a:spAutoFit/>
          </a:bodyPr>
          <a:lstStyle/>
          <a:p>
            <a:pPr lvl="0" algn="ctr">
              <a:defRPr/>
            </a:pPr>
            <a:r>
              <a:rPr lang="en-US" sz="6000" spc="300" dirty="0">
                <a:solidFill>
                  <a:prstClr val="white"/>
                </a:solidFill>
                <a:latin typeface="UTM Iron Gothic" panose="02040603050506020204" pitchFamily="18" charset="0"/>
              </a:rPr>
              <a:t>Đọc thầm đoạn 1 và đoạn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1. Cẩu Khây có sức khỏe và tài năng như thế nào ?</a:t>
            </a: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213304" y="3085294"/>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D36AE3-B888-41CA-BDA5-4237B07A379B}"/>
              </a:ext>
            </a:extLst>
          </p:cNvPr>
          <p:cNvSpPr txBox="1"/>
          <p:nvPr/>
        </p:nvSpPr>
        <p:spPr>
          <a:xfrm>
            <a:off x="553451" y="3121877"/>
            <a:ext cx="11242637" cy="3539430"/>
          </a:xfrm>
          <a:prstGeom prst="rect">
            <a:avLst/>
          </a:prstGeom>
          <a:noFill/>
        </p:spPr>
        <p:txBody>
          <a:bodyPr wrap="square" rtlCol="0">
            <a:spAutoFit/>
          </a:bodyPr>
          <a:lstStyle/>
          <a:p>
            <a:pPr indent="514350" algn="just"/>
            <a:r>
              <a:rPr lang="vi-VN" sz="2800" b="1">
                <a:latin typeface="Tahoma" panose="020B0604030504040204" pitchFamily="34" charset="0"/>
                <a:ea typeface="Tahoma" panose="020B0604030504040204" pitchFamily="34" charset="0"/>
                <a:cs typeface="Tahoma" panose="020B0604030504040204" pitchFamily="34" charset="0"/>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endParaRPr lang="en-US" sz="2800" b="1">
              <a:latin typeface="Tahoma" panose="020B0604030504040204" pitchFamily="34" charset="0"/>
              <a:ea typeface="Tahoma" panose="020B0604030504040204" pitchFamily="34" charset="0"/>
              <a:cs typeface="Tahoma" panose="020B0604030504040204" pitchFamily="34" charset="0"/>
            </a:endParaRPr>
          </a:p>
          <a:p>
            <a:pPr indent="514350" algn="just"/>
            <a:r>
              <a:rPr lang="vi-VN" sz="28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cxnSp>
        <p:nvCxnSpPr>
          <p:cNvPr id="8" name="Straight Connector 7">
            <a:extLst>
              <a:ext uri="{FF2B5EF4-FFF2-40B4-BE49-F238E27FC236}">
                <a16:creationId xmlns:a16="http://schemas.microsoft.com/office/drawing/2014/main" id="{7A7DD507-9FA0-4C00-B00D-7F5E941D2445}"/>
              </a:ext>
            </a:extLst>
          </p:cNvPr>
          <p:cNvCxnSpPr>
            <a:cxnSpLocks/>
          </p:cNvCxnSpPr>
          <p:nvPr/>
        </p:nvCxnSpPr>
        <p:spPr>
          <a:xfrm>
            <a:off x="8525066" y="3581400"/>
            <a:ext cx="186461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4589F93E-1D1C-4136-BADC-63F2FD063A72}"/>
              </a:ext>
            </a:extLst>
          </p:cNvPr>
          <p:cNvCxnSpPr>
            <a:cxnSpLocks/>
          </p:cNvCxnSpPr>
          <p:nvPr/>
        </p:nvCxnSpPr>
        <p:spPr>
          <a:xfrm>
            <a:off x="553451" y="3981450"/>
            <a:ext cx="5199649"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5B8AEFED-F5D4-48A3-9F71-8DF540CCFD55}"/>
              </a:ext>
            </a:extLst>
          </p:cNvPr>
          <p:cNvCxnSpPr>
            <a:cxnSpLocks/>
          </p:cNvCxnSpPr>
          <p:nvPr/>
        </p:nvCxnSpPr>
        <p:spPr>
          <a:xfrm>
            <a:off x="4419600" y="4419600"/>
            <a:ext cx="72864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41AB15DB-D231-4DB9-9A94-E08E9BF0BD29}"/>
              </a:ext>
            </a:extLst>
          </p:cNvPr>
          <p:cNvCxnSpPr>
            <a:cxnSpLocks/>
          </p:cNvCxnSpPr>
          <p:nvPr/>
        </p:nvCxnSpPr>
        <p:spPr>
          <a:xfrm>
            <a:off x="553451" y="4838700"/>
            <a:ext cx="6552199"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4267359-374D-46F8-B565-DF51516EA2B9}"/>
              </a:ext>
            </a:extLst>
          </p:cNvPr>
          <p:cNvCxnSpPr>
            <a:cxnSpLocks/>
          </p:cNvCxnSpPr>
          <p:nvPr/>
        </p:nvCxnSpPr>
        <p:spPr>
          <a:xfrm>
            <a:off x="5662989" y="6139190"/>
            <a:ext cx="2862077"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86CDD8A7-B239-4F96-85BF-C9634793D501}"/>
              </a:ext>
            </a:extLst>
          </p:cNvPr>
          <p:cNvCxnSpPr>
            <a:cxnSpLocks/>
          </p:cNvCxnSpPr>
          <p:nvPr/>
        </p:nvCxnSpPr>
        <p:spPr>
          <a:xfrm>
            <a:off x="10725150" y="6139190"/>
            <a:ext cx="980884"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6C88761E-71D4-4255-A7CB-7457F036CD5C}"/>
              </a:ext>
            </a:extLst>
          </p:cNvPr>
          <p:cNvCxnSpPr>
            <a:cxnSpLocks/>
          </p:cNvCxnSpPr>
          <p:nvPr/>
        </p:nvCxnSpPr>
        <p:spPr>
          <a:xfrm>
            <a:off x="685800" y="6564954"/>
            <a:ext cx="54102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F2DA3506-3120-41C9-811C-3D125D66BA86}"/>
              </a:ext>
            </a:extLst>
          </p:cNvPr>
          <p:cNvCxnSpPr>
            <a:cxnSpLocks/>
          </p:cNvCxnSpPr>
          <p:nvPr/>
        </p:nvCxnSpPr>
        <p:spPr>
          <a:xfrm>
            <a:off x="5753100" y="2495550"/>
            <a:ext cx="24858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F2B4D19-1FD5-411C-BF1D-E0966DAC5360}"/>
              </a:ext>
            </a:extLst>
          </p:cNvPr>
          <p:cNvCxnSpPr>
            <a:cxnSpLocks/>
          </p:cNvCxnSpPr>
          <p:nvPr/>
        </p:nvCxnSpPr>
        <p:spPr>
          <a:xfrm>
            <a:off x="9086850" y="2495550"/>
            <a:ext cx="2428183"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10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5069" y="154003"/>
            <a:ext cx="1371600" cy="1840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3">
            <a:extLst>
              <a:ext uri="{28A0092B-C50C-407E-A947-70E740481C1C}">
                <a14:useLocalDpi xmlns:a14="http://schemas.microsoft.com/office/drawing/2010/main" val="0"/>
              </a:ext>
            </a:extLst>
          </a:blip>
          <a:srcRect l="10519" r="10519"/>
          <a:stretch/>
        </p:blipFill>
        <p:spPr>
          <a:xfrm>
            <a:off x="1539287" y="1678843"/>
            <a:ext cx="2743200" cy="436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nama">
            <a:extLst>
              <a:ext uri="{FF2B5EF4-FFF2-40B4-BE49-F238E27FC236}">
                <a16:creationId xmlns:a16="http://schemas.microsoft.com/office/drawing/2014/main" id="{7B8BBCB5-F578-455F-9751-02F7C78E529B}"/>
              </a:ext>
            </a:extLst>
          </p:cNvPr>
          <p:cNvSpPr txBox="1"/>
          <p:nvPr/>
        </p:nvSpPr>
        <p:spPr>
          <a:xfrm>
            <a:off x="3950459" y="497420"/>
            <a:ext cx="495149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effectLst/>
                <a:uLnTx/>
                <a:uFillTx/>
                <a:latin typeface="UVN Vung Tau" panose="03080702040302070203" pitchFamily="66" charset="0"/>
                <a:ea typeface="+mn-ea"/>
                <a:cs typeface="+mn-cs"/>
              </a:rPr>
              <a:t>CẨU KHÂY</a:t>
            </a:r>
            <a:endParaRPr kumimoji="0" lang="en-US" sz="6000" b="0" i="0" u="none" strike="noStrike" kern="1200" cap="none" spc="300" normalizeH="0" baseline="0" noProof="0" dirty="0">
              <a:ln>
                <a:noFill/>
              </a:ln>
              <a:effectLst/>
              <a:uLnTx/>
              <a:uFillTx/>
              <a:latin typeface="UVN Vung Tau" panose="03080702040302070203" pitchFamily="66" charset="0"/>
              <a:ea typeface="+mn-ea"/>
              <a:cs typeface="+mn-cs"/>
            </a:endParaRPr>
          </a:p>
        </p:txBody>
      </p:sp>
      <p:cxnSp>
        <p:nvCxnSpPr>
          <p:cNvPr id="4" name="line 2">
            <a:extLst>
              <a:ext uri="{FF2B5EF4-FFF2-40B4-BE49-F238E27FC236}">
                <a16:creationId xmlns:a16="http://schemas.microsoft.com/office/drawing/2014/main" id="{01BA0E4C-A715-4DE1-A275-C48B9B8AF310}"/>
              </a:ext>
            </a:extLst>
          </p:cNvPr>
          <p:cNvCxnSpPr/>
          <p:nvPr/>
        </p:nvCxnSpPr>
        <p:spPr>
          <a:xfrm>
            <a:off x="5884576" y="2195856"/>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line 1">
            <a:extLst>
              <a:ext uri="{FF2B5EF4-FFF2-40B4-BE49-F238E27FC236}">
                <a16:creationId xmlns:a16="http://schemas.microsoft.com/office/drawing/2014/main" id="{D4E252C2-E1D7-4963-8320-6F4E9D085F6E}"/>
              </a:ext>
            </a:extLst>
          </p:cNvPr>
          <p:cNvCxnSpPr/>
          <p:nvPr/>
        </p:nvCxnSpPr>
        <p:spPr>
          <a:xfrm>
            <a:off x="5884576" y="489231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C799034F-1727-4049-9941-768280B63040}"/>
              </a:ext>
            </a:extLst>
          </p:cNvPr>
          <p:cNvSpPr/>
          <p:nvPr/>
        </p:nvSpPr>
        <p:spPr>
          <a:xfrm>
            <a:off x="5499307" y="270216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E156E79F-28FB-47CF-9FE6-D573B2445D0D}"/>
              </a:ext>
            </a:extLst>
          </p:cNvPr>
          <p:cNvSpPr/>
          <p:nvPr/>
        </p:nvSpPr>
        <p:spPr>
          <a:xfrm>
            <a:off x="5480257" y="515514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osition">
            <a:extLst>
              <a:ext uri="{FF2B5EF4-FFF2-40B4-BE49-F238E27FC236}">
                <a16:creationId xmlns:a16="http://schemas.microsoft.com/office/drawing/2014/main" id="{0112E264-0E30-4975-9E5F-EF3CB358AE96}"/>
              </a:ext>
            </a:extLst>
          </p:cNvPr>
          <p:cNvSpPr txBox="1"/>
          <p:nvPr/>
        </p:nvSpPr>
        <p:spPr>
          <a:xfrm>
            <a:off x="7073261" y="1633816"/>
            <a:ext cx="3165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a:ln>
                  <a:noFill/>
                </a:ln>
                <a:effectLst/>
                <a:uLnTx/>
                <a:uFillTx/>
                <a:latin typeface="UVN Bai Sau Nhe" panose="04030405020802020C03" pitchFamily="82" charset="0"/>
                <a:ea typeface="Lato Light" panose="020F0502020204030203" pitchFamily="34" charset="0"/>
                <a:cs typeface="Lato Light" panose="020F0502020204030203" pitchFamily="34" charset="0"/>
              </a:rPr>
              <a:t>Sức khỏe:</a:t>
            </a:r>
            <a:endParaRPr kumimoji="0" lang="en-US" sz="3600" b="1" i="0" u="none" strike="noStrike" kern="1200" cap="none" spc="600" normalizeH="0" baseline="0" noProof="0" dirty="0">
              <a:ln>
                <a:noFill/>
              </a:ln>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pic>
        <p:nvPicPr>
          <p:cNvPr id="7" name="Picture 6">
            <a:extLst>
              <a:ext uri="{FF2B5EF4-FFF2-40B4-BE49-F238E27FC236}">
                <a16:creationId xmlns:a16="http://schemas.microsoft.com/office/drawing/2014/main" id="{37564010-6D7F-47A7-AFA7-DBA562084B07}"/>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49" t="9366" r="9196" b="18035"/>
          <a:stretch/>
        </p:blipFill>
        <p:spPr>
          <a:xfrm>
            <a:off x="5645295" y="1127971"/>
            <a:ext cx="1242764" cy="1241619"/>
          </a:xfrm>
          <a:prstGeom prst="rect">
            <a:avLst/>
          </a:prstGeom>
        </p:spPr>
      </p:pic>
      <p:pic>
        <p:nvPicPr>
          <p:cNvPr id="9" name="Picture 8">
            <a:extLst>
              <a:ext uri="{FF2B5EF4-FFF2-40B4-BE49-F238E27FC236}">
                <a16:creationId xmlns:a16="http://schemas.microsoft.com/office/drawing/2014/main" id="{C35A2516-4C23-4CEC-B07C-FC9A8A093254}"/>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foregroundMark x1="55400" y1="35000" x2="55400" y2="48333"/>
                        <a14:foregroundMark x1="49100" y1="50833" x2="59900" y2="51111"/>
                        <a14:foregroundMark x1="65900" y1="51667" x2="59300" y2="47778"/>
                        <a14:foregroundMark x1="59300" y1="47778" x2="59300" y2="47778"/>
                        <a14:foregroundMark x1="61100" y1="27222" x2="60800" y2="33056"/>
                        <a14:foregroundMark x1="58400" y1="33889" x2="57200" y2="40278"/>
                        <a14:foregroundMark x1="30800" y1="31389" x2="37800" y2="42685"/>
                        <a14:foregroundMark x1="37800" y1="42685" x2="32600" y2="36852"/>
                        <a14:foregroundMark x1="32600" y1="36852" x2="33200" y2="37222"/>
                        <a14:foregroundMark x1="32300" y1="33056" x2="48800" y2="35278"/>
                        <a14:foregroundMark x1="41900" y1="27778" x2="31600" y2="31019"/>
                        <a14:foregroundMark x1="31600" y1="31019" x2="26800" y2="36574"/>
                        <a14:foregroundMark x1="26800" y1="36574" x2="33000" y2="44352"/>
                        <a14:foregroundMark x1="33000" y1="44352" x2="42900" y2="42222"/>
                        <a14:foregroundMark x1="42900" y1="42222" x2="43100" y2="30463"/>
                        <a14:foregroundMark x1="43100" y1="30463" x2="40700" y2="28611"/>
                        <a14:foregroundMark x1="33200" y1="28611" x2="27200" y2="39352"/>
                        <a14:foregroundMark x1="27200" y1="39352" x2="30800" y2="45278"/>
                      </a14:backgroundRemoval>
                    </a14:imgEffect>
                  </a14:imgLayer>
                </a14:imgProps>
              </a:ext>
              <a:ext uri="{28A0092B-C50C-407E-A947-70E740481C1C}">
                <a14:useLocalDpi xmlns:a14="http://schemas.microsoft.com/office/drawing/2010/main" val="0"/>
              </a:ext>
            </a:extLst>
          </a:blip>
          <a:srcRect l="22531" t="10556" r="25877" b="43871"/>
          <a:stretch/>
        </p:blipFill>
        <p:spPr>
          <a:xfrm>
            <a:off x="5667067" y="3896266"/>
            <a:ext cx="1129159" cy="1077218"/>
          </a:xfrm>
          <a:prstGeom prst="rect">
            <a:avLst/>
          </a:prstGeom>
        </p:spPr>
      </p:pic>
      <p:sp>
        <p:nvSpPr>
          <p:cNvPr id="17" name="position">
            <a:extLst>
              <a:ext uri="{FF2B5EF4-FFF2-40B4-BE49-F238E27FC236}">
                <a16:creationId xmlns:a16="http://schemas.microsoft.com/office/drawing/2014/main" id="{C9309361-4545-4279-ADD8-94C474704ECD}"/>
              </a:ext>
            </a:extLst>
          </p:cNvPr>
          <p:cNvSpPr txBox="1"/>
          <p:nvPr/>
        </p:nvSpPr>
        <p:spPr>
          <a:xfrm>
            <a:off x="7168752" y="4303852"/>
            <a:ext cx="3165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a:ln>
                  <a:noFill/>
                </a:ln>
                <a:effectLst/>
                <a:uLnTx/>
                <a:uFillTx/>
                <a:latin typeface="UVN Bai Sau Nhe" panose="04030405020802020C03" pitchFamily="82" charset="0"/>
                <a:ea typeface="Lato Light" panose="020F0502020204030203" pitchFamily="34" charset="0"/>
                <a:cs typeface="Lato Light" panose="020F0502020204030203" pitchFamily="34" charset="0"/>
              </a:rPr>
              <a:t>Tài năng</a:t>
            </a:r>
            <a:endParaRPr kumimoji="0" lang="en-US" sz="3600" b="1" i="0" u="none" strike="noStrike" kern="1200" cap="none" spc="600" normalizeH="0" baseline="0" noProof="0" dirty="0">
              <a:ln>
                <a:noFill/>
              </a:ln>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
        <p:nvSpPr>
          <p:cNvPr id="18" name="Oval 17">
            <a:extLst>
              <a:ext uri="{FF2B5EF4-FFF2-40B4-BE49-F238E27FC236}">
                <a16:creationId xmlns:a16="http://schemas.microsoft.com/office/drawing/2014/main" id="{CD8F13D5-B78C-4BA8-BC25-DF3305CF4E09}"/>
              </a:ext>
            </a:extLst>
          </p:cNvPr>
          <p:cNvSpPr/>
          <p:nvPr/>
        </p:nvSpPr>
        <p:spPr>
          <a:xfrm>
            <a:off x="5507249" y="354230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E73F30D0-3083-4E34-B9A4-1BE0CFA743AD}"/>
              </a:ext>
            </a:extLst>
          </p:cNvPr>
          <p:cNvSpPr/>
          <p:nvPr/>
        </p:nvSpPr>
        <p:spPr>
          <a:xfrm>
            <a:off x="5746688" y="2406649"/>
            <a:ext cx="5501246" cy="1077218"/>
          </a:xfrm>
          <a:prstGeom prst="rect">
            <a:avLst/>
          </a:prstGeom>
        </p:spPr>
        <p:txBody>
          <a:bodyPr wrap="square">
            <a:spAutoFit/>
          </a:bodyPr>
          <a:lstStyle/>
          <a:p>
            <a:r>
              <a:rPr lang="nl-NL" sz="3200">
                <a:latin typeface="Times New Roman" pitchFamily="18" charset="0"/>
                <a:cs typeface="Times New Roman" pitchFamily="18" charset="0"/>
              </a:rPr>
              <a:t>nhỏ </a:t>
            </a:r>
            <a:r>
              <a:rPr lang="nl-NL" sz="3200" dirty="0">
                <a:latin typeface="Times New Roman" pitchFamily="18" charset="0"/>
                <a:cs typeface="Times New Roman" pitchFamily="18" charset="0"/>
              </a:rPr>
              <a:t>người nhưng ăn một lúc hết chín </a:t>
            </a:r>
            <a:r>
              <a:rPr lang="nl-NL" sz="3200">
                <a:latin typeface="Times New Roman" pitchFamily="18" charset="0"/>
                <a:cs typeface="Times New Roman" pitchFamily="18" charset="0"/>
              </a:rPr>
              <a:t>chõ xôi </a:t>
            </a:r>
          </a:p>
        </p:txBody>
      </p:sp>
      <p:sp>
        <p:nvSpPr>
          <p:cNvPr id="26" name="Rectangle 25">
            <a:extLst>
              <a:ext uri="{FF2B5EF4-FFF2-40B4-BE49-F238E27FC236}">
                <a16:creationId xmlns:a16="http://schemas.microsoft.com/office/drawing/2014/main" id="{B759F7EC-D848-4736-AFE6-F9992154296B}"/>
              </a:ext>
            </a:extLst>
          </p:cNvPr>
          <p:cNvSpPr/>
          <p:nvPr/>
        </p:nvSpPr>
        <p:spPr>
          <a:xfrm>
            <a:off x="5746688" y="3169770"/>
            <a:ext cx="5501245" cy="742511"/>
          </a:xfrm>
          <a:prstGeom prst="rect">
            <a:avLst/>
          </a:prstGeom>
        </p:spPr>
        <p:txBody>
          <a:bodyPr wrap="square">
            <a:spAutoFit/>
          </a:bodyPr>
          <a:lstStyle/>
          <a:p>
            <a:pPr>
              <a:lnSpc>
                <a:spcPct val="150000"/>
              </a:lnSpc>
            </a:pPr>
            <a:r>
              <a:rPr lang="nl-NL" sz="3200">
                <a:latin typeface="Times New Roman" pitchFamily="18" charset="0"/>
                <a:cs typeface="Times New Roman" pitchFamily="18" charset="0"/>
              </a:rPr>
              <a:t>10 </a:t>
            </a:r>
            <a:r>
              <a:rPr lang="nl-NL" sz="3200" dirty="0">
                <a:latin typeface="Times New Roman" pitchFamily="18" charset="0"/>
                <a:cs typeface="Times New Roman" pitchFamily="18" charset="0"/>
              </a:rPr>
              <a:t>tuổi sức đã bằng trai </a:t>
            </a:r>
            <a:r>
              <a:rPr lang="nl-NL" sz="3200">
                <a:latin typeface="Times New Roman" pitchFamily="18" charset="0"/>
                <a:cs typeface="Times New Roman" pitchFamily="18" charset="0"/>
              </a:rPr>
              <a:t>18.</a:t>
            </a:r>
            <a:endParaRPr lang="en-US" sz="3200" dirty="0">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4557C661-C2FC-43C2-AFE6-F7E2D1EB3D52}"/>
              </a:ext>
            </a:extLst>
          </p:cNvPr>
          <p:cNvSpPr/>
          <p:nvPr/>
        </p:nvSpPr>
        <p:spPr>
          <a:xfrm>
            <a:off x="5788437" y="4765688"/>
            <a:ext cx="5925813" cy="742511"/>
          </a:xfrm>
          <a:prstGeom prst="rect">
            <a:avLst/>
          </a:prstGeom>
        </p:spPr>
        <p:txBody>
          <a:bodyPr wrap="square">
            <a:spAutoFit/>
          </a:bodyPr>
          <a:lstStyle/>
          <a:p>
            <a:pPr>
              <a:lnSpc>
                <a:spcPct val="150000"/>
              </a:lnSpc>
            </a:pPr>
            <a:r>
              <a:rPr lang="nl-NL" sz="3200">
                <a:latin typeface="Times New Roman" pitchFamily="18" charset="0"/>
                <a:cs typeface="Times New Roman" pitchFamily="18" charset="0"/>
              </a:rPr>
              <a:t>15 </a:t>
            </a:r>
            <a:r>
              <a:rPr lang="nl-NL" sz="3200" dirty="0">
                <a:latin typeface="Times New Roman" pitchFamily="18" charset="0"/>
                <a:cs typeface="Times New Roman" pitchFamily="18" charset="0"/>
              </a:rPr>
              <a:t>tuổi đã tinh thông </a:t>
            </a:r>
            <a:r>
              <a:rPr lang="nl-NL" sz="3200">
                <a:latin typeface="Times New Roman" pitchFamily="18" charset="0"/>
                <a:cs typeface="Times New Roman" pitchFamily="18" charset="0"/>
              </a:rPr>
              <a:t>võ nghệ</a:t>
            </a:r>
          </a:p>
        </p:txBody>
      </p:sp>
      <p:sp>
        <p:nvSpPr>
          <p:cNvPr id="28" name="Rectangle 27">
            <a:extLst>
              <a:ext uri="{FF2B5EF4-FFF2-40B4-BE49-F238E27FC236}">
                <a16:creationId xmlns:a16="http://schemas.microsoft.com/office/drawing/2014/main" id="{43CC12C1-20DF-4DDD-B827-800648F39A23}"/>
              </a:ext>
            </a:extLst>
          </p:cNvPr>
          <p:cNvSpPr/>
          <p:nvPr/>
        </p:nvSpPr>
        <p:spPr>
          <a:xfrm>
            <a:off x="5788598" y="5460437"/>
            <a:ext cx="5734510" cy="1077218"/>
          </a:xfrm>
          <a:prstGeom prst="rect">
            <a:avLst/>
          </a:prstGeom>
        </p:spPr>
        <p:txBody>
          <a:bodyPr wrap="square">
            <a:spAutoFit/>
          </a:bodyPr>
          <a:lstStyle/>
          <a:p>
            <a:r>
              <a:rPr lang="nl-NL" sz="3200">
                <a:latin typeface="Times New Roman" pitchFamily="18" charset="0"/>
                <a:cs typeface="Times New Roman" pitchFamily="18" charset="0"/>
              </a:rPr>
              <a:t>thương </a:t>
            </a:r>
            <a:r>
              <a:rPr lang="nl-NL" sz="3200" dirty="0">
                <a:latin typeface="Times New Roman" pitchFamily="18" charset="0"/>
                <a:cs typeface="Times New Roman" pitchFamily="18" charset="0"/>
              </a:rPr>
              <a:t>dân , có chí lớn quyết trừ diệt cái ác .</a:t>
            </a:r>
            <a:endParaRPr lang="en-US" sz="3200" dirty="0">
              <a:latin typeface="Times New Roman" pitchFamily="18" charset="0"/>
              <a:cs typeface="Times New Roman" pitchFamily="18" charset="0"/>
            </a:endParaRPr>
          </a:p>
        </p:txBody>
      </p:sp>
      <p:sp>
        <p:nvSpPr>
          <p:cNvPr id="29" name="Oval 28">
            <a:extLst>
              <a:ext uri="{FF2B5EF4-FFF2-40B4-BE49-F238E27FC236}">
                <a16:creationId xmlns:a16="http://schemas.microsoft.com/office/drawing/2014/main" id="{D19181E1-CDEA-4960-8F69-E04EA94F6778}"/>
              </a:ext>
            </a:extLst>
          </p:cNvPr>
          <p:cNvSpPr/>
          <p:nvPr/>
        </p:nvSpPr>
        <p:spPr>
          <a:xfrm>
            <a:off x="5473845" y="573522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52393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0"/>
                                  </p:iterate>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90"/>
                                        </p:tgtEl>
                                        <p:attrNameLst>
                                          <p:attrName>style.visibility</p:attrName>
                                        </p:attrNameLst>
                                      </p:cBhvr>
                                      <p:to>
                                        <p:strVal val="visible"/>
                                      </p:to>
                                    </p:set>
                                    <p:anim calcmode="lin" valueType="num">
                                      <p:cBhvr additive="base">
                                        <p:cTn id="57" dur="500" fill="hold"/>
                                        <p:tgtEl>
                                          <p:spTgt spid="90"/>
                                        </p:tgtEl>
                                        <p:attrNameLst>
                                          <p:attrName>ppt_x</p:attrName>
                                        </p:attrNameLst>
                                      </p:cBhvr>
                                      <p:tavLst>
                                        <p:tav tm="0">
                                          <p:val>
                                            <p:strVal val="#ppt_x"/>
                                          </p:val>
                                        </p:tav>
                                        <p:tav tm="100000">
                                          <p:val>
                                            <p:strVal val="#ppt_x"/>
                                          </p:val>
                                        </p:tav>
                                      </p:tavLst>
                                    </p:anim>
                                    <p:anim calcmode="lin" valueType="num">
                                      <p:cBhvr additive="base">
                                        <p:cTn id="58" dur="500" fill="hold"/>
                                        <p:tgtEl>
                                          <p:spTgt spid="90"/>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47"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par>
                          <p:cTn id="69" fill="hold">
                            <p:stCondLst>
                              <p:cond delay="25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anim calcmode="lin" valueType="num">
                                      <p:cBhvr>
                                        <p:cTn id="73" dur="500" fill="hold"/>
                                        <p:tgtEl>
                                          <p:spTgt spid="29"/>
                                        </p:tgtEl>
                                        <p:attrNameLst>
                                          <p:attrName>ppt_x</p:attrName>
                                        </p:attrNameLst>
                                      </p:cBhvr>
                                      <p:tavLst>
                                        <p:tav tm="0">
                                          <p:val>
                                            <p:strVal val="#ppt_x"/>
                                          </p:val>
                                        </p:tav>
                                        <p:tav tm="100000">
                                          <p:val>
                                            <p:strVal val="#ppt_x"/>
                                          </p:val>
                                        </p:tav>
                                      </p:tavLst>
                                    </p:anim>
                                    <p:anim calcmode="lin" valueType="num">
                                      <p:cBhvr>
                                        <p:cTn id="74" dur="500" fill="hold"/>
                                        <p:tgtEl>
                                          <p:spTgt spid="29"/>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2" grpId="0" animBg="1"/>
      <p:bldP spid="11" grpId="0" animBg="1"/>
      <p:bldP spid="12" grpId="0"/>
      <p:bldP spid="17" grpId="0"/>
      <p:bldP spid="18" grpId="0" animBg="1"/>
      <p:bldP spid="24" grpId="0"/>
      <p:bldP spid="26" grpId="0"/>
      <p:bldP spid="27" grpId="0"/>
      <p:bldP spid="28" grpId="0"/>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latin typeface="UTM Iron Gothic" panose="02040603050506020204" pitchFamily="18" charset="0"/>
              </a:rPr>
              <a:t>Đọc thầm đoạn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latin typeface="Tahoma" panose="020B0604030504040204" pitchFamily="34" charset="0"/>
                <a:ea typeface="Tahoma" panose="020B0604030504040204" pitchFamily="34" charset="0"/>
                <a:cs typeface="Tahoma" panose="020B0604030504040204" pitchFamily="34" charset="0"/>
              </a:rPr>
              <a:t>Câu 2. Có chuyện gì xảy ra với quê hương của Cẩu Khây? </a:t>
            </a:r>
          </a:p>
        </p:txBody>
      </p:sp>
      <p:sp>
        <p:nvSpPr>
          <p:cNvPr id="23" name="Oval 22">
            <a:extLst>
              <a:ext uri="{FF2B5EF4-FFF2-40B4-BE49-F238E27FC236}">
                <a16:creationId xmlns:a16="http://schemas.microsoft.com/office/drawing/2014/main" id="{31791888-6397-4CA2-BA7A-8BFCD7438995}"/>
              </a:ext>
            </a:extLst>
          </p:cNvPr>
          <p:cNvSpPr/>
          <p:nvPr/>
        </p:nvSpPr>
        <p:spPr>
          <a:xfrm>
            <a:off x="1003508" y="3496522"/>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4" name="Oval 23">
            <a:extLst>
              <a:ext uri="{FF2B5EF4-FFF2-40B4-BE49-F238E27FC236}">
                <a16:creationId xmlns:a16="http://schemas.microsoft.com/office/drawing/2014/main" id="{1E40A0A1-3B81-44F5-A124-C3C6CA551AA4}"/>
              </a:ext>
            </a:extLst>
          </p:cNvPr>
          <p:cNvSpPr/>
          <p:nvPr/>
        </p:nvSpPr>
        <p:spPr>
          <a:xfrm>
            <a:off x="1003508" y="503419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Oval 27">
            <a:extLst>
              <a:ext uri="{FF2B5EF4-FFF2-40B4-BE49-F238E27FC236}">
                <a16:creationId xmlns:a16="http://schemas.microsoft.com/office/drawing/2014/main" id="{67881097-7E4F-40E8-B5A1-F1C1BCDBD0E5}"/>
              </a:ext>
            </a:extLst>
          </p:cNvPr>
          <p:cNvSpPr/>
          <p:nvPr/>
        </p:nvSpPr>
        <p:spPr>
          <a:xfrm>
            <a:off x="1003508" y="4256721"/>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a:extLst>
              <a:ext uri="{FF2B5EF4-FFF2-40B4-BE49-F238E27FC236}">
                <a16:creationId xmlns:a16="http://schemas.microsoft.com/office/drawing/2014/main" id="{160EAAA9-ACC7-4CEF-9FCB-591BB00651FF}"/>
              </a:ext>
            </a:extLst>
          </p:cNvPr>
          <p:cNvSpPr/>
          <p:nvPr/>
        </p:nvSpPr>
        <p:spPr>
          <a:xfrm>
            <a:off x="1508722" y="3215228"/>
            <a:ext cx="5501246" cy="646331"/>
          </a:xfrm>
          <a:prstGeom prst="rect">
            <a:avLst/>
          </a:prstGeom>
        </p:spPr>
        <p:txBody>
          <a:bodyPr wrap="square">
            <a:spAutoFit/>
          </a:bodyPr>
          <a:lstStyle/>
          <a:p>
            <a:r>
              <a:rPr lang="nl-NL" sz="3600">
                <a:latin typeface="Tahoma" panose="020B0604030504040204" pitchFamily="34" charset="0"/>
                <a:ea typeface="Tahoma" panose="020B0604030504040204" pitchFamily="34" charset="0"/>
                <a:cs typeface="Tahoma" panose="020B0604030504040204" pitchFamily="34" charset="0"/>
              </a:rPr>
              <a:t>yêu tinh xuất hiện </a:t>
            </a:r>
          </a:p>
        </p:txBody>
      </p:sp>
      <p:sp>
        <p:nvSpPr>
          <p:cNvPr id="31" name="Rectangle 30">
            <a:extLst>
              <a:ext uri="{FF2B5EF4-FFF2-40B4-BE49-F238E27FC236}">
                <a16:creationId xmlns:a16="http://schemas.microsoft.com/office/drawing/2014/main" id="{A9532ADC-C7FE-4603-B2C1-F0EB0047793B}"/>
              </a:ext>
            </a:extLst>
          </p:cNvPr>
          <p:cNvSpPr/>
          <p:nvPr/>
        </p:nvSpPr>
        <p:spPr>
          <a:xfrm>
            <a:off x="1508722" y="3852877"/>
            <a:ext cx="5501245" cy="810350"/>
          </a:xfrm>
          <a:prstGeom prst="rect">
            <a:avLst/>
          </a:prstGeom>
        </p:spPr>
        <p:txBody>
          <a:bodyPr wrap="square">
            <a:spAutoFit/>
          </a:bodyPr>
          <a:lstStyle/>
          <a:p>
            <a:pPr>
              <a:lnSpc>
                <a:spcPct val="150000"/>
              </a:lnSpc>
            </a:pPr>
            <a:r>
              <a:rPr lang="vi-VN" sz="3600">
                <a:latin typeface="Tahoma" panose="020B0604030504040204" pitchFamily="34" charset="0"/>
                <a:ea typeface="Tahoma" panose="020B0604030504040204" pitchFamily="34" charset="0"/>
                <a:cs typeface="Tahoma" panose="020B0604030504040204" pitchFamily="34" charset="0"/>
              </a:rPr>
              <a:t>bắt người và súc vật</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C91045F7-66D6-4934-9A63-4AC398FE1116}"/>
              </a:ext>
            </a:extLst>
          </p:cNvPr>
          <p:cNvSpPr/>
          <p:nvPr/>
        </p:nvSpPr>
        <p:spPr>
          <a:xfrm>
            <a:off x="1508722" y="4831909"/>
            <a:ext cx="10197312" cy="1200329"/>
          </a:xfrm>
          <a:prstGeom prst="rect">
            <a:avLst/>
          </a:prstGeom>
        </p:spPr>
        <p:txBody>
          <a:bodyPr wrap="square">
            <a:spAutoFit/>
          </a:bodyPr>
          <a:lstStyle/>
          <a:p>
            <a:r>
              <a:rPr lang="vi-VN" sz="3600">
                <a:latin typeface="Tahoma" panose="020B0604030504040204" pitchFamily="34" charset="0"/>
                <a:ea typeface="Tahoma" panose="020B0604030504040204" pitchFamily="34" charset="0"/>
                <a:cs typeface="Tahoma" panose="020B0604030504040204" pitchFamily="34" charset="0"/>
              </a:rPr>
              <a:t>làng bản tan hoang, có nhiều nơi không còn một ai sống sót</a:t>
            </a:r>
            <a:endParaRPr lang="en-US" sz="3600"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42E7A66B-AFBE-475C-84D4-675AEE8B5EB5}"/>
              </a:ext>
            </a:extLst>
          </p:cNvPr>
          <p:cNvCxnSpPr>
            <a:cxnSpLocks/>
          </p:cNvCxnSpPr>
          <p:nvPr/>
        </p:nvCxnSpPr>
        <p:spPr>
          <a:xfrm>
            <a:off x="1092410" y="3672508"/>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ED6669-99A4-4187-BFED-C28110B26EC1}"/>
              </a:ext>
            </a:extLst>
          </p:cNvPr>
          <p:cNvCxnSpPr>
            <a:cxnSpLocks/>
          </p:cNvCxnSpPr>
          <p:nvPr/>
        </p:nvCxnSpPr>
        <p:spPr>
          <a:xfrm>
            <a:off x="1092410" y="4447221"/>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3" grpId="0" animBg="1"/>
      <p:bldP spid="24" grpId="0" animBg="1"/>
      <p:bldP spid="28" grpId="0" animBg="1"/>
      <p:bldP spid="29" grpId="0"/>
      <p:bldP spid="31"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3, 4 và 5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dirty="0">
                <a:latin typeface="Tahoma" panose="020B0604030504040204" pitchFamily="34" charset="0"/>
                <a:ea typeface="Tahoma" panose="020B0604030504040204" pitchFamily="34" charset="0"/>
                <a:cs typeface="Tahoma" panose="020B0604030504040204" pitchFamily="34" charset="0"/>
              </a:rPr>
              <a:t>Câu 3. Cẩu Khây đi diệt trừ yêu tinh cùng những ai?</a:t>
            </a:r>
          </a:p>
        </p:txBody>
      </p:sp>
      <p:pic>
        <p:nvPicPr>
          <p:cNvPr id="16" name="mong tay">
            <a:extLst>
              <a:ext uri="{FF2B5EF4-FFF2-40B4-BE49-F238E27FC236}">
                <a16:creationId xmlns:a16="http://schemas.microsoft.com/office/drawing/2014/main" id="{E18ED8EA-AE5D-4B02-ABA4-23EB2F3A5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1501" y="3458028"/>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lay tai">
            <a:extLst>
              <a:ext uri="{FF2B5EF4-FFF2-40B4-BE49-F238E27FC236}">
                <a16:creationId xmlns:a16="http://schemas.microsoft.com/office/drawing/2014/main" id="{F33D4D9C-EFEC-4FAB-A144-16D573621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6444" y="3411465"/>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nam tay">
            <a:extLst>
              <a:ext uri="{FF2B5EF4-FFF2-40B4-BE49-F238E27FC236}">
                <a16:creationId xmlns:a16="http://schemas.microsoft.com/office/drawing/2014/main" id="{D7FE6954-CA6D-40A2-B460-8B17212207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50" y="3473549"/>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cau khay">
            <a:extLst>
              <a:ext uri="{FF2B5EF4-FFF2-40B4-BE49-F238E27FC236}">
                <a16:creationId xmlns:a16="http://schemas.microsoft.com/office/drawing/2014/main" id="{7394FCDF-798F-46CF-8D4D-425CE28D7863}"/>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76878" y="3458027"/>
            <a:ext cx="1683429" cy="21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a:extLst>
              <a:ext uri="{FF2B5EF4-FFF2-40B4-BE49-F238E27FC236}">
                <a16:creationId xmlns:a16="http://schemas.microsoft.com/office/drawing/2014/main" id="{E497F367-4532-480B-B965-6D7FB6485238}"/>
              </a:ext>
            </a:extLst>
          </p:cNvPr>
          <p:cNvSpPr/>
          <p:nvPr/>
        </p:nvSpPr>
        <p:spPr>
          <a:xfrm>
            <a:off x="1150717" y="5670233"/>
            <a:ext cx="1923142" cy="461665"/>
          </a:xfrm>
          <a:prstGeom prst="rect">
            <a:avLst/>
          </a:prstGeom>
        </p:spPr>
        <p:txBody>
          <a:bodyPr wrap="square">
            <a:spAutoFit/>
          </a:bodyPr>
          <a:lstStyle/>
          <a:p>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Cẩu Khây</a:t>
            </a:r>
          </a:p>
        </p:txBody>
      </p:sp>
      <p:sp>
        <p:nvSpPr>
          <p:cNvPr id="21" name="Rectangle 20">
            <a:extLst>
              <a:ext uri="{FF2B5EF4-FFF2-40B4-BE49-F238E27FC236}">
                <a16:creationId xmlns:a16="http://schemas.microsoft.com/office/drawing/2014/main" id="{5BA3E512-B213-4CFC-AC0A-75BE831C30E6}"/>
              </a:ext>
            </a:extLst>
          </p:cNvPr>
          <p:cNvSpPr/>
          <p:nvPr/>
        </p:nvSpPr>
        <p:spPr>
          <a:xfrm>
            <a:off x="3090347"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22" name="Rectangle 21">
            <a:extLst>
              <a:ext uri="{FF2B5EF4-FFF2-40B4-BE49-F238E27FC236}">
                <a16:creationId xmlns:a16="http://schemas.microsoft.com/office/drawing/2014/main" id="{27298134-093A-40DD-8375-0876D0BDEDEA}"/>
              </a:ext>
            </a:extLst>
          </p:cNvPr>
          <p:cNvSpPr/>
          <p:nvPr/>
        </p:nvSpPr>
        <p:spPr>
          <a:xfrm>
            <a:off x="6131848" y="5654258"/>
            <a:ext cx="2725477"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25" name="Rectangle 24">
            <a:extLst>
              <a:ext uri="{FF2B5EF4-FFF2-40B4-BE49-F238E27FC236}">
                <a16:creationId xmlns:a16="http://schemas.microsoft.com/office/drawing/2014/main" id="{B7F05023-E46F-4174-B528-A503135FBC10}"/>
              </a:ext>
            </a:extLst>
          </p:cNvPr>
          <p:cNvSpPr/>
          <p:nvPr/>
        </p:nvSpPr>
        <p:spPr>
          <a:xfrm>
            <a:off x="8873813"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Móng Tay Đục Máng</a:t>
            </a:r>
          </a:p>
        </p:txBody>
      </p:sp>
    </p:spTree>
    <p:extLst>
      <p:ext uri="{BB962C8B-B14F-4D97-AF65-F5344CB8AC3E}">
        <p14:creationId xmlns:p14="http://schemas.microsoft.com/office/powerpoint/2010/main" val="31192883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14:presetBounceEnd="40000">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14:bounceEnd="4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14:presetBounceEnd="40000">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14:bounceEnd="4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1+#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3, 4 và 5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dirty="0">
                <a:latin typeface="Tahoma" panose="020B0604030504040204" pitchFamily="34" charset="0"/>
                <a:ea typeface="Tahoma" panose="020B0604030504040204" pitchFamily="34" charset="0"/>
                <a:cs typeface="Tahoma" panose="020B0604030504040204" pitchFamily="34" charset="0"/>
              </a:rPr>
              <a:t>Câu 3. Cẩu Khây đi diệt trừ yêu tinh cùng những ai?</a:t>
            </a:r>
          </a:p>
        </p:txBody>
      </p:sp>
      <p:pic>
        <p:nvPicPr>
          <p:cNvPr id="16" name="mong tay">
            <a:extLst>
              <a:ext uri="{FF2B5EF4-FFF2-40B4-BE49-F238E27FC236}">
                <a16:creationId xmlns:a16="http://schemas.microsoft.com/office/drawing/2014/main" id="{E18ED8EA-AE5D-4B02-ABA4-23EB2F3A5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1501" y="3458028"/>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lay tai">
            <a:extLst>
              <a:ext uri="{FF2B5EF4-FFF2-40B4-BE49-F238E27FC236}">
                <a16:creationId xmlns:a16="http://schemas.microsoft.com/office/drawing/2014/main" id="{F33D4D9C-EFEC-4FAB-A144-16D573621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6444" y="3411465"/>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nam tay">
            <a:extLst>
              <a:ext uri="{FF2B5EF4-FFF2-40B4-BE49-F238E27FC236}">
                <a16:creationId xmlns:a16="http://schemas.microsoft.com/office/drawing/2014/main" id="{D7FE6954-CA6D-40A2-B460-8B17212207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50" y="3473549"/>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cau khay">
            <a:extLst>
              <a:ext uri="{FF2B5EF4-FFF2-40B4-BE49-F238E27FC236}">
                <a16:creationId xmlns:a16="http://schemas.microsoft.com/office/drawing/2014/main" id="{7394FCDF-798F-46CF-8D4D-425CE28D7863}"/>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76878" y="3458027"/>
            <a:ext cx="1683429" cy="21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a:extLst>
              <a:ext uri="{FF2B5EF4-FFF2-40B4-BE49-F238E27FC236}">
                <a16:creationId xmlns:a16="http://schemas.microsoft.com/office/drawing/2014/main" id="{E497F367-4532-480B-B965-6D7FB6485238}"/>
              </a:ext>
            </a:extLst>
          </p:cNvPr>
          <p:cNvSpPr/>
          <p:nvPr/>
        </p:nvSpPr>
        <p:spPr>
          <a:xfrm>
            <a:off x="1150717" y="5670233"/>
            <a:ext cx="1923142" cy="461665"/>
          </a:xfrm>
          <a:prstGeom prst="rect">
            <a:avLst/>
          </a:prstGeom>
        </p:spPr>
        <p:txBody>
          <a:bodyPr wrap="square">
            <a:spAutoFit/>
          </a:bodyPr>
          <a:lstStyle/>
          <a:p>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Cẩu Khây</a:t>
            </a:r>
          </a:p>
        </p:txBody>
      </p:sp>
      <p:sp>
        <p:nvSpPr>
          <p:cNvPr id="21" name="Rectangle 20">
            <a:extLst>
              <a:ext uri="{FF2B5EF4-FFF2-40B4-BE49-F238E27FC236}">
                <a16:creationId xmlns:a16="http://schemas.microsoft.com/office/drawing/2014/main" id="{5BA3E512-B213-4CFC-AC0A-75BE831C30E6}"/>
              </a:ext>
            </a:extLst>
          </p:cNvPr>
          <p:cNvSpPr/>
          <p:nvPr/>
        </p:nvSpPr>
        <p:spPr>
          <a:xfrm>
            <a:off x="3090347"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22" name="Rectangle 21">
            <a:extLst>
              <a:ext uri="{FF2B5EF4-FFF2-40B4-BE49-F238E27FC236}">
                <a16:creationId xmlns:a16="http://schemas.microsoft.com/office/drawing/2014/main" id="{27298134-093A-40DD-8375-0876D0BDEDEA}"/>
              </a:ext>
            </a:extLst>
          </p:cNvPr>
          <p:cNvSpPr/>
          <p:nvPr/>
        </p:nvSpPr>
        <p:spPr>
          <a:xfrm>
            <a:off x="6131848" y="5654258"/>
            <a:ext cx="2725477"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25" name="Rectangle 24">
            <a:extLst>
              <a:ext uri="{FF2B5EF4-FFF2-40B4-BE49-F238E27FC236}">
                <a16:creationId xmlns:a16="http://schemas.microsoft.com/office/drawing/2014/main" id="{B7F05023-E46F-4174-B528-A503135FBC10}"/>
              </a:ext>
            </a:extLst>
          </p:cNvPr>
          <p:cNvSpPr/>
          <p:nvPr/>
        </p:nvSpPr>
        <p:spPr>
          <a:xfrm>
            <a:off x="8873813"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Móng Tay Đục Máng</a:t>
            </a:r>
          </a:p>
        </p:txBody>
      </p:sp>
    </p:spTree>
    <p:extLst>
      <p:ext uri="{BB962C8B-B14F-4D97-AF65-F5344CB8AC3E}">
        <p14:creationId xmlns:p14="http://schemas.microsoft.com/office/powerpoint/2010/main" val="31208429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14:presetBounceEnd="40000">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14:bounceEnd="4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14:presetBounceEnd="40000">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14:bounceEnd="4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1+#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0694" y="4562249"/>
            <a:ext cx="1371600" cy="1840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0694" y="2545414"/>
            <a:ext cx="1371600" cy="1834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0694" y="434869"/>
            <a:ext cx="1371600" cy="1928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AABD3226-30E5-4795-A68A-18D465B75EFE}"/>
              </a:ext>
            </a:extLst>
          </p:cNvPr>
          <p:cNvSpPr txBox="1"/>
          <p:nvPr/>
        </p:nvSpPr>
        <p:spPr>
          <a:xfrm>
            <a:off x="3468328" y="757115"/>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effectLst/>
                <a:uLnTx/>
                <a:uFillTx/>
                <a:latin typeface="UVN Vung Tau" panose="03080702040302070203" pitchFamily="66" charset="0"/>
                <a:ea typeface="+mn-ea"/>
                <a:cs typeface="+mn-cs"/>
              </a:rPr>
              <a:t>NẮM TAY ĐÓNG CỌC</a:t>
            </a:r>
            <a:endParaRPr kumimoji="0" lang="en-US" sz="4000" b="0" i="0" u="none" strike="noStrike" kern="1200" cap="none" spc="300" normalizeH="0" baseline="0" noProof="0" dirty="0">
              <a:ln>
                <a:noFill/>
              </a:ln>
              <a:effectLst/>
              <a:uLnTx/>
              <a:uFillTx/>
              <a:latin typeface="UVN Vung Tau" panose="03080702040302070203" pitchFamily="66" charset="0"/>
              <a:ea typeface="+mn-ea"/>
              <a:cs typeface="+mn-cs"/>
            </a:endParaRPr>
          </a:p>
        </p:txBody>
      </p:sp>
      <p:sp>
        <p:nvSpPr>
          <p:cNvPr id="10" name="Oval 9">
            <a:extLst>
              <a:ext uri="{FF2B5EF4-FFF2-40B4-BE49-F238E27FC236}">
                <a16:creationId xmlns:a16="http://schemas.microsoft.com/office/drawing/2014/main" id="{1BFA8D98-678E-4BAD-96AA-558EBE43F990}"/>
              </a:ext>
            </a:extLst>
          </p:cNvPr>
          <p:cNvSpPr/>
          <p:nvPr/>
        </p:nvSpPr>
        <p:spPr>
          <a:xfrm>
            <a:off x="3468328" y="160990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2B85E34-BF3C-4548-8359-5417BEFE8005}"/>
              </a:ext>
            </a:extLst>
          </p:cNvPr>
          <p:cNvSpPr/>
          <p:nvPr/>
        </p:nvSpPr>
        <p:spPr>
          <a:xfrm>
            <a:off x="3658828" y="1384212"/>
            <a:ext cx="8456972" cy="584775"/>
          </a:xfrm>
          <a:prstGeom prst="rect">
            <a:avLst/>
          </a:prstGeom>
        </p:spPr>
        <p:txBody>
          <a:bodyPr wrap="square">
            <a:spAutoFit/>
          </a:bodyPr>
          <a:lstStyle/>
          <a:p>
            <a:r>
              <a:rPr lang="nl-NL" sz="3200">
                <a:latin typeface="Times New Roman" pitchFamily="18" charset="0"/>
                <a:cs typeface="Times New Roman" pitchFamily="18" charset="0"/>
              </a:rPr>
              <a:t>Dùng nắm tay làm vồ để đóng cọc xuống đất.</a:t>
            </a:r>
          </a:p>
        </p:txBody>
      </p:sp>
      <p:sp>
        <p:nvSpPr>
          <p:cNvPr id="17" name="nama">
            <a:extLst>
              <a:ext uri="{FF2B5EF4-FFF2-40B4-BE49-F238E27FC236}">
                <a16:creationId xmlns:a16="http://schemas.microsoft.com/office/drawing/2014/main" id="{5711C55A-04DE-4D8A-BE4F-708921DB1ADD}"/>
              </a:ext>
            </a:extLst>
          </p:cNvPr>
          <p:cNvSpPr txBox="1"/>
          <p:nvPr/>
        </p:nvSpPr>
        <p:spPr>
          <a:xfrm>
            <a:off x="3468328" y="282095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effectLst/>
                <a:uLnTx/>
                <a:uFillTx/>
                <a:latin typeface="UVN Vung Tau" panose="03080702040302070203" pitchFamily="66" charset="0"/>
                <a:ea typeface="+mn-ea"/>
                <a:cs typeface="+mn-cs"/>
              </a:rPr>
              <a:t>LẤY</a:t>
            </a:r>
            <a:r>
              <a:rPr kumimoji="0" lang="en-US" sz="4000" b="1" i="0" u="none" strike="noStrike" kern="1200" cap="none" spc="300" normalizeH="0" noProof="0">
                <a:ln>
                  <a:noFill/>
                </a:ln>
                <a:effectLst/>
                <a:uLnTx/>
                <a:uFillTx/>
                <a:latin typeface="UVN Vung Tau" panose="03080702040302070203" pitchFamily="66" charset="0"/>
                <a:ea typeface="+mn-ea"/>
                <a:cs typeface="+mn-cs"/>
              </a:rPr>
              <a:t> TAI TÁT NƯỚC</a:t>
            </a:r>
            <a:endParaRPr kumimoji="0" lang="en-US" sz="4000" b="0" i="0" u="none" strike="noStrike" kern="1200" cap="none" spc="300" normalizeH="0" baseline="0" noProof="0" dirty="0">
              <a:ln>
                <a:noFill/>
              </a:ln>
              <a:effectLst/>
              <a:uLnTx/>
              <a:uFillTx/>
              <a:latin typeface="UVN Vung Tau" panose="03080702040302070203" pitchFamily="66" charset="0"/>
              <a:ea typeface="+mn-ea"/>
              <a:cs typeface="+mn-cs"/>
            </a:endParaRPr>
          </a:p>
        </p:txBody>
      </p:sp>
      <p:sp>
        <p:nvSpPr>
          <p:cNvPr id="18" name="Oval 17">
            <a:extLst>
              <a:ext uri="{FF2B5EF4-FFF2-40B4-BE49-F238E27FC236}">
                <a16:creationId xmlns:a16="http://schemas.microsoft.com/office/drawing/2014/main" id="{F208510E-1D7F-49FF-A99B-FE7A94A57EF7}"/>
              </a:ext>
            </a:extLst>
          </p:cNvPr>
          <p:cNvSpPr/>
          <p:nvPr/>
        </p:nvSpPr>
        <p:spPr>
          <a:xfrm>
            <a:off x="3468328" y="367374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9FF1D44D-D94B-45B1-9422-4B78BB307354}"/>
              </a:ext>
            </a:extLst>
          </p:cNvPr>
          <p:cNvSpPr/>
          <p:nvPr/>
        </p:nvSpPr>
        <p:spPr>
          <a:xfrm>
            <a:off x="3658828" y="3448050"/>
            <a:ext cx="8456972" cy="584775"/>
          </a:xfrm>
          <a:prstGeom prst="rect">
            <a:avLst/>
          </a:prstGeom>
        </p:spPr>
        <p:txBody>
          <a:bodyPr wrap="square">
            <a:spAutoFit/>
          </a:bodyPr>
          <a:lstStyle/>
          <a:p>
            <a:r>
              <a:rPr lang="en-US" sz="3200">
                <a:latin typeface="Times New Roman" pitchFamily="18" charset="0"/>
                <a:cs typeface="Times New Roman" pitchFamily="18" charset="0"/>
              </a:rPr>
              <a:t>D</a:t>
            </a:r>
            <a:r>
              <a:rPr lang="vi-VN" sz="3200">
                <a:latin typeface="Times New Roman" pitchFamily="18" charset="0"/>
                <a:cs typeface="Times New Roman" pitchFamily="18" charset="0"/>
              </a:rPr>
              <a:t>ùng tai của mình để tát nước</a:t>
            </a:r>
            <a:endParaRPr lang="nl-NL" sz="3200">
              <a:latin typeface="Times New Roman" pitchFamily="18" charset="0"/>
              <a:cs typeface="Times New Roman" pitchFamily="18" charset="0"/>
            </a:endParaRPr>
          </a:p>
        </p:txBody>
      </p:sp>
      <p:sp>
        <p:nvSpPr>
          <p:cNvPr id="35" name="nama">
            <a:extLst>
              <a:ext uri="{FF2B5EF4-FFF2-40B4-BE49-F238E27FC236}">
                <a16:creationId xmlns:a16="http://schemas.microsoft.com/office/drawing/2014/main" id="{A1A0C3DD-5B38-4B79-97CC-303665FE5D9E}"/>
              </a:ext>
            </a:extLst>
          </p:cNvPr>
          <p:cNvSpPr txBox="1"/>
          <p:nvPr/>
        </p:nvSpPr>
        <p:spPr>
          <a:xfrm>
            <a:off x="3468328" y="466368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effectLst/>
                <a:uLnTx/>
                <a:uFillTx/>
                <a:latin typeface="UVN Vung Tau" panose="03080702040302070203" pitchFamily="66" charset="0"/>
                <a:ea typeface="+mn-ea"/>
                <a:cs typeface="+mn-cs"/>
              </a:rPr>
              <a:t>MÓNG</a:t>
            </a:r>
            <a:r>
              <a:rPr kumimoji="0" lang="en-US" sz="4000" b="1" i="0" u="none" strike="noStrike" kern="1200" cap="none" spc="300" normalizeH="0" noProof="0">
                <a:ln>
                  <a:noFill/>
                </a:ln>
                <a:effectLst/>
                <a:uLnTx/>
                <a:uFillTx/>
                <a:latin typeface="UVN Vung Tau" panose="03080702040302070203" pitchFamily="66" charset="0"/>
                <a:ea typeface="+mn-ea"/>
                <a:cs typeface="+mn-cs"/>
              </a:rPr>
              <a:t> TAY ĐỤC MÁNG</a:t>
            </a:r>
            <a:endParaRPr kumimoji="0" lang="en-US" sz="4000" b="0" i="0" u="none" strike="noStrike" kern="1200" cap="none" spc="300" normalizeH="0" baseline="0" noProof="0" dirty="0">
              <a:ln>
                <a:noFill/>
              </a:ln>
              <a:effectLst/>
              <a:uLnTx/>
              <a:uFillTx/>
              <a:latin typeface="UVN Vung Tau" panose="03080702040302070203" pitchFamily="66" charset="0"/>
              <a:ea typeface="+mn-ea"/>
              <a:cs typeface="+mn-cs"/>
            </a:endParaRPr>
          </a:p>
        </p:txBody>
      </p:sp>
      <p:sp>
        <p:nvSpPr>
          <p:cNvPr id="36" name="Oval 35">
            <a:extLst>
              <a:ext uri="{FF2B5EF4-FFF2-40B4-BE49-F238E27FC236}">
                <a16:creationId xmlns:a16="http://schemas.microsoft.com/office/drawing/2014/main" id="{C4CFEFAC-E1BE-48E3-8647-371C76D80113}"/>
              </a:ext>
            </a:extLst>
          </p:cNvPr>
          <p:cNvSpPr/>
          <p:nvPr/>
        </p:nvSpPr>
        <p:spPr>
          <a:xfrm>
            <a:off x="3468328" y="551647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a:extLst>
              <a:ext uri="{FF2B5EF4-FFF2-40B4-BE49-F238E27FC236}">
                <a16:creationId xmlns:a16="http://schemas.microsoft.com/office/drawing/2014/main" id="{6B29E3EE-AED5-4319-B538-79C92520C17A}"/>
              </a:ext>
            </a:extLst>
          </p:cNvPr>
          <p:cNvSpPr/>
          <p:nvPr/>
        </p:nvSpPr>
        <p:spPr>
          <a:xfrm>
            <a:off x="3658828" y="5290780"/>
            <a:ext cx="7632621" cy="1077218"/>
          </a:xfrm>
          <a:prstGeom prst="rect">
            <a:avLst/>
          </a:prstGeom>
        </p:spPr>
        <p:txBody>
          <a:bodyPr wrap="square">
            <a:spAutoFit/>
          </a:bodyPr>
          <a:lstStyle/>
          <a:p>
            <a:r>
              <a:rPr lang="en-US" sz="3200">
                <a:latin typeface="Times New Roman" pitchFamily="18" charset="0"/>
                <a:cs typeface="Times New Roman" pitchFamily="18" charset="0"/>
              </a:rPr>
              <a:t>D</a:t>
            </a:r>
            <a:r>
              <a:rPr lang="vi-VN" sz="3200">
                <a:latin typeface="Times New Roman" pitchFamily="18" charset="0"/>
                <a:cs typeface="Times New Roman" pitchFamily="18" charset="0"/>
              </a:rPr>
              <a:t>ùng móng tay của mình đục gỗ thành lòng máng để dẫn nước vào ruộng .</a:t>
            </a:r>
            <a:endParaRPr lang="nl-NL" sz="3200">
              <a:latin typeface="Times New Roman" pitchFamily="18" charset="0"/>
              <a:cs typeface="Times New Roman" pitchFamily="18" charset="0"/>
            </a:endParaRPr>
          </a:p>
        </p:txBody>
      </p:sp>
    </p:spTree>
    <p:extLst>
      <p:ext uri="{BB962C8B-B14F-4D97-AF65-F5344CB8AC3E}">
        <p14:creationId xmlns:p14="http://schemas.microsoft.com/office/powerpoint/2010/main" val="39073828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lt">
                                    <p:tmAbs val="100"/>
                                  </p:iterate>
                                  <p:childTnLst>
                                    <p:set>
                                      <p:cBhvr>
                                        <p:cTn id="11" dur="1" fill="hold">
                                          <p:stCondLst>
                                            <p:cond delay="0"/>
                                          </p:stCondLst>
                                        </p:cTn>
                                        <p:tgtEl>
                                          <p:spTgt spid="93"/>
                                        </p:tgtEl>
                                        <p:attrNameLst>
                                          <p:attrName>style.visibility</p:attrName>
                                        </p:attrNameLst>
                                      </p:cBhvr>
                                      <p:to>
                                        <p:strVal val="visible"/>
                                      </p:to>
                                    </p:set>
                                  </p:childTnLst>
                                </p:cTn>
                              </p:par>
                            </p:childTnLst>
                          </p:cTn>
                        </p:par>
                        <p:par>
                          <p:cTn id="12" fill="hold">
                            <p:stCondLst>
                              <p:cond delay="1701"/>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201"/>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701"/>
                            </p:stCondLst>
                            <p:childTnLst>
                              <p:par>
                                <p:cTn id="23" presetID="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3201"/>
                            </p:stCondLst>
                            <p:childTnLst>
                              <p:par>
                                <p:cTn id="28" presetID="1" presetClass="entr" presetSubtype="0" fill="hold" grpId="0" nodeType="afterEffect">
                                  <p:stCondLst>
                                    <p:cond delay="0"/>
                                  </p:stCondLst>
                                  <p:iterate type="lt">
                                    <p:tmAbs val="100"/>
                                  </p:iterate>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4402"/>
                            </p:stCondLst>
                            <p:childTnLst>
                              <p:par>
                                <p:cTn id="31" presetID="47"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4902"/>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5402"/>
                            </p:stCondLst>
                            <p:childTnLst>
                              <p:par>
                                <p:cTn id="41" presetID="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5902"/>
                            </p:stCondLst>
                            <p:childTnLst>
                              <p:par>
                                <p:cTn id="46" presetID="1" presetClass="entr" presetSubtype="0" fill="hold" grpId="0" nodeType="afterEffect">
                                  <p:stCondLst>
                                    <p:cond delay="0"/>
                                  </p:stCondLst>
                                  <p:iterate type="lt">
                                    <p:tmAbs val="100"/>
                                  </p:iterate>
                                  <p:childTnLst>
                                    <p:set>
                                      <p:cBhvr>
                                        <p:cTn id="47" dur="1" fill="hold">
                                          <p:stCondLst>
                                            <p:cond delay="0"/>
                                          </p:stCondLst>
                                        </p:cTn>
                                        <p:tgtEl>
                                          <p:spTgt spid="35"/>
                                        </p:tgtEl>
                                        <p:attrNameLst>
                                          <p:attrName>style.visibility</p:attrName>
                                        </p:attrNameLst>
                                      </p:cBhvr>
                                      <p:to>
                                        <p:strVal val="visible"/>
                                      </p:to>
                                    </p:set>
                                  </p:childTnLst>
                                </p:cTn>
                              </p:par>
                            </p:childTnLst>
                          </p:cTn>
                        </p:par>
                        <p:par>
                          <p:cTn id="48" fill="hold">
                            <p:stCondLst>
                              <p:cond delay="7203"/>
                            </p:stCondLst>
                            <p:childTnLst>
                              <p:par>
                                <p:cTn id="49" presetID="47"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strVal val="#ppt_x"/>
                                          </p:val>
                                        </p:tav>
                                        <p:tav tm="100000">
                                          <p:val>
                                            <p:strVal val="#ppt_x"/>
                                          </p:val>
                                        </p:tav>
                                      </p:tavLst>
                                    </p:anim>
                                    <p:anim calcmode="lin" valueType="num">
                                      <p:cBhvr>
                                        <p:cTn id="53" dur="50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7703"/>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 grpId="0" animBg="1"/>
      <p:bldP spid="11" grpId="0"/>
      <p:bldP spid="17" grpId="0"/>
      <p:bldP spid="18" grpId="0" animBg="1"/>
      <p:bldP spid="19" grpId="0"/>
      <p:bldP spid="35" grpId="0"/>
      <p:bldP spid="36"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B439ACD-9178-4B3A-A356-1868953445CA}"/>
              </a:ext>
            </a:extLst>
          </p:cNvPr>
          <p:cNvSpPr/>
          <p:nvPr/>
        </p:nvSpPr>
        <p:spPr>
          <a:xfrm flipH="1">
            <a:off x="3649396" y="1005668"/>
            <a:ext cx="6637604" cy="2747182"/>
          </a:xfrm>
          <a:prstGeom prst="wedgeRoundRectCallout">
            <a:avLst>
              <a:gd name="adj1" fmla="val 61169"/>
              <a:gd name="adj2" fmla="val 53957"/>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64640231-48FF-4D43-BB9B-FDE02EB1CEB5}"/>
              </a:ext>
            </a:extLst>
          </p:cNvPr>
          <p:cNvSpPr txBox="1"/>
          <p:nvPr/>
        </p:nvSpPr>
        <p:spPr>
          <a:xfrm flipH="1">
            <a:off x="3581401" y="1409763"/>
            <a:ext cx="6637605" cy="1938992"/>
          </a:xfrm>
          <a:prstGeom prst="rect">
            <a:avLst/>
          </a:prstGeom>
          <a:noFill/>
        </p:spPr>
        <p:txBody>
          <a:bodyPr wrap="square" rtlCol="0">
            <a:spAutoFit/>
          </a:bodyPr>
          <a:lstStyle/>
          <a:p>
            <a:pPr algn="ctr"/>
            <a:r>
              <a:rPr lang="nl-NL" sz="6000" b="1" i="1">
                <a:latin typeface="Times New Roman" pitchFamily="18" charset="0"/>
                <a:cs typeface="Times New Roman" pitchFamily="18" charset="0"/>
              </a:rPr>
              <a:t>Câu chuyện </a:t>
            </a:r>
          </a:p>
          <a:p>
            <a:pPr algn="ctr"/>
            <a:r>
              <a:rPr lang="nl-NL" sz="6000" b="1" i="1">
                <a:latin typeface="Times New Roman" pitchFamily="18" charset="0"/>
                <a:cs typeface="Times New Roman" pitchFamily="18" charset="0"/>
              </a:rPr>
              <a:t>ca ngợi điều gì?</a:t>
            </a:r>
            <a:endParaRPr lang="en-US" sz="6000" b="1" dirty="0">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014F36AA-6972-44D2-BF91-6A90E9E4ED1C}"/>
              </a:ext>
            </a:extLst>
          </p:cNvPr>
          <p:cNvSpPr/>
          <p:nvPr/>
        </p:nvSpPr>
        <p:spPr>
          <a:xfrm>
            <a:off x="1447800" y="953526"/>
            <a:ext cx="9372600" cy="517133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D4FA88-1D3E-457A-8EBF-53BFD8B55888}"/>
              </a:ext>
            </a:extLst>
          </p:cNvPr>
          <p:cNvSpPr txBox="1"/>
          <p:nvPr/>
        </p:nvSpPr>
        <p:spPr>
          <a:xfrm>
            <a:off x="3419115" y="1344290"/>
            <a:ext cx="80704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spc="300" dirty="0">
                <a:solidFill>
                  <a:prstClr val="white"/>
                </a:solidFill>
                <a:latin typeface="UTM Iron Gothic" panose="02040603050506020204" pitchFamily="18" charset="0"/>
              </a:rPr>
              <a:t>Nội dung bài:</a:t>
            </a:r>
          </a:p>
        </p:txBody>
      </p:sp>
      <p:sp>
        <p:nvSpPr>
          <p:cNvPr id="9" name="Rectangle: Rounded Corners 8">
            <a:extLst>
              <a:ext uri="{FF2B5EF4-FFF2-40B4-BE49-F238E27FC236}">
                <a16:creationId xmlns:a16="http://schemas.microsoft.com/office/drawing/2014/main" id="{C5551AB7-C7CB-4988-AB37-911511E4E8DA}"/>
              </a:ext>
            </a:extLst>
          </p:cNvPr>
          <p:cNvSpPr/>
          <p:nvPr/>
        </p:nvSpPr>
        <p:spPr>
          <a:xfrm>
            <a:off x="1600200" y="962762"/>
            <a:ext cx="9372600" cy="517133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3AC883-7D02-4033-90A3-8B307B699662}"/>
              </a:ext>
            </a:extLst>
          </p:cNvPr>
          <p:cNvSpPr/>
          <p:nvPr/>
        </p:nvSpPr>
        <p:spPr>
          <a:xfrm>
            <a:off x="1357746" y="849095"/>
            <a:ext cx="9372600" cy="517133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73B7AA-CB7A-4DAE-81A1-8A1F3AEDE28D}"/>
              </a:ext>
            </a:extLst>
          </p:cNvPr>
          <p:cNvSpPr txBox="1"/>
          <p:nvPr/>
        </p:nvSpPr>
        <p:spPr>
          <a:xfrm>
            <a:off x="2570699" y="2787111"/>
            <a:ext cx="7906800" cy="2800767"/>
          </a:xfrm>
          <a:prstGeom prst="rect">
            <a:avLst/>
          </a:prstGeom>
          <a:noFill/>
        </p:spPr>
        <p:txBody>
          <a:bodyPr wrap="square" rtlCol="0">
            <a:spAutoFit/>
          </a:bodyPr>
          <a:lstStyle/>
          <a:p>
            <a:pPr indent="630238" algn="just"/>
            <a:r>
              <a:rPr lang="nl-NL" sz="4400" b="1">
                <a:solidFill>
                  <a:schemeClr val="bg1"/>
                </a:solidFill>
                <a:latin typeface="Tahoma" panose="020B0604030504040204" pitchFamily="34" charset="0"/>
                <a:ea typeface="Tahoma" panose="020B0604030504040204" pitchFamily="34" charset="0"/>
                <a:cs typeface="Tahoma" panose="020B0604030504040204" pitchFamily="34" charset="0"/>
              </a:rPr>
              <a:t>Câu chuyện ca ngợi sức khỏe, tài năng và lòng nhiệt thành làm việc nghĩa của bốn anh em Cẩu Khây.</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8645CFB-4D65-4E00-B8B9-2C0AD7A09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2674" y="3229588"/>
            <a:ext cx="2137971" cy="3227512"/>
          </a:xfrm>
          <a:prstGeom prst="rect">
            <a:avLst/>
          </a:prstGeom>
          <a:effectLst>
            <a:outerShdw blurRad="76200" dir="18900000" sy="23000" kx="-1200000" algn="bl" rotWithShape="0">
              <a:prstClr val="black">
                <a:alpha val="20000"/>
              </a:prstClr>
            </a:outerShdw>
          </a:effectLst>
        </p:spPr>
      </p:pic>
      <p:pic>
        <p:nvPicPr>
          <p:cNvPr id="12" name="Content Placeholder 4">
            <a:extLst>
              <a:ext uri="{FF2B5EF4-FFF2-40B4-BE49-F238E27FC236}">
                <a16:creationId xmlns:a16="http://schemas.microsoft.com/office/drawing/2014/main" id="{41ED62EA-D55A-4155-A6B5-8EBD8B06A3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530" y="820334"/>
            <a:ext cx="4022641" cy="1966777"/>
          </a:xfrm>
          <a:prstGeom prst="rect">
            <a:avLst/>
          </a:prstGeom>
          <a:ln>
            <a:noFill/>
          </a:ln>
          <a:effectLst>
            <a:softEdge rad="112500"/>
          </a:effectLst>
        </p:spPr>
      </p:pic>
    </p:spTree>
    <p:extLst>
      <p:ext uri="{BB962C8B-B14F-4D97-AF65-F5344CB8AC3E}">
        <p14:creationId xmlns:p14="http://schemas.microsoft.com/office/powerpoint/2010/main" val="33438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par>
                                <p:cTn id="26" presetID="8" presetClass="emph" presetSubtype="0" fill="hold" grpId="1" nodeType="withEffect">
                                  <p:stCondLst>
                                    <p:cond delay="0"/>
                                  </p:stCondLst>
                                  <p:childTnLst>
                                    <p:animRot by="21600000">
                                      <p:cBhvr>
                                        <p:cTn id="27" dur="1000" fill="hold"/>
                                        <p:tgtEl>
                                          <p:spTgt spid="7"/>
                                        </p:tgtEl>
                                        <p:attrNameLst>
                                          <p:attrName>r</p:attrName>
                                        </p:attrNameLst>
                                      </p:cBhvr>
                                    </p:animRo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Effect transition="in" filter="fade">
                                      <p:cBhvr>
                                        <p:cTn id="32" dur="1000"/>
                                        <p:tgtEl>
                                          <p:spTgt spid="9"/>
                                        </p:tgtEl>
                                      </p:cBhvr>
                                    </p:animEffect>
                                  </p:childTnLst>
                                </p:cTn>
                              </p:par>
                              <p:par>
                                <p:cTn id="33" presetID="8" presetClass="emph" presetSubtype="0" fill="hold" grpId="1" nodeType="withEffect">
                                  <p:stCondLst>
                                    <p:cond delay="0"/>
                                  </p:stCondLst>
                                  <p:childTnLst>
                                    <p:animRot by="21600000">
                                      <p:cBhvr>
                                        <p:cTn id="34" dur="1000" fill="hold"/>
                                        <p:tgtEl>
                                          <p:spTgt spid="9"/>
                                        </p:tgtEl>
                                        <p:attrNameLst>
                                          <p:attrName>r</p:attrName>
                                        </p:attrNameLst>
                                      </p:cBhvr>
                                    </p:animRo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8" presetClass="emph" presetSubtype="0" fill="hold" grpId="1" nodeType="withEffect">
                                  <p:stCondLst>
                                    <p:cond delay="0"/>
                                  </p:stCondLst>
                                  <p:childTnLst>
                                    <p:animRot by="21600000">
                                      <p:cBhvr>
                                        <p:cTn id="41" dur="1000" fill="hold"/>
                                        <p:tgtEl>
                                          <p:spTgt spid="10"/>
                                        </p:tgtEl>
                                        <p:attrNameLst>
                                          <p:attrName>r</p:attrName>
                                        </p:attrNameLst>
                                      </p:cBhvr>
                                    </p:animRo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Effect transition="in" filter="fade">
                                      <p:cBhvr>
                                        <p:cTn id="50" dur="1000"/>
                                        <p:tgtEl>
                                          <p:spTgt spid="12"/>
                                        </p:tgtEl>
                                      </p:cBhvr>
                                    </p:animEffect>
                                  </p:childTnLst>
                                </p:cTn>
                              </p:par>
                              <p:par>
                                <p:cTn id="51" presetID="8" presetClass="emph" presetSubtype="0" fill="hold" nodeType="withEffect">
                                  <p:stCondLst>
                                    <p:cond delay="0"/>
                                  </p:stCondLst>
                                  <p:childTnLst>
                                    <p:animRot by="21600000">
                                      <p:cBhvr>
                                        <p:cTn id="52" dur="1000" fill="hold"/>
                                        <p:tgtEl>
                                          <p:spTgt spid="12"/>
                                        </p:tgtEl>
                                        <p:attrNameLst>
                                          <p:attrName>r</p:attrName>
                                        </p:attrNameLst>
                                      </p:cBhvr>
                                    </p:animRot>
                                  </p:childTnLst>
                                </p:cTn>
                              </p:par>
                              <p:par>
                                <p:cTn id="53" presetID="53" presetClass="entr" presetSubtype="16"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Effect transition="in" filter="fade">
                                      <p:cBhvr>
                                        <p:cTn id="57" dur="1000"/>
                                        <p:tgtEl>
                                          <p:spTgt spid="8"/>
                                        </p:tgtEl>
                                      </p:cBhvr>
                                    </p:animEffect>
                                  </p:childTnLst>
                                </p:cTn>
                              </p:par>
                              <p:par>
                                <p:cTn id="58" presetID="8" presetClass="emph" presetSubtype="0" fill="hold" grpId="1" nodeType="withEffect">
                                  <p:stCondLst>
                                    <p:cond delay="1000"/>
                                  </p:stCondLst>
                                  <p:childTnLst>
                                    <p:animRot by="21600000">
                                      <p:cBhvr>
                                        <p:cTn id="59" dur="1000" fill="hold"/>
                                        <p:tgtEl>
                                          <p:spTgt spid="8"/>
                                        </p:tgtEl>
                                        <p:attrNameLst>
                                          <p:attrName>r</p:attrName>
                                        </p:attrNameLst>
                                      </p:cBhvr>
                                    </p:animRo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Effect transition="in" filter="fade">
                                      <p:cBhvr>
                                        <p:cTn id="65" dur="1000"/>
                                        <p:tgtEl>
                                          <p:spTgt spid="11"/>
                                        </p:tgtEl>
                                      </p:cBhvr>
                                    </p:animEffect>
                                  </p:childTnLst>
                                </p:cTn>
                              </p:par>
                              <p:par>
                                <p:cTn id="66" presetID="8" presetClass="emph" presetSubtype="0" fill="hold" grpId="1" nodeType="withEffect">
                                  <p:stCondLst>
                                    <p:cond delay="0"/>
                                  </p:stCondLst>
                                  <p:childTnLst>
                                    <p:animRot by="21600000">
                                      <p:cBhvr>
                                        <p:cTn id="67" dur="1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7" grpId="0" animBg="1"/>
      <p:bldP spid="7" grpId="1" animBg="1"/>
      <p:bldP spid="8" grpId="0"/>
      <p:bldP spid="8" grpId="1"/>
      <p:bldP spid="9" grpId="0" animBg="1"/>
      <p:bldP spid="9" grpId="1" animBg="1"/>
      <p:bldP spid="10" grpId="0" animBg="1"/>
      <p:bldP spid="10" grpId="1" animBg="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B51E-C0CF-42F4-9EC9-B6BD4EE487E3}"/>
              </a:ext>
            </a:extLst>
          </p:cNvPr>
          <p:cNvSpPr>
            <a:spLocks noGrp="1"/>
          </p:cNvSpPr>
          <p:nvPr>
            <p:ph type="title"/>
          </p:nvPr>
        </p:nvSpPr>
        <p:spPr/>
        <p:txBody>
          <a:bodyPr/>
          <a:lstStyle/>
          <a:p>
            <a:endParaRPr lang="en-US" spc="300"/>
          </a:p>
        </p:txBody>
      </p:sp>
      <p:sp>
        <p:nvSpPr>
          <p:cNvPr id="3" name="Content Placeholder 2">
            <a:extLst>
              <a:ext uri="{FF2B5EF4-FFF2-40B4-BE49-F238E27FC236}">
                <a16:creationId xmlns:a16="http://schemas.microsoft.com/office/drawing/2014/main" id="{36C006A1-84F5-4F54-8C7E-6C71E6BE4900}"/>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8D37FA76-5E6E-4A64-831D-697196E99AB7}"/>
              </a:ext>
            </a:extLst>
          </p:cNvPr>
          <p:cNvSpPr/>
          <p:nvPr/>
        </p:nvSpPr>
        <p:spPr>
          <a:xfrm>
            <a:off x="386254" y="1813731"/>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Rectangle: Rounded Corners 4">
            <a:extLst>
              <a:ext uri="{FF2B5EF4-FFF2-40B4-BE49-F238E27FC236}">
                <a16:creationId xmlns:a16="http://schemas.microsoft.com/office/drawing/2014/main" id="{8035A79E-7B35-4031-B11E-07D07FBCCEE3}"/>
              </a:ext>
            </a:extLst>
          </p:cNvPr>
          <p:cNvSpPr/>
          <p:nvPr/>
        </p:nvSpPr>
        <p:spPr>
          <a:xfrm>
            <a:off x="476308" y="624385"/>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0C5D08-3D72-48A7-A59C-50DCCCC2F557}"/>
              </a:ext>
            </a:extLst>
          </p:cNvPr>
          <p:cNvSpPr txBox="1"/>
          <p:nvPr/>
        </p:nvSpPr>
        <p:spPr>
          <a:xfrm>
            <a:off x="1294458" y="504574"/>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Luyện đọc diễn cảm</a:t>
            </a:r>
          </a:p>
        </p:txBody>
      </p:sp>
      <p:sp>
        <p:nvSpPr>
          <p:cNvPr id="7" name="Rectangle: Rounded Corners 6">
            <a:extLst>
              <a:ext uri="{FF2B5EF4-FFF2-40B4-BE49-F238E27FC236}">
                <a16:creationId xmlns:a16="http://schemas.microsoft.com/office/drawing/2014/main" id="{225D6A2A-BCCF-4567-A9D4-80DBCE9F19EE}"/>
              </a:ext>
            </a:extLst>
          </p:cNvPr>
          <p:cNvSpPr/>
          <p:nvPr/>
        </p:nvSpPr>
        <p:spPr>
          <a:xfrm>
            <a:off x="532456" y="561432"/>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10493F-E084-41EA-8E83-677A8130D8C7}"/>
              </a:ext>
            </a:extLst>
          </p:cNvPr>
          <p:cNvSpPr/>
          <p:nvPr/>
        </p:nvSpPr>
        <p:spPr>
          <a:xfrm>
            <a:off x="386254" y="519954"/>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3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368006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243425" y="3997487"/>
            <a:ext cx="638694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spc="300" noProof="0" dirty="0">
                <a:solidFill>
                  <a:prstClr val="white"/>
                </a:solidFill>
                <a:latin typeface="UTM Iron Gothic" panose="02040603050506020204" pitchFamily="18" charset="0"/>
              </a:rPr>
              <a:t>1. Luyện đọc</a:t>
            </a:r>
            <a:endParaRPr kumimoji="0" lang="en-US" sz="8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3689304"/>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3575637"/>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626615"/>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791432"/>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023633"/>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7363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936423" y="705876"/>
            <a:ext cx="46482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151456" y="953857"/>
            <a:ext cx="818787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spc="300" dirty="0">
                <a:solidFill>
                  <a:prstClr val="white"/>
                </a:solidFill>
                <a:latin typeface="UTM Iron Gothic" panose="02040603050506020204" pitchFamily="18" charset="0"/>
              </a:rPr>
              <a:t>4. Dặn dò</a:t>
            </a:r>
            <a:endParaRPr kumimoji="0" lang="en-US" sz="8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684494" y="715112"/>
            <a:ext cx="5052529"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846369" y="601445"/>
            <a:ext cx="46482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CE4F0-27C7-4CCD-8871-639132C86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08" y="2771167"/>
            <a:ext cx="6038930" cy="4157794"/>
          </a:xfrm>
          <a:prstGeom prst="rect">
            <a:avLst/>
          </a:prstGeom>
        </p:spPr>
      </p:pic>
    </p:spTree>
    <p:extLst>
      <p:ext uri="{BB962C8B-B14F-4D97-AF65-F5344CB8AC3E}">
        <p14:creationId xmlns:p14="http://schemas.microsoft.com/office/powerpoint/2010/main" val="9213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330583" y="370382"/>
            <a:ext cx="11536824" cy="6032421"/>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i="1">
                <a:latin typeface="Tahoma" panose="020B0604030504040204" pitchFamily="34" charset="0"/>
                <a:ea typeface="Tahoma" panose="020B0604030504040204" pitchFamily="34" charset="0"/>
                <a:cs typeface="Tahoma" panose="020B0604030504040204" pitchFamily="34" charset="0"/>
              </a:rPr>
              <a:t>             </a:t>
            </a:r>
            <a:r>
              <a:rPr lang="vi-VN" sz="2000" b="1" i="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i="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37202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95BEE138-37EF-4E3E-AFA9-9B06CCCD8C11}"/>
              </a:ext>
            </a:extLst>
          </p:cNvPr>
          <p:cNvSpPr/>
          <p:nvPr/>
        </p:nvSpPr>
        <p:spPr>
          <a:xfrm>
            <a:off x="5173578" y="617830"/>
            <a:ext cx="3651584" cy="1569660"/>
          </a:xfrm>
          <a:prstGeom prst="wedgeRoundRectCallout">
            <a:avLst>
              <a:gd name="adj1" fmla="val 73364"/>
              <a:gd name="adj2" fmla="val 14144"/>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F1823B0-48CC-4F34-9E96-15AC07ECF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562" y="382754"/>
            <a:ext cx="2133738" cy="3221122"/>
          </a:xfrm>
          <a:prstGeom prst="rect">
            <a:avLst/>
          </a:prstGeom>
          <a:effectLst>
            <a:outerShdw blurRad="76200" dir="18900000" sy="23000" kx="-1200000" algn="bl" rotWithShape="0">
              <a:prstClr val="black">
                <a:alpha val="20000"/>
              </a:prstClr>
            </a:outerShdw>
          </a:effectLst>
        </p:spPr>
      </p:pic>
      <p:sp>
        <p:nvSpPr>
          <p:cNvPr id="6" name="TextBox 5">
            <a:extLst>
              <a:ext uri="{FF2B5EF4-FFF2-40B4-BE49-F238E27FC236}">
                <a16:creationId xmlns:a16="http://schemas.microsoft.com/office/drawing/2014/main" id="{E689F925-CF4A-41FB-B82C-71749ECD1A2C}"/>
              </a:ext>
            </a:extLst>
          </p:cNvPr>
          <p:cNvSpPr txBox="1"/>
          <p:nvPr/>
        </p:nvSpPr>
        <p:spPr>
          <a:xfrm>
            <a:off x="5558589" y="617830"/>
            <a:ext cx="2887579" cy="1569660"/>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đọc được chia làm 5 đoạn.</a:t>
            </a:r>
          </a:p>
        </p:txBody>
      </p:sp>
      <p:sp>
        <p:nvSpPr>
          <p:cNvPr id="7" name="Text Box 12">
            <a:extLst>
              <a:ext uri="{FF2B5EF4-FFF2-40B4-BE49-F238E27FC236}">
                <a16:creationId xmlns:a16="http://schemas.microsoft.com/office/drawing/2014/main" id="{DDFEEEC8-53F1-4ABF-9DA6-752E88A61120}"/>
              </a:ext>
            </a:extLst>
          </p:cNvPr>
          <p:cNvSpPr txBox="1">
            <a:spLocks noChangeArrowheads="1"/>
          </p:cNvSpPr>
          <p:nvPr/>
        </p:nvSpPr>
        <p:spPr bwMode="auto">
          <a:xfrm>
            <a:off x="647700" y="2477965"/>
            <a:ext cx="108966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75000"/>
              </a:lnSpc>
              <a:spcBef>
                <a:spcPct val="50000"/>
              </a:spcBef>
            </a:pPr>
            <a:r>
              <a:rPr lang="en-US" altLang="en-US" sz="3600" b="1" dirty="0" err="1">
                <a:cs typeface="Times New Roman" panose="02020603050405020304" pitchFamily="18" charset="0"/>
              </a:rPr>
              <a:t>Đoạn</a:t>
            </a:r>
            <a:r>
              <a:rPr lang="en-US" altLang="en-US" sz="3600" b="1" dirty="0">
                <a:cs typeface="Times New Roman" panose="02020603050405020304" pitchFamily="18" charset="0"/>
              </a:rPr>
              <a:t> 1: </a:t>
            </a:r>
            <a:r>
              <a:rPr lang="en-US" altLang="en-US" sz="3600" b="1" dirty="0" err="1">
                <a:cs typeface="Times New Roman" panose="02020603050405020304" pitchFamily="18" charset="0"/>
              </a:rPr>
              <a:t>Ngày</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xưa</a:t>
            </a:r>
            <a:r>
              <a:rPr lang="en-US" altLang="en-US" sz="3600" b="1" dirty="0">
                <a:cs typeface="Times New Roman" panose="02020603050405020304" pitchFamily="18" charset="0"/>
              </a:rPr>
              <a:t> ... </a:t>
            </a:r>
            <a:r>
              <a:rPr lang="en-US" altLang="en-US" sz="3600" b="1" dirty="0" err="1">
                <a:cs typeface="Times New Roman" panose="02020603050405020304" pitchFamily="18" charset="0"/>
              </a:rPr>
              <a:t>đến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tinh</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thông</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võ</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nghệ</a:t>
            </a:r>
            <a:r>
              <a:rPr lang="en-US" altLang="en-US" sz="3600" b="1" dirty="0">
                <a:cs typeface="Times New Roman" panose="02020603050405020304" pitchFamily="18" charset="0"/>
              </a:rPr>
              <a:t>.</a:t>
            </a:r>
          </a:p>
          <a:p>
            <a:pPr>
              <a:lnSpc>
                <a:spcPct val="75000"/>
              </a:lnSpc>
              <a:spcBef>
                <a:spcPct val="50000"/>
              </a:spcBef>
            </a:pPr>
            <a:r>
              <a:rPr lang="en-US" altLang="en-US" sz="3600" b="1" dirty="0" err="1">
                <a:cs typeface="Times New Roman" panose="02020603050405020304" pitchFamily="18" charset="0"/>
              </a:rPr>
              <a:t>Đoạn</a:t>
            </a:r>
            <a:r>
              <a:rPr lang="en-US" altLang="en-US" sz="3600" b="1" dirty="0">
                <a:cs typeface="Times New Roman" panose="02020603050405020304" pitchFamily="18" charset="0"/>
              </a:rPr>
              <a:t> 2: </a:t>
            </a:r>
            <a:r>
              <a:rPr lang="en-US" altLang="en-US" sz="3600" b="1" dirty="0" err="1">
                <a:cs typeface="Times New Roman" panose="02020603050405020304" pitchFamily="18" charset="0"/>
              </a:rPr>
              <a:t>Hồi</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ấy</a:t>
            </a:r>
            <a:r>
              <a:rPr lang="en-US" altLang="en-US" sz="3600" b="1" dirty="0">
                <a:cs typeface="Times New Roman" panose="02020603050405020304" pitchFamily="18" charset="0"/>
              </a:rPr>
              <a:t> ... </a:t>
            </a:r>
            <a:r>
              <a:rPr lang="en-US" altLang="en-US" sz="3600" b="1" dirty="0" err="1">
                <a:cs typeface="Times New Roman" panose="02020603050405020304" pitchFamily="18" charset="0"/>
              </a:rPr>
              <a:t>đến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diệt</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trừ</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yêu</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tinh</a:t>
            </a:r>
            <a:r>
              <a:rPr lang="en-US" altLang="en-US" sz="3600" b="1" dirty="0">
                <a:cs typeface="Times New Roman" panose="02020603050405020304" pitchFamily="18" charset="0"/>
              </a:rPr>
              <a:t>.</a:t>
            </a:r>
          </a:p>
          <a:p>
            <a:pPr>
              <a:lnSpc>
                <a:spcPct val="75000"/>
              </a:lnSpc>
              <a:spcBef>
                <a:spcPct val="50000"/>
              </a:spcBef>
            </a:pPr>
            <a:r>
              <a:rPr lang="en-US" altLang="en-US" sz="3600" b="1" dirty="0" err="1">
                <a:cs typeface="Times New Roman" panose="02020603050405020304" pitchFamily="18" charset="0"/>
              </a:rPr>
              <a:t>Đoạn</a:t>
            </a:r>
            <a:r>
              <a:rPr lang="en-US" altLang="en-US" sz="3600" b="1" dirty="0">
                <a:cs typeface="Times New Roman" panose="02020603050405020304" pitchFamily="18" charset="0"/>
              </a:rPr>
              <a:t> 3: </a:t>
            </a:r>
            <a:r>
              <a:rPr lang="en-US" altLang="en-US" sz="3600" b="1" dirty="0" err="1">
                <a:cs typeface="Times New Roman" panose="02020603050405020304" pitchFamily="18" charset="0"/>
              </a:rPr>
              <a:t>Đến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một</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cánh</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đồng</a:t>
            </a:r>
            <a:r>
              <a:rPr lang="en-US" altLang="en-US" sz="3600" b="1" dirty="0">
                <a:cs typeface="Times New Roman" panose="02020603050405020304" pitchFamily="18" charset="0"/>
              </a:rPr>
              <a:t> ... </a:t>
            </a:r>
            <a:r>
              <a:rPr lang="en-US" altLang="en-US" sz="3600" b="1" dirty="0" err="1">
                <a:cs typeface="Times New Roman" panose="02020603050405020304" pitchFamily="18" charset="0"/>
              </a:rPr>
              <a:t>đến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diệt</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trừ</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yêu</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tinh</a:t>
            </a:r>
            <a:r>
              <a:rPr lang="en-US" altLang="en-US" sz="3600" b="1" dirty="0">
                <a:cs typeface="Times New Roman" panose="02020603050405020304" pitchFamily="18" charset="0"/>
              </a:rPr>
              <a:t>.</a:t>
            </a:r>
          </a:p>
          <a:p>
            <a:pPr>
              <a:lnSpc>
                <a:spcPct val="75000"/>
              </a:lnSpc>
              <a:spcBef>
                <a:spcPct val="50000"/>
              </a:spcBef>
            </a:pPr>
            <a:r>
              <a:rPr lang="en-US" altLang="en-US" sz="3600" b="1" dirty="0" err="1">
                <a:cs typeface="Times New Roman" panose="02020603050405020304" pitchFamily="18" charset="0"/>
              </a:rPr>
              <a:t>Đoạn</a:t>
            </a:r>
            <a:r>
              <a:rPr lang="en-US" altLang="en-US" sz="3600" b="1" dirty="0">
                <a:cs typeface="Times New Roman" panose="02020603050405020304" pitchFamily="18" charset="0"/>
              </a:rPr>
              <a:t> 4:  </a:t>
            </a:r>
            <a:r>
              <a:rPr lang="en-US" altLang="en-US" sz="3600" b="1" dirty="0" err="1">
                <a:cs typeface="Times New Roman" panose="02020603050405020304" pitchFamily="18" charset="0"/>
              </a:rPr>
              <a:t>Đến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một</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vùng</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khác</a:t>
            </a:r>
            <a:r>
              <a:rPr lang="en-US" altLang="en-US" sz="3600" b="1" dirty="0">
                <a:cs typeface="Times New Roman" panose="02020603050405020304" pitchFamily="18" charset="0"/>
              </a:rPr>
              <a:t> ... </a:t>
            </a:r>
            <a:r>
              <a:rPr lang="en-US" altLang="en-US" sz="3600" b="1" dirty="0" err="1">
                <a:cs typeface="Times New Roman" panose="02020603050405020304" pitchFamily="18" charset="0"/>
              </a:rPr>
              <a:t>đến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hai</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bạn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lên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đường</a:t>
            </a:r>
            <a:r>
              <a:rPr lang="en-US" altLang="en-US" sz="3600" b="1" dirty="0">
                <a:cs typeface="Times New Roman" panose="02020603050405020304" pitchFamily="18" charset="0"/>
              </a:rPr>
              <a:t>. </a:t>
            </a:r>
          </a:p>
          <a:p>
            <a:pPr>
              <a:lnSpc>
                <a:spcPct val="75000"/>
              </a:lnSpc>
              <a:spcBef>
                <a:spcPct val="50000"/>
              </a:spcBef>
            </a:pPr>
            <a:r>
              <a:rPr lang="en-US" altLang="en-US" sz="3600" b="1" dirty="0" err="1">
                <a:cs typeface="Times New Roman" panose="02020603050405020304" pitchFamily="18" charset="0"/>
              </a:rPr>
              <a:t>Đoạn</a:t>
            </a:r>
            <a:r>
              <a:rPr lang="en-US" altLang="en-US" sz="3600" b="1" dirty="0">
                <a:cs typeface="Times New Roman" panose="02020603050405020304" pitchFamily="18" charset="0"/>
              </a:rPr>
              <a:t> 5: </a:t>
            </a:r>
            <a:r>
              <a:rPr lang="en-US" altLang="en-US" sz="3600" b="1" dirty="0" err="1">
                <a:cs typeface="Times New Roman" panose="02020603050405020304" pitchFamily="18" charset="0"/>
              </a:rPr>
              <a:t>Phần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còn</a:t>
            </a:r>
            <a:r>
              <a:rPr lang="en-US" altLang="en-US" sz="3600" b="1" dirty="0">
                <a:cs typeface="Times New Roman" panose="02020603050405020304" pitchFamily="18" charset="0"/>
              </a:rPr>
              <a:t> </a:t>
            </a:r>
            <a:r>
              <a:rPr lang="en-US" altLang="en-US" sz="3600" b="1" dirty="0" err="1">
                <a:cs typeface="Times New Roman" panose="02020603050405020304" pitchFamily="18" charset="0"/>
              </a:rPr>
              <a:t>lại</a:t>
            </a:r>
            <a:r>
              <a:rPr lang="en-US" altLang="en-US" sz="3600" b="1" dirty="0">
                <a:cs typeface="Times New Roman" panose="02020603050405020304" pitchFamily="18" charset="0"/>
              </a:rPr>
              <a:t>. </a:t>
            </a:r>
          </a:p>
        </p:txBody>
      </p:sp>
    </p:spTree>
    <p:extLst>
      <p:ext uri="{BB962C8B-B14F-4D97-AF65-F5344CB8AC3E}">
        <p14:creationId xmlns:p14="http://schemas.microsoft.com/office/powerpoint/2010/main" val="40386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305068"/>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solidFill>
                  <a:srgbClr val="FF0000"/>
                </a:solidFill>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40288216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latin typeface="UTM Iron Gothic" panose="02040603050506020204" pitchFamily="18" charset="0"/>
              </a:rPr>
              <a:t>Luyện đọc từ</a:t>
            </a:r>
            <a:endParaRPr kumimoji="0" lang="en-US" sz="6000" b="0" i="0" u="none" strike="noStrike" kern="1200" cap="none" spc="300" normalizeH="0" baseline="0" noProof="0" dirty="0">
              <a:ln>
                <a:noFill/>
              </a:ln>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1036709" y="1771438"/>
            <a:ext cx="3247143"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nama">
            <a:extLst>
              <a:ext uri="{FF2B5EF4-FFF2-40B4-BE49-F238E27FC236}">
                <a16:creationId xmlns:a16="http://schemas.microsoft.com/office/drawing/2014/main" id="{0D987CEC-9FD2-4877-89A5-75C9FEC325BA}"/>
              </a:ext>
            </a:extLst>
          </p:cNvPr>
          <p:cNvSpPr txBox="1"/>
          <p:nvPr/>
        </p:nvSpPr>
        <p:spPr>
          <a:xfrm>
            <a:off x="1036709" y="1922464"/>
            <a:ext cx="34490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Cẩu</a:t>
            </a:r>
            <a:r>
              <a:rPr kumimoji="0" lang="en-US" sz="4400" b="1" i="0" u="none" strike="noStrike" kern="1200" cap="none" spc="30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30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Khây</a:t>
            </a:r>
            <a:endParaRPr kumimoji="0" lang="en-US" sz="4400" b="1" i="0" u="none" strike="noStrike" kern="1200" cap="none" spc="30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1036709" y="2931853"/>
            <a:ext cx="621130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nama">
            <a:extLst>
              <a:ext uri="{FF2B5EF4-FFF2-40B4-BE49-F238E27FC236}">
                <a16:creationId xmlns:a16="http://schemas.microsoft.com/office/drawing/2014/main" id="{EE993548-D0BA-4D8F-8DF3-70EA86324DEA}"/>
              </a:ext>
            </a:extLst>
          </p:cNvPr>
          <p:cNvSpPr txBox="1"/>
          <p:nvPr/>
        </p:nvSpPr>
        <p:spPr>
          <a:xfrm>
            <a:off x="1036709" y="3082879"/>
            <a:ext cx="6418845" cy="769441"/>
          </a:xfrm>
          <a:prstGeom prst="rect">
            <a:avLst/>
          </a:prstGeom>
          <a:noFill/>
        </p:spPr>
        <p:txBody>
          <a:bodyPr wrap="square">
            <a:spAutoFit/>
          </a:bodyPr>
          <a:lstStyle/>
          <a:p>
            <a:pPr lvl="0">
              <a:defRPr/>
            </a:pPr>
            <a:r>
              <a:rPr lang="en-US" sz="4400" b="1" spc="300" dirty="0" err="1">
                <a:latin typeface="Tahoma" panose="020B0604030504040204" pitchFamily="34" charset="0"/>
                <a:ea typeface="Tahoma" panose="020B0604030504040204" pitchFamily="34" charset="0"/>
                <a:cs typeface="Tahoma" panose="020B0604030504040204" pitchFamily="34" charset="0"/>
              </a:rPr>
              <a:t>Nắm</a:t>
            </a:r>
            <a:r>
              <a:rPr lang="en-US" sz="4400" b="1" spc="300" dirty="0">
                <a:latin typeface="Tahoma" panose="020B0604030504040204" pitchFamily="34" charset="0"/>
                <a:ea typeface="Tahoma" panose="020B0604030504040204" pitchFamily="34" charset="0"/>
                <a:cs typeface="Tahoma" panose="020B0604030504040204" pitchFamily="34" charset="0"/>
              </a:rPr>
              <a:t> </a:t>
            </a:r>
            <a:r>
              <a:rPr lang="en-US" sz="4400" b="1" spc="300" dirty="0" err="1">
                <a:latin typeface="Tahoma" panose="020B0604030504040204" pitchFamily="34" charset="0"/>
                <a:ea typeface="Tahoma" panose="020B0604030504040204" pitchFamily="34" charset="0"/>
                <a:cs typeface="Tahoma" panose="020B0604030504040204" pitchFamily="34" charset="0"/>
              </a:rPr>
              <a:t>Tay</a:t>
            </a:r>
            <a:r>
              <a:rPr lang="en-US" sz="4400" b="1" spc="300" dirty="0">
                <a:latin typeface="Tahoma" panose="020B0604030504040204" pitchFamily="34" charset="0"/>
                <a:ea typeface="Tahoma" panose="020B0604030504040204" pitchFamily="34" charset="0"/>
                <a:cs typeface="Tahoma" panose="020B0604030504040204" pitchFamily="34" charset="0"/>
              </a:rPr>
              <a:t> </a:t>
            </a:r>
            <a:r>
              <a:rPr lang="en-US" sz="4400" b="1" spc="300" dirty="0" err="1">
                <a:latin typeface="Tahoma" panose="020B0604030504040204" pitchFamily="34" charset="0"/>
                <a:ea typeface="Tahoma" panose="020B0604030504040204" pitchFamily="34" charset="0"/>
                <a:cs typeface="Tahoma" panose="020B0604030504040204" pitchFamily="34" charset="0"/>
              </a:rPr>
              <a:t>Đóng</a:t>
            </a:r>
            <a:r>
              <a:rPr lang="en-US" sz="4400" b="1" spc="300" dirty="0">
                <a:latin typeface="Tahoma" panose="020B0604030504040204" pitchFamily="34" charset="0"/>
                <a:ea typeface="Tahoma" panose="020B0604030504040204" pitchFamily="34" charset="0"/>
                <a:cs typeface="Tahoma" panose="020B0604030504040204" pitchFamily="34" charset="0"/>
              </a:rPr>
              <a:t> </a:t>
            </a:r>
            <a:r>
              <a:rPr lang="en-US" sz="4400" b="1" spc="300" dirty="0" err="1">
                <a:latin typeface="Tahoma" panose="020B0604030504040204" pitchFamily="34" charset="0"/>
                <a:ea typeface="Tahoma" panose="020B0604030504040204" pitchFamily="34" charset="0"/>
                <a:cs typeface="Tahoma" panose="020B0604030504040204" pitchFamily="34" charset="0"/>
              </a:rPr>
              <a:t>Cọc</a:t>
            </a:r>
            <a:endParaRPr lang="en-US" sz="4400" b="1" spc="3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1036709" y="4092268"/>
            <a:ext cx="6222334"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nama">
            <a:extLst>
              <a:ext uri="{FF2B5EF4-FFF2-40B4-BE49-F238E27FC236}">
                <a16:creationId xmlns:a16="http://schemas.microsoft.com/office/drawing/2014/main" id="{DD3CBFC7-EF22-4E24-853F-3E704EEAE589}"/>
              </a:ext>
            </a:extLst>
          </p:cNvPr>
          <p:cNvSpPr txBox="1"/>
          <p:nvPr/>
        </p:nvSpPr>
        <p:spPr>
          <a:xfrm>
            <a:off x="1036709" y="4243294"/>
            <a:ext cx="6418845" cy="769441"/>
          </a:xfrm>
          <a:prstGeom prst="rect">
            <a:avLst/>
          </a:prstGeom>
          <a:noFill/>
        </p:spPr>
        <p:txBody>
          <a:bodyPr wrap="square">
            <a:spAutoFit/>
          </a:bodyPr>
          <a:lstStyle/>
          <a:p>
            <a:pPr lvl="0">
              <a:defRPr/>
            </a:pPr>
            <a:r>
              <a:rPr lang="vi-VN" sz="4400" b="1" spc="300" dirty="0">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17" name="Rectangle: Rounded Corners 16">
            <a:extLst>
              <a:ext uri="{FF2B5EF4-FFF2-40B4-BE49-F238E27FC236}">
                <a16:creationId xmlns:a16="http://schemas.microsoft.com/office/drawing/2014/main" id="{5216CD91-6949-4BB4-A279-62F96FE65962}"/>
              </a:ext>
            </a:extLst>
          </p:cNvPr>
          <p:cNvSpPr/>
          <p:nvPr/>
        </p:nvSpPr>
        <p:spPr>
          <a:xfrm>
            <a:off x="1036709" y="5252683"/>
            <a:ext cx="670177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nama">
            <a:extLst>
              <a:ext uri="{FF2B5EF4-FFF2-40B4-BE49-F238E27FC236}">
                <a16:creationId xmlns:a16="http://schemas.microsoft.com/office/drawing/2014/main" id="{0071E71C-1EE0-4649-AE88-985FE27B6A85}"/>
              </a:ext>
            </a:extLst>
          </p:cNvPr>
          <p:cNvSpPr txBox="1"/>
          <p:nvPr/>
        </p:nvSpPr>
        <p:spPr>
          <a:xfrm>
            <a:off x="1036709" y="5403709"/>
            <a:ext cx="6807867" cy="769441"/>
          </a:xfrm>
          <a:prstGeom prst="rect">
            <a:avLst/>
          </a:prstGeom>
          <a:noFill/>
        </p:spPr>
        <p:txBody>
          <a:bodyPr wrap="square">
            <a:spAutoFit/>
          </a:bodyPr>
          <a:lstStyle/>
          <a:p>
            <a:pPr lvl="0">
              <a:defRPr/>
            </a:pPr>
            <a:r>
              <a:rPr lang="en-US" sz="4400" b="1" spc="300">
                <a:latin typeface="Tahoma" panose="020B0604030504040204" pitchFamily="34" charset="0"/>
                <a:ea typeface="Tahoma" panose="020B0604030504040204" pitchFamily="34" charset="0"/>
                <a:cs typeface="Tahoma" panose="020B0604030504040204" pitchFamily="34" charset="0"/>
              </a:rPr>
              <a:t>Móng Tay Đục Máng</a:t>
            </a:r>
          </a:p>
        </p:txBody>
      </p:sp>
      <p:pic>
        <p:nvPicPr>
          <p:cNvPr id="19" name="Picture 18">
            <a:extLst>
              <a:ext uri="{FF2B5EF4-FFF2-40B4-BE49-F238E27FC236}">
                <a16:creationId xmlns:a16="http://schemas.microsoft.com/office/drawing/2014/main" id="{ACB0AB3F-D444-4C04-972F-D71E23D25E4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89" b="99778" l="4333" r="90000">
                        <a14:foregroundMark x1="33444" y1="9111" x2="26889" y2="26667"/>
                        <a14:foregroundMark x1="26889" y1="26667" x2="32667" y2="41333"/>
                        <a14:foregroundMark x1="32667" y1="41333" x2="38556" y2="28444"/>
                        <a14:foregroundMark x1="38556" y1="28444" x2="35111" y2="13111"/>
                        <a14:foregroundMark x1="35111" y1="13111" x2="31889" y2="11111"/>
                        <a14:foregroundMark x1="31111" y1="69111" x2="29444" y2="86222"/>
                        <a14:foregroundMark x1="29444" y1="86222" x2="35111" y2="91556"/>
                        <a14:foregroundMark x1="35111" y1="91556" x2="39000" y2="79111"/>
                        <a14:foregroundMark x1="39000" y1="79111" x2="39111" y2="71333"/>
                        <a14:foregroundMark x1="39778" y1="28667" x2="35333" y2="42667"/>
                        <a14:foregroundMark x1="35333" y1="42667" x2="35333" y2="42667"/>
                        <a14:foregroundMark x1="66000" y1="37333" x2="56889" y2="42889"/>
                        <a14:foregroundMark x1="56889" y1="42889" x2="57667" y2="55556"/>
                        <a14:foregroundMark x1="57667" y1="55556" x2="65333" y2="56444"/>
                        <a14:foregroundMark x1="65333" y1="56444" x2="65000" y2="42222"/>
                        <a14:foregroundMark x1="65000" y1="42222" x2="58889" y2="38889"/>
                        <a14:foregroundMark x1="58889" y1="38889" x2="55333" y2="43111"/>
                        <a14:foregroundMark x1="61667" y1="70444" x2="60556" y2="85778"/>
                        <a14:foregroundMark x1="53222" y1="94667" x2="58889" y2="95111"/>
                        <a14:foregroundMark x1="58889" y1="95111" x2="64556" y2="94444"/>
                        <a14:foregroundMark x1="64556" y1="94444" x2="65000" y2="94444"/>
                        <a14:foregroundMark x1="58222" y1="85333" x2="58778" y2="89778"/>
                        <a14:foregroundMark x1="58778" y1="86889" x2="69778" y2="99778"/>
                        <a14:foregroundMark x1="32000" y1="2889" x2="34222" y2="3556"/>
                        <a14:backgroundMark x1="9111" y1="34667" x2="12667" y2="83111"/>
                        <a14:backgroundMark x1="16111" y1="41556" x2="16111" y2="84444"/>
                        <a14:backgroundMark x1="16111" y1="84444" x2="15222" y2="89778"/>
                        <a14:backgroundMark x1="17778" y1="49556" x2="23889" y2="98444"/>
                        <a14:backgroundMark x1="21778" y1="83111" x2="18889" y2="94667"/>
                        <a14:backgroundMark x1="18889" y1="94667" x2="18667" y2="95111"/>
                        <a14:backgroundMark x1="13556" y1="95111" x2="8778" y2="83778"/>
                        <a14:backgroundMark x1="8778" y1="83778" x2="3000" y2="50222"/>
                        <a14:backgroundMark x1="3000" y1="50222" x2="5556" y2="26889"/>
                        <a14:backgroundMark x1="5556" y1="26889" x2="6556" y2="68444"/>
                        <a14:backgroundMark x1="10667" y1="16222" x2="9667" y2="32444"/>
                        <a14:backgroundMark x1="9667" y1="32444" x2="6889" y2="44000"/>
                        <a14:backgroundMark x1="6889" y1="44000" x2="5444" y2="46667"/>
                        <a14:backgroundMark x1="4556" y1="20222" x2="10556" y2="48444"/>
                        <a14:backgroundMark x1="8000" y1="23556" x2="7111" y2="43111"/>
                        <a14:backgroundMark x1="6333" y1="66222" x2="8667" y2="92222"/>
                        <a14:backgroundMark x1="8667" y1="92222" x2="8667" y2="92222"/>
                        <a14:backgroundMark x1="9444" y1="56889" x2="8889" y2="70889"/>
                        <a14:backgroundMark x1="54333" y1="62222" x2="54333" y2="62222"/>
                        <a14:backgroundMark x1="67667" y1="64667" x2="67667" y2="64667"/>
                        <a14:backgroundMark x1="53222" y1="66889" x2="53222" y2="66889"/>
                      </a14:backgroundRemoval>
                    </a14:imgEffect>
                  </a14:imgLayer>
                </a14:imgProps>
              </a:ext>
              <a:ext uri="{28A0092B-C50C-407E-A947-70E740481C1C}">
                <a14:useLocalDpi xmlns:a14="http://schemas.microsoft.com/office/drawing/2010/main" val="0"/>
              </a:ext>
            </a:extLst>
          </a:blip>
          <a:srcRect l="15643" r="24118"/>
          <a:stretch/>
        </p:blipFill>
        <p:spPr>
          <a:xfrm>
            <a:off x="7738481" y="3079397"/>
            <a:ext cx="3993496" cy="331470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997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P spid="15" grpId="0" animBg="1"/>
      <p:bldP spid="16"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DBD42A43-FAB2-4DC8-989A-6AFFD24DE1BA}"/>
              </a:ext>
            </a:extLst>
          </p:cNvPr>
          <p:cNvSpPr txBox="1"/>
          <p:nvPr/>
        </p:nvSpPr>
        <p:spPr>
          <a:xfrm>
            <a:off x="2815206" y="672678"/>
            <a:ext cx="66855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dirty="0">
                <a:latin typeface="UTM Iron Gothic" panose="02040603050506020204" pitchFamily="18" charset="0"/>
              </a:rPr>
              <a:t>Luyện đọc câu dài</a:t>
            </a:r>
            <a:endParaRPr kumimoji="0" lang="en-US" sz="6000" b="0" i="0" u="none" strike="noStrike" kern="1200" cap="none" spc="300" normalizeH="0" baseline="0" noProof="0" dirty="0">
              <a:ln>
                <a:noFill/>
              </a:ln>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635431" y="2513398"/>
            <a:ext cx="10921138" cy="172068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nama">
            <a:extLst>
              <a:ext uri="{FF2B5EF4-FFF2-40B4-BE49-F238E27FC236}">
                <a16:creationId xmlns:a16="http://schemas.microsoft.com/office/drawing/2014/main" id="{EE993548-D0BA-4D8F-8DF3-70EA86324DEA}"/>
              </a:ext>
            </a:extLst>
          </p:cNvPr>
          <p:cNvSpPr txBox="1"/>
          <p:nvPr/>
        </p:nvSpPr>
        <p:spPr>
          <a:xfrm>
            <a:off x="762907" y="2619228"/>
            <a:ext cx="10793660" cy="1569660"/>
          </a:xfrm>
          <a:prstGeom prst="rect">
            <a:avLst/>
          </a:prstGeom>
          <a:noFill/>
        </p:spPr>
        <p:txBody>
          <a:bodyPr wrap="square">
            <a:spAutoFit/>
          </a:bodyPr>
          <a:lstStyle/>
          <a:p>
            <a:pPr lvl="0" algn="just">
              <a:defRPr/>
            </a:pPr>
            <a:r>
              <a:rPr lang="vi-VN" sz="3200" spc="300">
                <a:latin typeface="Tahoma" panose="020B0604030504040204" pitchFamily="34" charset="0"/>
                <a:ea typeface="Tahoma" panose="020B0604030504040204" pitchFamily="34" charset="0"/>
                <a:cs typeface="Tahoma" panose="020B0604030504040204" pitchFamily="34" charset="0"/>
              </a:rPr>
              <a:t>(1) Đến một cánh đồng khô cạn, Cẩu Khây thấy một cậu bé </a:t>
            </a:r>
            <a:r>
              <a:rPr lang="vi-VN" sz="3200" b="1" i="1" spc="300">
                <a:latin typeface="Tahoma" panose="020B0604030504040204" pitchFamily="34" charset="0"/>
                <a:ea typeface="Tahoma" panose="020B0604030504040204" pitchFamily="34" charset="0"/>
                <a:cs typeface="Tahoma" panose="020B0604030504040204" pitchFamily="34" charset="0"/>
              </a:rPr>
              <a:t>vạm vỡ </a:t>
            </a:r>
            <a:r>
              <a:rPr lang="vi-VN" sz="3200" spc="300">
                <a:latin typeface="Tahoma" panose="020B0604030504040204" pitchFamily="34" charset="0"/>
                <a:ea typeface="Tahoma" panose="020B0604030504040204" pitchFamily="34" charset="0"/>
                <a:cs typeface="Tahoma" panose="020B0604030504040204" pitchFamily="34" charset="0"/>
              </a:rPr>
              <a:t>đang </a:t>
            </a:r>
            <a:r>
              <a:rPr lang="vi-VN" sz="3200" b="1" i="1" spc="300">
                <a:latin typeface="Tahoma" panose="020B0604030504040204" pitchFamily="34" charset="0"/>
                <a:ea typeface="Tahoma" panose="020B0604030504040204" pitchFamily="34" charset="0"/>
                <a:cs typeface="Tahoma" panose="020B0604030504040204" pitchFamily="34" charset="0"/>
              </a:rPr>
              <a:t>dùng tay </a:t>
            </a:r>
            <a:r>
              <a:rPr lang="vi-VN" sz="3200" spc="300">
                <a:latin typeface="Tahoma" panose="020B0604030504040204" pitchFamily="34" charset="0"/>
                <a:ea typeface="Tahoma" panose="020B0604030504040204" pitchFamily="34" charset="0"/>
                <a:cs typeface="Tahoma" panose="020B0604030504040204" pitchFamily="34" charset="0"/>
              </a:rPr>
              <a:t>làm vồ </a:t>
            </a:r>
            <a:r>
              <a:rPr lang="vi-VN" sz="3200" b="1" i="1" spc="300">
                <a:latin typeface="Tahoma" panose="020B0604030504040204" pitchFamily="34" charset="0"/>
                <a:ea typeface="Tahoma" panose="020B0604030504040204" pitchFamily="34" charset="0"/>
                <a:cs typeface="Tahoma" panose="020B0604030504040204" pitchFamily="34" charset="0"/>
              </a:rPr>
              <a:t>đóng cọc </a:t>
            </a:r>
            <a:r>
              <a:rPr lang="vi-VN" sz="3200" spc="300">
                <a:latin typeface="Tahoma" panose="020B0604030504040204" pitchFamily="34" charset="0"/>
                <a:ea typeface="Tahoma" panose="020B0604030504040204" pitchFamily="34" charset="0"/>
                <a:cs typeface="Tahoma" panose="020B0604030504040204" pitchFamily="34" charset="0"/>
              </a:rPr>
              <a:t>để đắp đập dẫn nước vào ruộng.</a:t>
            </a: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635430" y="4509422"/>
            <a:ext cx="10921137" cy="150391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nama">
            <a:extLst>
              <a:ext uri="{FF2B5EF4-FFF2-40B4-BE49-F238E27FC236}">
                <a16:creationId xmlns:a16="http://schemas.microsoft.com/office/drawing/2014/main" id="{DD3CBFC7-EF22-4E24-853F-3E704EEAE589}"/>
              </a:ext>
            </a:extLst>
          </p:cNvPr>
          <p:cNvSpPr txBox="1"/>
          <p:nvPr/>
        </p:nvSpPr>
        <p:spPr>
          <a:xfrm>
            <a:off x="762907" y="4431346"/>
            <a:ext cx="10793660" cy="1569660"/>
          </a:xfrm>
          <a:prstGeom prst="rect">
            <a:avLst/>
          </a:prstGeom>
          <a:noFill/>
        </p:spPr>
        <p:txBody>
          <a:bodyPr wrap="square">
            <a:spAutoFit/>
          </a:bodyPr>
          <a:lstStyle>
            <a:defPPr>
              <a:defRPr lang="en-US"/>
            </a:defPPr>
            <a:lvl1pPr lvl="0">
              <a:defRPr sz="3200" spc="300">
                <a:solidFill>
                  <a:prstClr val="white"/>
                </a:solidFill>
                <a:latin typeface="Tahoma" panose="020B0604030504040204" pitchFamily="34" charset="0"/>
                <a:ea typeface="Tahoma" panose="020B0604030504040204" pitchFamily="34" charset="0"/>
                <a:cs typeface="Tahoma" panose="020B0604030504040204" pitchFamily="34" charset="0"/>
              </a:defRPr>
            </a:lvl1pPr>
          </a:lstStyle>
          <a:p>
            <a:pPr algn="just"/>
            <a:r>
              <a:rPr lang="en-US">
                <a:solidFill>
                  <a:schemeClr val="tx1"/>
                </a:solidFill>
              </a:rPr>
              <a:t>(2) </a:t>
            </a:r>
            <a:r>
              <a:rPr lang="vi-VN">
                <a:solidFill>
                  <a:schemeClr val="tx1"/>
                </a:solidFill>
              </a:rPr>
              <a:t>Họ </a:t>
            </a:r>
            <a:r>
              <a:rPr lang="vi-VN" b="1" i="1">
                <a:solidFill>
                  <a:schemeClr val="tx1"/>
                </a:solidFill>
              </a:rPr>
              <a:t>ngạc nhiên </a:t>
            </a:r>
            <a:r>
              <a:rPr lang="vi-VN">
                <a:solidFill>
                  <a:schemeClr val="tx1"/>
                </a:solidFill>
              </a:rPr>
              <a:t>thấy một cậu bé đang lấy vành tai tát nước suối lên một thửa ruộng </a:t>
            </a:r>
            <a:r>
              <a:rPr lang="vi-VN" b="1" i="1">
                <a:solidFill>
                  <a:schemeClr val="tx1"/>
                </a:solidFill>
              </a:rPr>
              <a:t>cao bằng mái nhà</a:t>
            </a:r>
            <a:r>
              <a:rPr lang="en-US" b="1" i="1">
                <a:solidFill>
                  <a:schemeClr val="tx1"/>
                </a:solidFill>
              </a:rPr>
              <a:t>.</a:t>
            </a:r>
            <a:endParaRPr lang="vi-VN" b="1" i="1">
              <a:solidFill>
                <a:schemeClr val="tx1"/>
              </a:solidFill>
            </a:endParaRPr>
          </a:p>
        </p:txBody>
      </p:sp>
      <p:pic>
        <p:nvPicPr>
          <p:cNvPr id="8" name="Picture 7">
            <a:extLst>
              <a:ext uri="{FF2B5EF4-FFF2-40B4-BE49-F238E27FC236}">
                <a16:creationId xmlns:a16="http://schemas.microsoft.com/office/drawing/2014/main" id="{F7E13356-1825-4646-A4A9-B014B4CA42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1852" l="9990" r="90531">
                        <a14:foregroundMark x1="65140" y1="28519" x2="65661" y2="29352"/>
                        <a14:foregroundMark x1="35172" y1="87685" x2="34651" y2="91944"/>
                        <a14:foregroundMark x1="80437" y1="79537" x2="89906" y2="83241"/>
                        <a14:foregroundMark x1="89906" y1="83241" x2="90531" y2="80185"/>
                        <a14:foregroundMark x1="72529" y1="82222" x2="76067" y2="85463"/>
                        <a14:foregroundMark x1="62643" y1="64630" x2="65140" y2="67778"/>
                        <a14:foregroundMark x1="62643" y1="28241" x2="64412" y2="28889"/>
                        <a14:foregroundMark x1="39854" y1="26852" x2="48283" y2="23796"/>
                        <a14:foregroundMark x1="48283" y1="23796" x2="54527" y2="29167"/>
                      </a14:backgroundRemoval>
                    </a14:imgEffect>
                  </a14:imgLayer>
                </a14:imgProps>
              </a:ext>
              <a:ext uri="{28A0092B-C50C-407E-A947-70E740481C1C}">
                <a14:useLocalDpi xmlns:a14="http://schemas.microsoft.com/office/drawing/2010/main" val="0"/>
              </a:ext>
            </a:extLst>
          </a:blip>
          <a:stretch>
            <a:fillRect/>
          </a:stretch>
        </p:blipFill>
        <p:spPr>
          <a:xfrm>
            <a:off x="0" y="-751630"/>
            <a:ext cx="3182022" cy="3576050"/>
          </a:xfrm>
          <a:prstGeom prst="rect">
            <a:avLst/>
          </a:prstGeom>
        </p:spPr>
      </p:pic>
      <p:cxnSp>
        <p:nvCxnSpPr>
          <p:cNvPr id="10" name="Straight Connector 9">
            <a:extLst>
              <a:ext uri="{FF2B5EF4-FFF2-40B4-BE49-F238E27FC236}">
                <a16:creationId xmlns:a16="http://schemas.microsoft.com/office/drawing/2014/main" id="{C741F285-37ED-4AFB-BEC6-A4DCD5A70A33}"/>
              </a:ext>
            </a:extLst>
          </p:cNvPr>
          <p:cNvCxnSpPr/>
          <p:nvPr/>
        </p:nvCxnSpPr>
        <p:spPr>
          <a:xfrm flipH="1">
            <a:off x="8136610" y="254150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6E31C5-55E4-4884-9532-72E23E935385}"/>
              </a:ext>
            </a:extLst>
          </p:cNvPr>
          <p:cNvCxnSpPr/>
          <p:nvPr/>
        </p:nvCxnSpPr>
        <p:spPr>
          <a:xfrm flipH="1">
            <a:off x="3011542" y="359536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13B8-4FB5-4614-B16E-81DE57D38E39}"/>
              </a:ext>
            </a:extLst>
          </p:cNvPr>
          <p:cNvCxnSpPr/>
          <p:nvPr/>
        </p:nvCxnSpPr>
        <p:spPr>
          <a:xfrm flipH="1">
            <a:off x="10197883" y="3618142"/>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627702-BB22-4421-B184-FE66D02C6927}"/>
              </a:ext>
            </a:extLst>
          </p:cNvPr>
          <p:cNvCxnSpPr/>
          <p:nvPr/>
        </p:nvCxnSpPr>
        <p:spPr>
          <a:xfrm flipH="1">
            <a:off x="10097144" y="358269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79F2E1-9C41-48B2-8DE0-9C8DE7E8551E}"/>
              </a:ext>
            </a:extLst>
          </p:cNvPr>
          <p:cNvCxnSpPr/>
          <p:nvPr/>
        </p:nvCxnSpPr>
        <p:spPr>
          <a:xfrm flipH="1">
            <a:off x="5288429" y="443134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F5FE81-7C3B-4DED-8E16-2E40C74C5DDD}"/>
              </a:ext>
            </a:extLst>
          </p:cNvPr>
          <p:cNvCxnSpPr/>
          <p:nvPr/>
        </p:nvCxnSpPr>
        <p:spPr>
          <a:xfrm flipH="1">
            <a:off x="6702094" y="4955101"/>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9A2493-D1D6-444A-B623-60B7F8A376DE}"/>
              </a:ext>
            </a:extLst>
          </p:cNvPr>
          <p:cNvCxnSpPr/>
          <p:nvPr/>
        </p:nvCxnSpPr>
        <p:spPr>
          <a:xfrm flipH="1">
            <a:off x="4211961" y="5364874"/>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906178-42EE-4397-A168-C580FBD9C5A2}"/>
              </a:ext>
            </a:extLst>
          </p:cNvPr>
          <p:cNvCxnSpPr/>
          <p:nvPr/>
        </p:nvCxnSpPr>
        <p:spPr>
          <a:xfrm flipH="1">
            <a:off x="4111222" y="5329428"/>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A44993-157C-412B-B60C-388E97D87CCC}"/>
              </a:ext>
            </a:extLst>
          </p:cNvPr>
          <p:cNvCxnSpPr>
            <a:cxnSpLocks/>
          </p:cNvCxnSpPr>
          <p:nvPr/>
        </p:nvCxnSpPr>
        <p:spPr>
          <a:xfrm flipH="1">
            <a:off x="3859985" y="3630765"/>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34D54F-AF95-42B4-813E-4332143F64F2}"/>
              </a:ext>
            </a:extLst>
          </p:cNvPr>
          <p:cNvCxnSpPr>
            <a:cxnSpLocks/>
          </p:cNvCxnSpPr>
          <p:nvPr/>
        </p:nvCxnSpPr>
        <p:spPr>
          <a:xfrm flipH="1">
            <a:off x="7447220" y="3639304"/>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3CD297-81B0-482E-99EF-7F27E63DFE63}"/>
              </a:ext>
            </a:extLst>
          </p:cNvPr>
          <p:cNvCxnSpPr>
            <a:cxnSpLocks/>
          </p:cNvCxnSpPr>
          <p:nvPr/>
        </p:nvCxnSpPr>
        <p:spPr>
          <a:xfrm flipH="1">
            <a:off x="1121656" y="4117139"/>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4BF772-BFC2-4FF5-BF87-F506217A01C2}"/>
              </a:ext>
            </a:extLst>
          </p:cNvPr>
          <p:cNvCxnSpPr>
            <a:cxnSpLocks/>
          </p:cNvCxnSpPr>
          <p:nvPr/>
        </p:nvCxnSpPr>
        <p:spPr>
          <a:xfrm flipH="1" flipV="1">
            <a:off x="2556451" y="4955101"/>
            <a:ext cx="2604485" cy="8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97A75F-325C-4FD6-8868-4F7C18F8B3BA}"/>
              </a:ext>
            </a:extLst>
          </p:cNvPr>
          <p:cNvCxnSpPr>
            <a:cxnSpLocks/>
          </p:cNvCxnSpPr>
          <p:nvPr/>
        </p:nvCxnSpPr>
        <p:spPr>
          <a:xfrm flipH="1">
            <a:off x="10569845" y="5446547"/>
            <a:ext cx="9247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727F06-F7B5-4D66-937F-653F09C358BD}"/>
              </a:ext>
            </a:extLst>
          </p:cNvPr>
          <p:cNvCxnSpPr>
            <a:cxnSpLocks/>
          </p:cNvCxnSpPr>
          <p:nvPr/>
        </p:nvCxnSpPr>
        <p:spPr>
          <a:xfrm flipH="1">
            <a:off x="860418" y="5931022"/>
            <a:ext cx="32198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4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500"/>
                                        <p:tgtEl>
                                          <p:spTgt spid="24"/>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par>
                                <p:cTn id="66" presetID="22" presetClass="entr" presetSubtype="1"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par>
                          <p:cTn id="69" fill="hold">
                            <p:stCondLst>
                              <p:cond delay="1500"/>
                            </p:stCondLst>
                            <p:childTnLst>
                              <p:par>
                                <p:cTn id="70" presetID="22" presetClass="entr" presetSubtype="1"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par>
                                <p:cTn id="73" presetID="22" presetClass="entr" presetSubtype="1"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par>
                                <p:cTn id="76" presetID="22" presetClass="entr" presetSubtype="1"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30974" y="1647817"/>
            <a:ext cx="2582758"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Câu dài:  </a:t>
            </a:r>
            <a:endParaRPr lang="en-US" sz="3600" b="1" dirty="0">
              <a:solidFill>
                <a:srgbClr val="C00000"/>
              </a:solidFill>
              <a:latin typeface="Times New Roman" pitchFamily="18" charset="0"/>
              <a:cs typeface="Times New Roman" pitchFamily="18" charset="0"/>
            </a:endParaRPr>
          </a:p>
        </p:txBody>
      </p:sp>
      <p:sp>
        <p:nvSpPr>
          <p:cNvPr id="6" name="Rectangle 3"/>
          <p:cNvSpPr>
            <a:spLocks noChangeArrowheads="1"/>
          </p:cNvSpPr>
          <p:nvPr/>
        </p:nvSpPr>
        <p:spPr bwMode="auto">
          <a:xfrm>
            <a:off x="428951" y="2186337"/>
            <a:ext cx="115055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p>
        </p:txBody>
      </p:sp>
      <p:sp>
        <p:nvSpPr>
          <p:cNvPr id="7" name="Rectangle 6"/>
          <p:cNvSpPr/>
          <p:nvPr/>
        </p:nvSpPr>
        <p:spPr>
          <a:xfrm>
            <a:off x="428951" y="4698181"/>
            <a:ext cx="11505545" cy="1754326"/>
          </a:xfrm>
          <a:prstGeom prst="rect">
            <a:avLst/>
          </a:prstGeom>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3"/>
          <p:cNvSpPr>
            <a:spLocks noChangeArrowheads="1"/>
          </p:cNvSpPr>
          <p:nvPr/>
        </p:nvSpPr>
        <p:spPr bwMode="auto">
          <a:xfrm>
            <a:off x="428952" y="2186337"/>
            <a:ext cx="11552840" cy="2485745"/>
          </a:xfrm>
          <a:prstGeom prst="rect">
            <a:avLst/>
          </a:prstGeom>
          <a:solidFill>
            <a:schemeClr val="bg1"/>
          </a:solidFill>
          <a:ln>
            <a:noFill/>
          </a:ln>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vạm</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dùng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đóng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1" name="Rectangle 10"/>
          <p:cNvSpPr/>
          <p:nvPr/>
        </p:nvSpPr>
        <p:spPr>
          <a:xfrm>
            <a:off x="428951" y="4698181"/>
            <a:ext cx="11552841" cy="1754326"/>
          </a:xfrm>
          <a:prstGeom prst="rect">
            <a:avLst/>
          </a:prstGeom>
          <a:solidFill>
            <a:schemeClr val="bg1"/>
          </a:solidFill>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ngạc</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cao</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bằng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mái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nhà</a:t>
            </a:r>
            <a:r>
              <a:rPr lang="en-US" sz="3600" b="1" u="sng"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2219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Cẩu Khây:</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1" name="Picture 20">
            <a:extLst>
              <a:ext uri="{FF2B5EF4-FFF2-40B4-BE49-F238E27FC236}">
                <a16:creationId xmlns:a16="http://schemas.microsoft.com/office/drawing/2014/main" id="{A2D40057-3AD1-4541-8F33-416A337E2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676" y="3015938"/>
            <a:ext cx="4754076" cy="3169384"/>
          </a:xfrm>
          <a:prstGeom prst="rect">
            <a:avLst/>
          </a:prstGeom>
          <a:ln>
            <a:noFill/>
          </a:ln>
          <a:effectLst>
            <a:softEdge rad="112500"/>
          </a:effectLst>
        </p:spPr>
      </p:pic>
      <p:pic>
        <p:nvPicPr>
          <p:cNvPr id="23" name="Picture 22">
            <a:extLst>
              <a:ext uri="{FF2B5EF4-FFF2-40B4-BE49-F238E27FC236}">
                <a16:creationId xmlns:a16="http://schemas.microsoft.com/office/drawing/2014/main" id="{99AE10AB-CDBD-491B-968D-CE88C8981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38666">
            <a:off x="7509528" y="3379653"/>
            <a:ext cx="3944535" cy="2208939"/>
          </a:xfrm>
          <a:prstGeom prst="rect">
            <a:avLst/>
          </a:prstGeom>
          <a:ln>
            <a:noFill/>
          </a:ln>
          <a:effectLst>
            <a:softEdge rad="112500"/>
          </a:effectLst>
        </p:spPr>
      </p:pic>
      <p:sp>
        <p:nvSpPr>
          <p:cNvPr id="24" name="nama">
            <a:extLst>
              <a:ext uri="{FF2B5EF4-FFF2-40B4-BE49-F238E27FC236}">
                <a16:creationId xmlns:a16="http://schemas.microsoft.com/office/drawing/2014/main" id="{9F179919-6A03-4E53-84CD-4D94C55B9DFC}"/>
              </a:ext>
            </a:extLst>
          </p:cNvPr>
          <p:cNvSpPr txBox="1"/>
          <p:nvPr/>
        </p:nvSpPr>
        <p:spPr>
          <a:xfrm>
            <a:off x="4915922" y="5969259"/>
            <a:ext cx="20142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Chõ xôi </a:t>
            </a:r>
            <a:endParaRPr kumimoji="0" lang="en-US" sz="3600"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nama">
            <a:extLst>
              <a:ext uri="{FF2B5EF4-FFF2-40B4-BE49-F238E27FC236}">
                <a16:creationId xmlns:a16="http://schemas.microsoft.com/office/drawing/2014/main" id="{80C77C47-A2DF-47DB-A25F-93776237ABE0}"/>
              </a:ext>
            </a:extLst>
          </p:cNvPr>
          <p:cNvSpPr txBox="1"/>
          <p:nvPr/>
        </p:nvSpPr>
        <p:spPr>
          <a:xfrm rot="1332922">
            <a:off x="6934628" y="5391072"/>
            <a:ext cx="42258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Xôi ngũ sắc của dân tộc Tày</a:t>
            </a:r>
            <a:endParaRPr kumimoji="0" lang="en-US"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3822650" y="2060040"/>
            <a:ext cx="81868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(tiếng</a:t>
            </a:r>
            <a:r>
              <a:rPr kumimoji="0" lang="en-US" sz="4400" b="1" i="0" u="none" strike="noStrike" kern="1200" cap="none" spc="30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Tày) chín chõ xôi</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80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33171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F270318-00EB-4C33-B558-4CAF2C44EED8}">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782</TotalTime>
  <Words>1381</Words>
  <Application>Microsoft Office PowerPoint</Application>
  <PresentationFormat>Widescreen</PresentationFormat>
  <Paragraphs>95</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Calibri Light</vt:lpstr>
      <vt:lpstr>Lato Light</vt:lpstr>
      <vt:lpstr>Tahoma</vt:lpstr>
      <vt:lpstr>Times New Roman</vt:lpstr>
      <vt:lpstr>UTM Iron Gothic</vt:lpstr>
      <vt:lpstr>UVN Bai Sau Nhe</vt:lpstr>
      <vt:lpstr>UVN Vung Tau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Tiara Anggraini Prasetyo</dc:creator>
  <cp:lastModifiedBy>Admin</cp:lastModifiedBy>
  <cp:revision>32</cp:revision>
  <dcterms:created xsi:type="dcterms:W3CDTF">2021-05-09T10:02:37Z</dcterms:created>
  <dcterms:modified xsi:type="dcterms:W3CDTF">2023-01-30T07:58:19Z</dcterms:modified>
  <cp:version>N01</cp:version>
</cp:coreProperties>
</file>