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10"/>
  </p:notesMasterIdLst>
  <p:sldIdLst>
    <p:sldId id="387" r:id="rId4"/>
    <p:sldId id="391" r:id="rId5"/>
    <p:sldId id="388" r:id="rId6"/>
    <p:sldId id="389" r:id="rId7"/>
    <p:sldId id="392" r:id="rId8"/>
    <p:sldId id="28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36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7BDE1-F046-4201-82EE-8FBD8AED4062}"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2C316E-4C30-4B04-9510-822131C64B98}"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matchingName="Section header">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cSld>
  <p:clrMapOvr>
    <a:masterClrMapping/>
  </p:clrMapOvr>
  <p:transition spd="slow" advClick="0" advTm="1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ransition spd="slow" advClick="0" advTm="1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A3C39D9B-1707-4BC2-A8DF-A9A95A2D1DD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A3C39D9B-1707-4BC2-A8DF-A9A95A2D1DD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A3C39D9B-1707-4BC2-A8DF-A9A95A2D1DD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3C39D9B-1707-4BC2-A8DF-A9A95A2D1DD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3C39D9B-1707-4BC2-A8DF-A9A95A2D1DD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C39D9B-1707-4BC2-A8DF-A9A95A2D1DD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86BAB08-D03A-4FEF-8092-001CB785BBA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fld>
            <a:endParaRPr lang="zh-CN" altLang="en-US"/>
          </a:p>
        </p:txBody>
      </p:sp>
    </p:spTree>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4" Type="http://schemas.openxmlformats.org/officeDocument/2006/relationships/theme" Target="../theme/theme2.xml"/><Relationship Id="rId13" Type="http://schemas.openxmlformats.org/officeDocument/2006/relationships/image" Target="../media/image4.png"/><Relationship Id="rId12" Type="http://schemas.openxmlformats.org/officeDocument/2006/relationships/image" Target="../media/image3.png"/><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fld>
            <a:endParaRPr lang="zh-CN" altLang="en-US"/>
          </a:p>
        </p:txBody>
      </p:sp>
      <p:sp>
        <p:nvSpPr>
          <p:cNvPr id="7" name="TextBox 6"/>
          <p:cNvSpPr txBox="1"/>
          <p:nvPr userDrawn="1"/>
        </p:nvSpPr>
        <p:spPr>
          <a:xfrm>
            <a:off x="8836268" y="-8792"/>
            <a:ext cx="2628900" cy="261610"/>
          </a:xfrm>
          <a:prstGeom prst="rect">
            <a:avLst/>
          </a:prstGeom>
          <a:noFill/>
        </p:spPr>
        <p:txBody>
          <a:bodyPr wrap="square" rtlCol="0">
            <a:spAutoFit/>
          </a:bodyPr>
          <a:lstStyle/>
          <a:p>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tranthao121004@gmail.com</a:t>
            </a:r>
            <a:endParaRPr lang="en-US" sz="1100" i="1" dirty="0">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fld>
            <a:endParaRPr lang="en-US"/>
          </a:p>
        </p:txBody>
      </p:sp>
      <p:pic>
        <p:nvPicPr>
          <p:cNvPr id="7" name="Picture 6" descr="A picture containing flower, plant, bouquet&#10;&#10;Description automatically generated"/>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6.wdp"/><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6.wdp"/><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8.wdp"/><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5.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568" y="1174952"/>
            <a:ext cx="12006432" cy="923330"/>
          </a:xfrm>
          <a:prstGeom prst="rect">
            <a:avLst/>
          </a:prstGeom>
          <a:noFill/>
        </p:spPr>
        <p:txBody>
          <a:bodyPr wrap="square" rtlCol="0">
            <a:spAutoFit/>
          </a:bodyPr>
          <a:lstStyle/>
          <a:p>
            <a:pPr algn="ctr" defTabSz="1219200">
              <a:lnSpc>
                <a:spcPct val="150000"/>
              </a:lnSpc>
              <a:buClr>
                <a:srgbClr val="000000"/>
              </a:buClr>
            </a:pPr>
            <a:r>
              <a:rPr lang="en-US" sz="36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1.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Nhìn</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tranh</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nói</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tên</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đồ</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vật</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và</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nêu</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công</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dụng</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của</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chúng</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endPar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pic>
        <p:nvPicPr>
          <p:cNvPr id="3" name="Picture 2" descr="20210409090849_wm_shs-tieng-viet-2-tap-1"/>
          <p:cNvPicPr>
            <a:picLocks noChangeAspect="1" noChangeArrowheads="1"/>
          </p:cNvPicPr>
          <p:nvPr/>
        </p:nvPicPr>
        <p:blipFill rotWithShape="1">
          <a:blip r:embed="rId1">
            <a:extLst>
              <a:ext uri="{BEBA8EAE-BF5A-486C-A8C5-ECC9F3942E4B}">
                <a14:imgProps xmlns:a14="http://schemas.microsoft.com/office/drawing/2010/main">
                  <a14:imgLayer r:embed="rId2">
                    <a14:imgEffect>
                      <a14:sharpenSoften amount="25000"/>
                    </a14:imgEffect>
                  </a14:imgLayer>
                </a14:imgProps>
              </a:ext>
              <a:ext uri="{28A0092B-C50C-407E-A947-70E740481C1C}">
                <a14:useLocalDpi xmlns:a14="http://schemas.microsoft.com/office/drawing/2010/main" val="0"/>
              </a:ext>
            </a:extLst>
          </a:blip>
          <a:srcRect l="4883" t="65500" r="4941" b="7750"/>
          <a:stretch>
            <a:fillRect/>
          </a:stretch>
        </p:blipFill>
        <p:spPr bwMode="auto">
          <a:xfrm>
            <a:off x="1666749" y="2035889"/>
            <a:ext cx="9299195" cy="3871649"/>
          </a:xfrm>
          <a:prstGeom prst="roundRect">
            <a:avLst/>
          </a:prstGeom>
          <a:noFill/>
          <a:extLst>
            <a:ext uri="{909E8E84-426E-40DD-AFC4-6F175D3DCCD1}">
              <a14:hiddenFill xmlns:a14="http://schemas.microsoft.com/office/drawing/2010/main">
                <a:solidFill>
                  <a:srgbClr val="FFFFFF"/>
                </a:solidFill>
              </a14:hiddenFill>
            </a:ext>
          </a:extLst>
        </p:spPr>
      </p:pic>
      <p:pic>
        <p:nvPicPr>
          <p:cNvPr id="4" name="Picture 2" descr="20210409090849_wm_shs-tieng-viet-2-tap-1"/>
          <p:cNvPicPr>
            <a:picLocks noChangeAspect="1" noChangeArrowheads="1"/>
          </p:cNvPicPr>
          <p:nvPr/>
        </p:nvPicPr>
        <p:blipFill rotWithShape="1">
          <a:blip r:embed="rId1">
            <a:extLst>
              <a:ext uri="{BEBA8EAE-BF5A-486C-A8C5-ECC9F3942E4B}">
                <a14:imgProps xmlns:a14="http://schemas.microsoft.com/office/drawing/2010/main">
                  <a14:imgLayer r:embed="rId2">
                    <a14:imgEffect>
                      <a14:sharpenSoften amount="25000"/>
                    </a14:imgEffect>
                  </a14:imgLayer>
                </a14:imgProps>
              </a:ext>
              <a:ext uri="{28A0092B-C50C-407E-A947-70E740481C1C}">
                <a14:useLocalDpi xmlns:a14="http://schemas.microsoft.com/office/drawing/2010/main" val="0"/>
              </a:ext>
            </a:extLst>
          </a:blip>
          <a:srcRect l="6773" t="58430" r="84263" b="36408"/>
          <a:stretch>
            <a:fillRect/>
          </a:stretch>
        </p:blipFill>
        <p:spPr bwMode="auto">
          <a:xfrm>
            <a:off x="185568" y="828511"/>
            <a:ext cx="746093" cy="603045"/>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8"/>
          <p:cNvSpPr/>
          <p:nvPr/>
        </p:nvSpPr>
        <p:spPr>
          <a:xfrm>
            <a:off x="5860617" y="2502642"/>
            <a:ext cx="1160025" cy="39927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200">
              <a:buClr>
                <a:srgbClr val="000000"/>
              </a:buClr>
            </a:pPr>
            <a:r>
              <a:rPr lang="en-US" sz="2135"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vở</a:t>
            </a:r>
            <a:r>
              <a:rPr lang="en-US" sz="2135"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135"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vẽ</a:t>
            </a:r>
            <a:endParaRPr lang="en-US" sz="2135"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6" name="Rounded Rectangle 9"/>
          <p:cNvSpPr/>
          <p:nvPr/>
        </p:nvSpPr>
        <p:spPr>
          <a:xfrm>
            <a:off x="8970064" y="3186478"/>
            <a:ext cx="1317416" cy="39927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200">
              <a:buClr>
                <a:srgbClr val="000000"/>
              </a:buClr>
            </a:pPr>
            <a:r>
              <a:rPr lang="en-US" sz="2135"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bàn</a:t>
            </a:r>
            <a:r>
              <a:rPr lang="en-US" sz="2135"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135"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học</a:t>
            </a:r>
            <a:endParaRPr lang="en-US" sz="2135"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7" name="Rounded Rectangle 10"/>
          <p:cNvSpPr/>
          <p:nvPr/>
        </p:nvSpPr>
        <p:spPr>
          <a:xfrm>
            <a:off x="8464037" y="3767939"/>
            <a:ext cx="1317416" cy="39927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200">
              <a:buClr>
                <a:srgbClr val="000000"/>
              </a:buClr>
            </a:pPr>
            <a:r>
              <a:rPr lang="en-US" sz="2135"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thước</a:t>
            </a:r>
            <a:r>
              <a:rPr lang="en-US" sz="2135"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135"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kẻ</a:t>
            </a:r>
            <a:endParaRPr lang="en-US" sz="2135"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8" name="Rounded Rectangle 13"/>
          <p:cNvSpPr/>
          <p:nvPr/>
        </p:nvSpPr>
        <p:spPr>
          <a:xfrm>
            <a:off x="7396874" y="3858962"/>
            <a:ext cx="562073" cy="39927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200">
              <a:buClr>
                <a:srgbClr val="000000"/>
              </a:buClr>
            </a:pPr>
            <a:r>
              <a:rPr lang="en-US" sz="2135"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tẩy</a:t>
            </a:r>
            <a:endParaRPr lang="en-US" sz="2135"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9" name="Rounded Rectangle 14"/>
          <p:cNvSpPr/>
          <p:nvPr/>
        </p:nvSpPr>
        <p:spPr>
          <a:xfrm>
            <a:off x="7533908" y="5335247"/>
            <a:ext cx="1172496" cy="399272"/>
          </a:xfrm>
          <a:prstGeom prst="roundRect">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200">
              <a:buClr>
                <a:srgbClr val="000000"/>
              </a:buClr>
            </a:pPr>
            <a:r>
              <a:rPr lang="en-US" sz="2135"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màu</a:t>
            </a:r>
            <a:r>
              <a:rPr lang="en-US" sz="2135"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135"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vẽ</a:t>
            </a:r>
            <a:endParaRPr lang="en-US" sz="2135"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10" name="Rounded Rectangle 19"/>
          <p:cNvSpPr/>
          <p:nvPr/>
        </p:nvSpPr>
        <p:spPr>
          <a:xfrm>
            <a:off x="5274369" y="5135611"/>
            <a:ext cx="1172496" cy="39927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200">
              <a:buClr>
                <a:srgbClr val="000000"/>
              </a:buClr>
            </a:pPr>
            <a:r>
              <a:rPr lang="en-US" sz="2135"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bút</a:t>
            </a:r>
            <a:r>
              <a:rPr lang="en-US" sz="2135"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135"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chì</a:t>
            </a:r>
            <a:endParaRPr lang="en-US" sz="2135"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12" name="TextBox 11"/>
          <p:cNvSpPr txBox="1"/>
          <p:nvPr/>
        </p:nvSpPr>
        <p:spPr>
          <a:xfrm>
            <a:off x="8850086" y="0"/>
            <a:ext cx="2694214" cy="272306"/>
          </a:xfrm>
          <a:prstGeom prst="rect">
            <a:avLst/>
          </a:prstGeom>
          <a:solidFill>
            <a:schemeClr val="accent1">
              <a:lumMod val="20000"/>
              <a:lumOff val="80000"/>
            </a:schemeClr>
          </a:solidFill>
        </p:spPr>
        <p:txBody>
          <a:bodyPr wrap="square" rtlCol="0">
            <a:spAutoFit/>
          </a:bodyPr>
          <a:lstStyle/>
          <a:p>
            <a:endParaRPr lang="en-US"/>
          </a:p>
        </p:txBody>
      </p:sp>
      <p:sp>
        <p:nvSpPr>
          <p:cNvPr id="14" name="Rounded Rectangle 19"/>
          <p:cNvSpPr/>
          <p:nvPr/>
        </p:nvSpPr>
        <p:spPr>
          <a:xfrm>
            <a:off x="2884311" y="5135611"/>
            <a:ext cx="1172496" cy="39927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200">
              <a:buClr>
                <a:srgbClr val="000000"/>
              </a:buClr>
            </a:pPr>
            <a:r>
              <a:rPr lang="en-US" sz="2135" kern="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Cái ghế</a:t>
            </a:r>
            <a:endParaRPr lang="en-US" sz="2135"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1" nodeType="clickEffect">
                                  <p:stCondLst>
                                    <p:cond delay="0"/>
                                  </p:stCondLst>
                                  <p:childTnLst>
                                    <p:animMotion origin="layout" path="M -0.00717 -0.00254 L -0.47735 0.52639 " pathEditMode="relative" rAng="0" ptsTypes="AA">
                                      <p:cBhvr>
                                        <p:cTn id="25" dur="1000" fill="hold"/>
                                        <p:tgtEl>
                                          <p:spTgt spid="5"/>
                                        </p:tgtEl>
                                        <p:attrNameLst>
                                          <p:attrName>ppt_x</p:attrName>
                                          <p:attrName>ppt_y</p:attrName>
                                        </p:attrNameLst>
                                      </p:cBhvr>
                                      <p:rCtr x="-23516" y="26435"/>
                                    </p:animMotion>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1" nodeType="clickEffect">
                                  <p:stCondLst>
                                    <p:cond delay="0"/>
                                  </p:stCondLst>
                                  <p:childTnLst>
                                    <p:animMotion origin="layout" path="M -3.54167E-6 0 L -0.59687 0.42662 " pathEditMode="relative" rAng="0" ptsTypes="AA">
                                      <p:cBhvr>
                                        <p:cTn id="34" dur="1000" fill="hold"/>
                                        <p:tgtEl>
                                          <p:spTgt spid="6"/>
                                        </p:tgtEl>
                                        <p:attrNameLst>
                                          <p:attrName>ppt_x</p:attrName>
                                          <p:attrName>ppt_y</p:attrName>
                                        </p:attrNameLst>
                                      </p:cBhvr>
                                      <p:rCtr x="-29844" y="21319"/>
                                    </p:animMotion>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grpId="1" nodeType="clickEffect">
                                  <p:stCondLst>
                                    <p:cond delay="0"/>
                                  </p:stCondLst>
                                  <p:childTnLst>
                                    <p:animMotion origin="layout" path="M 2.70833E-6 -2.22222E-6 L -0.40143 0.3419 " pathEditMode="relative" rAng="0" ptsTypes="AA">
                                      <p:cBhvr>
                                        <p:cTn id="43" dur="1000" fill="hold"/>
                                        <p:tgtEl>
                                          <p:spTgt spid="7"/>
                                        </p:tgtEl>
                                        <p:attrNameLst>
                                          <p:attrName>ppt_x</p:attrName>
                                          <p:attrName>ppt_y</p:attrName>
                                        </p:attrNameLst>
                                      </p:cBhvr>
                                      <p:rCtr x="-20078" y="17083"/>
                                    </p:animMotion>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grpId="1" nodeType="clickEffect">
                                  <p:stCondLst>
                                    <p:cond delay="0"/>
                                  </p:stCondLst>
                                  <p:childTnLst>
                                    <p:animMotion origin="layout" path="M 2.5E-6 3.33333E-6 L -0.14896 0.3287 " pathEditMode="relative" rAng="0" ptsTypes="AA">
                                      <p:cBhvr>
                                        <p:cTn id="52" dur="1000" fill="hold"/>
                                        <p:tgtEl>
                                          <p:spTgt spid="8"/>
                                        </p:tgtEl>
                                        <p:attrNameLst>
                                          <p:attrName>ppt_x</p:attrName>
                                          <p:attrName>ppt_y</p:attrName>
                                        </p:attrNameLst>
                                      </p:cBhvr>
                                      <p:rCtr x="-7448" y="16435"/>
                                    </p:animMotion>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grpId="1" nodeType="clickEffect">
                                  <p:stCondLst>
                                    <p:cond delay="0"/>
                                  </p:stCondLst>
                                  <p:childTnLst>
                                    <p:animMotion origin="layout" path="M 4.375E-6 -4.44444E-6 L -0.07409 0.1169 " pathEditMode="relative" rAng="0" ptsTypes="AA">
                                      <p:cBhvr>
                                        <p:cTn id="61" dur="1000" fill="hold"/>
                                        <p:tgtEl>
                                          <p:spTgt spid="9"/>
                                        </p:tgtEl>
                                        <p:attrNameLst>
                                          <p:attrName>ppt_x</p:attrName>
                                          <p:attrName>ppt_y</p:attrName>
                                        </p:attrNameLst>
                                      </p:cBhvr>
                                      <p:rCtr x="-3711" y="5833"/>
                                    </p:animMotion>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grpId="1" nodeType="clickEffect">
                                  <p:stCondLst>
                                    <p:cond delay="0"/>
                                  </p:stCondLst>
                                  <p:childTnLst>
                                    <p:animMotion origin="layout" path="M 1.04167E-6 7.40741E-7 L 0.25508 0.14236 " pathEditMode="relative" rAng="0" ptsTypes="AA">
                                      <p:cBhvr>
                                        <p:cTn id="70" dur="1000" fill="hold"/>
                                        <p:tgtEl>
                                          <p:spTgt spid="10"/>
                                        </p:tgtEl>
                                        <p:attrNameLst>
                                          <p:attrName>ppt_x</p:attrName>
                                          <p:attrName>ppt_y</p:attrName>
                                        </p:attrNameLst>
                                      </p:cBhvr>
                                      <p:rCtr x="12747" y="7106"/>
                                    </p:animMotion>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path" presetSubtype="0" accel="50000" decel="50000" fill="hold" grpId="1" nodeType="clickEffect">
                                  <p:stCondLst>
                                    <p:cond delay="0"/>
                                  </p:stCondLst>
                                  <p:childTnLst>
                                    <p:animMotion origin="layout" path="M 4.58333E-6 7.40741E-7 L 0.55911 0.14236 " pathEditMode="relative" rAng="0" ptsTypes="AA">
                                      <p:cBhvr>
                                        <p:cTn id="79" dur="1000" fill="hold"/>
                                        <p:tgtEl>
                                          <p:spTgt spid="14"/>
                                        </p:tgtEl>
                                        <p:attrNameLst>
                                          <p:attrName>ppt_x</p:attrName>
                                          <p:attrName>ppt_y</p:attrName>
                                        </p:attrNameLst>
                                      </p:cBhvr>
                                      <p:rCtr x="27956" y="7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4" grpId="0" animBg="1"/>
      <p:bldP spid="1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0086" y="0"/>
            <a:ext cx="2694214" cy="272306"/>
          </a:xfrm>
          <a:prstGeom prst="rect">
            <a:avLst/>
          </a:prstGeom>
          <a:solidFill>
            <a:schemeClr val="accent1">
              <a:lumMod val="20000"/>
              <a:lumOff val="80000"/>
            </a:schemeClr>
          </a:solidFill>
        </p:spPr>
        <p:txBody>
          <a:bodyPr wrap="square" rtlCol="0">
            <a:spAutoFit/>
          </a:bodyPr>
          <a:lstStyle/>
          <a:p>
            <a:endParaRPr lang="en-US"/>
          </a:p>
        </p:txBody>
      </p:sp>
      <p:sp>
        <p:nvSpPr>
          <p:cNvPr id="3" name="TextBox 2"/>
          <p:cNvSpPr txBox="1"/>
          <p:nvPr/>
        </p:nvSpPr>
        <p:spPr>
          <a:xfrm>
            <a:off x="1916396" y="5005110"/>
            <a:ext cx="6378518" cy="998543"/>
          </a:xfrm>
          <a:prstGeom prst="rect">
            <a:avLst/>
          </a:prstGeom>
          <a:noFill/>
        </p:spPr>
        <p:txBody>
          <a:bodyPr wrap="square" rtlCol="0">
            <a:spAutoFit/>
          </a:bodyPr>
          <a:lstStyle/>
          <a:p>
            <a:pPr defTabSz="1219200">
              <a:lnSpc>
                <a:spcPct val="150000"/>
              </a:lnSpc>
              <a:buClr>
                <a:srgbClr val="000000"/>
              </a:buClr>
            </a:pPr>
            <a:r>
              <a:rPr lang="en-US" sz="4400" kern="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Vở vẽ dùng để vẽ.</a:t>
            </a:r>
            <a:endParaRPr lang="en-US" sz="4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4" name="TextBox 3"/>
          <p:cNvSpPr txBox="1"/>
          <p:nvPr/>
        </p:nvSpPr>
        <p:spPr>
          <a:xfrm>
            <a:off x="1916396" y="5880082"/>
            <a:ext cx="6378518" cy="998543"/>
          </a:xfrm>
          <a:prstGeom prst="rect">
            <a:avLst/>
          </a:prstGeom>
          <a:noFill/>
        </p:spPr>
        <p:txBody>
          <a:bodyPr wrap="square" rtlCol="0">
            <a:spAutoFit/>
          </a:bodyPr>
          <a:lstStyle/>
          <a:p>
            <a:pPr defTabSz="1219200">
              <a:lnSpc>
                <a:spcPct val="150000"/>
              </a:lnSpc>
              <a:buClr>
                <a:srgbClr val="000000"/>
              </a:buClr>
            </a:pPr>
            <a:r>
              <a:rPr lang="en-US" sz="4400" kern="0" smtClean="0">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Thước kẻ...</a:t>
            </a:r>
            <a:endParaRPr lang="en-US" sz="4400" kern="0" dirty="0">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5" name="TextBox 4"/>
          <p:cNvSpPr txBox="1"/>
          <p:nvPr/>
        </p:nvSpPr>
        <p:spPr>
          <a:xfrm>
            <a:off x="185568" y="692432"/>
            <a:ext cx="12006432" cy="923330"/>
          </a:xfrm>
          <a:prstGeom prst="rect">
            <a:avLst/>
          </a:prstGeom>
          <a:noFill/>
        </p:spPr>
        <p:txBody>
          <a:bodyPr wrap="square" rtlCol="0">
            <a:spAutoFit/>
          </a:bodyPr>
          <a:lstStyle/>
          <a:p>
            <a:pPr algn="ctr" defTabSz="1219200">
              <a:lnSpc>
                <a:spcPct val="150000"/>
              </a:lnSpc>
              <a:buClr>
                <a:srgbClr val="000000"/>
              </a:buClr>
            </a:pPr>
            <a:r>
              <a:rPr lang="en-US" sz="36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1.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Nhìn</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tranh</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nói</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tên</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đồ</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vật</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và</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nêu</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công</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dụng</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của</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chúng</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endPar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pic>
        <p:nvPicPr>
          <p:cNvPr id="6" name="Picture 5" descr="20210409090849_wm_shs-tieng-viet-2-tap-1"/>
          <p:cNvPicPr>
            <a:picLocks noChangeAspect="1" noChangeArrowheads="1"/>
          </p:cNvPicPr>
          <p:nvPr/>
        </p:nvPicPr>
        <p:blipFill rotWithShape="1">
          <a:blip r:embed="rId1">
            <a:extLst>
              <a:ext uri="{BEBA8EAE-BF5A-486C-A8C5-ECC9F3942E4B}">
                <a14:imgProps xmlns:a14="http://schemas.microsoft.com/office/drawing/2010/main">
                  <a14:imgLayer r:embed="rId2">
                    <a14:imgEffect>
                      <a14:sharpenSoften amount="25000"/>
                    </a14:imgEffect>
                  </a14:imgLayer>
                </a14:imgProps>
              </a:ext>
              <a:ext uri="{28A0092B-C50C-407E-A947-70E740481C1C}">
                <a14:useLocalDpi xmlns:a14="http://schemas.microsoft.com/office/drawing/2010/main" val="0"/>
              </a:ext>
            </a:extLst>
          </a:blip>
          <a:srcRect l="4883" t="65500" r="4941" b="7750"/>
          <a:stretch>
            <a:fillRect/>
          </a:stretch>
        </p:blipFill>
        <p:spPr bwMode="auto">
          <a:xfrm>
            <a:off x="1916396" y="1492192"/>
            <a:ext cx="8437571" cy="3512918"/>
          </a:xfrm>
          <a:prstGeom prst="round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18041"/>
            <a:ext cx="11919857" cy="923330"/>
          </a:xfrm>
          <a:prstGeom prst="rect">
            <a:avLst/>
          </a:prstGeom>
          <a:noFill/>
        </p:spPr>
        <p:txBody>
          <a:bodyPr wrap="square" rtlCol="0">
            <a:spAutoFit/>
          </a:bodyPr>
          <a:lstStyle/>
          <a:p>
            <a:pPr algn="ctr" defTabSz="1219200">
              <a:lnSpc>
                <a:spcPct val="150000"/>
              </a:lnSpc>
              <a:buClr>
                <a:srgbClr val="000000"/>
              </a:buClr>
            </a:pPr>
            <a:r>
              <a:rPr lang="en-US" sz="36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2.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Viết</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3-4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câu</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giới</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thiệu</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về</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một</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đồ</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vật</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được</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dùng</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để</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vẽ</a:t>
            </a:r>
            <a:endPar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pic>
        <p:nvPicPr>
          <p:cNvPr id="4" name="Picture 2" descr="20210409090849_wm_shs-tieng-viet-2-tap-1"/>
          <p:cNvPicPr>
            <a:picLocks noChangeAspect="1" noChangeArrowheads="1"/>
          </p:cNvPicPr>
          <p:nvPr/>
        </p:nvPicPr>
        <p:blipFill rotWithShape="1">
          <a:blip r:embed="rId1">
            <a:extLst>
              <a:ext uri="{BEBA8EAE-BF5A-486C-A8C5-ECC9F3942E4B}">
                <a14:imgProps xmlns:a14="http://schemas.microsoft.com/office/drawing/2010/main">
                  <a14:imgLayer r:embed="rId2">
                    <a14:imgEffect>
                      <a14:brightnessContrast contrast="20000"/>
                    </a14:imgEffect>
                    <a14:imgEffect>
                      <a14:sharpenSoften amount="25000"/>
                    </a14:imgEffect>
                  </a14:imgLayer>
                </a14:imgProps>
              </a:ext>
              <a:ext uri="{28A0092B-C50C-407E-A947-70E740481C1C}">
                <a14:useLocalDpi xmlns:a14="http://schemas.microsoft.com/office/drawing/2010/main" val="0"/>
              </a:ext>
            </a:extLst>
          </a:blip>
          <a:srcRect l="8286" t="10222" r="6689" b="53198"/>
          <a:stretch>
            <a:fillRect/>
          </a:stretch>
        </p:blipFill>
        <p:spPr bwMode="auto">
          <a:xfrm>
            <a:off x="2463799" y="1836404"/>
            <a:ext cx="7480301" cy="4516859"/>
          </a:xfrm>
          <a:prstGeom prst="roundRect">
            <a:avLst>
              <a:gd name="adj" fmla="val 50000"/>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850086" y="0"/>
            <a:ext cx="2694214" cy="272306"/>
          </a:xfrm>
          <a:prstGeom prst="rect">
            <a:avLst/>
          </a:prstGeom>
          <a:solidFill>
            <a:schemeClr val="accent1">
              <a:lumMod val="20000"/>
              <a:lumOff val="80000"/>
            </a:schemeClr>
          </a:solidFill>
        </p:spPr>
        <p:txBody>
          <a:bodyPr wrap="square" rtlCol="0">
            <a:spAutoFit/>
          </a:bodyPr>
          <a:lstStyle/>
          <a:p>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0" y="1469571"/>
            <a:ext cx="12192000" cy="473211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n-US" sz="4000" smtClean="0">
                <a:latin typeface="Times New Roman" panose="02020603050405020304" pitchFamily="18" charset="0"/>
                <a:ea typeface="Arial-Rounded" panose="020B0500000000000000" pitchFamily="34" charset="0"/>
                <a:cs typeface="Times New Roman" panose="02020603050405020304" pitchFamily="18" charset="0"/>
              </a:rPr>
              <a:t>	</a:t>
            </a:r>
            <a:r>
              <a:rPr lang="en-US" sz="4400" smtClean="0">
                <a:latin typeface="Times New Roman" panose="02020603050405020304" pitchFamily="18" charset="0"/>
                <a:cs typeface="Times New Roman" panose="02020603050405020304" pitchFamily="18" charset="0"/>
              </a:rPr>
              <a:t>Vào ngày sinh nhật em, bạn Mai đã tặng em một hộp bút màu rất đẹp</a:t>
            </a:r>
            <a:r>
              <a:rPr lang="vi-VN" sz="4400" smtClean="0">
                <a:latin typeface="Times New Roman" panose="02020603050405020304" pitchFamily="18" charset="0"/>
                <a:cs typeface="Times New Roman" panose="02020603050405020304" pitchFamily="18" charset="0"/>
              </a:rPr>
              <a:t>. </a:t>
            </a:r>
            <a:r>
              <a:rPr lang="vi-VN" sz="4400">
                <a:latin typeface="Times New Roman" panose="02020603050405020304" pitchFamily="18" charset="0"/>
                <a:cs typeface="Times New Roman" panose="02020603050405020304" pitchFamily="18" charset="0"/>
              </a:rPr>
              <a:t>Hộp có lớp vỏ hình chữ nhật. Bên ngoài hộp có in hình chú lợn hồng dễ thương. Bên trong hộp gồm có mười hai màu. Mỗi màu lại được bọc bên ngoài bởi một lớp giấy. Hộp màu đã giúp em vẽ được những bức tranh đẹp. Em rất thích món quà này.</a:t>
            </a:r>
            <a:endParaRPr lang="en-US" sz="44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TextBox 2"/>
          <p:cNvSpPr txBox="1"/>
          <p:nvPr/>
        </p:nvSpPr>
        <p:spPr>
          <a:xfrm>
            <a:off x="8850086" y="0"/>
            <a:ext cx="2694214" cy="272306"/>
          </a:xfrm>
          <a:prstGeom prst="rect">
            <a:avLst/>
          </a:prstGeom>
          <a:solidFill>
            <a:schemeClr val="accent1">
              <a:lumMod val="20000"/>
              <a:lumOff val="80000"/>
            </a:schemeClr>
          </a:solidFill>
        </p:spPr>
        <p:txBody>
          <a:bodyPr wrap="square" rtlCol="0">
            <a:spAutoFit/>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0" y="1469571"/>
            <a:ext cx="12192000" cy="473211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n-US" sz="40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Chủ nhật tuần trước, mẹ đã cho em đi nhà sách để sắm </a:t>
            </a:r>
            <a:r>
              <a:rPr lang="en-US" sz="4000" dirty="0" smtClean="0">
                <a:latin typeface="Times New Roman" panose="02020603050405020304" pitchFamily="18" charset="0"/>
                <a:cs typeface="Times New Roman" panose="02020603050405020304" pitchFamily="18" charset="0"/>
              </a:rPr>
              <a:t>thêm </a:t>
            </a:r>
            <a:r>
              <a:rPr lang="en-US" sz="4000" dirty="0" smtClean="0">
                <a:latin typeface="Times New Roman" panose="02020603050405020304" pitchFamily="18" charset="0"/>
                <a:cs typeface="Times New Roman" panose="02020603050405020304" pitchFamily="18" charset="0"/>
              </a:rPr>
              <a:t>một số đồ dùng học tập. Trong những đồ dùng đã mua được </a:t>
            </a:r>
            <a:r>
              <a:rPr lang="en-US" sz="4000" dirty="0" smtClean="0">
                <a:latin typeface="Times New Roman" panose="02020603050405020304" pitchFamily="18" charset="0"/>
                <a:cs typeface="Times New Roman" panose="02020603050405020304" pitchFamily="18" charset="0"/>
              </a:rPr>
              <a:t>em </a:t>
            </a:r>
            <a:r>
              <a:rPr lang="en-US" sz="4000" dirty="0" smtClean="0">
                <a:latin typeface="Times New Roman" panose="02020603050405020304" pitchFamily="18" charset="0"/>
                <a:cs typeface="Times New Roman" panose="02020603050405020304" pitchFamily="18" charset="0"/>
              </a:rPr>
              <a:t>thích nhất chiếc thước kẻ mà mẹ đã chọn cho em. </a:t>
            </a:r>
            <a:r>
              <a:rPr lang="vi-VN" sz="4000" dirty="0" smtClean="0">
                <a:latin typeface="Times New Roman" panose="02020603050405020304" pitchFamily="18" charset="0"/>
                <a:cs typeface="Times New Roman" panose="02020603050405020304" pitchFamily="18" charset="0"/>
              </a:rPr>
              <a:t>Nó </a:t>
            </a:r>
            <a:r>
              <a:rPr lang="vi-VN" sz="4000" dirty="0">
                <a:latin typeface="Times New Roman" panose="02020603050405020304" pitchFamily="18" charset="0"/>
                <a:cs typeface="Times New Roman" panose="02020603050405020304" pitchFamily="18" charset="0"/>
              </a:rPr>
              <a:t>được làm bằng gỗ. Chiều dài là 30cm, chiều ngang là 5cm. </a:t>
            </a:r>
            <a:r>
              <a:rPr lang="en-US" sz="4000" dirty="0" smtClean="0">
                <a:latin typeface="Times New Roman" panose="02020603050405020304" pitchFamily="18" charset="0"/>
                <a:cs typeface="Times New Roman" panose="02020603050405020304" pitchFamily="18" charset="0"/>
              </a:rPr>
              <a:t>Nó</a:t>
            </a:r>
            <a:r>
              <a:rPr lang="vi-VN" sz="4000" dirty="0" smtClean="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được trang trí bởi những hình ngộ nghĩnh. Chiếc thước kẻ đã giúp em vẽ những hình khối dễ dàng hơn.</a:t>
            </a:r>
            <a:endParaRPr lang="en-US" sz="40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TextBox 2"/>
          <p:cNvSpPr txBox="1"/>
          <p:nvPr/>
        </p:nvSpPr>
        <p:spPr>
          <a:xfrm>
            <a:off x="8850086" y="0"/>
            <a:ext cx="2694214" cy="707886"/>
          </a:xfrm>
          <a:prstGeom prst="rect">
            <a:avLst/>
          </a:prstGeom>
          <a:solidFill>
            <a:schemeClr val="accent1">
              <a:lumMod val="20000"/>
              <a:lumOff val="80000"/>
            </a:schemeClr>
          </a:solidFill>
        </p:spPr>
        <p:txBody>
          <a:bodyPr wrap="square" rtlCol="0">
            <a:spAutoFit/>
          </a:bodyPr>
          <a:lstStyle/>
          <a:p>
            <a:endParaRPr lang="en-US" sz="40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1"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0" b="1" i="0" u="none" strike="noStrike" kern="1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a:rPr>
              <a:t>Củng</a:t>
            </a:r>
            <a:r>
              <a:rPr kumimoji="0" lang="en-US" sz="8000" b="1" i="0" u="none" strike="noStrike" kern="1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a:rPr>
              <a:t> </a:t>
            </a:r>
            <a:r>
              <a:rPr kumimoji="0" lang="en-US" sz="8000" b="1" i="0" u="none" strike="noStrike" kern="1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a:rPr>
              <a:t>cố</a:t>
            </a:r>
            <a:r>
              <a:rPr kumimoji="0" lang="en-US" sz="8000" b="1" i="0" u="none" strike="noStrike" kern="1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a:rPr>
              <a:t> </a:t>
            </a:r>
            <a:endParaRPr kumimoji="0" lang="en-US" sz="8000" b="1" i="0" u="none" strike="noStrike" kern="1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0" b="1" i="0" u="none" strike="noStrike" kern="1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a:rPr>
              <a:t>bài</a:t>
            </a:r>
            <a:r>
              <a:rPr kumimoji="0" lang="en-US" sz="8000" b="1" i="0" u="none" strike="noStrike" kern="1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a:rPr>
              <a:t> </a:t>
            </a:r>
            <a:r>
              <a:rPr kumimoji="0" lang="en-US" sz="8000" b="1" i="0" u="none" strike="noStrike" kern="1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a:rPr>
              <a:t>học</a:t>
            </a:r>
            <a:endPar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a:endParaRPr>
          </a:p>
        </p:txBody>
      </p:sp>
      <p:pic>
        <p:nvPicPr>
          <p:cNvPr id="18" name="Picture 2" descr="Kết nối tri thức với cuộc số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5" name="18"/>
          <p:cNvPicPr>
            <a:picLocks noChangeAspect="1"/>
          </p:cNvPicPr>
          <p:nvPr/>
        </p:nvPicPr>
        <p:blipFill rotWithShape="1">
          <a:blip r:embed="rId3" cstate="screen"/>
          <a:srcRect/>
          <a:stretch>
            <a:fillRect/>
          </a:stretch>
        </p:blipFill>
        <p:spPr>
          <a:xfrm>
            <a:off x="9714797" y="3429000"/>
            <a:ext cx="2263295" cy="3827929"/>
          </a:xfrm>
          <a:prstGeom prst="rect">
            <a:avLst/>
          </a:prstGeom>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887</Words>
  <Application>WPS Presentation</Application>
  <PresentationFormat>Custom</PresentationFormat>
  <Paragraphs>31</Paragraphs>
  <Slides>6</Slides>
  <Notes>1</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6</vt:i4>
      </vt:variant>
    </vt:vector>
  </HeadingPairs>
  <TitlesOfParts>
    <vt:vector size="23" baseType="lpstr">
      <vt:lpstr>Arial</vt:lpstr>
      <vt:lpstr>SimSun</vt:lpstr>
      <vt:lpstr>Wingdings</vt:lpstr>
      <vt:lpstr>Times New Roman</vt:lpstr>
      <vt:lpstr>HP001 4 hàng</vt:lpstr>
      <vt:lpstr>Arial-Rounded</vt:lpstr>
      <vt:lpstr>VNI 27 Bendigo</vt:lpstr>
      <vt:lpstr>Arial</vt:lpstr>
      <vt:lpstr>Calibri</vt:lpstr>
      <vt:lpstr>Times New Roman</vt:lpstr>
      <vt:lpstr>Microsoft YaHei</vt:lpstr>
      <vt:lpstr>Arial Unicode MS</vt:lpstr>
      <vt:lpstr>等线 Light</vt:lpstr>
      <vt:lpstr>等线</vt:lpstr>
      <vt:lpstr>Calibri Light</vt:lpstr>
      <vt:lpstr>千图网拥有20W+精美PPT模板 更多PPT模板下载至：www.58pic.com/office/ppt​​</vt:lpstr>
      <vt:lpstr>6_Office Theme</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Techsi.vn</cp:lastModifiedBy>
  <cp:revision>13</cp:revision>
  <dcterms:created xsi:type="dcterms:W3CDTF">2021-07-28T15:26:00Z</dcterms:created>
  <dcterms:modified xsi:type="dcterms:W3CDTF">2023-10-16T06:52:28Z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BA4B2C25B7A2474EBBDC1CD002E518BB_12</vt:lpwstr>
  </property>
  <property fmtid="{D5CDD505-2E9C-101B-9397-08002B2CF9AE}" pid="3" name="KSOProductBuildVer">
    <vt:lpwstr>1033-12.2.0.13266</vt:lpwstr>
  </property>
</Properties>
</file>