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7"/>
  </p:notesMasterIdLst>
  <p:sldIdLst>
    <p:sldId id="384" r:id="rId2"/>
    <p:sldId id="386" r:id="rId3"/>
    <p:sldId id="387" r:id="rId4"/>
    <p:sldId id="388" r:id="rId5"/>
    <p:sldId id="389" r:id="rId6"/>
    <p:sldId id="390" r:id="rId7"/>
    <p:sldId id="391" r:id="rId8"/>
    <p:sldId id="375" r:id="rId9"/>
    <p:sldId id="256" r:id="rId10"/>
    <p:sldId id="392" r:id="rId11"/>
    <p:sldId id="257" r:id="rId12"/>
    <p:sldId id="355" r:id="rId13"/>
    <p:sldId id="378" r:id="rId14"/>
    <p:sldId id="377" r:id="rId15"/>
    <p:sldId id="351" r:id="rId16"/>
    <p:sldId id="373" r:id="rId17"/>
    <p:sldId id="374" r:id="rId18"/>
    <p:sldId id="393" r:id="rId19"/>
    <p:sldId id="323" r:id="rId20"/>
    <p:sldId id="403" r:id="rId21"/>
    <p:sldId id="404" r:id="rId22"/>
    <p:sldId id="394" r:id="rId23"/>
    <p:sldId id="395" r:id="rId24"/>
    <p:sldId id="397" r:id="rId25"/>
    <p:sldId id="380" r:id="rId26"/>
    <p:sldId id="383" r:id="rId27"/>
    <p:sldId id="399" r:id="rId28"/>
    <p:sldId id="356" r:id="rId29"/>
    <p:sldId id="401" r:id="rId30"/>
    <p:sldId id="364" r:id="rId31"/>
    <p:sldId id="371" r:id="rId32"/>
    <p:sldId id="372" r:id="rId33"/>
    <p:sldId id="402" r:id="rId34"/>
    <p:sldId id="382" r:id="rId35"/>
    <p:sldId id="308" r:id="rId36"/>
  </p:sldIdLst>
  <p:sldSz cx="9144000" cy="5715000" type="screen16x10"/>
  <p:notesSz cx="6858000" cy="9144000"/>
  <p:embeddedFontLst>
    <p:embeddedFont>
      <p:font typeface=".VnAvant" panose="020B7200000000000000" pitchFamily="34" charset="0"/>
      <p:regular r:id="rId38"/>
      <p:bold r:id="rId39"/>
      <p:italic r:id="rId40"/>
      <p:boldItalic r:id="rId41"/>
    </p:embeddedFont>
    <p:embeddedFont>
      <p:font typeface="Arial Black" panose="020B0A04020102020204" pitchFamily="34" charset="0"/>
      <p:bold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VNI-Thufap2"/>
      <p:regular r:id="rId47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99FFCC"/>
    <a:srgbClr val="FFCCFF"/>
    <a:srgbClr val="FFFFCC"/>
    <a:srgbClr val="CCFFCC"/>
    <a:srgbClr val="006699"/>
    <a:srgbClr val="0066CC"/>
    <a:srgbClr val="CCFF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 varScale="1">
        <p:scale>
          <a:sx n="76" d="100"/>
          <a:sy n="76" d="100"/>
        </p:scale>
        <p:origin x="1404" y="10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14/12/2021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31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32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8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2A6C8-E332-4520-983A-2D604A22CF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37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8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6" y="4028517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533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1" y="1670"/>
            <a:ext cx="9124379" cy="571166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312" tIns="35646" rIns="71312" bIns="35646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312" tIns="35646" rIns="71312" bIns="35646" anchor="t" anchorCtr="0">
            <a:normAutofit/>
          </a:bodyPr>
          <a:lstStyle>
            <a:lvl1pPr marL="356616" lvl="0" indent="-26746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713232" lvl="1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69848" lvl="2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426464" lvl="3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83080" lvl="4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139696" lvl="5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96312" lvl="6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852928" lvl="7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209544" lvl="8" indent="-267462" algn="l">
              <a:lnSpc>
                <a:spcPct val="90000"/>
              </a:lnSpc>
              <a:spcBef>
                <a:spcPts val="39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312" tIns="35646" rIns="71312" bIns="3564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312" tIns="35646" rIns="71312" bIns="3564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312" tIns="35646" rIns="71312" bIns="3564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9860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12" Type="http://schemas.microsoft.com/office/2007/relationships/hdphoto" Target="../media/hdphoto2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9.png"/><Relationship Id="rId11" Type="http://schemas.openxmlformats.org/officeDocument/2006/relationships/image" Target="../media/image15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audio" Target="../media/audio3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slide" Target="slide6.xml"/><Relationship Id="rId17" Type="http://schemas.microsoft.com/office/2007/relationships/hdphoto" Target="../media/hdphoto2.wdp"/><Relationship Id="rId2" Type="http://schemas.openxmlformats.org/officeDocument/2006/relationships/audio" Target="../media/audio1.wav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5" Type="http://schemas.openxmlformats.org/officeDocument/2006/relationships/slide" Target="slide10.xml"/><Relationship Id="rId10" Type="http://schemas.openxmlformats.org/officeDocument/2006/relationships/slide" Target="slide5.xml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1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audio" Target="../media/audio1.wav"/><Relationship Id="rId18" Type="http://schemas.openxmlformats.org/officeDocument/2006/relationships/image" Target="../media/image47.gif"/><Relationship Id="rId26" Type="http://schemas.openxmlformats.org/officeDocument/2006/relationships/image" Target="../media/image55.gif"/><Relationship Id="rId3" Type="http://schemas.openxmlformats.org/officeDocument/2006/relationships/tags" Target="../tags/tag5.xml"/><Relationship Id="rId21" Type="http://schemas.openxmlformats.org/officeDocument/2006/relationships/image" Target="../media/image50.gif"/><Relationship Id="rId7" Type="http://schemas.openxmlformats.org/officeDocument/2006/relationships/tags" Target="../tags/tag9.xml"/><Relationship Id="rId12" Type="http://schemas.openxmlformats.org/officeDocument/2006/relationships/audio" Target="../media/audio5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54.gif"/><Relationship Id="rId2" Type="http://schemas.openxmlformats.org/officeDocument/2006/relationships/tags" Target="../tags/tag4.xml"/><Relationship Id="rId16" Type="http://schemas.openxmlformats.org/officeDocument/2006/relationships/audio" Target="../media/audio2.wav"/><Relationship Id="rId20" Type="http://schemas.openxmlformats.org/officeDocument/2006/relationships/image" Target="../media/image49.gif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audio" Target="../media/audio4.wav"/><Relationship Id="rId24" Type="http://schemas.openxmlformats.org/officeDocument/2006/relationships/image" Target="../media/image53.gif"/><Relationship Id="rId5" Type="http://schemas.openxmlformats.org/officeDocument/2006/relationships/tags" Target="../tags/tag7.xml"/><Relationship Id="rId15" Type="http://schemas.openxmlformats.org/officeDocument/2006/relationships/audio" Target="../media/audio3.wav"/><Relationship Id="rId23" Type="http://schemas.openxmlformats.org/officeDocument/2006/relationships/image" Target="../media/image52.gif"/><Relationship Id="rId10" Type="http://schemas.openxmlformats.org/officeDocument/2006/relationships/notesSlide" Target="../notesSlides/notesSlide11.xml"/><Relationship Id="rId19" Type="http://schemas.openxmlformats.org/officeDocument/2006/relationships/image" Target="../media/image48.gif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6.wav"/><Relationship Id="rId22" Type="http://schemas.openxmlformats.org/officeDocument/2006/relationships/image" Target="../media/image51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audio" Target="../media/audio1.wav"/><Relationship Id="rId18" Type="http://schemas.openxmlformats.org/officeDocument/2006/relationships/image" Target="../media/image47.gif"/><Relationship Id="rId26" Type="http://schemas.openxmlformats.org/officeDocument/2006/relationships/image" Target="../media/image55.gif"/><Relationship Id="rId3" Type="http://schemas.openxmlformats.org/officeDocument/2006/relationships/tags" Target="../tags/tag13.xml"/><Relationship Id="rId21" Type="http://schemas.openxmlformats.org/officeDocument/2006/relationships/image" Target="../media/image50.gif"/><Relationship Id="rId7" Type="http://schemas.openxmlformats.org/officeDocument/2006/relationships/tags" Target="../tags/tag17.xml"/><Relationship Id="rId12" Type="http://schemas.openxmlformats.org/officeDocument/2006/relationships/audio" Target="../media/audio5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54.gif"/><Relationship Id="rId2" Type="http://schemas.openxmlformats.org/officeDocument/2006/relationships/tags" Target="../tags/tag12.xml"/><Relationship Id="rId16" Type="http://schemas.openxmlformats.org/officeDocument/2006/relationships/audio" Target="../media/audio2.wav"/><Relationship Id="rId20" Type="http://schemas.openxmlformats.org/officeDocument/2006/relationships/image" Target="../media/image49.gif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audio" Target="../media/audio4.wav"/><Relationship Id="rId24" Type="http://schemas.openxmlformats.org/officeDocument/2006/relationships/image" Target="../media/image53.gif"/><Relationship Id="rId5" Type="http://schemas.openxmlformats.org/officeDocument/2006/relationships/tags" Target="../tags/tag15.xml"/><Relationship Id="rId15" Type="http://schemas.openxmlformats.org/officeDocument/2006/relationships/audio" Target="../media/audio3.wav"/><Relationship Id="rId23" Type="http://schemas.openxmlformats.org/officeDocument/2006/relationships/image" Target="../media/image52.gif"/><Relationship Id="rId10" Type="http://schemas.openxmlformats.org/officeDocument/2006/relationships/notesSlide" Target="../notesSlides/notesSlide12.xml"/><Relationship Id="rId19" Type="http://schemas.openxmlformats.org/officeDocument/2006/relationships/image" Target="../media/image48.gif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6.wav"/><Relationship Id="rId22" Type="http://schemas.openxmlformats.org/officeDocument/2006/relationships/image" Target="../media/image5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57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2" cy="5715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1" y="767298"/>
            <a:ext cx="750810" cy="7508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77748" y="767298"/>
            <a:ext cx="4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0071" y="1811962"/>
            <a:ext cx="8103861" cy="1059674"/>
          </a:xfrm>
          <a:prstGeom prst="rect">
            <a:avLst/>
          </a:prstGeom>
          <a:noFill/>
        </p:spPr>
        <p:txBody>
          <a:bodyPr wrap="square" lIns="74066" tIns="37033" rIns="74066" bIns="37033">
            <a:spAutoFit/>
          </a:bodyPr>
          <a:lstStyle/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 HỌC SINH</a:t>
            </a:r>
          </a:p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784680" y="4090250"/>
            <a:ext cx="787321" cy="59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594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BAA8D8-C721-4080-BCFD-4CC7D0124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39" y="190620"/>
            <a:ext cx="6836661" cy="5374570"/>
          </a:xfrm>
          <a:prstGeom prst="rect">
            <a:avLst/>
          </a:prstGeom>
        </p:spPr>
      </p:pic>
      <p:sp>
        <p:nvSpPr>
          <p:cNvPr id="4" name="Shape 233">
            <a:extLst>
              <a:ext uri="{FF2B5EF4-FFF2-40B4-BE49-F238E27FC236}">
                <a16:creationId xmlns:a16="http://schemas.microsoft.com/office/drawing/2014/main" id="{7DF390D5-FD81-4C0B-95D5-90A528D13082}"/>
              </a:ext>
            </a:extLst>
          </p:cNvPr>
          <p:cNvSpPr/>
          <p:nvPr/>
        </p:nvSpPr>
        <p:spPr>
          <a:xfrm>
            <a:off x="4011464" y="2437662"/>
            <a:ext cx="3428411" cy="1217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19812" tIns="19812" rIns="19812" bIns="19812" anchor="ctr">
            <a:spAutoFit/>
          </a:bodyPr>
          <a:lstStyle/>
          <a:p>
            <a:pPr defTabSz="321945" hangingPunct="0">
              <a:lnSpc>
                <a:spcPct val="150000"/>
              </a:lnSpc>
              <a:defRPr sz="2600" cap="none">
                <a:solidFill>
                  <a:srgbClr val="717172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en-US" sz="5100" b="1" kern="0" dirty="0" err="1">
                <a:solidFill>
                  <a:srgbClr val="FF0000"/>
                </a:solidFill>
                <a:latin typeface="UTM Avo" panose="02040603050506020204" pitchFamily="18" charset="0"/>
                <a:ea typeface="字魂7号-温暖童稚体" panose="00000500000000000000" pitchFamily="2" charset="-122"/>
                <a:cs typeface="Lato Regular"/>
                <a:sym typeface="Lato Regular"/>
              </a:rPr>
              <a:t>Khám</a:t>
            </a:r>
            <a:r>
              <a:rPr lang="en-US" sz="5100" b="1" kern="0" dirty="0">
                <a:solidFill>
                  <a:srgbClr val="FF0000"/>
                </a:solidFill>
                <a:latin typeface="UTM Avo" panose="02040603050506020204" pitchFamily="18" charset="0"/>
                <a:ea typeface="字魂7号-温暖童稚体" panose="00000500000000000000" pitchFamily="2" charset="-122"/>
                <a:cs typeface="Lato Regular"/>
                <a:sym typeface="Lato Regular"/>
              </a:rPr>
              <a:t> </a:t>
            </a:r>
            <a:r>
              <a:rPr lang="en-US" sz="5100" b="1" kern="0" dirty="0" err="1">
                <a:solidFill>
                  <a:srgbClr val="FF0000"/>
                </a:solidFill>
                <a:latin typeface="UTM Avo" panose="02040603050506020204" pitchFamily="18" charset="0"/>
                <a:ea typeface="字魂7号-温暖童稚体" panose="00000500000000000000" pitchFamily="2" charset="-122"/>
                <a:cs typeface="Lato Regular"/>
                <a:sym typeface="Lato Regular"/>
              </a:rPr>
              <a:t>phá</a:t>
            </a:r>
            <a:endParaRPr sz="5100" b="1" kern="0" dirty="0">
              <a:solidFill>
                <a:srgbClr val="FF0000"/>
              </a:solidFill>
              <a:latin typeface="UTM Avo" panose="02040603050506020204" pitchFamily="18" charset="0"/>
              <a:ea typeface="字魂7号-温暖童稚体" panose="00000500000000000000" pitchFamily="2" charset="-122"/>
              <a:cs typeface="Lato Regular"/>
              <a:sym typeface="Lato Regular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D0D70D4-3184-49A2-9EC4-D6789940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 flipH="1">
            <a:off x="-226134" y="1363163"/>
            <a:ext cx="3977677" cy="366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1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9100" y="939433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6280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71: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¬n – ¬t</a:t>
            </a:r>
            <a:endParaRPr lang="en-US" sz="28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43687" y="1187323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.VnAvant" pitchFamily="34" charset="0"/>
              </a:rPr>
              <a:t>s</a:t>
            </a:r>
            <a:r>
              <a:rPr lang="en-US" sz="6000" b="1" dirty="0" err="1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r>
              <a:rPr lang="en-US" sz="6000" b="1" dirty="0" err="1">
                <a:latin typeface=".VnAvant" pitchFamily="34" charset="0"/>
              </a:rPr>
              <a:t>ca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7" y="1213027"/>
            <a:ext cx="4843895" cy="401211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95344" y="2580695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.VnAvant" pitchFamily="34" charset="0"/>
              </a:rPr>
              <a:t>s</a:t>
            </a:r>
            <a:r>
              <a:rPr lang="en-US" sz="6000" b="1" dirty="0" err="1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9100" y="3855103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33209" y="1202283"/>
            <a:ext cx="3439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latin typeface=".VnAvant" pitchFamily="34" charset="0"/>
              </a:rPr>
              <a:t>v</a:t>
            </a:r>
            <a:r>
              <a:rPr lang="en-US" sz="6600" b="1" dirty="0" err="1">
                <a:solidFill>
                  <a:srgbClr val="FF0000"/>
                </a:solidFill>
                <a:latin typeface=".VnAvant" pitchFamily="34" charset="0"/>
              </a:rPr>
              <a:t>ît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47257" y="16280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71: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¬n – ¬t</a:t>
            </a:r>
            <a:endParaRPr lang="en-US" sz="28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95" y="1079763"/>
            <a:ext cx="4488162" cy="44937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29151" y="2772627"/>
            <a:ext cx="3439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.VnAvant" pitchFamily="34" charset="0"/>
              </a:rPr>
              <a:t>¬t</a:t>
            </a:r>
          </a:p>
        </p:txBody>
      </p:sp>
    </p:spTree>
    <p:extLst>
      <p:ext uri="{BB962C8B-B14F-4D97-AF65-F5344CB8AC3E}">
        <p14:creationId xmlns:p14="http://schemas.microsoft.com/office/powerpoint/2010/main" val="28285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0A7C9B-5968-4E35-B30C-19B6D96C6AC3}"/>
              </a:ext>
            </a:extLst>
          </p:cNvPr>
          <p:cNvSpPr txBox="1"/>
          <p:nvPr/>
        </p:nvSpPr>
        <p:spPr>
          <a:xfrm>
            <a:off x="565150" y="1319312"/>
            <a:ext cx="741045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800" b="1" dirty="0">
                <a:solidFill>
                  <a:srgbClr val="0000CC"/>
                </a:solidFill>
                <a:latin typeface=".VnAvant" pitchFamily="34" charset="0"/>
              </a:rPr>
              <a:t>­¬n – ¬t</a:t>
            </a:r>
            <a:r>
              <a:rPr lang="en-US" sz="13800" b="1" dirty="0">
                <a:solidFill>
                  <a:srgbClr val="FF0000"/>
                </a:solidFill>
                <a:latin typeface=".VnAvant" pitchFamily="34" charset="0"/>
              </a:rPr>
              <a:t>­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21ABDA-C374-4AC4-B9AE-530C2A3A3E06}"/>
              </a:ext>
            </a:extLst>
          </p:cNvPr>
          <p:cNvSpPr txBox="1"/>
          <p:nvPr/>
        </p:nvSpPr>
        <p:spPr>
          <a:xfrm>
            <a:off x="565150" y="1319311"/>
            <a:ext cx="741045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800" b="1" dirty="0">
                <a:solidFill>
                  <a:srgbClr val="0000CC"/>
                </a:solidFill>
                <a:latin typeface=".VnAvant" pitchFamily="34" charset="0"/>
              </a:rPr>
              <a:t>­¬</a:t>
            </a:r>
            <a:r>
              <a:rPr lang="en-US" sz="13800" b="1" dirty="0">
                <a:solidFill>
                  <a:srgbClr val="FF0000"/>
                </a:solidFill>
                <a:latin typeface=".VnAvant" pitchFamily="34" charset="0"/>
              </a:rPr>
              <a:t>n</a:t>
            </a:r>
            <a:r>
              <a:rPr lang="en-US" sz="13800" b="1" dirty="0">
                <a:solidFill>
                  <a:srgbClr val="0000CC"/>
                </a:solidFill>
                <a:latin typeface=".VnAvant" pitchFamily="34" charset="0"/>
              </a:rPr>
              <a:t> – ¬</a:t>
            </a:r>
            <a:r>
              <a:rPr lang="en-US" sz="13800" b="1" dirty="0">
                <a:solidFill>
                  <a:srgbClr val="FF0000"/>
                </a:solidFill>
                <a:latin typeface=".VnAvant" pitchFamily="34" charset="0"/>
              </a:rPr>
              <a:t>t­</a:t>
            </a:r>
          </a:p>
        </p:txBody>
      </p:sp>
    </p:spTree>
    <p:extLst>
      <p:ext uri="{BB962C8B-B14F-4D97-AF65-F5344CB8AC3E}">
        <p14:creationId xmlns:p14="http://schemas.microsoft.com/office/powerpoint/2010/main" val="368250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9100" y="939433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0" y="1184475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.VnAvant" pitchFamily="34" charset="0"/>
              </a:rPr>
              <a:t>s</a:t>
            </a:r>
            <a:r>
              <a:rPr lang="en-US" sz="6000" b="1" dirty="0" err="1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r>
              <a:rPr lang="en-US" sz="6000" b="1" dirty="0" err="1">
                <a:latin typeface=".VnAvant" pitchFamily="34" charset="0"/>
              </a:rPr>
              <a:t>ca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636199" y="2310279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latin typeface=".VnAvant" pitchFamily="34" charset="0"/>
              </a:rPr>
              <a:t>s</a:t>
            </a:r>
            <a:r>
              <a:rPr lang="en-US" sz="6000" b="1" dirty="0" err="1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418485" y="3332758"/>
            <a:ext cx="38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6000" b="1" dirty="0">
                <a:latin typeface=".VnAvant" pitchFamily="34" charset="0"/>
              </a:rPr>
              <a:t> 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33209" y="1202283"/>
            <a:ext cx="3439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latin typeface=".VnAvant" pitchFamily="34" charset="0"/>
              </a:rPr>
              <a:t>v</a:t>
            </a:r>
            <a:r>
              <a:rPr lang="en-US" sz="6600" b="1" dirty="0" err="1">
                <a:solidFill>
                  <a:srgbClr val="FF0000"/>
                </a:solidFill>
                <a:latin typeface=".VnAvant" pitchFamily="34" charset="0"/>
              </a:rPr>
              <a:t>ît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72909" y="3061782"/>
            <a:ext cx="3439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.VnAvant" pitchFamily="34" charset="0"/>
              </a:rPr>
              <a:t>¬t</a:t>
            </a:r>
          </a:p>
        </p:txBody>
      </p:sp>
    </p:spTree>
    <p:extLst>
      <p:ext uri="{BB962C8B-B14F-4D97-AF65-F5344CB8AC3E}">
        <p14:creationId xmlns:p14="http://schemas.microsoft.com/office/powerpoint/2010/main" val="3133566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T×m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¬t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072" y="667553"/>
            <a:ext cx="1737131" cy="182890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4" y="3162786"/>
            <a:ext cx="1834159" cy="1917215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000" y="3181918"/>
            <a:ext cx="1765983" cy="189808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481" y="3178054"/>
            <a:ext cx="1804790" cy="1897895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56" y="682067"/>
            <a:ext cx="1788563" cy="1814390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973" y="653945"/>
            <a:ext cx="1830779" cy="1857026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1014895" y="2455654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lîn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58124" y="2454900"/>
            <a:ext cx="1032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thít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62609" y="2425872"/>
            <a:ext cx="1949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s¬n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nh</a:t>
            </a:r>
            <a:r>
              <a:rPr lang="en-US" sz="3600" b="1" dirty="0">
                <a:latin typeface=".VnAvant" pitchFamily="34" charset="0"/>
              </a:rPr>
              <a:t>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5076055"/>
            <a:ext cx="2908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.VnAvant" pitchFamily="34" charset="0"/>
              </a:rPr>
              <a:t>c¸ </a:t>
            </a:r>
            <a:r>
              <a:rPr lang="en-US" sz="3600" b="1" dirty="0" err="1">
                <a:latin typeface=".VnAvant" pitchFamily="34" charset="0"/>
              </a:rPr>
              <a:t>thên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b¬n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14252" y="5057912"/>
            <a:ext cx="617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ít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73899" y="5043397"/>
            <a:ext cx="225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c¬n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m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ư</a:t>
            </a:r>
            <a:r>
              <a:rPr lang="en-US" sz="3600" b="1" dirty="0" err="1">
                <a:latin typeface=".VnAvant" pitchFamily="34" charset="0"/>
              </a:rPr>
              <a:t>a</a:t>
            </a:r>
            <a:endParaRPr lang="en-US" sz="3600" b="1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T×m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¬n.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176" y="667553"/>
            <a:ext cx="1737131" cy="182890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277" y="3195799"/>
            <a:ext cx="1834159" cy="1917215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585" y="3178054"/>
            <a:ext cx="1804790" cy="1897895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579" y="715080"/>
            <a:ext cx="1788563" cy="1814390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22" name="Rectangle 21"/>
          <p:cNvSpPr/>
          <p:nvPr/>
        </p:nvSpPr>
        <p:spPr>
          <a:xfrm>
            <a:off x="1894616" y="2447460"/>
            <a:ext cx="214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n-US" sz="40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ợn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19525" y="2428961"/>
            <a:ext cx="214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en-US" sz="40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¬n</a:t>
            </a:r>
            <a:r>
              <a:rPr lang="en-US" sz="4000" b="1" dirty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nh</a:t>
            </a:r>
            <a:r>
              <a:rPr lang="en-US" sz="4000" b="1" dirty="0">
                <a:latin typeface=".VnAvant" pitchFamily="34" charset="0"/>
                <a:ea typeface="Tahoma" pitchFamily="34" charset="0"/>
                <a:cs typeface="Tahoma" pitchFamily="34" charset="0"/>
              </a:rPr>
              <a:t>µ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58599" y="5054641"/>
            <a:ext cx="3193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.VnAvant" pitchFamily="34" charset="0"/>
                <a:ea typeface="Tahoma" pitchFamily="34" charset="0"/>
                <a:cs typeface="Tahoma" pitchFamily="34" charset="0"/>
              </a:rPr>
              <a:t>c¸ </a:t>
            </a:r>
            <a:r>
              <a:rPr lang="en-US" sz="36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ên</a:t>
            </a:r>
            <a:r>
              <a:rPr lang="en-US" sz="3600" b="1" dirty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¬n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690763" y="5054641"/>
            <a:ext cx="2393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.VnAvant" pitchFamily="34" charset="0"/>
              </a:rPr>
              <a:t>c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¬n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m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ư</a:t>
            </a:r>
            <a:r>
              <a:rPr lang="en-US" sz="3600" b="1" dirty="0" err="1">
                <a:latin typeface=".VnAvant" pitchFamily="34" charset="0"/>
              </a:rPr>
              <a:t>a</a:t>
            </a:r>
            <a:endParaRPr lang="en-US" sz="3600" b="1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64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4" grpId="0"/>
      <p:bldP spid="24" grpId="1"/>
      <p:bldP spid="25" grpId="0"/>
      <p:bldP spid="25" grpId="1"/>
      <p:bldP spid="27" grpId="0"/>
      <p:bldP spid="2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4180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¬t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254" y="860866"/>
            <a:ext cx="1765983" cy="1898084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684" y="911364"/>
            <a:ext cx="1830779" cy="1857026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  <p:sp>
        <p:nvSpPr>
          <p:cNvPr id="23" name="Rectangle 22"/>
          <p:cNvSpPr/>
          <p:nvPr/>
        </p:nvSpPr>
        <p:spPr>
          <a:xfrm>
            <a:off x="1105601" y="2773464"/>
            <a:ext cx="2144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th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ít</a:t>
            </a:r>
            <a:endParaRPr lang="en-US" sz="4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58990" y="2817046"/>
            <a:ext cx="19151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ít</a:t>
            </a:r>
            <a:endParaRPr lang="en-US" sz="44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26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6" grpId="0"/>
      <p:bldP spid="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889" y="251312"/>
            <a:ext cx="3282335" cy="48020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1445" y="1622130"/>
            <a:ext cx="3282334" cy="795295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vi-VN" sz="47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47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lang="vi-VN" sz="4700" b="1" dirty="0">
                <a:solidFill>
                  <a:prstClr val="black"/>
                </a:solidFill>
                <a:latin typeface="UTM Avo" panose="02040603050506020204" pitchFamily="18" charset="0"/>
              </a:rPr>
              <a:t>viết </a:t>
            </a:r>
            <a:endParaRPr lang="en-US" sz="4700" b="1" dirty="0">
              <a:solidFill>
                <a:prstClr val="black"/>
              </a:solidFill>
              <a:latin typeface="UTM Avo" panose="02040603050506020204" pitchFamily="18" charset="0"/>
            </a:endParaRPr>
          </a:p>
        </p:txBody>
      </p:sp>
      <p:pic>
        <p:nvPicPr>
          <p:cNvPr id="4" name="Picture 3" descr="Phim Hoạt Hình Học Sinh Học Sinh Cậu Bé, Phim Hoạt Hình, Nhà, Suốt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87" b="96250" l="9844" r="91719">
                        <a14:foregroundMark x1="42031" y1="53125" x2="71406" y2="82500"/>
                        <a14:foregroundMark x1="64219" y1="50469" x2="36094" y2="79219"/>
                        <a14:foregroundMark x1="46563" y1="49063" x2="57031" y2="49844"/>
                        <a14:foregroundMark x1="39375" y1="53125" x2="40000" y2="5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9" y="618993"/>
            <a:ext cx="4926841" cy="440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18" y="4685721"/>
            <a:ext cx="4933666" cy="73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24" y="1528762"/>
            <a:ext cx="8343950" cy="166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432" y="739217"/>
            <a:ext cx="3960363" cy="4400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1801111" y="194759"/>
            <a:ext cx="6213438" cy="5028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2826338" y="1077329"/>
            <a:ext cx="3139197" cy="995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12999" tIns="12999" rIns="12999" bIns="12999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234698">
              <a:lnSpc>
                <a:spcPct val="150000"/>
              </a:lnSpc>
              <a:defRPr/>
            </a:pPr>
            <a:r>
              <a:rPr lang="en-US" altLang="en-US" sz="4200" b="1">
                <a:solidFill>
                  <a:srgbClr val="0070C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645635" y="2186458"/>
            <a:ext cx="262194" cy="297536"/>
            <a:chOff x="0" y="0"/>
            <a:chExt cx="935237" cy="845748"/>
          </a:xfrm>
        </p:grpSpPr>
        <p:sp>
          <p:nvSpPr>
            <p:cNvPr id="7" name="Shape 1259"/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4999" tIns="14999" rIns="14999" bIns="14999" anchor="ctr"/>
            <a:lstStyle/>
            <a:p>
              <a:pPr defTabSz="116989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5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/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4999" tIns="14999" rIns="14999" bIns="14999" anchor="ctr"/>
            <a:lstStyle/>
            <a:p>
              <a:pPr defTabSz="116989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5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702449" y="3702793"/>
            <a:ext cx="263087" cy="297536"/>
            <a:chOff x="0" y="0"/>
            <a:chExt cx="935237" cy="845748"/>
          </a:xfrm>
        </p:grpSpPr>
        <p:sp>
          <p:nvSpPr>
            <p:cNvPr id="10" name="Shape 1259"/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4999" tIns="14999" rIns="14999" bIns="14999" anchor="ctr"/>
            <a:lstStyle/>
            <a:p>
              <a:pPr defTabSz="116989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5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/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4999" tIns="14999" rIns="14999" bIns="14999" anchor="ctr"/>
            <a:lstStyle/>
            <a:p>
              <a:pPr defTabSz="116989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5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107054" y="2708905"/>
            <a:ext cx="4362886" cy="718351"/>
          </a:xfrm>
          <a:prstGeom prst="rect">
            <a:avLst/>
          </a:prstGeom>
        </p:spPr>
        <p:txBody>
          <a:bodyPr wrap="none" lIns="71323" tIns="35662" rIns="71323" bIns="35662">
            <a:spAutoFit/>
          </a:bodyPr>
          <a:lstStyle/>
          <a:p>
            <a:r>
              <a:rPr lang="en-US" sz="3700" b="1" i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Trò chơi: </a:t>
            </a:r>
            <a:r>
              <a:rPr lang="en-US" sz="4200" b="1" i="1">
                <a:solidFill>
                  <a:srgbClr val="FF0000"/>
                </a:solidFill>
                <a:latin typeface="UTM Avo" panose="02040603050506020204" pitchFamily="18" charset="0"/>
                <a:ea typeface="Frankfurter" pitchFamily="2" charset="0"/>
                <a:cs typeface="Frankfurter" pitchFamily="2" charset="0"/>
              </a:rPr>
              <a:t>HÁI CAM</a:t>
            </a:r>
            <a:endParaRPr lang="en-US" sz="3700" i="1"/>
          </a:p>
        </p:txBody>
      </p:sp>
    </p:spTree>
    <p:extLst>
      <p:ext uri="{BB962C8B-B14F-4D97-AF65-F5344CB8AC3E}">
        <p14:creationId xmlns:p14="http://schemas.microsoft.com/office/powerpoint/2010/main" val="6002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97" y="47627"/>
            <a:ext cx="7425929" cy="55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34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86" y="71881"/>
            <a:ext cx="7366820" cy="555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43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ết quả hình ảnh cho boneca palito escola | Школьные проекты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68" y="381586"/>
            <a:ext cx="6175065" cy="448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92776" y="2857501"/>
            <a:ext cx="3642678" cy="1078028"/>
          </a:xfrm>
          <a:prstGeom prst="rect">
            <a:avLst/>
          </a:prstGeom>
          <a:noFill/>
        </p:spPr>
        <p:txBody>
          <a:bodyPr wrap="none" lIns="31281" tIns="15641" rIns="31281" bIns="1564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TẬP ĐỌC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9" y="-83341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70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0" y="-4941"/>
            <a:ext cx="9135140" cy="74705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200" b="1">
                <a:solidFill>
                  <a:srgbClr val="0070C0"/>
                </a:solidFill>
                <a:latin typeface="UTM Avo" panose="02040603050506020204" pitchFamily="18" charset="0"/>
              </a:rPr>
              <a:t>    Tập </a:t>
            </a:r>
            <a:r>
              <a:rPr lang="en-US" sz="2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đọc</a:t>
            </a:r>
            <a:endParaRPr lang="en-US" sz="22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32012" y="969134"/>
            <a:ext cx="8679977" cy="6853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>
                <a:latin typeface="UTM Avo" panose="02040603050506020204" pitchFamily="18" charset="0"/>
              </a:rPr>
              <a:t>	</a:t>
            </a:r>
            <a:r>
              <a:rPr lang="en-US" sz="10600" dirty="0" err="1">
                <a:latin typeface="UTM Avo" panose="02040603050506020204" pitchFamily="18" charset="0"/>
              </a:rPr>
              <a:t>Giờ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kiểm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tra</a:t>
            </a:r>
            <a:r>
              <a:rPr lang="en-US" sz="10600" dirty="0">
                <a:latin typeface="UTM Avo" panose="02040603050506020204" pitchFamily="18" charset="0"/>
              </a:rPr>
              <a:t>. </a:t>
            </a:r>
            <a:r>
              <a:rPr lang="en-US" sz="10600" dirty="0" err="1">
                <a:latin typeface="UTM Avo" panose="02040603050506020204" pitchFamily="18" charset="0"/>
              </a:rPr>
              <a:t>Sơn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vừa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chép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đề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vừa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lẩm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nhẩm</a:t>
            </a:r>
            <a:r>
              <a:rPr lang="en-US" sz="10600" dirty="0">
                <a:latin typeface="UTM Avo" panose="02040603050506020204" pitchFamily="18" charset="0"/>
              </a:rPr>
              <a:t>: “</a:t>
            </a:r>
            <a:r>
              <a:rPr lang="en-US" sz="10600" dirty="0" err="1">
                <a:latin typeface="UTM Avo" panose="02040603050506020204" pitchFamily="18" charset="0"/>
              </a:rPr>
              <a:t>Giỏ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có</a:t>
            </a:r>
            <a:r>
              <a:rPr lang="en-US" sz="10600" dirty="0">
                <a:latin typeface="UTM Avo" panose="02040603050506020204" pitchFamily="18" charset="0"/>
              </a:rPr>
              <a:t> 8 con </a:t>
            </a:r>
            <a:r>
              <a:rPr lang="en-US" sz="10600" dirty="0" err="1">
                <a:latin typeface="UTM Avo" panose="02040603050506020204" pitchFamily="18" charset="0"/>
              </a:rPr>
              <a:t>cá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thờn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bơn</a:t>
            </a:r>
            <a:r>
              <a:rPr lang="en-US" sz="10600" dirty="0">
                <a:latin typeface="UTM Avo" panose="02040603050506020204" pitchFamily="18" charset="0"/>
              </a:rPr>
              <a:t>. Cho </a:t>
            </a:r>
            <a:r>
              <a:rPr lang="en-US" sz="10600" dirty="0" err="1">
                <a:latin typeface="UTM Avo" panose="02040603050506020204" pitchFamily="18" charset="0"/>
              </a:rPr>
              <a:t>bớt</a:t>
            </a:r>
            <a:r>
              <a:rPr lang="en-US" sz="10600" dirty="0">
                <a:latin typeface="UTM Avo" panose="02040603050506020204" pitchFamily="18" charset="0"/>
              </a:rPr>
              <a:t> 5 con, </a:t>
            </a:r>
            <a:r>
              <a:rPr lang="en-US" sz="10600" dirty="0" err="1">
                <a:latin typeface="UTM Avo" panose="02040603050506020204" pitchFamily="18" charset="0"/>
              </a:rPr>
              <a:t>còn</a:t>
            </a:r>
            <a:r>
              <a:rPr lang="en-US" sz="10600" dirty="0">
                <a:latin typeface="UTM Avo" panose="02040603050506020204" pitchFamily="18" charset="0"/>
              </a:rPr>
              <a:t> 4”. </a:t>
            </a:r>
            <a:r>
              <a:rPr lang="en-US" sz="10600" dirty="0" err="1">
                <a:latin typeface="UTM Avo" panose="02040603050506020204" pitchFamily="18" charset="0"/>
              </a:rPr>
              <a:t>Hà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thì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thầm</a:t>
            </a:r>
            <a:r>
              <a:rPr lang="en-US" sz="10600" dirty="0">
                <a:latin typeface="UTM Avo" panose="02040603050506020204" pitchFamily="18" charset="0"/>
              </a:rPr>
              <a:t>: </a:t>
            </a:r>
          </a:p>
          <a:p>
            <a:pPr marL="35661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>
                <a:latin typeface="UTM Avo" panose="02040603050506020204" pitchFamily="18" charset="0"/>
              </a:rPr>
              <a:t>“</a:t>
            </a:r>
            <a:r>
              <a:rPr lang="en-US" sz="10600" dirty="0" err="1">
                <a:latin typeface="UTM Avo" panose="02040603050506020204" pitchFamily="18" charset="0"/>
              </a:rPr>
              <a:t>Còn</a:t>
            </a:r>
            <a:r>
              <a:rPr lang="en-US" sz="10600" dirty="0">
                <a:latin typeface="UTM Avo" panose="02040603050506020204" pitchFamily="18" charset="0"/>
              </a:rPr>
              <a:t> 3 </a:t>
            </a:r>
            <a:r>
              <a:rPr lang="en-US" sz="10600" dirty="0" err="1">
                <a:latin typeface="UTM Avo" panose="02040603050506020204" pitchFamily="18" charset="0"/>
              </a:rPr>
              <a:t>chứ</a:t>
            </a:r>
            <a:r>
              <a:rPr lang="en-US" sz="10600" dirty="0">
                <a:latin typeface="UTM Avo" panose="02040603050506020204" pitchFamily="18" charset="0"/>
              </a:rPr>
              <a:t>?”.</a:t>
            </a:r>
          </a:p>
          <a:p>
            <a:pPr marL="35661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 err="1">
                <a:latin typeface="UTM Avo" panose="02040603050506020204" pitchFamily="18" charset="0"/>
              </a:rPr>
              <a:t>Cô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Yến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đến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bên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Hà</a:t>
            </a:r>
            <a:r>
              <a:rPr lang="en-US" sz="10600" dirty="0">
                <a:latin typeface="UTM Avo" panose="02040603050506020204" pitchFamily="18" charset="0"/>
              </a:rPr>
              <a:t>: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n-US" sz="10600" dirty="0" err="1">
                <a:latin typeface="UTM Avo" panose="02040603050506020204" pitchFamily="18" charset="0"/>
              </a:rPr>
              <a:t>Hà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để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bạn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tự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làm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đi</a:t>
            </a:r>
            <a:r>
              <a:rPr lang="en-US" sz="10600" dirty="0">
                <a:latin typeface="UTM Avo" panose="02040603050506020204" pitchFamily="18" charset="0"/>
              </a:rPr>
              <a:t>.</a:t>
            </a:r>
          </a:p>
          <a:p>
            <a:pPr marL="35661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 err="1">
                <a:latin typeface="UTM Avo" panose="02040603050506020204" pitchFamily="18" charset="0"/>
              </a:rPr>
              <a:t>Hà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lễ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phép</a:t>
            </a:r>
            <a:r>
              <a:rPr lang="en-US" sz="10600" dirty="0">
                <a:latin typeface="UTM Avo" panose="02040603050506020204" pitchFamily="18" charset="0"/>
              </a:rPr>
              <a:t>: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en-US" sz="10600" dirty="0" err="1">
                <a:latin typeface="UTM Avo" panose="02040603050506020204" pitchFamily="18" charset="0"/>
              </a:rPr>
              <a:t>Dạ</a:t>
            </a:r>
            <a:endParaRPr lang="en-US" sz="10600" dirty="0">
              <a:latin typeface="UTM Avo" panose="02040603050506020204" pitchFamily="18" charset="0"/>
            </a:endParaRPr>
          </a:p>
          <a:p>
            <a:pPr marL="356616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 err="1">
                <a:latin typeface="UTM Avo" panose="02040603050506020204" pitchFamily="18" charset="0"/>
              </a:rPr>
              <a:t>Sơn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ngẫm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nghĩ</a:t>
            </a:r>
            <a:r>
              <a:rPr lang="en-US" sz="10600" dirty="0">
                <a:latin typeface="UTM Avo" panose="02040603050506020204" pitchFamily="18" charset="0"/>
              </a:rPr>
              <a:t>. </a:t>
            </a:r>
            <a:r>
              <a:rPr lang="en-US" sz="10600" dirty="0" err="1">
                <a:latin typeface="UTM Avo" panose="02040603050506020204" pitchFamily="18" charset="0"/>
              </a:rPr>
              <a:t>Em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chợt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nghĩ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ra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và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nắn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nót</a:t>
            </a:r>
            <a:r>
              <a:rPr lang="en-US" sz="10600" dirty="0">
                <a:latin typeface="UTM Avo" panose="02040603050506020204" pitchFamily="18" charset="0"/>
              </a:rPr>
              <a:t> </a:t>
            </a:r>
            <a:r>
              <a:rPr lang="en-US" sz="10600" dirty="0" err="1">
                <a:latin typeface="UTM Avo" panose="02040603050506020204" pitchFamily="18" charset="0"/>
              </a:rPr>
              <a:t>viết</a:t>
            </a:r>
            <a:r>
              <a:rPr lang="en-US" sz="10600" dirty="0">
                <a:latin typeface="UTM Avo" panose="02040603050506020204" pitchFamily="18" charset="0"/>
              </a:rPr>
              <a:t>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600" dirty="0">
                <a:latin typeface="UTM Avo" panose="02040603050506020204" pitchFamily="18" charset="0"/>
              </a:rPr>
              <a:t>“ 8 – 5 = 3”.</a:t>
            </a:r>
          </a:p>
          <a:p>
            <a:pPr marL="0" indent="0" algn="ctr">
              <a:spcBef>
                <a:spcPts val="936"/>
              </a:spcBef>
              <a:buNone/>
            </a:pPr>
            <a:r>
              <a:rPr lang="en-US" sz="7500" dirty="0">
                <a:latin typeface="UTM Avo" panose="02040603050506020204" pitchFamily="18" charset="0"/>
              </a:rPr>
              <a:t>								</a:t>
            </a:r>
            <a:r>
              <a:rPr lang="en-US" sz="7500" dirty="0" err="1">
                <a:latin typeface="UTM Avo" panose="02040603050506020204" pitchFamily="18" charset="0"/>
              </a:rPr>
              <a:t>NGUYỄN</a:t>
            </a:r>
            <a:r>
              <a:rPr lang="en-US" sz="7500" dirty="0">
                <a:latin typeface="UTM Avo" panose="02040603050506020204" pitchFamily="18" charset="0"/>
              </a:rPr>
              <a:t> LY</a:t>
            </a:r>
            <a:endParaRPr lang="en-US" sz="1400" dirty="0">
              <a:latin typeface="UTM Avo" panose="0204060305050602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810854"/>
            <a:ext cx="4211402" cy="2093292"/>
          </a:xfrm>
          <a:prstGeom prst="rect">
            <a:avLst/>
          </a:prstGeom>
        </p:spPr>
      </p:pic>
      <p:cxnSp>
        <p:nvCxnSpPr>
          <p:cNvPr id="6" name="Straight Connector 5"/>
          <p:cNvCxnSpPr>
            <a:cxnSpLocks/>
          </p:cNvCxnSpPr>
          <p:nvPr/>
        </p:nvCxnSpPr>
        <p:spPr>
          <a:xfrm>
            <a:off x="6009947" y="1386536"/>
            <a:ext cx="1395307" cy="29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3405822" y="1887310"/>
            <a:ext cx="12522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256990" y="4296255"/>
            <a:ext cx="12833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5500667" y="4288029"/>
            <a:ext cx="117703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6325538" y="1810854"/>
            <a:ext cx="11665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041400" y="1386536"/>
            <a:ext cx="1714500" cy="368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405822" y="152208"/>
            <a:ext cx="2440891" cy="549074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algn="ctr"/>
            <a:r>
              <a:rPr lang="en-US" sz="31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Sơn</a:t>
            </a:r>
            <a:r>
              <a:rPr lang="en-US" sz="31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1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31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31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Hà</a:t>
            </a:r>
            <a:endParaRPr lang="en-US" sz="31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B062D4-1A5B-4367-91EA-CD18C766FD24}"/>
              </a:ext>
            </a:extLst>
          </p:cNvPr>
          <p:cNvCxnSpPr>
            <a:cxnSpLocks/>
          </p:cNvCxnSpPr>
          <p:nvPr/>
        </p:nvCxnSpPr>
        <p:spPr>
          <a:xfrm>
            <a:off x="3786167" y="664412"/>
            <a:ext cx="67153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218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46" b="70250" l="6510" r="93400">
                        <a14:foregroundMark x1="7957" y1="4235" x2="7957" y2="4235"/>
                        <a14:foregroundMark x1="8590" y1="4452" x2="24141" y2="5103"/>
                        <a14:foregroundMark x1="9584" y1="3257" x2="19801" y2="2389"/>
                        <a14:foregroundMark x1="7957" y1="3257" x2="7324" y2="42237"/>
                        <a14:foregroundMark x1="8409" y1="52877" x2="7957" y2="66015"/>
                        <a14:foregroundMark x1="8228" y1="66015" x2="7595" y2="70250"/>
                        <a14:foregroundMark x1="10488" y1="68078" x2="21067" y2="67318"/>
                        <a14:foregroundMark x1="20615" y1="67318" x2="28210" y2="65907"/>
                        <a14:foregroundMark x1="27306" y1="62649" x2="40868" y2="60803"/>
                        <a14:foregroundMark x1="10669" y1="8686" x2="68445" y2="14984"/>
                        <a14:foregroundMark x1="42315" y1="61455" x2="58680" y2="59826"/>
                        <a14:foregroundMark x1="61664" y1="60152" x2="81736" y2="59609"/>
                        <a14:foregroundMark x1="63201" y1="61238" x2="78933" y2="61998"/>
                        <a14:foregroundMark x1="80651" y1="62215" x2="92224" y2="61021"/>
                        <a14:foregroundMark x1="41410" y1="3474" x2="90687" y2="2172"/>
                        <a14:foregroundMark x1="90778" y1="5103" x2="93219" y2="23670"/>
                        <a14:foregroundMark x1="13201" y1="14984" x2="19168" y2="20413"/>
                        <a14:foregroundMark x1="21429" y1="40174" x2="27577" y2="44191"/>
                        <a14:foregroundMark x1="41049" y1="23018" x2="44394" y2="25841"/>
                        <a14:foregroundMark x1="50452" y1="14767" x2="55787" y2="19435"/>
                        <a14:foregroundMark x1="55967" y1="60803" x2="55967" y2="60803"/>
                        <a14:foregroundMark x1="59584" y1="60803" x2="59584" y2="60803"/>
                        <a14:foregroundMark x1="57052" y1="62215" x2="57052" y2="62215"/>
                        <a14:foregroundMark x1="50723" y1="62324" x2="50723" y2="62324"/>
                        <a14:foregroundMark x1="51266" y1="61889" x2="51266" y2="61889"/>
                        <a14:foregroundMark x1="57866" y1="61564" x2="57866" y2="61564"/>
                        <a14:foregroundMark x1="55606" y1="61238" x2="55606" y2="61238"/>
                        <a14:backgroundMark x1="77306" y1="67644" x2="83996" y2="66015"/>
                        <a14:backgroundMark x1="9222" y1="71118" x2="29024" y2="71118"/>
                        <a14:backgroundMark x1="34539" y1="66884" x2="54882" y2="67427"/>
                        <a14:backgroundMark x1="57233" y1="63084" x2="66456" y2="67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45" t="6728" r="6654" b="32405"/>
          <a:stretch/>
        </p:blipFill>
        <p:spPr>
          <a:xfrm>
            <a:off x="514351" y="523874"/>
            <a:ext cx="7988027" cy="47386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1828" y="865909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30237" y="844020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33409" y="834878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29101" y="1353222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41229" y="1353222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4550" y="1831392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1827" y="2382934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8214" y="2804343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9223" y="3248844"/>
            <a:ext cx="238991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0509" y="3763700"/>
            <a:ext cx="531242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5314" y="4223598"/>
            <a:ext cx="531242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56281" y="4029304"/>
            <a:ext cx="531242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522" y="4673033"/>
            <a:ext cx="531242" cy="4567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>
              <a:defRPr/>
            </a:pPr>
            <a:r>
              <a:rPr lang="en-US" sz="2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5443538" y="1047750"/>
            <a:ext cx="171450" cy="4762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98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88989" y="15573"/>
            <a:ext cx="2688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  <a:latin typeface=".VnAvant" pitchFamily="34" charset="0"/>
              </a:rPr>
              <a:t>S¬n</a:t>
            </a:r>
            <a:r>
              <a:rPr lang="en-US" sz="4000" b="1" dirty="0">
                <a:solidFill>
                  <a:srgbClr val="C00000"/>
                </a:solidFill>
                <a:latin typeface=".VnAvant" pitchFamily="34" charset="0"/>
              </a:rPr>
              <a:t> vµ Hµ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0628" y="914913"/>
            <a:ext cx="9013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 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Giê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kiÓm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tra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S¬n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võa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chÐp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®Ò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võa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lÈm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nhÈm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Giá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8 con c¸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thên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. Cho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bít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5 con,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cßn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4”. Hµ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×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thÇm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Cßn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3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chø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”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   C«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YÕn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Õn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bªn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Hµ: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- Hµ ®Ó b¹n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tù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®i.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Hµ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lÔ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phÐp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- D¹.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S¬n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ngÉm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nghÜ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Em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chît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nghÜ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ra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vµ n¾n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nãt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viÕt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“8 – 5 = 3”</a:t>
            </a:r>
          </a:p>
        </p:txBody>
      </p:sp>
      <p:sp>
        <p:nvSpPr>
          <p:cNvPr id="19" name="Oval 18"/>
          <p:cNvSpPr/>
          <p:nvPr/>
        </p:nvSpPr>
        <p:spPr>
          <a:xfrm>
            <a:off x="87084" y="544798"/>
            <a:ext cx="653143" cy="543773"/>
          </a:xfrm>
          <a:prstGeom prst="ellipse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3" name="Oval 22"/>
          <p:cNvSpPr/>
          <p:nvPr/>
        </p:nvSpPr>
        <p:spPr>
          <a:xfrm>
            <a:off x="-1" y="2308795"/>
            <a:ext cx="653143" cy="543773"/>
          </a:xfrm>
          <a:prstGeom prst="ellipse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270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88989" y="15573"/>
            <a:ext cx="2688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C00000"/>
                </a:solidFill>
                <a:latin typeface=".VnAvant" pitchFamily="34" charset="0"/>
              </a:rPr>
              <a:t>S¬n</a:t>
            </a:r>
            <a:r>
              <a:rPr lang="en-US" sz="4000" b="1" dirty="0">
                <a:solidFill>
                  <a:srgbClr val="C00000"/>
                </a:solidFill>
                <a:latin typeface=".VnAvant" pitchFamily="34" charset="0"/>
              </a:rPr>
              <a:t> vµ Hµ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0628" y="914913"/>
            <a:ext cx="9013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 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Giê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kiÓm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tra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,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S¬n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võa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chÐp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®Ò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võa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lÈm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nhÈm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Giá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8 con c¸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thên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. Cho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bít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5 con,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cßn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4”. Hµ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×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thÇm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Cßn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3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chø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”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   C«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YÕn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Õn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bªn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Hµ: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- Hµ ®Ó b¹n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tù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®i.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Hµ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lÔ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phÐp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- D¹.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S¬n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ngÉm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nghÜ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.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Em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chît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nghÜ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ra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vµ n¾n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nãt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viÕt</a:t>
            </a:r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: “8 – 5 = 3”</a:t>
            </a:r>
          </a:p>
        </p:txBody>
      </p:sp>
    </p:spTree>
    <p:extLst>
      <p:ext uri="{BB962C8B-B14F-4D97-AF65-F5344CB8AC3E}">
        <p14:creationId xmlns:p14="http://schemas.microsoft.com/office/powerpoint/2010/main" val="2635761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A_图片 6">
            <a:extLst>
              <a:ext uri="{FF2B5EF4-FFF2-40B4-BE49-F238E27FC236}">
                <a16:creationId xmlns:a16="http://schemas.microsoft.com/office/drawing/2014/main" id="{91496B80-1B57-496D-94B4-06CDB71526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4" r="9742" b="11258"/>
          <a:stretch/>
        </p:blipFill>
        <p:spPr>
          <a:xfrm>
            <a:off x="714669" y="401595"/>
            <a:ext cx="6760029" cy="40662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566833"/>
            <a:ext cx="9144000" cy="14816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5047" tIns="47524" rIns="95047" bIns="47524" spcCol="0" rtlCol="0" anchor="ctr"/>
          <a:lstStyle/>
          <a:p>
            <a:pPr algn="ctr"/>
            <a:endParaRPr lang="en-US" sz="1900">
              <a:solidFill>
                <a:srgbClr val="0070C0"/>
              </a:solidFill>
            </a:endParaRPr>
          </a:p>
        </p:txBody>
      </p:sp>
      <p:pic>
        <p:nvPicPr>
          <p:cNvPr id="8" name="图片 37">
            <a:extLst>
              <a:ext uri="{FF2B5EF4-FFF2-40B4-BE49-F238E27FC236}">
                <a16:creationId xmlns:a16="http://schemas.microsoft.com/office/drawing/2014/main" id="{CA51BFDD-7EB2-41C7-B1D2-9A78363AE0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442" y="-377867"/>
            <a:ext cx="1539558" cy="187914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23"/>
          <p:cNvGrpSpPr/>
          <p:nvPr/>
        </p:nvGrpSpPr>
        <p:grpSpPr>
          <a:xfrm>
            <a:off x="-8792" y="4219350"/>
            <a:ext cx="9152792" cy="1347484"/>
            <a:chOff x="-17585" y="5729324"/>
            <a:chExt cx="12203723" cy="1123362"/>
          </a:xfrm>
        </p:grpSpPr>
        <p:pic>
          <p:nvPicPr>
            <p:cNvPr id="11" name="图片 24"/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2" name="图片 25"/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3" name="图片 3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276210" y="1649159"/>
            <a:ext cx="1836549" cy="3410550"/>
          </a:xfrm>
          <a:prstGeom prst="rect">
            <a:avLst/>
          </a:prstGeom>
        </p:spPr>
      </p:pic>
      <p:pic>
        <p:nvPicPr>
          <p:cNvPr id="17" name="PA_图片 3">
            <a:extLst>
              <a:ext uri="{FF2B5EF4-FFF2-40B4-BE49-F238E27FC236}">
                <a16:creationId xmlns:a16="http://schemas.microsoft.com/office/drawing/2014/main" id="{5B74BE9E-C78D-4DEC-B03F-FC27DD5091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589" y="1964746"/>
            <a:ext cx="2785467" cy="309496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25932" y="1649159"/>
            <a:ext cx="5057291" cy="933757"/>
          </a:xfrm>
          <a:prstGeom prst="rect">
            <a:avLst/>
          </a:prstGeom>
          <a:noFill/>
        </p:spPr>
        <p:txBody>
          <a:bodyPr wrap="square" lIns="71285" tIns="35643" rIns="71285" bIns="35643" rtlCol="0">
            <a:spAutoFit/>
          </a:bodyPr>
          <a:lstStyle>
            <a:defPPr>
              <a:defRPr lang="en-US"/>
            </a:defPPr>
            <a:lvl1pPr algn="just">
              <a:defRPr sz="28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</a:lstStyle>
          <a:p>
            <a:pPr algn="l"/>
            <a:r>
              <a:rPr lang="en-US" sz="5600" dirty="0">
                <a:solidFill>
                  <a:srgbClr val="0070C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TÌM HIỂU BÀI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" y="-20413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595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0628" y="56029"/>
            <a:ext cx="6560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.VnAvant" pitchFamily="34" charset="0"/>
              </a:rPr>
              <a:t>ý </a:t>
            </a:r>
            <a:r>
              <a:rPr lang="en-US" sz="2800" b="1" dirty="0" err="1">
                <a:solidFill>
                  <a:schemeClr val="bg1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chemeClr val="bg1"/>
                </a:solidFill>
                <a:latin typeface=".VnAvant" pitchFamily="34" charset="0"/>
              </a:rPr>
              <a:t> ®</a:t>
            </a:r>
            <a:r>
              <a:rPr lang="en-US" sz="2800" b="1" dirty="0" err="1">
                <a:solidFill>
                  <a:schemeClr val="bg1"/>
                </a:solidFill>
                <a:latin typeface=".VnAvant" pitchFamily="34" charset="0"/>
              </a:rPr>
              <a:t>óng</a:t>
            </a:r>
            <a:r>
              <a:rPr lang="en-US" sz="2800" b="1" dirty="0">
                <a:solidFill>
                  <a:schemeClr val="bg1"/>
                </a:solidFill>
                <a:latin typeface=".VnAvant" pitchFamily="34" charset="0"/>
              </a:rPr>
              <a:t>: </a:t>
            </a:r>
            <a:r>
              <a:rPr lang="en-US" sz="2800" b="1" dirty="0">
                <a:solidFill>
                  <a:srgbClr val="FFFF00"/>
                </a:solidFill>
                <a:latin typeface=".VnAvant" pitchFamily="34" charset="0"/>
              </a:rPr>
              <a:t>C« </a:t>
            </a:r>
            <a:r>
              <a:rPr lang="en-US" sz="2800" b="1" dirty="0" err="1">
                <a:solidFill>
                  <a:srgbClr val="FFFF00"/>
                </a:solidFill>
                <a:latin typeface=".VnAvant" pitchFamily="34" charset="0"/>
              </a:rPr>
              <a:t>YÕn</a:t>
            </a:r>
            <a:r>
              <a:rPr lang="en-US" sz="2800" b="1" dirty="0">
                <a:solidFill>
                  <a:srgbClr val="FFFF00"/>
                </a:solidFill>
                <a:latin typeface=".VnAvant" pitchFamily="34" charset="0"/>
              </a:rPr>
              <a:t> ®Ò </a:t>
            </a:r>
            <a:r>
              <a:rPr lang="en-US" sz="2800" b="1" dirty="0" err="1">
                <a:solidFill>
                  <a:srgbClr val="FFFF00"/>
                </a:solidFill>
                <a:latin typeface=".VnAvant" pitchFamily="34" charset="0"/>
              </a:rPr>
              <a:t>nghÞ</a:t>
            </a:r>
            <a:r>
              <a:rPr lang="en-US" sz="2800" b="1" dirty="0">
                <a:solidFill>
                  <a:srgbClr val="FFFF00"/>
                </a:solidFill>
                <a:latin typeface=".VnAvant" pitchFamily="34" charset="0"/>
              </a:rPr>
              <a:t> Hµ. </a:t>
            </a: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915888" y="972456"/>
            <a:ext cx="4942112" cy="653143"/>
          </a:xfrm>
          <a:prstGeom prst="roundRect">
            <a:avLst/>
          </a:prstGeom>
          <a:solidFill>
            <a:srgbClr val="99FFCC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a) §Ó b¹n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S¬n</a:t>
            </a:r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tự</a:t>
            </a:r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endParaRPr lang="en-US" sz="3200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915888" y="2039255"/>
            <a:ext cx="4942112" cy="653143"/>
          </a:xfrm>
          <a:prstGeom prst="roundRect">
            <a:avLst/>
          </a:prstGeom>
          <a:solidFill>
            <a:srgbClr val="99FFCC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b)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Gióp</a:t>
            </a:r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 b¹n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S¬n</a:t>
            </a:r>
            <a:endParaRPr lang="en-US" sz="3200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915888" y="986970"/>
            <a:ext cx="4942112" cy="653143"/>
          </a:xfrm>
          <a:prstGeom prst="roundRect">
            <a:avLst/>
          </a:prstGeom>
          <a:solidFill>
            <a:srgbClr val="99FFCC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FF0000"/>
                </a:solidFill>
                <a:latin typeface=".VnAvant" pitchFamily="34" charset="0"/>
              </a:rPr>
              <a:t>a) §Ó b¹n </a:t>
            </a:r>
            <a:r>
              <a:rPr lang="en-US" sz="3200" dirty="0" err="1">
                <a:solidFill>
                  <a:srgbClr val="FF0000"/>
                </a:solidFill>
                <a:latin typeface=".VnAvant" pitchFamily="34" charset="0"/>
              </a:rPr>
              <a:t>S¬n</a:t>
            </a:r>
            <a:r>
              <a:rPr lang="en-US" sz="3200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.VnAvant" pitchFamily="34" charset="0"/>
              </a:rPr>
              <a:t>tù</a:t>
            </a:r>
            <a:r>
              <a:rPr lang="en-US" sz="3200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.VnAvant" pitchFamily="34" charset="0"/>
              </a:rPr>
              <a:t>lµm</a:t>
            </a:r>
            <a:endParaRPr lang="en-US" sz="3200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87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80" y="0"/>
            <a:ext cx="749244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47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107" y="0"/>
            <a:ext cx="4630186" cy="545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448546"/>
            <a:ext cx="1192902" cy="137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98259"/>
            <a:ext cx="1099188" cy="138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63" y="2597004"/>
            <a:ext cx="2408238" cy="285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46" y="673807"/>
            <a:ext cx="907455" cy="108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053" y="673807"/>
            <a:ext cx="907455" cy="108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822" y="1839655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822" y="1839655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16" y="580239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16" y="580238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079" y="1451681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079" y="1451680"/>
            <a:ext cx="1049337" cy="125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>
            <a:hlinkClick r:id="rId15" action="ppaction://hlinksldjump"/>
          </p:cNvPr>
          <p:cNvSpPr/>
          <p:nvPr/>
        </p:nvSpPr>
        <p:spPr>
          <a:xfrm>
            <a:off x="7712394" y="45974"/>
            <a:ext cx="634551" cy="3492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en-US" sz="190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9" y="-83341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2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32099E-6 L -0.40035 0.61328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7" y="306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-0.20642 0.37963 " pathEditMode="relative" rAng="0" ptsTypes="AA">
                                      <p:cBhvr>
                                        <p:cTn id="19" dur="2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0" y="18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60782 0.5851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99" y="292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46914E-7 L -0.43472 0.417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36" y="208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5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2" y="1971675"/>
            <a:ext cx="635317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33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1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1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2006599" y="1052623"/>
            <a:ext cx="6310314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Tìm các từ có chứa vần "</a:t>
            </a:r>
            <a:r>
              <a:rPr lang="vi-VN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ơn</a:t>
            </a:r>
            <a:r>
              <a:rPr 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".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70000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3" name="Flowchart: Terminator 42"/>
          <p:cNvSpPr/>
          <p:nvPr>
            <p:custDataLst>
              <p:tags r:id="rId1"/>
            </p:custDataLst>
          </p:nvPr>
        </p:nvSpPr>
        <p:spPr>
          <a:xfrm>
            <a:off x="5638801" y="2182855"/>
            <a:ext cx="2790826" cy="468383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B. t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hớt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2"/>
            </p:custDataLst>
          </p:nvPr>
        </p:nvSpPr>
        <p:spPr>
          <a:xfrm>
            <a:off x="2235200" y="2124201"/>
            <a:ext cx="2790826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A. s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ơn nhà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767790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767790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773082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3767790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Flowchart: Terminator 38"/>
          <p:cNvSpPr/>
          <p:nvPr>
            <p:custDataLst>
              <p:tags r:id="rId7"/>
            </p:custDataLst>
          </p:nvPr>
        </p:nvSpPr>
        <p:spPr>
          <a:xfrm>
            <a:off x="2352675" y="3307028"/>
            <a:ext cx="2790826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lọ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cồn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lowchart: Terminator 39"/>
          <p:cNvSpPr/>
          <p:nvPr>
            <p:custDataLst>
              <p:tags r:id="rId8"/>
            </p:custDataLst>
          </p:nvPr>
        </p:nvSpPr>
        <p:spPr>
          <a:xfrm>
            <a:off x="5641974" y="3321391"/>
            <a:ext cx="2790826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D. con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vịt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2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69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1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1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4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7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2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6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2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1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2006599" y="1052623"/>
            <a:ext cx="6310314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Tìm các từ có chứa vần "</a:t>
            </a:r>
            <a:r>
              <a:rPr lang="vi-VN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ơt</a:t>
            </a:r>
            <a:r>
              <a:rPr lang="vi-VN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".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270000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4" name="Flowchart: Terminator 43"/>
          <p:cNvSpPr/>
          <p:nvPr>
            <p:custDataLst>
              <p:tags r:id="rId1"/>
            </p:custDataLst>
          </p:nvPr>
        </p:nvSpPr>
        <p:spPr>
          <a:xfrm>
            <a:off x="5729061" y="2175506"/>
            <a:ext cx="2790826" cy="451691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B. </a:t>
            </a:r>
            <a:r>
              <a:rPr lang="en-US" sz="2400" b="1" dirty="0" err="1">
                <a:solidFill>
                  <a:srgbClr val="FFFF00"/>
                </a:solidFill>
                <a:latin typeface=".VnAvant" pitchFamily="34" charset="0"/>
                <a:cs typeface="Arial" pitchFamily="34" charset="0"/>
              </a:rPr>
              <a:t>thít</a:t>
            </a:r>
            <a:endParaRPr lang="en-US" sz="2400" b="1" dirty="0">
              <a:solidFill>
                <a:srgbClr val="FFFF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2"/>
            </p:custDataLst>
          </p:nvPr>
        </p:nvSpPr>
        <p:spPr>
          <a:xfrm>
            <a:off x="2119085" y="2156184"/>
            <a:ext cx="2874003" cy="456499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A. l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ợn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83314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83314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838440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3833148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Flowchart: Terminator 38"/>
          <p:cNvSpPr/>
          <p:nvPr>
            <p:custDataLst>
              <p:tags r:id="rId7"/>
            </p:custDataLst>
          </p:nvPr>
        </p:nvSpPr>
        <p:spPr>
          <a:xfrm>
            <a:off x="2287753" y="3610190"/>
            <a:ext cx="2874003" cy="456499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cơn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mưa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lowchart: Terminator 39"/>
          <p:cNvSpPr/>
          <p:nvPr>
            <p:custDataLst>
              <p:tags r:id="rId8"/>
            </p:custDataLst>
          </p:nvPr>
        </p:nvSpPr>
        <p:spPr>
          <a:xfrm>
            <a:off x="5555624" y="3577294"/>
            <a:ext cx="2874003" cy="456499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cột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cờ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22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2120" y="1642757"/>
            <a:ext cx="6102001" cy="1184940"/>
            <a:chOff x="1325218" y="1738997"/>
            <a:chExt cx="9026148" cy="1241663"/>
          </a:xfrm>
        </p:grpSpPr>
        <p:sp>
          <p:nvSpPr>
            <p:cNvPr id="3" name="TextBox 2"/>
            <p:cNvSpPr txBox="1"/>
            <p:nvPr/>
          </p:nvSpPr>
          <p:spPr>
            <a:xfrm>
              <a:off x="1367177" y="1738997"/>
              <a:ext cx="8984189" cy="1241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0744">
                <a:defRPr/>
              </a:pP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3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1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71: </a:t>
              </a:r>
              <a:r>
                <a:rPr lang="en-US" sz="3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ơn – ơt</a:t>
              </a:r>
              <a:r>
                <a:rPr lang="en-US" sz="37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en-US" sz="3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3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540744">
                <a:defRPr/>
              </a:pP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550486" y="3048030"/>
            <a:ext cx="5884964" cy="1230492"/>
            <a:chOff x="1311965" y="4170641"/>
            <a:chExt cx="7765773" cy="1132393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1047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19895">
                <a:spcBef>
                  <a:spcPts val="342"/>
                </a:spcBef>
                <a:spcAft>
                  <a:spcPts val="342"/>
                </a:spcAft>
                <a:defRPr/>
              </a:pP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40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40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72: </a:t>
              </a:r>
              <a:r>
                <a:rPr lang="en-US" sz="3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un – ut - ưt ­</a:t>
              </a:r>
              <a:endParaRPr lang="en-US" sz="4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9" y="104658"/>
            <a:ext cx="962895" cy="974603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00281" y="448319"/>
            <a:ext cx="2226847" cy="5952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defTabSz="540744">
              <a:defRPr/>
            </a:pP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902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6814" y="1514725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93" y="2604238"/>
            <a:ext cx="1936710" cy="170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1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bile_SCRS (7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4778376"/>
            <a:ext cx="898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6" y="4681803"/>
            <a:ext cx="992187" cy="103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28" y="4745303"/>
            <a:ext cx="930275" cy="96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614489" y="2313782"/>
            <a:ext cx="6681787" cy="793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Xin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Chaân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Thaønh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Caùm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Ôn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61331" y="1578240"/>
            <a:ext cx="6858000" cy="1989667"/>
          </a:xfrm>
        </p:spPr>
        <p:txBody>
          <a:bodyPr>
            <a:noAutofit/>
          </a:bodyPr>
          <a:lstStyle/>
          <a:p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thôn</a:t>
            </a:r>
            <a:r>
              <a:rPr lang="en-US" sz="10000" dirty="0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 </a:t>
            </a:r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xóm</a:t>
            </a:r>
            <a:endParaRPr lang="en-US" sz="10000" dirty="0">
              <a:latin typeface="UTM Avo" panose="02040603050506020204" pitchFamily="18" charset="0"/>
              <a:ea typeface="AvantGarde" pitchFamily="2" charset="0"/>
              <a:cs typeface="AvantGarde" pitchFamily="2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379" y="-154781"/>
            <a:ext cx="1322387" cy="188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156" y="4809336"/>
            <a:ext cx="1008610" cy="983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9" y="-83341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46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25204" y="1566333"/>
            <a:ext cx="6858000" cy="1989667"/>
          </a:xfrm>
        </p:spPr>
        <p:txBody>
          <a:bodyPr>
            <a:noAutofit/>
          </a:bodyPr>
          <a:lstStyle/>
          <a:p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trốn</a:t>
            </a:r>
            <a:r>
              <a:rPr lang="en-US" sz="10000" dirty="0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 </a:t>
            </a:r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tìm</a:t>
            </a:r>
            <a:endParaRPr lang="en-US" sz="10000" dirty="0">
              <a:latin typeface="UTM Avo" panose="02040603050506020204" pitchFamily="18" charset="0"/>
              <a:ea typeface="AvantGarde" pitchFamily="2" charset="0"/>
              <a:cs typeface="AvantGarde" pitchFamily="2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891" y="-134336"/>
            <a:ext cx="1424969" cy="186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891" y="4302235"/>
            <a:ext cx="1082878" cy="1055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9" y="-83341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86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68849" y="1459177"/>
            <a:ext cx="6858000" cy="1989667"/>
          </a:xfrm>
        </p:spPr>
        <p:txBody>
          <a:bodyPr>
            <a:noAutofit/>
          </a:bodyPr>
          <a:lstStyle/>
          <a:p>
            <a:r>
              <a:rPr lang="en-US" sz="9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thốt</a:t>
            </a:r>
            <a:r>
              <a:rPr lang="en-US" sz="9000" dirty="0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 </a:t>
            </a:r>
            <a:r>
              <a:rPr lang="en-US" sz="9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nốt</a:t>
            </a:r>
            <a:endParaRPr lang="en-US" sz="9000" dirty="0">
              <a:latin typeface="UTM Avo" panose="02040603050506020204" pitchFamily="18" charset="0"/>
              <a:ea typeface="AvantGarde" pitchFamily="2" charset="0"/>
              <a:cs typeface="AvantGarde" pitchFamily="2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223" y="-150184"/>
            <a:ext cx="1485106" cy="200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645" y="4517505"/>
            <a:ext cx="898682" cy="87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1" y="-107157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7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cà</a:t>
            </a:r>
            <a:r>
              <a:rPr lang="en-US" sz="10000" dirty="0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 </a:t>
            </a:r>
            <a:r>
              <a:rPr lang="en-US" sz="10000" dirty="0" err="1">
                <a:latin typeface="UTM Avo" panose="02040603050506020204" pitchFamily="18" charset="0"/>
                <a:ea typeface="AvantGarde" pitchFamily="2" charset="0"/>
                <a:cs typeface="AvantGarde" pitchFamily="2" charset="0"/>
              </a:rPr>
              <a:t>rốt</a:t>
            </a:r>
            <a:endParaRPr lang="en-US" sz="10000" dirty="0">
              <a:latin typeface="UTM Avo" panose="02040603050506020204" pitchFamily="18" charset="0"/>
              <a:ea typeface="AvantGarde" pitchFamily="2" charset="0"/>
              <a:cs typeface="AvantGarde" pitchFamily="2" charset="0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-166685"/>
            <a:ext cx="1307237" cy="189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4565129"/>
            <a:ext cx="910896" cy="887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9" y="-83341"/>
            <a:ext cx="861388" cy="95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73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27379" y="15573"/>
            <a:ext cx="44117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C00000"/>
                </a:solidFill>
                <a:latin typeface=".VnAvant" pitchFamily="34" charset="0"/>
              </a:rPr>
              <a:t>Nô</a:t>
            </a:r>
            <a:r>
              <a:rPr lang="en-US" sz="4400" b="1" dirty="0">
                <a:solidFill>
                  <a:srgbClr val="C00000"/>
                </a:solidFill>
                <a:latin typeface=".VnAvant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.VnAvant" pitchFamily="34" charset="0"/>
              </a:rPr>
              <a:t>h«n</a:t>
            </a:r>
            <a:r>
              <a:rPr lang="en-US" sz="4400" b="1" dirty="0">
                <a:solidFill>
                  <a:srgbClr val="C00000"/>
                </a:solidFill>
                <a:latin typeface=".VnAvant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.VnAvant" pitchFamily="34" charset="0"/>
              </a:rPr>
              <a:t>cña</a:t>
            </a:r>
            <a:r>
              <a:rPr lang="en-US" sz="4400" b="1" dirty="0">
                <a:solidFill>
                  <a:srgbClr val="C00000"/>
                </a:solidFill>
                <a:latin typeface=".VnAvant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.VnAvant" pitchFamily="34" charset="0"/>
              </a:rPr>
              <a:t>mÑ</a:t>
            </a:r>
            <a:endParaRPr lang="en-US" sz="4400" b="1" dirty="0">
              <a:solidFill>
                <a:srgbClr val="C00000"/>
              </a:solidFill>
              <a:latin typeface=".VnAvan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628" y="794999"/>
            <a:ext cx="90133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Chi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bÞ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sèt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. MÑ ®</a:t>
            </a:r>
            <a:r>
              <a:rPr lang="en-US" sz="40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a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bÐ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lªn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tr¹m y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. C« y t¸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tiªm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Chi. Chi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vÉn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n»m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thiªm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thiÕp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. MÑ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h«n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lªn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tr¸n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Chi.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Nô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h«n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cña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mÑ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thËt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Êm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¸p. Chi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tõ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më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m¾t,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th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×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thÇm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: </a:t>
            </a:r>
          </a:p>
          <a:p>
            <a:pPr algn="just"/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	- MÑ µ, con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ch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¶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èm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n÷a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  <a:p>
            <a:pPr algn="just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	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MÑ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sê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tr¸n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 Chi. BÐ ®· h¹ </a:t>
            </a:r>
            <a:r>
              <a:rPr lang="en-US" sz="4000" b="1" dirty="0" err="1">
                <a:solidFill>
                  <a:srgbClr val="006600"/>
                </a:solidFill>
                <a:latin typeface=".VnAvant" pitchFamily="34" charset="0"/>
              </a:rPr>
              <a:t>sèt</a:t>
            </a:r>
            <a:r>
              <a:rPr lang="en-US" sz="4000" b="1" dirty="0">
                <a:solidFill>
                  <a:srgbClr val="006600"/>
                </a:solidFill>
                <a:latin typeface=".VnAvant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375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132119" y="348348"/>
            <a:ext cx="7082971" cy="156754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71</a:t>
            </a:r>
          </a:p>
          <a:p>
            <a:pPr algn="ctr"/>
            <a:r>
              <a:rPr lang="en-US" sz="7200" b="1" dirty="0">
                <a:solidFill>
                  <a:srgbClr val="0000CC"/>
                </a:solidFill>
                <a:latin typeface=".VnAvant" pitchFamily="34" charset="0"/>
              </a:rPr>
              <a:t>­¬n – ¬t</a:t>
            </a:r>
            <a:r>
              <a:rPr lang="en-US" sz="6600" b="1" dirty="0">
                <a:solidFill>
                  <a:srgbClr val="FF0000"/>
                </a:solidFill>
                <a:latin typeface=".VnAvant" pitchFamily="34" charset="0"/>
              </a:rPr>
              <a:t>­</a:t>
            </a:r>
          </a:p>
          <a:p>
            <a:pPr algn="ctr"/>
            <a:r>
              <a:rPr lang="en-US" sz="66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 ­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088" y="2162628"/>
            <a:ext cx="2431823" cy="271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2827</TotalTime>
  <Words>742</Words>
  <Application>Microsoft Office PowerPoint</Application>
  <PresentationFormat>On-screen Show (16:10)</PresentationFormat>
  <Paragraphs>128</Paragraphs>
  <Slides>35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Times New Roman</vt:lpstr>
      <vt:lpstr>Calibri</vt:lpstr>
      <vt:lpstr>.VnAvant</vt:lpstr>
      <vt:lpstr>Arial Black</vt:lpstr>
      <vt:lpstr>Arial</vt:lpstr>
      <vt:lpstr>VNI-Thufap2</vt:lpstr>
      <vt:lpstr>UTM Avo</vt:lpstr>
      <vt:lpstr>Office Theme</vt:lpstr>
      <vt:lpstr>PowerPoint Presentation</vt:lpstr>
      <vt:lpstr>PowerPoint Presentation</vt:lpstr>
      <vt:lpstr>PowerPoint Presentation</vt:lpstr>
      <vt:lpstr>thôn xóm</vt:lpstr>
      <vt:lpstr>trốn tìm</vt:lpstr>
      <vt:lpstr>thốt nốt</vt:lpstr>
      <vt:lpstr>cà rốt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Tập đọc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84969615018</cp:lastModifiedBy>
  <cp:revision>341</cp:revision>
  <dcterms:created xsi:type="dcterms:W3CDTF">2020-02-10T09:35:50Z</dcterms:created>
  <dcterms:modified xsi:type="dcterms:W3CDTF">2021-12-14T14:52:43Z</dcterms:modified>
</cp:coreProperties>
</file>