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3"/>
  </p:notesMasterIdLst>
  <p:sldIdLst>
    <p:sldId id="280" r:id="rId2"/>
    <p:sldId id="375" r:id="rId3"/>
    <p:sldId id="362" r:id="rId4"/>
    <p:sldId id="366" r:id="rId5"/>
    <p:sldId id="363" r:id="rId6"/>
    <p:sldId id="257" r:id="rId7"/>
    <p:sldId id="360" r:id="rId8"/>
    <p:sldId id="364" r:id="rId9"/>
    <p:sldId id="359" r:id="rId10"/>
    <p:sldId id="351" r:id="rId11"/>
    <p:sldId id="323" r:id="rId12"/>
    <p:sldId id="373" r:id="rId13"/>
    <p:sldId id="367" r:id="rId14"/>
    <p:sldId id="337" r:id="rId15"/>
    <p:sldId id="371" r:id="rId16"/>
    <p:sldId id="368" r:id="rId17"/>
    <p:sldId id="369" r:id="rId18"/>
    <p:sldId id="372" r:id="rId19"/>
    <p:sldId id="345" r:id="rId20"/>
    <p:sldId id="374" r:id="rId21"/>
    <p:sldId id="308" r:id="rId22"/>
  </p:sldIdLst>
  <p:sldSz cx="9144000" cy="5715000" type="screen16x10"/>
  <p:notesSz cx="6858000" cy="9144000"/>
  <p:embeddedFontLs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宋体" pitchFamily="2" charset="-122"/>
      <p:regular r:id="rId28"/>
    </p:embeddedFont>
    <p:embeddedFont>
      <p:font typeface="VNI-Avo" pitchFamily="2" charset="0"/>
      <p:regular r:id="rId29"/>
      <p:bold r:id="rId30"/>
      <p:italic r:id="rId31"/>
      <p:boldItalic r:id="rId32"/>
    </p:embeddedFont>
    <p:embeddedFont>
      <p:font typeface=".VnAvant"/>
      <p:regular r:id="rId33"/>
      <p:bold r:id="rId34"/>
      <p:italic r:id="rId35"/>
      <p:boldItalic r:id="rId36"/>
    </p:embeddedFont>
    <p:embeddedFont>
      <p:font typeface="VNI-Thufap2"/>
      <p:regular r:id="rId37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6699"/>
    <a:srgbClr val="0066CC"/>
    <a:srgbClr val="CCFFCC"/>
    <a:srgbClr val="99FFCC"/>
    <a:srgbClr val="FFFFCC"/>
    <a:srgbClr val="CCFFFF"/>
    <a:srgbClr val="3333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ơm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ơp</a:t>
            </a:r>
            <a:r>
              <a:rPr lang="en-US" baseline="0" dirty="0" smtClean="0"/>
              <a:t>­.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 userDrawn="1"/>
        </p:nvSpPr>
        <p:spPr>
          <a:xfrm rot="5400000">
            <a:off x="-375397" y="375399"/>
            <a:ext cx="2061883" cy="1311089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5776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7457517" y="4028518"/>
            <a:ext cx="2061883" cy="1311089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5776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073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slide" Target="slide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984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6600"/>
                </a:solidFill>
              </a:rPr>
              <a:t>1. </a:t>
            </a:r>
            <a:r>
              <a:rPr lang="en-US" sz="2600" b="1" dirty="0" err="1" smtClean="0">
                <a:solidFill>
                  <a:srgbClr val="006600"/>
                </a:solidFill>
              </a:rPr>
              <a:t>Giúp</a:t>
            </a:r>
            <a:r>
              <a:rPr lang="en-US" sz="2600" b="1" dirty="0" smtClean="0">
                <a:solidFill>
                  <a:srgbClr val="006600"/>
                </a:solidFill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</a:rPr>
              <a:t>thỏ</a:t>
            </a:r>
            <a:r>
              <a:rPr lang="en-US" sz="2600" b="1" dirty="0" smtClean="0">
                <a:solidFill>
                  <a:srgbClr val="006600"/>
                </a:solidFill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</a:rPr>
              <a:t>đem</a:t>
            </a:r>
            <a:r>
              <a:rPr lang="en-US" sz="2600" b="1" dirty="0" smtClean="0">
                <a:solidFill>
                  <a:srgbClr val="006600"/>
                </a:solidFill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</a:rPr>
              <a:t>cà</a:t>
            </a:r>
            <a:r>
              <a:rPr lang="en-US" sz="2600" b="1" dirty="0" smtClean="0">
                <a:solidFill>
                  <a:srgbClr val="006600"/>
                </a:solidFill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</a:rPr>
              <a:t>rốt</a:t>
            </a:r>
            <a:r>
              <a:rPr lang="en-US" sz="2600" b="1" dirty="0" smtClean="0">
                <a:solidFill>
                  <a:srgbClr val="006600"/>
                </a:solidFill>
              </a:rPr>
              <a:t> (</a:t>
            </a:r>
            <a:r>
              <a:rPr lang="en-US" sz="2600" b="1" dirty="0" err="1" smtClean="0">
                <a:solidFill>
                  <a:srgbClr val="006600"/>
                </a:solidFill>
              </a:rPr>
              <a:t>có</a:t>
            </a:r>
            <a:r>
              <a:rPr lang="en-US" sz="2600" b="1" dirty="0" smtClean="0">
                <a:solidFill>
                  <a:srgbClr val="006600"/>
                </a:solidFill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</a:rPr>
              <a:t>vần</a:t>
            </a:r>
            <a:r>
              <a:rPr lang="en-US" sz="2600" b="1" dirty="0" smtClean="0">
                <a:solidFill>
                  <a:srgbClr val="0066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ươm</a:t>
            </a:r>
            <a:r>
              <a:rPr lang="en-US" sz="2600" b="1" dirty="0" smtClean="0">
                <a:solidFill>
                  <a:srgbClr val="006600"/>
                </a:solidFill>
              </a:rPr>
              <a:t>, </a:t>
            </a:r>
            <a:r>
              <a:rPr lang="en-US" sz="2600" b="1" dirty="0" err="1" smtClean="0">
                <a:solidFill>
                  <a:srgbClr val="006600"/>
                </a:solidFill>
              </a:rPr>
              <a:t>vần</a:t>
            </a:r>
            <a:r>
              <a:rPr lang="en-US" sz="2600" b="1" dirty="0" smtClean="0">
                <a:solidFill>
                  <a:srgbClr val="0066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ươp</a:t>
            </a:r>
            <a:r>
              <a:rPr lang="en-US" sz="2600" b="1" dirty="0" smtClean="0">
                <a:solidFill>
                  <a:srgbClr val="006600"/>
                </a:solidFill>
              </a:rPr>
              <a:t>) </a:t>
            </a:r>
            <a:r>
              <a:rPr lang="en-US" sz="2600" b="1" dirty="0" err="1" smtClean="0">
                <a:solidFill>
                  <a:srgbClr val="006600"/>
                </a:solidFill>
              </a:rPr>
              <a:t>về</a:t>
            </a:r>
            <a:r>
              <a:rPr lang="en-US" sz="2600" b="1" dirty="0" smtClean="0">
                <a:solidFill>
                  <a:srgbClr val="006600"/>
                </a:solidFill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</a:rPr>
              <a:t>hai</a:t>
            </a:r>
            <a:r>
              <a:rPr lang="en-US" sz="2600" b="1" dirty="0" smtClean="0">
                <a:solidFill>
                  <a:srgbClr val="006600"/>
                </a:solidFill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</a:rPr>
              <a:t>nhà</a:t>
            </a:r>
            <a:r>
              <a:rPr lang="en-US" sz="2600" b="1" dirty="0" smtClean="0">
                <a:solidFill>
                  <a:srgbClr val="006600"/>
                </a:solidFill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</a:rPr>
              <a:t>kho</a:t>
            </a:r>
            <a:r>
              <a:rPr lang="en-US" sz="2600" b="1" dirty="0" smtClean="0">
                <a:solidFill>
                  <a:srgbClr val="006600"/>
                </a:solidFill>
              </a:rPr>
              <a:t>:</a:t>
            </a:r>
            <a:endParaRPr lang="en-US" sz="2600" b="1" dirty="0">
              <a:solidFill>
                <a:srgbClr val="006600"/>
              </a:solidFill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" y="737281"/>
            <a:ext cx="8543925" cy="412432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814286" y="1524000"/>
            <a:ext cx="1146628" cy="23803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960914" y="2264229"/>
            <a:ext cx="152400" cy="16401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960914" y="1524000"/>
            <a:ext cx="1661886" cy="23803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979886" y="2264229"/>
            <a:ext cx="304800" cy="16401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284686" y="1524000"/>
            <a:ext cx="1030514" cy="23803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1349375"/>
            <a:ext cx="9027885" cy="175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5000"/>
          </a:xfrm>
        </p:spPr>
      </p:pic>
      <p:sp>
        <p:nvSpPr>
          <p:cNvPr id="5" name="TextBox 4"/>
          <p:cNvSpPr txBox="1"/>
          <p:nvPr/>
        </p:nvSpPr>
        <p:spPr>
          <a:xfrm>
            <a:off x="2402114" y="1608405"/>
            <a:ext cx="4635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VNI-Avo" pitchFamily="2" charset="0"/>
              </a:rPr>
              <a:t>Thö</a:t>
            </a:r>
            <a:r>
              <a:rPr lang="en-US" sz="80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VNI-Avo" pitchFamily="2" charset="0"/>
              </a:rPr>
              <a:t>giaõn</a:t>
            </a:r>
            <a:endParaRPr lang="en-US" sz="8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6" name="BeautifulLoveBeatInstrumental-V.A-29185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" y="3085337"/>
            <a:ext cx="687137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3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666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45143"/>
            <a:ext cx="6444343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6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9657" y="118727"/>
            <a:ext cx="2264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6573" y="133109"/>
            <a:ext cx="3621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Ủ </a:t>
            </a:r>
            <a:r>
              <a:rPr lang="en-US" sz="4400" b="1" dirty="0" err="1" smtClean="0">
                <a:solidFill>
                  <a:srgbClr val="FF0000"/>
                </a:solidFill>
              </a:rPr>
              <a:t>ấm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cho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bà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4058" y="4976336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Arial" pitchFamily="34" charset="0"/>
                <a:cs typeface="Arial" pitchFamily="34" charset="0"/>
              </a:rPr>
              <a:t>Theo Mai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Thị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inh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Huệ</a:t>
            </a:r>
            <a:endParaRPr lang="en-US" sz="1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9657" y="902550"/>
            <a:ext cx="87956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</a:rPr>
              <a:t>	</a:t>
            </a:r>
            <a:r>
              <a:rPr lang="en-US" sz="4400" b="1" dirty="0" err="1" smtClean="0">
                <a:solidFill>
                  <a:srgbClr val="002060"/>
                </a:solidFill>
              </a:rPr>
              <a:t>Gió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mùa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về</a:t>
            </a:r>
            <a:r>
              <a:rPr lang="en-US" sz="4400" b="1" dirty="0" smtClean="0">
                <a:solidFill>
                  <a:srgbClr val="002060"/>
                </a:solidFill>
              </a:rPr>
              <a:t>. </a:t>
            </a:r>
            <a:r>
              <a:rPr lang="en-US" sz="4400" b="1" dirty="0" err="1" smtClean="0">
                <a:solidFill>
                  <a:srgbClr val="002060"/>
                </a:solidFill>
              </a:rPr>
              <a:t>Mẹ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mua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cho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bà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tấm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nệm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ấm</a:t>
            </a:r>
            <a:r>
              <a:rPr lang="en-US" sz="4400" b="1" dirty="0" smtClean="0">
                <a:solidFill>
                  <a:srgbClr val="002060"/>
                </a:solidFill>
              </a:rPr>
              <a:t>, </a:t>
            </a:r>
            <a:r>
              <a:rPr lang="en-US" sz="4400" b="1" dirty="0" err="1" smtClean="0">
                <a:solidFill>
                  <a:srgbClr val="002060"/>
                </a:solidFill>
              </a:rPr>
              <a:t>vì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tấm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nệm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cũ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có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chỗ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đã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tướp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ra.</a:t>
            </a:r>
            <a:endParaRPr lang="en-US" sz="44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4400" b="1" dirty="0">
                <a:solidFill>
                  <a:srgbClr val="002060"/>
                </a:solidFill>
              </a:rPr>
              <a:t>	</a:t>
            </a:r>
            <a:r>
              <a:rPr lang="en-US" sz="4400" b="1" dirty="0" err="1" smtClean="0">
                <a:solidFill>
                  <a:srgbClr val="002060"/>
                </a:solidFill>
              </a:rPr>
              <a:t>Đêm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đó</a:t>
            </a:r>
            <a:r>
              <a:rPr lang="en-US" sz="4400" b="1" dirty="0" smtClean="0">
                <a:solidFill>
                  <a:srgbClr val="002060"/>
                </a:solidFill>
              </a:rPr>
              <a:t>, </a:t>
            </a:r>
            <a:r>
              <a:rPr lang="en-US" sz="4400" b="1" dirty="0" err="1" smtClean="0">
                <a:solidFill>
                  <a:srgbClr val="002060"/>
                </a:solidFill>
              </a:rPr>
              <a:t>Mi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nằm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ôm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bà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ngủ</a:t>
            </a:r>
            <a:r>
              <a:rPr lang="en-US" sz="4400" b="1" dirty="0" smtClean="0">
                <a:solidFill>
                  <a:srgbClr val="002060"/>
                </a:solidFill>
              </a:rPr>
              <a:t>. </a:t>
            </a:r>
            <a:r>
              <a:rPr lang="en-US" sz="4400" b="1" dirty="0" err="1" smtClean="0">
                <a:solidFill>
                  <a:srgbClr val="002060"/>
                </a:solidFill>
              </a:rPr>
              <a:t>Bà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thì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thầm</a:t>
            </a:r>
            <a:r>
              <a:rPr lang="en-US" sz="4400" b="1" dirty="0" smtClean="0">
                <a:solidFill>
                  <a:srgbClr val="002060"/>
                </a:solidFill>
              </a:rPr>
              <a:t>: “</a:t>
            </a:r>
            <a:r>
              <a:rPr lang="en-US" sz="4400" b="1" dirty="0" err="1" smtClean="0">
                <a:solidFill>
                  <a:srgbClr val="002060"/>
                </a:solidFill>
              </a:rPr>
              <a:t>Bé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Mi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của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bà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ấm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quá</a:t>
            </a:r>
            <a:r>
              <a:rPr lang="en-US" sz="4400" b="1" dirty="0" smtClean="0">
                <a:solidFill>
                  <a:srgbClr val="002060"/>
                </a:solidFill>
              </a:rPr>
              <a:t>! </a:t>
            </a:r>
            <a:r>
              <a:rPr lang="en-US" sz="4400" b="1" dirty="0" err="1" smtClean="0">
                <a:solidFill>
                  <a:srgbClr val="002060"/>
                </a:solidFill>
              </a:rPr>
              <a:t>Ấm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như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bếp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lửa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đỏ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đượm</a:t>
            </a:r>
            <a:r>
              <a:rPr lang="en-US" sz="4400" b="1" dirty="0" smtClean="0">
                <a:solidFill>
                  <a:srgbClr val="002060"/>
                </a:solidFill>
              </a:rPr>
              <a:t>.”.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0113" y="333830"/>
            <a:ext cx="5050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C00000"/>
                </a:solidFill>
              </a:rPr>
              <a:t>Luyện</a:t>
            </a:r>
            <a:r>
              <a:rPr lang="en-US" sz="4800" b="1" dirty="0" smtClean="0">
                <a:solidFill>
                  <a:srgbClr val="C00000"/>
                </a:solidFill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</a:rPr>
              <a:t>đọc</a:t>
            </a:r>
            <a:r>
              <a:rPr lang="en-US" sz="4800" b="1" dirty="0" smtClean="0">
                <a:solidFill>
                  <a:srgbClr val="C00000"/>
                </a:solidFill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</a:rPr>
              <a:t>từ</a:t>
            </a:r>
            <a:r>
              <a:rPr lang="en-US" sz="4800" b="1" dirty="0" smtClean="0">
                <a:solidFill>
                  <a:srgbClr val="C00000"/>
                </a:solidFill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</a:rPr>
              <a:t>ngữ</a:t>
            </a:r>
            <a:r>
              <a:rPr lang="en-US" sz="4800" dirty="0" smtClean="0">
                <a:solidFill>
                  <a:srgbClr val="C00000"/>
                </a:solidFill>
              </a:rPr>
              <a:t>: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346" y="1291780"/>
            <a:ext cx="83166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00CC"/>
                </a:solidFill>
              </a:rPr>
              <a:t>g</a:t>
            </a:r>
            <a:r>
              <a:rPr lang="en-US" sz="6000" b="1" dirty="0" err="1" smtClean="0">
                <a:solidFill>
                  <a:srgbClr val="0000CC"/>
                </a:solidFill>
              </a:rPr>
              <a:t>ió</a:t>
            </a:r>
            <a:r>
              <a:rPr lang="en-US" sz="6000" b="1" dirty="0" smtClean="0">
                <a:solidFill>
                  <a:srgbClr val="0000CC"/>
                </a:solidFill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</a:rPr>
              <a:t>mùa</a:t>
            </a:r>
            <a:r>
              <a:rPr lang="en-US" sz="6000" b="1" dirty="0" smtClean="0">
                <a:solidFill>
                  <a:srgbClr val="0000CC"/>
                </a:solidFill>
              </a:rPr>
              <a:t>, </a:t>
            </a:r>
            <a:r>
              <a:rPr lang="en-US" sz="6000" b="1" dirty="0" err="1" smtClean="0">
                <a:solidFill>
                  <a:srgbClr val="0000CC"/>
                </a:solidFill>
              </a:rPr>
              <a:t>tấm</a:t>
            </a:r>
            <a:r>
              <a:rPr lang="en-US" sz="6000" b="1" dirty="0" smtClean="0">
                <a:solidFill>
                  <a:srgbClr val="0000CC"/>
                </a:solidFill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</a:rPr>
              <a:t>nệm</a:t>
            </a:r>
            <a:r>
              <a:rPr lang="en-US" sz="6000" b="1" dirty="0" smtClean="0">
                <a:solidFill>
                  <a:srgbClr val="0000CC"/>
                </a:solidFill>
              </a:rPr>
              <a:t>, </a:t>
            </a:r>
            <a:r>
              <a:rPr lang="en-US" sz="6000" b="1" dirty="0" err="1" smtClean="0">
                <a:solidFill>
                  <a:srgbClr val="0000CC"/>
                </a:solidFill>
              </a:rPr>
              <a:t>tướp</a:t>
            </a:r>
            <a:r>
              <a:rPr lang="en-US" sz="6000" b="1" dirty="0" smtClean="0">
                <a:solidFill>
                  <a:srgbClr val="0000CC"/>
                </a:solidFill>
              </a:rPr>
              <a:t>, </a:t>
            </a:r>
            <a:r>
              <a:rPr lang="en-US" sz="6000" b="1" dirty="0" err="1" smtClean="0">
                <a:solidFill>
                  <a:srgbClr val="0000CC"/>
                </a:solidFill>
              </a:rPr>
              <a:t>ôm</a:t>
            </a:r>
            <a:r>
              <a:rPr lang="en-US" sz="6000" b="1" dirty="0" smtClean="0">
                <a:solidFill>
                  <a:srgbClr val="0000CC"/>
                </a:solidFill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</a:rPr>
              <a:t>bà</a:t>
            </a:r>
            <a:r>
              <a:rPr lang="en-US" sz="6000" b="1" dirty="0" smtClean="0">
                <a:solidFill>
                  <a:srgbClr val="0000CC"/>
                </a:solidFill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</a:rPr>
              <a:t>ngủ</a:t>
            </a:r>
            <a:r>
              <a:rPr lang="en-US" sz="6000" b="1" dirty="0" smtClean="0">
                <a:solidFill>
                  <a:srgbClr val="0000CC"/>
                </a:solidFill>
              </a:rPr>
              <a:t>, </a:t>
            </a:r>
            <a:r>
              <a:rPr lang="en-US" sz="6000" b="1" dirty="0" err="1" smtClean="0">
                <a:solidFill>
                  <a:srgbClr val="0000CC"/>
                </a:solidFill>
              </a:rPr>
              <a:t>thì</a:t>
            </a:r>
            <a:r>
              <a:rPr lang="en-US" sz="6000" b="1" dirty="0" smtClean="0">
                <a:solidFill>
                  <a:srgbClr val="0000CC"/>
                </a:solidFill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</a:rPr>
              <a:t>thầm</a:t>
            </a:r>
            <a:r>
              <a:rPr lang="en-US" sz="6000" b="1" dirty="0" smtClean="0">
                <a:solidFill>
                  <a:srgbClr val="0000CC"/>
                </a:solidFill>
              </a:rPr>
              <a:t>, </a:t>
            </a:r>
            <a:r>
              <a:rPr lang="en-US" sz="6000" b="1" dirty="0" err="1" smtClean="0">
                <a:solidFill>
                  <a:srgbClr val="0000CC"/>
                </a:solidFill>
              </a:rPr>
              <a:t>bếp</a:t>
            </a:r>
            <a:r>
              <a:rPr lang="en-US" sz="6000" b="1" dirty="0" smtClean="0">
                <a:solidFill>
                  <a:srgbClr val="0000CC"/>
                </a:solidFill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</a:rPr>
              <a:t>lửa</a:t>
            </a:r>
            <a:r>
              <a:rPr lang="en-US" sz="6000" b="1" dirty="0" smtClean="0">
                <a:solidFill>
                  <a:srgbClr val="0000CC"/>
                </a:solidFill>
              </a:rPr>
              <a:t>, </a:t>
            </a:r>
            <a:r>
              <a:rPr lang="en-US" sz="6000" b="1" dirty="0" err="1" smtClean="0">
                <a:solidFill>
                  <a:srgbClr val="0000CC"/>
                </a:solidFill>
              </a:rPr>
              <a:t>đỏ</a:t>
            </a:r>
            <a:r>
              <a:rPr lang="en-US" sz="6000" b="1" dirty="0" smtClean="0">
                <a:solidFill>
                  <a:srgbClr val="0000CC"/>
                </a:solidFill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</a:rPr>
              <a:t>đượm</a:t>
            </a:r>
            <a:r>
              <a:rPr lang="en-US" sz="6000" b="1" dirty="0" smtClean="0">
                <a:solidFill>
                  <a:srgbClr val="0000CC"/>
                </a:solidFill>
              </a:rPr>
              <a:t>.</a:t>
            </a:r>
            <a:endParaRPr lang="en-US" sz="6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42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9657" y="118727"/>
            <a:ext cx="2264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6573" y="133109"/>
            <a:ext cx="3621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Ủ </a:t>
            </a:r>
            <a:r>
              <a:rPr lang="en-US" sz="4400" b="1" dirty="0" err="1" smtClean="0">
                <a:solidFill>
                  <a:srgbClr val="FF0000"/>
                </a:solidFill>
              </a:rPr>
              <a:t>ấm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cho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bà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4058" y="4976336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Arial" pitchFamily="34" charset="0"/>
                <a:cs typeface="Arial" pitchFamily="34" charset="0"/>
              </a:rPr>
              <a:t>Theo Mai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Thị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inh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Huệ</a:t>
            </a:r>
            <a:endParaRPr lang="en-US" sz="1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9657" y="902550"/>
            <a:ext cx="87956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</a:rPr>
              <a:t>	</a:t>
            </a:r>
            <a:r>
              <a:rPr lang="en-US" sz="4400" b="1" dirty="0" err="1" smtClean="0">
                <a:solidFill>
                  <a:srgbClr val="002060"/>
                </a:solidFill>
              </a:rPr>
              <a:t>Gió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mùa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về</a:t>
            </a:r>
            <a:r>
              <a:rPr lang="en-US" sz="4400" b="1" dirty="0" smtClean="0">
                <a:solidFill>
                  <a:srgbClr val="002060"/>
                </a:solidFill>
              </a:rPr>
              <a:t>. </a:t>
            </a:r>
            <a:r>
              <a:rPr lang="en-US" sz="4400" b="1" dirty="0" err="1" smtClean="0">
                <a:solidFill>
                  <a:srgbClr val="002060"/>
                </a:solidFill>
              </a:rPr>
              <a:t>Mẹ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mua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cho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bà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tấm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nệm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ấm</a:t>
            </a:r>
            <a:r>
              <a:rPr lang="en-US" sz="4400" b="1" dirty="0" smtClean="0">
                <a:solidFill>
                  <a:srgbClr val="002060"/>
                </a:solidFill>
              </a:rPr>
              <a:t>, </a:t>
            </a:r>
            <a:r>
              <a:rPr lang="en-US" sz="4400" b="1" dirty="0" err="1" smtClean="0">
                <a:solidFill>
                  <a:srgbClr val="002060"/>
                </a:solidFill>
              </a:rPr>
              <a:t>vì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tấm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nệm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cũ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có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chỗ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đã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tướp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ra.</a:t>
            </a:r>
            <a:endParaRPr lang="en-US" sz="44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4400" b="1" dirty="0">
                <a:solidFill>
                  <a:srgbClr val="002060"/>
                </a:solidFill>
              </a:rPr>
              <a:t>	</a:t>
            </a:r>
            <a:r>
              <a:rPr lang="en-US" sz="4400" b="1" dirty="0" err="1" smtClean="0">
                <a:solidFill>
                  <a:srgbClr val="002060"/>
                </a:solidFill>
              </a:rPr>
              <a:t>Đêm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đó</a:t>
            </a:r>
            <a:r>
              <a:rPr lang="en-US" sz="4400" b="1" dirty="0" smtClean="0">
                <a:solidFill>
                  <a:srgbClr val="002060"/>
                </a:solidFill>
              </a:rPr>
              <a:t>, </a:t>
            </a:r>
            <a:r>
              <a:rPr lang="en-US" sz="4400" b="1" dirty="0" err="1" smtClean="0">
                <a:solidFill>
                  <a:srgbClr val="002060"/>
                </a:solidFill>
              </a:rPr>
              <a:t>Mi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nằm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ôm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bà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ngủ</a:t>
            </a:r>
            <a:r>
              <a:rPr lang="en-US" sz="4400" b="1" dirty="0" smtClean="0">
                <a:solidFill>
                  <a:srgbClr val="002060"/>
                </a:solidFill>
              </a:rPr>
              <a:t>. </a:t>
            </a:r>
            <a:r>
              <a:rPr lang="en-US" sz="4400" b="1" dirty="0" err="1" smtClean="0">
                <a:solidFill>
                  <a:srgbClr val="002060"/>
                </a:solidFill>
              </a:rPr>
              <a:t>Bà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thì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thầm</a:t>
            </a:r>
            <a:r>
              <a:rPr lang="en-US" sz="4400" b="1" dirty="0" smtClean="0">
                <a:solidFill>
                  <a:srgbClr val="002060"/>
                </a:solidFill>
              </a:rPr>
              <a:t>: “</a:t>
            </a:r>
            <a:r>
              <a:rPr lang="en-US" sz="4400" b="1" dirty="0" err="1" smtClean="0">
                <a:solidFill>
                  <a:srgbClr val="002060"/>
                </a:solidFill>
              </a:rPr>
              <a:t>Bé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Mi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của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bà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ấm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quá</a:t>
            </a:r>
            <a:r>
              <a:rPr lang="en-US" sz="4400" b="1" dirty="0" smtClean="0">
                <a:solidFill>
                  <a:srgbClr val="002060"/>
                </a:solidFill>
              </a:rPr>
              <a:t>! </a:t>
            </a:r>
            <a:r>
              <a:rPr lang="en-US" sz="4400" b="1" dirty="0" err="1" smtClean="0">
                <a:solidFill>
                  <a:srgbClr val="002060"/>
                </a:solidFill>
              </a:rPr>
              <a:t>Ấm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như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bếp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lửa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đỏ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đượm</a:t>
            </a:r>
            <a:r>
              <a:rPr lang="en-US" sz="4400" b="1" dirty="0" smtClean="0">
                <a:solidFill>
                  <a:srgbClr val="002060"/>
                </a:solidFill>
              </a:rPr>
              <a:t>.”.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502" y="824888"/>
            <a:ext cx="488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2530" y="787087"/>
            <a:ext cx="488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0968" y="2863930"/>
            <a:ext cx="488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30681" y="2818280"/>
            <a:ext cx="488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66604" y="3448705"/>
            <a:ext cx="488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16941" y="3432700"/>
            <a:ext cx="488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988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9657" y="118727"/>
            <a:ext cx="2264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6573" y="133109"/>
            <a:ext cx="3621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Ủ </a:t>
            </a:r>
            <a:r>
              <a:rPr lang="en-US" sz="4400" b="1" dirty="0" err="1" smtClean="0">
                <a:solidFill>
                  <a:srgbClr val="FF0000"/>
                </a:solidFill>
              </a:rPr>
              <a:t>ấm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cho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bà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4058" y="4976336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Arial" pitchFamily="34" charset="0"/>
                <a:cs typeface="Arial" pitchFamily="34" charset="0"/>
              </a:rPr>
              <a:t>Theo Mai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Thị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inh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Huệ</a:t>
            </a:r>
            <a:endParaRPr lang="en-US" sz="1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9657" y="902550"/>
            <a:ext cx="87956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</a:rPr>
              <a:t>	</a:t>
            </a:r>
            <a:r>
              <a:rPr lang="en-US" sz="4400" b="1" dirty="0" err="1" smtClean="0">
                <a:solidFill>
                  <a:srgbClr val="002060"/>
                </a:solidFill>
              </a:rPr>
              <a:t>Gió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mùa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về</a:t>
            </a:r>
            <a:r>
              <a:rPr lang="en-US" sz="4400" b="1" dirty="0" smtClean="0">
                <a:solidFill>
                  <a:srgbClr val="002060"/>
                </a:solidFill>
              </a:rPr>
              <a:t>. </a:t>
            </a:r>
            <a:r>
              <a:rPr lang="en-US" sz="4400" b="1" dirty="0" err="1" smtClean="0">
                <a:solidFill>
                  <a:srgbClr val="002060"/>
                </a:solidFill>
              </a:rPr>
              <a:t>Mẹ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mua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cho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bà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tấm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nệm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ấm</a:t>
            </a:r>
            <a:r>
              <a:rPr lang="en-US" sz="4400" b="1" dirty="0" smtClean="0">
                <a:solidFill>
                  <a:srgbClr val="002060"/>
                </a:solidFill>
              </a:rPr>
              <a:t>, </a:t>
            </a:r>
            <a:r>
              <a:rPr lang="en-US" sz="4400" b="1" dirty="0" err="1" smtClean="0">
                <a:solidFill>
                  <a:srgbClr val="002060"/>
                </a:solidFill>
              </a:rPr>
              <a:t>vì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tấm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nệm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cũ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có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chỗ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đã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tướp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ra.</a:t>
            </a:r>
            <a:endParaRPr lang="en-US" sz="44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4400" b="1" dirty="0">
                <a:solidFill>
                  <a:srgbClr val="002060"/>
                </a:solidFill>
              </a:rPr>
              <a:t>	</a:t>
            </a:r>
            <a:r>
              <a:rPr lang="en-US" sz="4400" b="1" dirty="0" err="1" smtClean="0">
                <a:solidFill>
                  <a:srgbClr val="00B050"/>
                </a:solidFill>
              </a:rPr>
              <a:t>Đêm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đó</a:t>
            </a:r>
            <a:r>
              <a:rPr lang="en-US" sz="4400" b="1" dirty="0" smtClean="0">
                <a:solidFill>
                  <a:srgbClr val="00B050"/>
                </a:solidFill>
              </a:rPr>
              <a:t>, </a:t>
            </a:r>
            <a:r>
              <a:rPr lang="en-US" sz="4400" b="1" dirty="0" err="1" smtClean="0">
                <a:solidFill>
                  <a:srgbClr val="00B050"/>
                </a:solidFill>
              </a:rPr>
              <a:t>Mi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nằm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ôm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bà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ngủ</a:t>
            </a:r>
            <a:r>
              <a:rPr lang="en-US" sz="4400" b="1" dirty="0" smtClean="0">
                <a:solidFill>
                  <a:srgbClr val="00B050"/>
                </a:solidFill>
              </a:rPr>
              <a:t>. </a:t>
            </a:r>
            <a:r>
              <a:rPr lang="en-US" sz="4400" b="1" dirty="0" err="1" smtClean="0">
                <a:solidFill>
                  <a:srgbClr val="00B050"/>
                </a:solidFill>
              </a:rPr>
              <a:t>Bà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thì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thầm</a:t>
            </a:r>
            <a:r>
              <a:rPr lang="en-US" sz="4400" b="1" dirty="0" smtClean="0">
                <a:solidFill>
                  <a:srgbClr val="00B050"/>
                </a:solidFill>
              </a:rPr>
              <a:t>: “</a:t>
            </a:r>
            <a:r>
              <a:rPr lang="en-US" sz="4400" b="1" dirty="0" err="1" smtClean="0">
                <a:solidFill>
                  <a:srgbClr val="00B050"/>
                </a:solidFill>
              </a:rPr>
              <a:t>Bé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Mi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của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bà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ấm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quá</a:t>
            </a:r>
            <a:r>
              <a:rPr lang="en-US" sz="4400" b="1" dirty="0" smtClean="0">
                <a:solidFill>
                  <a:srgbClr val="00B050"/>
                </a:solidFill>
              </a:rPr>
              <a:t>! </a:t>
            </a:r>
            <a:r>
              <a:rPr lang="en-US" sz="4400" b="1" dirty="0" err="1" smtClean="0">
                <a:solidFill>
                  <a:srgbClr val="00B050"/>
                </a:solidFill>
              </a:rPr>
              <a:t>Ấm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như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bếp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lửa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đỏ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đượm</a:t>
            </a:r>
            <a:r>
              <a:rPr lang="en-US" sz="4400" b="1" dirty="0" smtClean="0">
                <a:solidFill>
                  <a:srgbClr val="00B050"/>
                </a:solidFill>
              </a:rPr>
              <a:t>.”.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04801" y="986976"/>
            <a:ext cx="508000" cy="5225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04801" y="2980042"/>
            <a:ext cx="508000" cy="5225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988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9657" y="118727"/>
            <a:ext cx="2264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6573" y="133109"/>
            <a:ext cx="3621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Ủ </a:t>
            </a:r>
            <a:r>
              <a:rPr lang="en-US" sz="4400" b="1" dirty="0" err="1" smtClean="0">
                <a:solidFill>
                  <a:srgbClr val="FF0000"/>
                </a:solidFill>
              </a:rPr>
              <a:t>ấm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cho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bà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4058" y="4976336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Arial" pitchFamily="34" charset="0"/>
                <a:cs typeface="Arial" pitchFamily="34" charset="0"/>
              </a:rPr>
              <a:t>Theo Mai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Thị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inh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Huệ</a:t>
            </a:r>
            <a:endParaRPr lang="en-US" sz="1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9657" y="902550"/>
            <a:ext cx="87956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</a:rPr>
              <a:t>	</a:t>
            </a:r>
            <a:r>
              <a:rPr lang="en-US" sz="4400" b="1" dirty="0" err="1" smtClean="0">
                <a:solidFill>
                  <a:srgbClr val="002060"/>
                </a:solidFill>
              </a:rPr>
              <a:t>Gió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mùa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về</a:t>
            </a:r>
            <a:r>
              <a:rPr lang="en-US" sz="4400" b="1" dirty="0" smtClean="0">
                <a:solidFill>
                  <a:srgbClr val="002060"/>
                </a:solidFill>
              </a:rPr>
              <a:t>. </a:t>
            </a:r>
            <a:r>
              <a:rPr lang="en-US" sz="4400" b="1" dirty="0" err="1" smtClean="0">
                <a:solidFill>
                  <a:srgbClr val="002060"/>
                </a:solidFill>
              </a:rPr>
              <a:t>Mẹ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mua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cho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bà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tấm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nệm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ấm</a:t>
            </a:r>
            <a:r>
              <a:rPr lang="en-US" sz="4400" b="1" dirty="0" smtClean="0">
                <a:solidFill>
                  <a:srgbClr val="002060"/>
                </a:solidFill>
              </a:rPr>
              <a:t>, </a:t>
            </a:r>
            <a:r>
              <a:rPr lang="en-US" sz="4400" b="1" dirty="0" err="1" smtClean="0">
                <a:solidFill>
                  <a:srgbClr val="002060"/>
                </a:solidFill>
              </a:rPr>
              <a:t>vì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tấm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nệm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cũ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có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chỗ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đã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tướp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ra.</a:t>
            </a:r>
            <a:endParaRPr lang="en-US" sz="44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4400" b="1" dirty="0">
                <a:solidFill>
                  <a:srgbClr val="002060"/>
                </a:solidFill>
              </a:rPr>
              <a:t>	</a:t>
            </a:r>
            <a:r>
              <a:rPr lang="en-US" sz="4400" b="1" dirty="0" err="1" smtClean="0">
                <a:solidFill>
                  <a:srgbClr val="002060"/>
                </a:solidFill>
              </a:rPr>
              <a:t>Đêm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đó</a:t>
            </a:r>
            <a:r>
              <a:rPr lang="en-US" sz="4400" b="1" dirty="0" smtClean="0">
                <a:solidFill>
                  <a:srgbClr val="002060"/>
                </a:solidFill>
              </a:rPr>
              <a:t>, </a:t>
            </a:r>
            <a:r>
              <a:rPr lang="en-US" sz="4400" b="1" dirty="0" err="1" smtClean="0">
                <a:solidFill>
                  <a:srgbClr val="002060"/>
                </a:solidFill>
              </a:rPr>
              <a:t>Mi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nằm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ôm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bà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ngủ</a:t>
            </a:r>
            <a:r>
              <a:rPr lang="en-US" sz="4400" b="1" dirty="0" smtClean="0">
                <a:solidFill>
                  <a:srgbClr val="002060"/>
                </a:solidFill>
              </a:rPr>
              <a:t>. </a:t>
            </a:r>
            <a:r>
              <a:rPr lang="en-US" sz="4400" b="1" dirty="0" err="1" smtClean="0">
                <a:solidFill>
                  <a:srgbClr val="002060"/>
                </a:solidFill>
              </a:rPr>
              <a:t>Bà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thì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thầm</a:t>
            </a:r>
            <a:r>
              <a:rPr lang="en-US" sz="4400" b="1" dirty="0" smtClean="0">
                <a:solidFill>
                  <a:srgbClr val="002060"/>
                </a:solidFill>
              </a:rPr>
              <a:t>: “</a:t>
            </a:r>
            <a:r>
              <a:rPr lang="en-US" sz="4400" b="1" dirty="0" err="1" smtClean="0">
                <a:solidFill>
                  <a:srgbClr val="002060"/>
                </a:solidFill>
              </a:rPr>
              <a:t>Bé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Mi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của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bà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ấm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quá</a:t>
            </a:r>
            <a:r>
              <a:rPr lang="en-US" sz="4400" b="1" dirty="0" smtClean="0">
                <a:solidFill>
                  <a:srgbClr val="002060"/>
                </a:solidFill>
              </a:rPr>
              <a:t>! </a:t>
            </a:r>
            <a:r>
              <a:rPr lang="en-US" sz="4400" b="1" dirty="0" err="1" smtClean="0">
                <a:solidFill>
                  <a:srgbClr val="002060"/>
                </a:solidFill>
              </a:rPr>
              <a:t>Ấm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như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bếp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lửa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đỏ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đượm</a:t>
            </a:r>
            <a:r>
              <a:rPr lang="en-US" sz="4400" b="1" dirty="0" smtClean="0">
                <a:solidFill>
                  <a:srgbClr val="002060"/>
                </a:solidFill>
              </a:rPr>
              <a:t>.”.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6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59314" y="180687"/>
            <a:ext cx="2902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G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hÐp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óng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43139" y="1364331"/>
            <a:ext cx="1584061" cy="7692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00CC"/>
                </a:solidFill>
              </a:rPr>
              <a:t>a) </a:t>
            </a:r>
            <a:r>
              <a:rPr lang="en-US" sz="2800" dirty="0" err="1" smtClean="0">
                <a:solidFill>
                  <a:srgbClr val="0000CC"/>
                </a:solidFill>
              </a:rPr>
              <a:t>Mẹ</a:t>
            </a:r>
            <a:endParaRPr lang="en-US" sz="2800" dirty="0" smtClean="0">
              <a:solidFill>
                <a:srgbClr val="0000CC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3397" y="2888331"/>
            <a:ext cx="1603804" cy="7837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00CC"/>
                </a:solidFill>
              </a:rPr>
              <a:t>b) </a:t>
            </a:r>
            <a:r>
              <a:rPr lang="en-US" sz="2800" dirty="0" err="1" smtClean="0">
                <a:solidFill>
                  <a:srgbClr val="0000CC"/>
                </a:solidFill>
              </a:rPr>
              <a:t>Mi</a:t>
            </a:r>
            <a:endParaRPr lang="en-US" sz="2800" dirty="0">
              <a:solidFill>
                <a:srgbClr val="0000C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342"/>
            <a:ext cx="1596570" cy="102268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122060" y="1306273"/>
            <a:ext cx="4876800" cy="783784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00CC"/>
                </a:solidFill>
              </a:rPr>
              <a:t>1) </a:t>
            </a:r>
            <a:r>
              <a:rPr lang="en-US" sz="2800" dirty="0" err="1" smtClean="0">
                <a:solidFill>
                  <a:srgbClr val="0000CC"/>
                </a:solidFill>
              </a:rPr>
              <a:t>ôm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bà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ngủ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để</a:t>
            </a:r>
            <a:r>
              <a:rPr lang="en-US" sz="2800" dirty="0" smtClean="0">
                <a:solidFill>
                  <a:srgbClr val="0000CC"/>
                </a:solidFill>
              </a:rPr>
              <a:t> ủ </a:t>
            </a:r>
            <a:r>
              <a:rPr lang="en-US" sz="2800" dirty="0" err="1" smtClean="0">
                <a:solidFill>
                  <a:srgbClr val="0000CC"/>
                </a:solidFill>
              </a:rPr>
              <a:t>ấm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cho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bà</a:t>
            </a:r>
            <a:r>
              <a:rPr lang="en-US" sz="2800" dirty="0" smtClean="0">
                <a:solidFill>
                  <a:srgbClr val="0000CC"/>
                </a:solidFill>
              </a:rPr>
              <a:t>.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22060" y="2859301"/>
            <a:ext cx="4876799" cy="783784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00CC"/>
                </a:solidFill>
              </a:rPr>
              <a:t>2) </a:t>
            </a:r>
            <a:r>
              <a:rPr lang="en-US" sz="2800" dirty="0" err="1">
                <a:solidFill>
                  <a:srgbClr val="0000CC"/>
                </a:solidFill>
              </a:rPr>
              <a:t>m</a:t>
            </a:r>
            <a:r>
              <a:rPr lang="en-US" sz="2800" dirty="0" err="1" smtClean="0">
                <a:solidFill>
                  <a:srgbClr val="0000CC"/>
                </a:solidFill>
              </a:rPr>
              <a:t>ua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cho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bà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tấm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nệm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ấm</a:t>
            </a:r>
            <a:r>
              <a:rPr lang="en-US" sz="2800" dirty="0" smtClean="0">
                <a:solidFill>
                  <a:srgbClr val="0000CC"/>
                </a:solidFill>
              </a:rPr>
              <a:t>.</a:t>
            </a:r>
            <a:endParaRPr lang="en-US" sz="2800" dirty="0">
              <a:solidFill>
                <a:srgbClr val="0000CC"/>
              </a:solidFill>
            </a:endParaRPr>
          </a:p>
        </p:txBody>
      </p:sp>
      <p:cxnSp>
        <p:nvCxnSpPr>
          <p:cNvPr id="4" name="Straight Arrow Connector 3"/>
          <p:cNvCxnSpPr>
            <a:stCxn id="2" idx="3"/>
            <a:endCxn id="7" idx="1"/>
          </p:cNvCxnSpPr>
          <p:nvPr/>
        </p:nvCxnSpPr>
        <p:spPr>
          <a:xfrm>
            <a:off x="1727200" y="1748966"/>
            <a:ext cx="2394860" cy="15022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4" idx="3"/>
            <a:endCxn id="6" idx="1"/>
          </p:cNvCxnSpPr>
          <p:nvPr/>
        </p:nvCxnSpPr>
        <p:spPr>
          <a:xfrm flipV="1">
            <a:off x="1727201" y="1698165"/>
            <a:ext cx="2394859" cy="15820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9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89" y="1461814"/>
            <a:ext cx="3414578" cy="341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325" flipH="1">
            <a:off x="3409443" y="552745"/>
            <a:ext cx="3968489" cy="402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Shape 233"/>
          <p:cNvSpPr>
            <a:spLocks noChangeArrowheads="1"/>
          </p:cNvSpPr>
          <p:nvPr/>
        </p:nvSpPr>
        <p:spPr bwMode="auto">
          <a:xfrm>
            <a:off x="3866068" y="1998051"/>
            <a:ext cx="3433366" cy="113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13888" tIns="13888" rIns="13888" bIns="13888" anchor="ctr">
            <a:spAutoFit/>
          </a:bodyPr>
          <a:lstStyle>
            <a:lvl1pPr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250746">
              <a:lnSpc>
                <a:spcPct val="150000"/>
              </a:lnSpc>
              <a:defRPr/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仓耳玄三M W05"/>
                <a:cs typeface="Times New Roman" panose="02020603050405020304" pitchFamily="18" charset="0"/>
                <a:sym typeface="Lato Regular"/>
              </a:rPr>
              <a:t>Khởi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仓耳玄三M W05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仓耳玄三M W05"/>
                <a:cs typeface="Times New Roman" panose="02020603050405020304" pitchFamily="18" charset="0"/>
                <a:sym typeface="Lato Regular"/>
              </a:rPr>
              <a:t>động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仓耳玄三M W05"/>
              <a:cs typeface="Times New Roman" panose="02020603050405020304" pitchFamily="18" charset="0"/>
              <a:sym typeface="Lato Regular"/>
            </a:endParaRPr>
          </a:p>
        </p:txBody>
      </p:sp>
      <p:grpSp>
        <p:nvGrpSpPr>
          <p:cNvPr id="6" name="Group 1261"/>
          <p:cNvGrpSpPr>
            <a:grpSpLocks/>
          </p:cNvGrpSpPr>
          <p:nvPr/>
        </p:nvGrpSpPr>
        <p:grpSpPr bwMode="auto">
          <a:xfrm>
            <a:off x="3890436" y="1827228"/>
            <a:ext cx="255182" cy="230879"/>
            <a:chOff x="0" y="0"/>
            <a:chExt cx="935237" cy="845748"/>
          </a:xfrm>
        </p:grpSpPr>
        <p:sp>
          <p:nvSpPr>
            <p:cNvPr id="7" name="Shape 1259">
              <a:extLst/>
            </p:cNvPr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2499" tIns="12499" rIns="12499" bIns="12499" anchor="ctr"/>
            <a:lstStyle/>
            <a:p>
              <a:pPr defTabSz="124988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49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1260">
              <a:extLst/>
            </p:cNvPr>
            <p:cNvSpPr/>
            <p:nvPr/>
          </p:nvSpPr>
          <p:spPr>
            <a:xfrm>
              <a:off x="114519" y="120821"/>
              <a:ext cx="617129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2499" tIns="12499" rIns="12499" bIns="12499" anchor="ctr"/>
            <a:lstStyle/>
            <a:p>
              <a:pPr defTabSz="124988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49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roup 1261"/>
          <p:cNvGrpSpPr>
            <a:grpSpLocks/>
          </p:cNvGrpSpPr>
          <p:nvPr/>
        </p:nvGrpSpPr>
        <p:grpSpPr bwMode="auto">
          <a:xfrm>
            <a:off x="5064796" y="3343563"/>
            <a:ext cx="256051" cy="230879"/>
            <a:chOff x="0" y="0"/>
            <a:chExt cx="935237" cy="845748"/>
          </a:xfrm>
        </p:grpSpPr>
        <p:sp>
          <p:nvSpPr>
            <p:cNvPr id="10" name="Shape 1259">
              <a:extLst/>
            </p:cNvPr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2499" tIns="12499" rIns="12499" bIns="12499" anchor="ctr"/>
            <a:lstStyle/>
            <a:p>
              <a:pPr defTabSz="124988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49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260">
              <a:extLst/>
            </p:cNvPr>
            <p:cNvSpPr/>
            <p:nvPr/>
          </p:nvSpPr>
          <p:spPr>
            <a:xfrm>
              <a:off x="114130" y="120821"/>
              <a:ext cx="618208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2499" tIns="12499" rIns="12499" bIns="12499" anchor="ctr"/>
            <a:lstStyle/>
            <a:p>
              <a:pPr defTabSz="124988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49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102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6506" y="1441316"/>
            <a:ext cx="9601607" cy="1200329"/>
            <a:chOff x="1325218" y="1804174"/>
            <a:chExt cx="9317198" cy="1132008"/>
          </a:xfrm>
        </p:grpSpPr>
        <p:sp>
          <p:nvSpPr>
            <p:cNvPr id="3" name="TextBox 2"/>
            <p:cNvSpPr txBox="1"/>
            <p:nvPr/>
          </p:nvSpPr>
          <p:spPr>
            <a:xfrm>
              <a:off x="1768168" y="1804174"/>
              <a:ext cx="8874248" cy="1132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77695">
                <a:defRPr/>
              </a:pPr>
              <a:r>
                <a:rPr lang="en-US" sz="3600" dirty="0">
                  <a:solidFill>
                    <a:prstClr val="black"/>
                  </a:solidFill>
                  <a:latin typeface="Times Nemw Roman"/>
                  <a:cs typeface="Times New Roman" panose="02020603050405020304" pitchFamily="18" charset="0"/>
                </a:rPr>
                <a:t>  - </a:t>
              </a:r>
              <a:r>
                <a:rPr lang="en-US" sz="3600" dirty="0" err="1">
                  <a:solidFill>
                    <a:prstClr val="black"/>
                  </a:solidFill>
                  <a:latin typeface="Times Nemw Roman"/>
                  <a:cs typeface="Times New Roman" panose="02020603050405020304" pitchFamily="18" charset="0"/>
                </a:rPr>
                <a:t>Đọc</a:t>
              </a:r>
              <a:r>
                <a:rPr lang="en-US" sz="3600" dirty="0">
                  <a:solidFill>
                    <a:prstClr val="black"/>
                  </a:solidFill>
                  <a:latin typeface="Times Nemw Roman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mw Roman"/>
                  <a:cs typeface="Times New Roman" panose="02020603050405020304" pitchFamily="18" charset="0"/>
                </a:rPr>
                <a:t>lại</a:t>
              </a:r>
              <a:r>
                <a:rPr lang="en-US" sz="3600" dirty="0">
                  <a:solidFill>
                    <a:prstClr val="black"/>
                  </a:solidFill>
                  <a:latin typeface="Times Nemw Roman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Times Nemw Roman"/>
                  <a:cs typeface="Times New Roman" panose="02020603050405020304" pitchFamily="18" charset="0"/>
                </a:rPr>
                <a:t>bài</a:t>
              </a:r>
              <a:r>
                <a:rPr lang="en-US" sz="3600" dirty="0">
                  <a:solidFill>
                    <a:prstClr val="black"/>
                  </a:solidFill>
                  <a:latin typeface="Times Nemw Roman"/>
                  <a:cs typeface="Times New Roman" panose="02020603050405020304" pitchFamily="18" charset="0"/>
                </a:rPr>
                <a:t> </a:t>
              </a:r>
              <a:r>
                <a:rPr lang="en-US" sz="3600" dirty="0" smtClean="0">
                  <a:solidFill>
                    <a:prstClr val="black"/>
                  </a:solidFill>
                  <a:latin typeface="Times Nemw Roman"/>
                  <a:cs typeface="Times New Roman" panose="02020603050405020304" pitchFamily="18" charset="0"/>
                </a:rPr>
                <a:t>54: 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mw Roman"/>
                  <a:cs typeface="Times New Roman" panose="02020603050405020304" pitchFamily="18" charset="0"/>
                </a:rPr>
                <a:t>ươm</a:t>
              </a:r>
              <a:r>
                <a:rPr lang="en-US" sz="3600" dirty="0" smtClean="0">
                  <a:solidFill>
                    <a:srgbClr val="FF0000"/>
                  </a:solidFill>
                  <a:latin typeface="Times Nemw Roman"/>
                  <a:cs typeface="Times New Roman" panose="02020603050405020304" pitchFamily="18" charset="0"/>
                </a:rPr>
                <a:t>, 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mw Roman"/>
                  <a:cs typeface="Times New Roman" panose="02020603050405020304" pitchFamily="18" charset="0"/>
                </a:rPr>
                <a:t>ươp</a:t>
              </a:r>
              <a:r>
                <a:rPr lang="en-US" sz="3600" dirty="0" smtClean="0">
                  <a:solidFill>
                    <a:srgbClr val="FF0000"/>
                  </a:solidFill>
                  <a:latin typeface="Times Nemw Roman"/>
                  <a:cs typeface="Times New Roman" panose="02020603050405020304" pitchFamily="18" charset="0"/>
                </a:rPr>
                <a:t> </a:t>
              </a:r>
              <a:r>
                <a:rPr lang="en-US" sz="3600" dirty="0">
                  <a:solidFill>
                    <a:prstClr val="black"/>
                  </a:solidFill>
                  <a:latin typeface="Times Nemw Roman"/>
                  <a:cs typeface="Times New Roman" panose="02020603050405020304" pitchFamily="18" charset="0"/>
                </a:rPr>
                <a:t>(5 </a:t>
              </a:r>
              <a:r>
                <a:rPr lang="en-US" sz="3600" dirty="0" err="1">
                  <a:solidFill>
                    <a:prstClr val="black"/>
                  </a:solidFill>
                  <a:latin typeface="Times Nemw Roman"/>
                  <a:cs typeface="Times New Roman" panose="02020603050405020304" pitchFamily="18" charset="0"/>
                </a:rPr>
                <a:t>lần</a:t>
              </a:r>
              <a:r>
                <a:rPr lang="en-US" sz="3600" dirty="0">
                  <a:solidFill>
                    <a:prstClr val="black"/>
                  </a:solidFill>
                  <a:latin typeface="Times Nemw Roman"/>
                  <a:cs typeface="Times New Roman" panose="02020603050405020304" pitchFamily="18" charset="0"/>
                </a:rPr>
                <a:t>). </a:t>
              </a:r>
            </a:p>
            <a:p>
              <a:pPr defTabSz="577695">
                <a:defRPr/>
              </a:pPr>
              <a:r>
                <a:rPr lang="en-US" sz="3600" dirty="0">
                  <a:solidFill>
                    <a:prstClr val="black"/>
                  </a:solidFill>
                  <a:latin typeface="Times Nemw Roman"/>
                  <a:cs typeface="Times New Roman" panose="02020603050405020304" pitchFamily="18" charset="0"/>
                </a:rPr>
                <a:t>  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218" y="1881809"/>
              <a:ext cx="583095" cy="583095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201383" y="3858182"/>
            <a:ext cx="8672025" cy="646331"/>
            <a:chOff x="1336585" y="4241262"/>
            <a:chExt cx="7822108" cy="636196"/>
          </a:xfrm>
        </p:grpSpPr>
        <p:sp>
          <p:nvSpPr>
            <p:cNvPr id="6" name="TextBox 5"/>
            <p:cNvSpPr txBox="1"/>
            <p:nvPr/>
          </p:nvSpPr>
          <p:spPr>
            <a:xfrm>
              <a:off x="1976014" y="4241262"/>
              <a:ext cx="7182679" cy="636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55421">
                <a:spcBef>
                  <a:spcPts val="365"/>
                </a:spcBef>
                <a:spcAft>
                  <a:spcPts val="365"/>
                </a:spcAft>
                <a:defRPr/>
              </a:pPr>
              <a:r>
                <a:rPr lang="en-US" sz="3600" dirty="0" smtClean="0">
                  <a:solidFill>
                    <a:prstClr val="black"/>
                  </a:solidFill>
                  <a:latin typeface="Times Nemw Roman"/>
                  <a:cs typeface="Times New Roman" panose="02020603050405020304" pitchFamily="18" charset="0"/>
                </a:rPr>
                <a:t>- </a:t>
              </a:r>
              <a:r>
                <a:rPr lang="en-US" sz="3600" dirty="0" err="1" smtClean="0">
                  <a:solidFill>
                    <a:prstClr val="black"/>
                  </a:solidFill>
                  <a:latin typeface="Times Nemw Roman"/>
                  <a:cs typeface="Times New Roman" panose="02020603050405020304" pitchFamily="18" charset="0"/>
                </a:rPr>
                <a:t>Đọc</a:t>
              </a:r>
              <a:r>
                <a:rPr lang="en-US" sz="3600" dirty="0" smtClean="0">
                  <a:solidFill>
                    <a:prstClr val="black"/>
                  </a:solidFill>
                  <a:latin typeface="Times Nemw Roman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mw Roman"/>
                  <a:cs typeface="Times New Roman" panose="02020603050405020304" pitchFamily="18" charset="0"/>
                </a:rPr>
                <a:t>trước</a:t>
              </a:r>
              <a:r>
                <a:rPr lang="en-US" sz="3600" dirty="0">
                  <a:solidFill>
                    <a:prstClr val="black"/>
                  </a:solidFill>
                  <a:latin typeface="Times Nemw Roman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mw Roman"/>
                  <a:cs typeface="Times New Roman" panose="02020603050405020304" pitchFamily="18" charset="0"/>
                </a:rPr>
                <a:t>bài</a:t>
              </a:r>
              <a:r>
                <a:rPr lang="en-US" sz="3600" dirty="0">
                  <a:solidFill>
                    <a:prstClr val="black"/>
                  </a:solidFill>
                  <a:latin typeface="Times Nemw Roman"/>
                  <a:cs typeface="Times New Roman" panose="02020603050405020304" pitchFamily="18" charset="0"/>
                </a:rPr>
                <a:t> </a:t>
              </a:r>
              <a:r>
                <a:rPr lang="en-US" sz="3600" dirty="0" smtClean="0">
                  <a:solidFill>
                    <a:prstClr val="black"/>
                  </a:solidFill>
                  <a:latin typeface="Times Nemw Roman"/>
                  <a:cs typeface="Times New Roman" panose="02020603050405020304" pitchFamily="18" charset="0"/>
                </a:rPr>
                <a:t>55: </a:t>
              </a:r>
              <a:r>
                <a:rPr lang="en-US" sz="3600" dirty="0" smtClean="0">
                  <a:solidFill>
                    <a:srgbClr val="FF0000"/>
                  </a:solidFill>
                  <a:latin typeface="Times Nemw Roman"/>
                  <a:cs typeface="Times New Roman" panose="02020603050405020304" pitchFamily="18" charset="0"/>
                </a:rPr>
                <a:t>an, at </a:t>
              </a:r>
              <a:r>
                <a:rPr lang="en-US" sz="3600" dirty="0" smtClean="0">
                  <a:solidFill>
                    <a:prstClr val="black"/>
                  </a:solidFill>
                  <a:latin typeface="Times Nemw Roman"/>
                  <a:cs typeface="Times New Roman" panose="02020603050405020304" pitchFamily="18" charset="0"/>
                </a:rPr>
                <a:t>(5 </a:t>
              </a:r>
              <a:r>
                <a:rPr lang="en-US" sz="3600" dirty="0" err="1">
                  <a:solidFill>
                    <a:prstClr val="black"/>
                  </a:solidFill>
                  <a:latin typeface="Times Nemw Roman"/>
                  <a:cs typeface="Times New Roman" panose="02020603050405020304" pitchFamily="18" charset="0"/>
                </a:rPr>
                <a:t>lần</a:t>
              </a:r>
              <a:r>
                <a:rPr lang="en-US" sz="3600" dirty="0">
                  <a:solidFill>
                    <a:prstClr val="black"/>
                  </a:solidFill>
                  <a:latin typeface="Times Nemw Roman"/>
                  <a:cs typeface="Times New Roman" panose="02020603050405020304" pitchFamily="18" charset="0"/>
                </a:rPr>
                <a:t>).</a:t>
              </a:r>
              <a:r>
                <a:rPr lang="en-US" sz="3600" dirty="0">
                  <a:solidFill>
                    <a:srgbClr val="FF0000"/>
                  </a:solidFill>
                  <a:latin typeface="Times Nemw Roman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585" y="4278113"/>
              <a:ext cx="583095" cy="583095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9" y="90821"/>
            <a:ext cx="712805" cy="792006"/>
          </a:xfrm>
          <a:prstGeom prst="ellipse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69483" y="480348"/>
            <a:ext cx="2127440" cy="76943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577695">
              <a:defRPr/>
            </a:pPr>
            <a:r>
              <a:rPr lang="en-US" sz="4400" b="1" dirty="0" err="1" smtClean="0">
                <a:solidFill>
                  <a:srgbClr val="FF0000"/>
                </a:solidFill>
                <a:latin typeface="Times Nemw Roman"/>
              </a:rPr>
              <a:t>Dặn</a:t>
            </a:r>
            <a:r>
              <a:rPr lang="en-US" sz="4400" b="1" dirty="0" smtClean="0">
                <a:solidFill>
                  <a:srgbClr val="FF0000"/>
                </a:solidFill>
                <a:latin typeface="Times Nemw Roman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mw Roman"/>
              </a:rPr>
              <a:t>dò</a:t>
            </a:r>
            <a:endParaRPr lang="en-US" sz="4400" b="1" dirty="0">
              <a:solidFill>
                <a:srgbClr val="FF0000"/>
              </a:solidFill>
              <a:latin typeface="Times Nem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9898" y="2335991"/>
            <a:ext cx="8381536" cy="120032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3600" dirty="0">
                <a:latin typeface="Times Nemw Roman"/>
              </a:rPr>
              <a:t>- </a:t>
            </a:r>
            <a:r>
              <a:rPr lang="en-US" sz="3600" dirty="0" err="1">
                <a:latin typeface="Times Nemw Roman"/>
              </a:rPr>
              <a:t>Tìm</a:t>
            </a:r>
            <a:r>
              <a:rPr lang="en-US" sz="3600" dirty="0">
                <a:latin typeface="Times Nemw Roman"/>
              </a:rPr>
              <a:t> </a:t>
            </a:r>
            <a:r>
              <a:rPr lang="en-US" sz="3600" dirty="0" err="1">
                <a:latin typeface="Times Nemw Roman"/>
              </a:rPr>
              <a:t>ngoài</a:t>
            </a:r>
            <a:r>
              <a:rPr lang="en-US" sz="3600" dirty="0">
                <a:latin typeface="Times Nemw Roman"/>
              </a:rPr>
              <a:t> </a:t>
            </a:r>
            <a:r>
              <a:rPr lang="en-US" sz="3600" dirty="0" err="1">
                <a:latin typeface="Times Nemw Roman"/>
              </a:rPr>
              <a:t>bài</a:t>
            </a:r>
            <a:r>
              <a:rPr lang="en-US" sz="3600" dirty="0">
                <a:latin typeface="Times Nemw Roman"/>
              </a:rPr>
              <a:t> </a:t>
            </a:r>
            <a:r>
              <a:rPr lang="en-US" sz="3600" dirty="0" err="1">
                <a:latin typeface="Times Nemw Roman"/>
              </a:rPr>
              <a:t>những</a:t>
            </a:r>
            <a:r>
              <a:rPr lang="en-US" sz="3600" dirty="0">
                <a:latin typeface="Times Nemw Roman"/>
              </a:rPr>
              <a:t> </a:t>
            </a:r>
            <a:r>
              <a:rPr lang="en-US" sz="3600" dirty="0" err="1">
                <a:latin typeface="Times Nemw Roman"/>
              </a:rPr>
              <a:t>tiếng</a:t>
            </a:r>
            <a:r>
              <a:rPr lang="en-US" sz="3600" dirty="0">
                <a:latin typeface="Times Nemw Roman"/>
              </a:rPr>
              <a:t> </a:t>
            </a:r>
            <a:r>
              <a:rPr lang="en-US" sz="3600" dirty="0" err="1">
                <a:latin typeface="Times Nemw Roman"/>
              </a:rPr>
              <a:t>có</a:t>
            </a:r>
            <a:r>
              <a:rPr lang="en-US" sz="3600" dirty="0">
                <a:latin typeface="Times Nemw Roman"/>
              </a:rPr>
              <a:t> </a:t>
            </a:r>
            <a:r>
              <a:rPr lang="en-US" sz="3600" dirty="0" err="1">
                <a:latin typeface="Times Nemw Roman"/>
              </a:rPr>
              <a:t>vần</a:t>
            </a:r>
            <a:endParaRPr lang="en-US" sz="3600" dirty="0">
              <a:latin typeface="Times Nemw Roman"/>
            </a:endParaRPr>
          </a:p>
          <a:p>
            <a:r>
              <a:rPr lang="en-US" sz="3600" dirty="0">
                <a:latin typeface="Times Nem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mw Roman"/>
              </a:rPr>
              <a:t>ươm</a:t>
            </a:r>
            <a:r>
              <a:rPr lang="en-US" sz="3600" dirty="0" smtClean="0">
                <a:solidFill>
                  <a:srgbClr val="FF0000"/>
                </a:solidFill>
                <a:latin typeface="Times Nemw Roman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mw Roman"/>
              </a:rPr>
              <a:t>ươp</a:t>
            </a:r>
            <a:endParaRPr lang="en-US" sz="3600" dirty="0">
              <a:solidFill>
                <a:srgbClr val="FF0000"/>
              </a:solidFill>
              <a:latin typeface="Times Nem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418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53"/>
    </mc:Choice>
    <mc:Fallback xmlns="">
      <p:transition spd="slow" advTm="23853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715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14" y="319314"/>
            <a:ext cx="8287657" cy="40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5" name="TextBox 34"/>
          <p:cNvSpPr txBox="1"/>
          <p:nvPr/>
        </p:nvSpPr>
        <p:spPr>
          <a:xfrm>
            <a:off x="1038912" y="881866"/>
            <a:ext cx="7387770" cy="256501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5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luộm</a:t>
            </a:r>
            <a:r>
              <a:rPr lang="en-US" sz="5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thuộm</a:t>
            </a:r>
            <a:r>
              <a:rPr lang="en-US" sz="5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,    </a:t>
            </a:r>
            <a:r>
              <a:rPr lang="en-US" sz="5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buồm</a:t>
            </a:r>
            <a:endParaRPr lang="en-US" sz="5400" b="1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5400" b="1" dirty="0">
                <a:solidFill>
                  <a:srgbClr val="C00000"/>
                </a:solidFill>
                <a:latin typeface="UTM Avo" panose="02040603050506020204" pitchFamily="18" charset="0"/>
              </a:rPr>
              <a:t>sum </a:t>
            </a:r>
            <a:r>
              <a:rPr lang="en-US" sz="5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họp</a:t>
            </a:r>
            <a:r>
              <a:rPr lang="en-US" sz="5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,          </a:t>
            </a:r>
            <a:r>
              <a:rPr lang="en-US" sz="5400" b="1" dirty="0">
                <a:solidFill>
                  <a:srgbClr val="C00000"/>
                </a:solidFill>
                <a:latin typeface="UTM Avo" panose="02040603050506020204" pitchFamily="18" charset="0"/>
              </a:rPr>
              <a:t>um </a:t>
            </a:r>
            <a:r>
              <a:rPr lang="en-US" sz="5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tùm</a:t>
            </a:r>
            <a:endParaRPr lang="en-US" sz="5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867" y="4235645"/>
            <a:ext cx="1349743" cy="147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4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1" y="101600"/>
            <a:ext cx="1973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 </a:t>
            </a:r>
            <a:r>
              <a:rPr lang="en-US" sz="2800" dirty="0" err="1" smtClean="0"/>
              <a:t>Tập</a:t>
            </a:r>
            <a:r>
              <a:rPr lang="en-US" sz="2800" dirty="0" smtClean="0"/>
              <a:t> </a:t>
            </a:r>
            <a:r>
              <a:rPr lang="en-US" sz="2800" dirty="0" err="1" smtClean="0"/>
              <a:t>đọc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786744" y="101600"/>
            <a:ext cx="425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Phố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Thợ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Nhuộm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145" y="943434"/>
            <a:ext cx="87811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rgbClr val="FF0000"/>
                </a:solidFill>
              </a:rPr>
              <a:t>	</a:t>
            </a:r>
            <a:r>
              <a:rPr lang="en-US" sz="4800" dirty="0" smtClean="0">
                <a:solidFill>
                  <a:srgbClr val="0000CC"/>
                </a:solidFill>
              </a:rPr>
              <a:t>Ở </a:t>
            </a:r>
            <a:r>
              <a:rPr lang="en-US" sz="4800" dirty="0" err="1" smtClean="0">
                <a:solidFill>
                  <a:srgbClr val="0000CC"/>
                </a:solidFill>
              </a:rPr>
              <a:t>Thủ</a:t>
            </a:r>
            <a:r>
              <a:rPr lang="en-US" sz="4800" dirty="0" smtClean="0">
                <a:solidFill>
                  <a:srgbClr val="0000CC"/>
                </a:solidFill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</a:rPr>
              <a:t>đô</a:t>
            </a:r>
            <a:r>
              <a:rPr lang="en-US" sz="4800" dirty="0" smtClean="0">
                <a:solidFill>
                  <a:srgbClr val="0000CC"/>
                </a:solidFill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</a:rPr>
              <a:t>có</a:t>
            </a:r>
            <a:r>
              <a:rPr lang="en-US" sz="4800" dirty="0" smtClean="0">
                <a:solidFill>
                  <a:srgbClr val="0000CC"/>
                </a:solidFill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</a:rPr>
              <a:t>phố</a:t>
            </a:r>
            <a:r>
              <a:rPr lang="en-US" sz="4800" dirty="0" smtClean="0">
                <a:solidFill>
                  <a:srgbClr val="0000CC"/>
                </a:solidFill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</a:rPr>
              <a:t>Thợ</a:t>
            </a:r>
            <a:r>
              <a:rPr lang="en-US" sz="4800" dirty="0" smtClean="0">
                <a:solidFill>
                  <a:srgbClr val="0000CC"/>
                </a:solidFill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</a:rPr>
              <a:t>Nhuộm</a:t>
            </a:r>
            <a:r>
              <a:rPr lang="en-US" sz="4800" dirty="0" smtClean="0">
                <a:solidFill>
                  <a:srgbClr val="0000CC"/>
                </a:solidFill>
              </a:rPr>
              <a:t>. </a:t>
            </a:r>
            <a:r>
              <a:rPr lang="en-US" sz="4800" dirty="0" err="1" smtClean="0">
                <a:solidFill>
                  <a:srgbClr val="0000CC"/>
                </a:solidFill>
              </a:rPr>
              <a:t>Bà</a:t>
            </a:r>
            <a:r>
              <a:rPr lang="en-US" sz="4800" dirty="0" smtClean="0">
                <a:solidFill>
                  <a:srgbClr val="0000CC"/>
                </a:solidFill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</a:rPr>
              <a:t>em</a:t>
            </a:r>
            <a:r>
              <a:rPr lang="en-US" sz="4800" dirty="0" smtClean="0">
                <a:solidFill>
                  <a:srgbClr val="0000CC"/>
                </a:solidFill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</a:rPr>
              <a:t>kể</a:t>
            </a:r>
            <a:r>
              <a:rPr lang="en-US" sz="4800" dirty="0" smtClean="0">
                <a:solidFill>
                  <a:srgbClr val="0000CC"/>
                </a:solidFill>
              </a:rPr>
              <a:t>, </a:t>
            </a:r>
            <a:r>
              <a:rPr lang="en-US" sz="4800" dirty="0" err="1" smtClean="0">
                <a:solidFill>
                  <a:srgbClr val="0000CC"/>
                </a:solidFill>
              </a:rPr>
              <a:t>xưa</a:t>
            </a:r>
            <a:r>
              <a:rPr lang="en-US" sz="4800" dirty="0" smtClean="0">
                <a:solidFill>
                  <a:srgbClr val="0000CC"/>
                </a:solidFill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</a:rPr>
              <a:t>kia</a:t>
            </a:r>
            <a:r>
              <a:rPr lang="en-US" sz="4800" dirty="0" smtClean="0">
                <a:solidFill>
                  <a:srgbClr val="0000CC"/>
                </a:solidFill>
              </a:rPr>
              <a:t>, </a:t>
            </a:r>
            <a:r>
              <a:rPr lang="en-US" sz="4800" dirty="0" err="1" smtClean="0">
                <a:solidFill>
                  <a:srgbClr val="0000CC"/>
                </a:solidFill>
              </a:rPr>
              <a:t>phố</a:t>
            </a:r>
            <a:r>
              <a:rPr lang="en-US" sz="4800" dirty="0" smtClean="0">
                <a:solidFill>
                  <a:srgbClr val="0000CC"/>
                </a:solidFill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</a:rPr>
              <a:t>có</a:t>
            </a:r>
            <a:r>
              <a:rPr lang="en-US" sz="4800" dirty="0" smtClean="0">
                <a:solidFill>
                  <a:srgbClr val="0000CC"/>
                </a:solidFill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</a:rPr>
              <a:t>nghề</a:t>
            </a:r>
            <a:r>
              <a:rPr lang="en-US" sz="4800" dirty="0" smtClean="0">
                <a:solidFill>
                  <a:srgbClr val="0000CC"/>
                </a:solidFill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</a:rPr>
              <a:t>nhuộm</a:t>
            </a:r>
            <a:r>
              <a:rPr lang="en-US" sz="4800" dirty="0" smtClean="0">
                <a:solidFill>
                  <a:srgbClr val="0000CC"/>
                </a:solidFill>
              </a:rPr>
              <a:t>. </a:t>
            </a:r>
            <a:r>
              <a:rPr lang="en-US" sz="4800" dirty="0" err="1" smtClean="0">
                <a:solidFill>
                  <a:srgbClr val="0000CC"/>
                </a:solidFill>
              </a:rPr>
              <a:t>Phố</a:t>
            </a:r>
            <a:r>
              <a:rPr lang="en-US" sz="4800" dirty="0" smtClean="0">
                <a:solidFill>
                  <a:srgbClr val="0000CC"/>
                </a:solidFill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</a:rPr>
              <a:t>tấp</a:t>
            </a:r>
            <a:r>
              <a:rPr lang="en-US" sz="4800" dirty="0" smtClean="0">
                <a:solidFill>
                  <a:srgbClr val="0000CC"/>
                </a:solidFill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</a:rPr>
              <a:t>nập</a:t>
            </a:r>
            <a:r>
              <a:rPr lang="en-US" sz="4800" dirty="0" smtClean="0">
                <a:solidFill>
                  <a:srgbClr val="0000CC"/>
                </a:solidFill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</a:rPr>
              <a:t>và</a:t>
            </a:r>
            <a:r>
              <a:rPr lang="en-US" sz="4800" dirty="0" smtClean="0">
                <a:solidFill>
                  <a:srgbClr val="0000CC"/>
                </a:solidFill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</a:rPr>
              <a:t>đẹp</a:t>
            </a:r>
            <a:r>
              <a:rPr lang="en-US" sz="4800" dirty="0" smtClean="0">
                <a:solidFill>
                  <a:srgbClr val="0000CC"/>
                </a:solidFill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</a:rPr>
              <a:t>lắm</a:t>
            </a:r>
            <a:r>
              <a:rPr lang="en-US" sz="4800" dirty="0" smtClean="0">
                <a:solidFill>
                  <a:srgbClr val="0000CC"/>
                </a:solidFill>
              </a:rPr>
              <a:t>. </a:t>
            </a:r>
            <a:r>
              <a:rPr lang="en-US" sz="4800" dirty="0" err="1" smtClean="0">
                <a:solidFill>
                  <a:srgbClr val="0000CC"/>
                </a:solidFill>
              </a:rPr>
              <a:t>Bà</a:t>
            </a:r>
            <a:r>
              <a:rPr lang="en-US" sz="4800" dirty="0" smtClean="0">
                <a:solidFill>
                  <a:srgbClr val="0000CC"/>
                </a:solidFill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</a:rPr>
              <a:t>hứa</a:t>
            </a:r>
            <a:r>
              <a:rPr lang="en-US" sz="4800" dirty="0" smtClean="0">
                <a:solidFill>
                  <a:srgbClr val="0000CC"/>
                </a:solidFill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</a:rPr>
              <a:t>đưa</a:t>
            </a:r>
            <a:r>
              <a:rPr lang="en-US" sz="4800" dirty="0" smtClean="0">
                <a:solidFill>
                  <a:srgbClr val="0000CC"/>
                </a:solidFill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</a:rPr>
              <a:t>em</a:t>
            </a:r>
            <a:r>
              <a:rPr lang="en-US" sz="4800" dirty="0" smtClean="0">
                <a:solidFill>
                  <a:srgbClr val="0000CC"/>
                </a:solidFill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</a:rPr>
              <a:t>đi</a:t>
            </a:r>
            <a:r>
              <a:rPr lang="en-US" sz="4800" dirty="0" smtClean="0">
                <a:solidFill>
                  <a:srgbClr val="0000CC"/>
                </a:solidFill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</a:rPr>
              <a:t>thăm</a:t>
            </a:r>
            <a:r>
              <a:rPr lang="en-US" sz="4800" dirty="0" smtClean="0">
                <a:solidFill>
                  <a:srgbClr val="0000CC"/>
                </a:solidFill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</a:rPr>
              <a:t>phố</a:t>
            </a:r>
            <a:r>
              <a:rPr lang="en-US" sz="4800" dirty="0" smtClean="0">
                <a:solidFill>
                  <a:srgbClr val="0000CC"/>
                </a:solidFill>
              </a:rPr>
              <a:t>. </a:t>
            </a:r>
            <a:r>
              <a:rPr lang="en-US" sz="4800" dirty="0" err="1" smtClean="0">
                <a:solidFill>
                  <a:srgbClr val="0000CC"/>
                </a:solidFill>
              </a:rPr>
              <a:t>Bà</a:t>
            </a:r>
            <a:r>
              <a:rPr lang="en-US" sz="4800" dirty="0" smtClean="0">
                <a:solidFill>
                  <a:srgbClr val="0000CC"/>
                </a:solidFill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</a:rPr>
              <a:t>sẽ</a:t>
            </a:r>
            <a:r>
              <a:rPr lang="en-US" sz="4800" dirty="0" smtClean="0">
                <a:solidFill>
                  <a:srgbClr val="0000CC"/>
                </a:solidFill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</a:rPr>
              <a:t>kể</a:t>
            </a:r>
            <a:r>
              <a:rPr lang="en-US" sz="4800" dirty="0" smtClean="0">
                <a:solidFill>
                  <a:srgbClr val="0000CC"/>
                </a:solidFill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</a:rPr>
              <a:t>cho</a:t>
            </a:r>
            <a:r>
              <a:rPr lang="en-US" sz="4800" dirty="0" smtClean="0">
                <a:solidFill>
                  <a:srgbClr val="0000CC"/>
                </a:solidFill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</a:rPr>
              <a:t>em</a:t>
            </a:r>
            <a:r>
              <a:rPr lang="en-US" sz="4800" dirty="0" smtClean="0">
                <a:solidFill>
                  <a:srgbClr val="0000CC"/>
                </a:solidFill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</a:rPr>
              <a:t>nghe</a:t>
            </a:r>
            <a:r>
              <a:rPr lang="en-US" sz="4800" dirty="0" smtClean="0">
                <a:solidFill>
                  <a:srgbClr val="0000CC"/>
                </a:solidFill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</a:rPr>
              <a:t>thêm</a:t>
            </a:r>
            <a:r>
              <a:rPr lang="en-US" sz="4800" dirty="0" smtClean="0">
                <a:solidFill>
                  <a:srgbClr val="0000CC"/>
                </a:solidFill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</a:rPr>
              <a:t>về</a:t>
            </a:r>
            <a:r>
              <a:rPr lang="en-US" sz="4800" dirty="0" smtClean="0">
                <a:solidFill>
                  <a:srgbClr val="0000CC"/>
                </a:solidFill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</a:rPr>
              <a:t>nghề</a:t>
            </a:r>
            <a:r>
              <a:rPr lang="en-US" sz="4800" dirty="0" smtClean="0">
                <a:solidFill>
                  <a:srgbClr val="0000CC"/>
                </a:solidFill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</a:rPr>
              <a:t>nhuộm</a:t>
            </a:r>
            <a:r>
              <a:rPr lang="en-US" sz="4800" dirty="0" smtClean="0">
                <a:solidFill>
                  <a:srgbClr val="0000CC"/>
                </a:solidFill>
              </a:rPr>
              <a:t>.</a:t>
            </a:r>
            <a:endParaRPr lang="en-US" sz="4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85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49947" y="1572221"/>
            <a:ext cx="3991428" cy="333360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87" tIns="26744" rIns="53487" bIns="26744" rtlCol="0" anchor="ctr"/>
          <a:lstStyle/>
          <a:p>
            <a:pPr algn="ctr" defTabSz="534924"/>
            <a:endParaRPr lang="en-US" sz="11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42" y="2063895"/>
            <a:ext cx="3497840" cy="1900670"/>
          </a:xfrm>
          <a:prstGeom prst="rect">
            <a:avLst/>
          </a:prstGeom>
          <a:noFill/>
        </p:spPr>
        <p:txBody>
          <a:bodyPr wrap="square" lIns="53487" tIns="26744" rIns="53487" bIns="26744" rtlCol="0">
            <a:spAutoFit/>
          </a:bodyPr>
          <a:lstStyle/>
          <a:p>
            <a:pPr algn="ctr" defTabSz="534924"/>
            <a:r>
              <a:rPr lang="en-US" sz="120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ươm</a:t>
            </a:r>
            <a:endParaRPr lang="en-US" sz="120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70019" y="1595054"/>
            <a:ext cx="3778897" cy="331077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87" tIns="26744" rIns="53487" bIns="26744" rtlCol="0" anchor="ctr"/>
          <a:lstStyle/>
          <a:p>
            <a:pPr algn="ctr" defTabSz="534924"/>
            <a:endParaRPr lang="en-US" sz="11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3855" y="2129035"/>
            <a:ext cx="3014419" cy="1900670"/>
          </a:xfrm>
          <a:prstGeom prst="rect">
            <a:avLst/>
          </a:prstGeom>
          <a:noFill/>
        </p:spPr>
        <p:txBody>
          <a:bodyPr wrap="square" lIns="53487" tIns="26744" rIns="53487" bIns="26744" rtlCol="0">
            <a:spAutoFit/>
          </a:bodyPr>
          <a:lstStyle/>
          <a:p>
            <a:pPr algn="ctr" defTabSz="534924"/>
            <a:r>
              <a:rPr lang="en-US" sz="120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ươp</a:t>
            </a:r>
            <a:endParaRPr lang="en-US" sz="120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23067" y="-1264"/>
            <a:ext cx="3313340" cy="1439005"/>
          </a:xfrm>
          <a:prstGeom prst="rect">
            <a:avLst/>
          </a:prstGeom>
          <a:noFill/>
        </p:spPr>
        <p:txBody>
          <a:bodyPr wrap="square" lIns="53487" tIns="26744" rIns="53487" bIns="26744" rtlCol="0">
            <a:spAutoFit/>
          </a:bodyPr>
          <a:lstStyle/>
          <a:p>
            <a:pPr algn="ctr" defTabSz="534924">
              <a:lnSpc>
                <a:spcPct val="150000"/>
              </a:lnSpc>
            </a:pPr>
            <a:r>
              <a:rPr lang="en-US" sz="6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54</a:t>
            </a:r>
            <a:r>
              <a:rPr lang="en-US" sz="60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  <a:r>
              <a:rPr lang="en-US" sz="6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90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713374"/>
            <a:ext cx="9141569" cy="500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2430" y="7133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856343"/>
            <a:ext cx="8868228" cy="4717143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99" y="1190170"/>
            <a:ext cx="3649801" cy="4093029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sp>
        <p:nvSpPr>
          <p:cNvPr id="15" name="TextBox 14"/>
          <p:cNvSpPr txBox="1"/>
          <p:nvPr/>
        </p:nvSpPr>
        <p:spPr>
          <a:xfrm>
            <a:off x="4564743" y="1531939"/>
            <a:ext cx="4143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</a:rPr>
              <a:t>b</a:t>
            </a:r>
            <a:r>
              <a:rPr lang="en-US" sz="5400" b="1" dirty="0" err="1" smtClean="0">
                <a:solidFill>
                  <a:srgbClr val="FF0000"/>
                </a:solidFill>
              </a:rPr>
              <a:t>ươm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</a:rPr>
              <a:t>b</a:t>
            </a:r>
            <a:r>
              <a:rPr lang="en-US" sz="5400" b="1" dirty="0" err="1" smtClean="0">
                <a:solidFill>
                  <a:srgbClr val="FF0000"/>
                </a:solidFill>
              </a:rPr>
              <a:t>ướm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14689" y="2643488"/>
            <a:ext cx="1872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</a:rPr>
              <a:t>ươm</a:t>
            </a:r>
            <a:r>
              <a:rPr lang="en-US" sz="54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4" y="1171554"/>
            <a:ext cx="3701143" cy="3995531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4755466" y="1349258"/>
            <a:ext cx="3967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</a:rPr>
              <a:t>q</a:t>
            </a:r>
            <a:r>
              <a:rPr lang="en-US" sz="5400" b="1" dirty="0" err="1" smtClean="0">
                <a:solidFill>
                  <a:srgbClr val="0000CC"/>
                </a:solidFill>
              </a:rPr>
              <a:t>uả</a:t>
            </a:r>
            <a:r>
              <a:rPr lang="en-US" sz="5400" b="1" dirty="0" smtClean="0">
                <a:solidFill>
                  <a:srgbClr val="0000CC"/>
                </a:solidFill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</a:rPr>
              <a:t>m</a:t>
            </a:r>
            <a:r>
              <a:rPr lang="en-US" sz="5400" b="1" dirty="0" err="1" smtClean="0">
                <a:solidFill>
                  <a:srgbClr val="FF0000"/>
                </a:solidFill>
              </a:rPr>
              <a:t>ướp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76282" y="2395812"/>
            <a:ext cx="2269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CC"/>
                </a:solidFill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</a:rPr>
              <a:t>m</a:t>
            </a:r>
            <a:r>
              <a:rPr lang="en-US" sz="5400" b="1" dirty="0" err="1" smtClean="0">
                <a:solidFill>
                  <a:srgbClr val="FF0000"/>
                </a:solidFill>
              </a:rPr>
              <a:t>ướp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6710" y="3371949"/>
            <a:ext cx="1606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CC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ươp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43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936" y="1488393"/>
            <a:ext cx="42034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</a:rPr>
              <a:t>ươm</a:t>
            </a:r>
            <a:r>
              <a:rPr lang="en-US" sz="9600" b="1" dirty="0" smtClean="0">
                <a:solidFill>
                  <a:srgbClr val="0000CC"/>
                </a:solidFill>
              </a:rPr>
              <a:t> 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5210" y="1452786"/>
            <a:ext cx="42034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</a:rPr>
              <a:t>ươp</a:t>
            </a:r>
            <a:r>
              <a:rPr lang="en-US" sz="9600" b="1" dirty="0" smtClean="0">
                <a:solidFill>
                  <a:srgbClr val="0000CC"/>
                </a:solidFill>
              </a:rPr>
              <a:t> 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942" y="1491868"/>
            <a:ext cx="42034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</a:rPr>
              <a:t>ươ</a:t>
            </a:r>
            <a:r>
              <a:rPr lang="en-US" sz="9600" b="1" dirty="0" err="1" smtClean="0">
                <a:solidFill>
                  <a:srgbClr val="006699"/>
                </a:solidFill>
              </a:rPr>
              <a:t>m</a:t>
            </a:r>
            <a:r>
              <a:rPr lang="en-US" sz="9600" b="1" dirty="0" smtClean="0">
                <a:solidFill>
                  <a:srgbClr val="0000CC"/>
                </a:solidFill>
              </a:rPr>
              <a:t> 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9316" y="1452789"/>
            <a:ext cx="2940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</a:rPr>
              <a:t>ươ</a:t>
            </a:r>
            <a:r>
              <a:rPr lang="en-US" sz="9600" b="1" dirty="0" err="1" smtClean="0">
                <a:solidFill>
                  <a:srgbClr val="006600"/>
                </a:solidFill>
              </a:rPr>
              <a:t>p</a:t>
            </a:r>
            <a:r>
              <a:rPr lang="en-US" sz="9600" b="1" dirty="0" smtClean="0">
                <a:solidFill>
                  <a:srgbClr val="0000CC"/>
                </a:solidFill>
              </a:rPr>
              <a:t> </a:t>
            </a:r>
            <a:endParaRPr lang="en-US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8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378" y="1679736"/>
            <a:ext cx="4497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</a:rPr>
              <a:t>b</a:t>
            </a:r>
            <a:r>
              <a:rPr lang="en-US" sz="5400" b="1" dirty="0" err="1" smtClean="0">
                <a:solidFill>
                  <a:srgbClr val="FF0000"/>
                </a:solidFill>
              </a:rPr>
              <a:t>ươm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</a:rPr>
              <a:t>b</a:t>
            </a:r>
            <a:r>
              <a:rPr lang="en-US" sz="5400" b="1" dirty="0" err="1" smtClean="0">
                <a:solidFill>
                  <a:srgbClr val="FF0000"/>
                </a:solidFill>
              </a:rPr>
              <a:t>ướm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124" y="2631634"/>
            <a:ext cx="2344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</a:rPr>
              <a:t>ươm</a:t>
            </a:r>
            <a:r>
              <a:rPr lang="en-US" sz="54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8662" y="1635244"/>
            <a:ext cx="3967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</a:rPr>
              <a:t>q</a:t>
            </a:r>
            <a:r>
              <a:rPr lang="en-US" sz="5400" b="1" dirty="0" err="1" smtClean="0">
                <a:solidFill>
                  <a:srgbClr val="0000CC"/>
                </a:solidFill>
              </a:rPr>
              <a:t>uả</a:t>
            </a:r>
            <a:r>
              <a:rPr lang="en-US" sz="5400" b="1" dirty="0" smtClean="0">
                <a:solidFill>
                  <a:srgbClr val="0000CC"/>
                </a:solidFill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</a:rPr>
              <a:t>m</a:t>
            </a:r>
            <a:r>
              <a:rPr lang="en-US" sz="5400" b="1" dirty="0" err="1" smtClean="0">
                <a:solidFill>
                  <a:srgbClr val="FF0000"/>
                </a:solidFill>
              </a:rPr>
              <a:t>ướp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79478" y="2681798"/>
            <a:ext cx="2269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CC"/>
                </a:solidFill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</a:rPr>
              <a:t>m</a:t>
            </a:r>
            <a:r>
              <a:rPr lang="en-US" sz="5400" b="1" dirty="0" err="1" smtClean="0">
                <a:solidFill>
                  <a:srgbClr val="FF0000"/>
                </a:solidFill>
              </a:rPr>
              <a:t>ướp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69906" y="3657935"/>
            <a:ext cx="1606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CC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ươp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2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|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2550</TotalTime>
  <Words>313</Words>
  <Application>Microsoft Office PowerPoint</Application>
  <PresentationFormat>On-screen Show (16:10)</PresentationFormat>
  <Paragraphs>78</Paragraphs>
  <Slides>21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Times Nemw Roman</vt:lpstr>
      <vt:lpstr>UTM Avo</vt:lpstr>
      <vt:lpstr>Times New Roman</vt:lpstr>
      <vt:lpstr>Calibri</vt:lpstr>
      <vt:lpstr>宋体</vt:lpstr>
      <vt:lpstr>仓耳玄三M W05</vt:lpstr>
      <vt:lpstr>VNI-Avo</vt:lpstr>
      <vt:lpstr>HP001 4 hàng</vt:lpstr>
      <vt:lpstr>Lato Regular</vt:lpstr>
      <vt:lpstr>.VnAvant</vt:lpstr>
      <vt:lpstr>VNI-Thufap2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TT</cp:lastModifiedBy>
  <cp:revision>303</cp:revision>
  <dcterms:created xsi:type="dcterms:W3CDTF">2020-02-10T09:35:50Z</dcterms:created>
  <dcterms:modified xsi:type="dcterms:W3CDTF">2021-11-20T08:29:18Z</dcterms:modified>
</cp:coreProperties>
</file>