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7" r:id="rId2"/>
    <p:sldId id="263" r:id="rId3"/>
    <p:sldId id="274" r:id="rId4"/>
    <p:sldId id="277" r:id="rId5"/>
    <p:sldId id="278" r:id="rId6"/>
    <p:sldId id="279" r:id="rId7"/>
    <p:sldId id="288" r:id="rId8"/>
    <p:sldId id="259" r:id="rId9"/>
    <p:sldId id="280" r:id="rId10"/>
    <p:sldId id="281" r:id="rId11"/>
    <p:sldId id="282" r:id="rId12"/>
    <p:sldId id="283" r:id="rId13"/>
    <p:sldId id="286" r:id="rId14"/>
    <p:sldId id="267" r:id="rId15"/>
    <p:sldId id="271" r:id="rId16"/>
  </p:sldIdLst>
  <p:sldSz cx="9144000" cy="5143500" type="screen16x9"/>
  <p:notesSz cx="6858000" cy="9144000"/>
  <p:embeddedFontLst>
    <p:embeddedFont>
      <p:font typeface="Cambria Math" pitchFamily="18" charset="0"/>
      <p:regular r:id="rId18"/>
    </p:embeddedFont>
    <p:embeddedFont>
      <p:font typeface="Tahoma" pitchFamily="34" charset="0"/>
      <p:regular r:id="rId19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  <p:embeddedFont>
      <p:font typeface=".VnTime" pitchFamily="34" charset="0"/>
      <p:regular r:id="rId26"/>
      <p:bold r:id="rId27"/>
      <p:italic r:id="rId28"/>
      <p:boldItalic r:id="rId29"/>
    </p:embeddedFont>
    <p:embeddedFont>
      <p:font typeface="DFGothic-EB" charset="-128"/>
      <p:regular r:id="rId30"/>
    </p:embeddedFont>
  </p:embeddedFontLst>
  <p:custDataLst>
    <p:tags r:id="rId3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4AD"/>
    <a:srgbClr val="FFF8E5"/>
    <a:srgbClr val="FFFCF3"/>
    <a:srgbClr val="F6F8FC"/>
    <a:srgbClr val="FDF3ED"/>
    <a:srgbClr val="FF6600"/>
    <a:srgbClr val="FF9933"/>
    <a:srgbClr val="0095D2"/>
    <a:srgbClr val="212C7A"/>
    <a:srgbClr val="D42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792" autoAdjust="0"/>
  </p:normalViewPr>
  <p:slideViewPr>
    <p:cSldViewPr snapToGrid="0">
      <p:cViewPr>
        <p:scale>
          <a:sx n="116" d="100"/>
          <a:sy n="116" d="100"/>
        </p:scale>
        <p:origin x="-606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5D1-A429-4E86-BBDC-05BB43D7D539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676-A16B-461A-BE0A-3074479F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10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092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09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30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265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4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Chốt: Thứ tự thực hiện phép tính trong biểu thức số có ngoặc đơn và không có ngoặc đơn.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51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Chốt dạng toán, chốt cách chia nhẩm cho 0,5.</a:t>
            </a:r>
            <a:r>
              <a:rPr lang="en-US" sz="1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147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Chốt: Thực hiện 4 phép tính với STP, tìm số hạng, thừa số, số bị trừ.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23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30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66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7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7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1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8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1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/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/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/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/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5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8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26" Type="http://schemas.openxmlformats.org/officeDocument/2006/relationships/image" Target="../media/image13.png"/><Relationship Id="rId3" Type="http://schemas.openxmlformats.org/officeDocument/2006/relationships/image" Target="../media/image23.png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24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1.png"/><Relationship Id="rId27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26" Type="http://schemas.openxmlformats.org/officeDocument/2006/relationships/image" Target="../media/image13.png"/><Relationship Id="rId3" Type="http://schemas.openxmlformats.org/officeDocument/2006/relationships/image" Target="../media/image23.png"/><Relationship Id="rId21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3.wdp"/><Relationship Id="rId24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1.png"/><Relationship Id="rId27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image" Target="../media/image4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46.gif"/><Relationship Id="rId5" Type="http://schemas.openxmlformats.org/officeDocument/2006/relationships/slide" Target="slide4.xml"/><Relationship Id="rId10" Type="http://schemas.openxmlformats.org/officeDocument/2006/relationships/image" Target="../media/image45.gif"/><Relationship Id="rId4" Type="http://schemas.openxmlformats.org/officeDocument/2006/relationships/image" Target="../media/image43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80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slide" Target="slide3.xml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26" Type="http://schemas.openxmlformats.org/officeDocument/2006/relationships/image" Target="../media/image13.png"/><Relationship Id="rId3" Type="http://schemas.openxmlformats.org/officeDocument/2006/relationships/image" Target="../media/image23.png"/><Relationship Id="rId21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3.wdp"/><Relationship Id="rId24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1.png"/><Relationship Id="rId27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1151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47" y="-28244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95715" y="191878"/>
            <a:ext cx="8198506" cy="4374266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35" y="162460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0" y="4408094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175" y="2617966"/>
            <a:ext cx="1863588" cy="1863588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835599" y="1660878"/>
            <a:ext cx="7363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CHÀO MỪNG CÁC THẦY CÔ VỀ DỰ GIỜ MÔN TOÁN</a:t>
            </a:r>
            <a:endParaRPr lang="zh-CN" altLang="en-US" sz="14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6" y="50824"/>
            <a:ext cx="1270865" cy="12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9C32B075-8564-4A76-B505-5EF0331F3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8" y="154593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>
                <a:latin typeface="Times New Roman" panose="02020603050405020304" pitchFamily="18" charset="0"/>
              </a:rPr>
              <a:t>Tính: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0DB9CDAC-1CA7-49FF-B11C-C6287DDD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551" y="750945"/>
            <a:ext cx="63959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a) (128,4 – 73,2) : 2,4 – 18,32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4D7A914A-9851-40FD-9517-EB880E1CC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36" y="2051990"/>
            <a:ext cx="61171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                    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23  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– 18,32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="" xmlns:a16="http://schemas.microsoft.com/office/drawing/2014/main" id="{12CF9829-1261-4590-84E3-37B01FF06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36" y="2689938"/>
            <a:ext cx="53022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=                             4,68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D148C8F1-8E22-4201-A154-6E0AD24D5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36" y="1397276"/>
            <a:ext cx="61171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       55,2        : 2,4 – 18,32</a:t>
            </a:r>
          </a:p>
        </p:txBody>
      </p:sp>
    </p:spTree>
    <p:extLst>
      <p:ext uri="{BB962C8B-B14F-4D97-AF65-F5344CB8AC3E}">
        <p14:creationId xmlns:p14="http://schemas.microsoft.com/office/powerpoint/2010/main" val="39131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="" xmlns:a16="http://schemas.microsoft.com/office/drawing/2014/main" id="{C6894039-B45A-4628-8CB5-3DFC17597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55395"/>
            <a:ext cx="89741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Một động cơ mỗi giờ chảy hết 0,5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dầu. Hỏi có 120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 thì động cơ đó chạy được bao nhiêu giờ?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="" xmlns:a16="http://schemas.microsoft.com/office/drawing/2014/main" id="{177DD1C2-E34E-4B1F-AFD7-146D6C1DC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56382"/>
            <a:ext cx="3962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Tóm tắt: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0,5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dầu: 1giờ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120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dầu:...? giờ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="" xmlns:a16="http://schemas.microsoft.com/office/drawing/2014/main" id="{64D6D14B-3889-4E79-BE88-6AB8E9CA5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586" y="1529291"/>
            <a:ext cx="6019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2800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latin typeface="Times New Roman" panose="02020603050405020304" pitchFamily="18" charset="0"/>
              </a:rPr>
              <a:t>Số giờ động cơ đó chạy được là: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     120  :  0,5  =  240 (giờ)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                 Đáp số: 240 giờ.</a:t>
            </a:r>
          </a:p>
        </p:txBody>
      </p:sp>
    </p:spTree>
    <p:extLst>
      <p:ext uri="{BB962C8B-B14F-4D97-AF65-F5344CB8AC3E}">
        <p14:creationId xmlns:p14="http://schemas.microsoft.com/office/powerpoint/2010/main" val="10294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="" xmlns:a16="http://schemas.microsoft.com/office/drawing/2014/main" id="{54F2FA7F-1455-4C13-AA1A-39C91D0EA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7" y="677224"/>
            <a:ext cx="6781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4. </a:t>
            </a:r>
            <a:r>
              <a:rPr lang="en-US" sz="3600" b="1">
                <a:latin typeface="Times New Roman" pitchFamily="18" charset="0"/>
              </a:rPr>
              <a:t>Tìm  </a:t>
            </a:r>
            <a:r>
              <a:rPr lang="en-US" sz="3600" b="1" i="1">
                <a:latin typeface="Times New Roman" pitchFamily="18" charset="0"/>
              </a:rPr>
              <a:t>x</a:t>
            </a:r>
            <a:r>
              <a:rPr lang="en-US" sz="3600" b="1"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AutoNum type="alphaLcParenR"/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 -  1,27  =  13,5  :  4,5	  </a:t>
            </a:r>
          </a:p>
          <a:p>
            <a:pPr>
              <a:spcBef>
                <a:spcPct val="50000"/>
              </a:spcBef>
              <a:buFontTx/>
              <a:buAutoNum type="alphaLcParenR" startAt="2"/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 +  18,7  =  50,5  :  2,5	        </a:t>
            </a:r>
          </a:p>
        </p:txBody>
      </p:sp>
    </p:spTree>
    <p:extLst>
      <p:ext uri="{BB962C8B-B14F-4D97-AF65-F5344CB8AC3E}">
        <p14:creationId xmlns:p14="http://schemas.microsoft.com/office/powerpoint/2010/main" val="41524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3719384" y="335674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2" y="444470"/>
            <a:ext cx="5237068" cy="30815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262960" y="58092"/>
            <a:ext cx="2409568" cy="2253178"/>
            <a:chOff x="5140411" y="337907"/>
            <a:chExt cx="2224216" cy="2079856"/>
          </a:xfrm>
        </p:grpSpPr>
        <p:sp>
          <p:nvSpPr>
            <p:cNvPr id="6" name="任意多边形 5"/>
            <p:cNvSpPr/>
            <p:nvPr/>
          </p:nvSpPr>
          <p:spPr>
            <a:xfrm>
              <a:off x="5140411" y="337907"/>
              <a:ext cx="2224216" cy="207985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620371">
              <a:off x="5318783" y="504702"/>
              <a:ext cx="1867472" cy="174626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587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22510" y="2449844"/>
            <a:ext cx="2121490" cy="1983797"/>
            <a:chOff x="6434704" y="2439922"/>
            <a:chExt cx="1923535" cy="1798690"/>
          </a:xfrm>
        </p:grpSpPr>
        <p:sp>
          <p:nvSpPr>
            <p:cNvPr id="8" name="任意多边形 7"/>
            <p:cNvSpPr/>
            <p:nvPr/>
          </p:nvSpPr>
          <p:spPr>
            <a:xfrm>
              <a:off x="6434704" y="2439922"/>
              <a:ext cx="1923535" cy="1798690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rot="620371">
              <a:off x="6593941" y="2537049"/>
              <a:ext cx="1615017" cy="151019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E028A45-F845-4614-B72B-655D1B6FD267}"/>
              </a:ext>
            </a:extLst>
          </p:cNvPr>
          <p:cNvSpPr/>
          <p:nvPr/>
        </p:nvSpPr>
        <p:spPr>
          <a:xfrm>
            <a:off x="821074" y="2071609"/>
            <a:ext cx="3897221" cy="1189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502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764834" y="0"/>
            <a:ext cx="7235343" cy="2709122"/>
          </a:xfrm>
          <a:custGeom>
            <a:avLst/>
            <a:gdLst>
              <a:gd name="connsiteX0" fmla="*/ 3505200 w 7068065"/>
              <a:gd name="connsiteY0" fmla="*/ 0 h 2892216"/>
              <a:gd name="connsiteX1" fmla="*/ 6359611 w 7068065"/>
              <a:gd name="connsiteY1" fmla="*/ 679622 h 2892216"/>
              <a:gd name="connsiteX2" fmla="*/ 5523574 w 7068065"/>
              <a:gd name="connsiteY2" fmla="*/ 1160188 h 2892216"/>
              <a:gd name="connsiteX3" fmla="*/ 5173888 w 7068065"/>
              <a:gd name="connsiteY3" fmla="*/ 1228882 h 2892216"/>
              <a:gd name="connsiteX4" fmla="*/ 5221334 w 7068065"/>
              <a:gd name="connsiteY4" fmla="*/ 1243989 h 2892216"/>
              <a:gd name="connsiteX5" fmla="*/ 5708822 w 7068065"/>
              <a:gd name="connsiteY5" fmla="*/ 1623972 h 2892216"/>
              <a:gd name="connsiteX6" fmla="*/ 5706335 w 7068065"/>
              <a:gd name="connsiteY6" fmla="*/ 1635698 h 2892216"/>
              <a:gd name="connsiteX7" fmla="*/ 5809583 w 7068065"/>
              <a:gd name="connsiteY7" fmla="*/ 1649041 h 2892216"/>
              <a:gd name="connsiteX8" fmla="*/ 7068065 w 7068065"/>
              <a:gd name="connsiteY8" fmla="*/ 2212594 h 2892216"/>
              <a:gd name="connsiteX9" fmla="*/ 4213654 w 7068065"/>
              <a:gd name="connsiteY9" fmla="*/ 2892216 h 2892216"/>
              <a:gd name="connsiteX10" fmla="*/ 1359243 w 7068065"/>
              <a:gd name="connsiteY10" fmla="*/ 2212594 h 2892216"/>
              <a:gd name="connsiteX11" fmla="*/ 1361730 w 7068065"/>
              <a:gd name="connsiteY11" fmla="*/ 2200868 h 2892216"/>
              <a:gd name="connsiteX12" fmla="*/ 1258483 w 7068065"/>
              <a:gd name="connsiteY12" fmla="*/ 2187525 h 2892216"/>
              <a:gd name="connsiteX13" fmla="*/ 0 w 7068065"/>
              <a:gd name="connsiteY13" fmla="*/ 1623972 h 2892216"/>
              <a:gd name="connsiteX14" fmla="*/ 836038 w 7068065"/>
              <a:gd name="connsiteY14" fmla="*/ 1143407 h 2892216"/>
              <a:gd name="connsiteX15" fmla="*/ 1185724 w 7068065"/>
              <a:gd name="connsiteY15" fmla="*/ 1074712 h 2892216"/>
              <a:gd name="connsiteX16" fmla="*/ 1138278 w 7068065"/>
              <a:gd name="connsiteY16" fmla="*/ 1059605 h 2892216"/>
              <a:gd name="connsiteX17" fmla="*/ 650789 w 7068065"/>
              <a:gd name="connsiteY17" fmla="*/ 679622 h 2892216"/>
              <a:gd name="connsiteX18" fmla="*/ 3505200 w 7068065"/>
              <a:gd name="connsiteY18" fmla="*/ 0 h 289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68065" h="2892216">
                <a:moveTo>
                  <a:pt x="3505200" y="0"/>
                </a:moveTo>
                <a:cubicBezTo>
                  <a:pt x="5081648" y="0"/>
                  <a:pt x="6359611" y="304277"/>
                  <a:pt x="6359611" y="679622"/>
                </a:cubicBezTo>
                <a:cubicBezTo>
                  <a:pt x="6359611" y="867295"/>
                  <a:pt x="6040120" y="1037200"/>
                  <a:pt x="5523574" y="1160188"/>
                </a:cubicBezTo>
                <a:lnTo>
                  <a:pt x="5173888" y="1228882"/>
                </a:lnTo>
                <a:lnTo>
                  <a:pt x="5221334" y="1243989"/>
                </a:lnTo>
                <a:cubicBezTo>
                  <a:pt x="5529109" y="1352457"/>
                  <a:pt x="5708822" y="1483218"/>
                  <a:pt x="5708822" y="1623972"/>
                </a:cubicBezTo>
                <a:lnTo>
                  <a:pt x="5706335" y="1635698"/>
                </a:lnTo>
                <a:lnTo>
                  <a:pt x="5809583" y="1649041"/>
                </a:lnTo>
                <a:cubicBezTo>
                  <a:pt x="6568861" y="1771174"/>
                  <a:pt x="7068065" y="1978004"/>
                  <a:pt x="7068065" y="2212594"/>
                </a:cubicBezTo>
                <a:cubicBezTo>
                  <a:pt x="7068065" y="2587939"/>
                  <a:pt x="5790102" y="2892216"/>
                  <a:pt x="4213654" y="2892216"/>
                </a:cubicBezTo>
                <a:cubicBezTo>
                  <a:pt x="2637206" y="2892216"/>
                  <a:pt x="1359243" y="2587939"/>
                  <a:pt x="1359243" y="2212594"/>
                </a:cubicBezTo>
                <a:lnTo>
                  <a:pt x="1361730" y="2200868"/>
                </a:lnTo>
                <a:lnTo>
                  <a:pt x="1258483" y="2187525"/>
                </a:lnTo>
                <a:cubicBezTo>
                  <a:pt x="499204" y="2065392"/>
                  <a:pt x="0" y="1858563"/>
                  <a:pt x="0" y="1623972"/>
                </a:cubicBezTo>
                <a:cubicBezTo>
                  <a:pt x="0" y="1436300"/>
                  <a:pt x="319491" y="1266394"/>
                  <a:pt x="836038" y="1143407"/>
                </a:cubicBezTo>
                <a:lnTo>
                  <a:pt x="1185724" y="1074712"/>
                </a:lnTo>
                <a:lnTo>
                  <a:pt x="1138278" y="1059605"/>
                </a:lnTo>
                <a:cubicBezTo>
                  <a:pt x="830503" y="951137"/>
                  <a:pt x="650789" y="820376"/>
                  <a:pt x="650789" y="679622"/>
                </a:cubicBezTo>
                <a:cubicBezTo>
                  <a:pt x="650789" y="304277"/>
                  <a:pt x="1928753" y="0"/>
                  <a:pt x="35052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959">
            <a:off x="288172" y="-339179"/>
            <a:ext cx="1746222" cy="180273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45711" y="157205"/>
            <a:ext cx="4554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zh-CN" sz="240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zh-CN" sz="24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 </a:t>
            </a:r>
            <a:r>
              <a:rPr lang="en-US" altLang="zh-CN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nay các con đã được ôn lại những kiến thức nào?</a:t>
            </a:r>
            <a:endParaRPr lang="zh-CN" altLang="en-US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29004" y="1184341"/>
            <a:ext cx="4401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zh-CN" sz="240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zh-CN" sz="24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</a:t>
            </a:r>
            <a:r>
              <a:rPr lang="en-US" altLang="zh-CN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bài đúng và nhanh, chúng mình cần làm gì?</a:t>
            </a:r>
            <a:endParaRPr lang="zh-CN" altLang="en-US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E138DB1-B3B1-448A-A7AA-B6B5BAD29EC0}"/>
              </a:ext>
            </a:extLst>
          </p:cNvPr>
          <p:cNvGrpSpPr/>
          <p:nvPr/>
        </p:nvGrpSpPr>
        <p:grpSpPr>
          <a:xfrm>
            <a:off x="6164972" y="-60171"/>
            <a:ext cx="2824599" cy="2071450"/>
            <a:chOff x="5906380" y="-310277"/>
            <a:chExt cx="2824599" cy="20714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64728A3-65B9-40E9-B975-7142F9EBC850}"/>
                </a:ext>
              </a:extLst>
            </p:cNvPr>
            <p:cNvSpPr/>
            <p:nvPr/>
          </p:nvSpPr>
          <p:spPr>
            <a:xfrm rot="20835129">
              <a:off x="6094935" y="-33226"/>
              <a:ext cx="2636044" cy="1794399"/>
            </a:xfrm>
            <a:prstGeom prst="roundRect">
              <a:avLst/>
            </a:prstGeom>
            <a:solidFill>
              <a:srgbClr val="FFF8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>
                  <a:solidFill>
                    <a:srgbClr val="0B54A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Thực hiện các phép tính với số thập phân</a:t>
              </a:r>
            </a:p>
            <a:p>
              <a:pPr algn="just"/>
              <a:r>
                <a:rPr lang="en-US" sz="1800">
                  <a:solidFill>
                    <a:srgbClr val="0B54A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Tìm thành phần chưa biết</a:t>
              </a:r>
            </a:p>
            <a:p>
              <a:pPr algn="just"/>
              <a:r>
                <a:rPr lang="en-US" sz="1800">
                  <a:solidFill>
                    <a:srgbClr val="0B54A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Giải toán có lời văn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1651" y="-310277"/>
              <a:ext cx="434751" cy="434751"/>
            </a:xfrm>
            <a:prstGeom prst="rect">
              <a:avLst/>
            </a:prstGeom>
          </p:spPr>
        </p:pic>
        <p:pic>
          <p:nvPicPr>
            <p:cNvPr id="16" name="图片 3">
              <a:extLst>
                <a:ext uri="{FF2B5EF4-FFF2-40B4-BE49-F238E27FC236}">
                  <a16:creationId xmlns="" xmlns:a16="http://schemas.microsoft.com/office/drawing/2014/main" id="{E4BE26FD-3A17-4511-BEC0-D9270B83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380" y="185789"/>
              <a:ext cx="434751" cy="43475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4CBE3E8C-A1CB-4818-976F-46865CC322A8}"/>
              </a:ext>
            </a:extLst>
          </p:cNvPr>
          <p:cNvGrpSpPr/>
          <p:nvPr/>
        </p:nvGrpSpPr>
        <p:grpSpPr>
          <a:xfrm>
            <a:off x="-32066" y="2011279"/>
            <a:ext cx="7985439" cy="3005524"/>
            <a:chOff x="-107926" y="2291935"/>
            <a:chExt cx="7985439" cy="2670604"/>
          </a:xfrm>
        </p:grpSpPr>
        <p:pic>
          <p:nvPicPr>
            <p:cNvPr id="22" name="图片 1">
              <a:extLst>
                <a:ext uri="{FF2B5EF4-FFF2-40B4-BE49-F238E27FC236}">
                  <a16:creationId xmlns="" xmlns:a16="http://schemas.microsoft.com/office/drawing/2014/main" id="{7C501C24-BAC8-43E2-AF69-3BDC2872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926" y="2291935"/>
              <a:ext cx="7985439" cy="267060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C4974B7-7BA3-4602-B1CB-AA8E7FD3598A}"/>
                </a:ext>
              </a:extLst>
            </p:cNvPr>
            <p:cNvSpPr txBox="1"/>
            <p:nvPr/>
          </p:nvSpPr>
          <p:spPr>
            <a:xfrm>
              <a:off x="2771073" y="2912014"/>
              <a:ext cx="4542408" cy="1722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Nắm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chắc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20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phù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7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12 0.43673 L 0.15712 0.43704 C 0.23611 0.44938 0.18316 0.44167 0.37483 0.43673 C 0.37952 0.43673 0.38386 0.43395 0.38837 0.43302 C 0.39219 0.4321 0.39601 0.4321 0.39983 0.43117 C 0.42153 0.42654 0.39462 0.43179 0.41025 0.42747 C 0.41337 0.42654 0.4165 0.42623 0.41962 0.42562 C 0.42257 0.42438 0.42622 0.42253 0.429 0.42191 C 0.43247 0.42099 0.43594 0.42068 0.43941 0.42006 C 0.4408 0.41944 0.44219 0.41883 0.44358 0.41821 C 0.44601 0.41728 0.45504 0.41481 0.45712 0.41451 C 0.46129 0.41389 0.46545 0.41327 0.46962 0.41265 C 0.47136 0.41204 0.47309 0.41111 0.47483 0.4108 C 0.49532 0.40617 0.47848 0.41142 0.49358 0.4071 L 0.50608 0.40339 C 0.50677 0.40154 0.50851 0.4 0.50816 0.39784 C 0.50799 0.39568 0.50625 0.39444 0.50504 0.39414 C 0.50035 0.39259 0.49532 0.3929 0.49045 0.39228 C 0.45591 0.37932 0.48577 0.3892 0.44879 0.38117 C 0.41233 0.37346 0.46025 0.38117 0.42379 0.37562 C 0.40903 0.36852 0.40712 0.36697 0.38837 0.36265 L 0.38004 0.3608 C 0.37622 0.36018 0.36563 0.35864 0.36129 0.3571 C 0.35816 0.35617 0.35521 0.35432 0.35191 0.35339 C 0.34931 0.35247 0.34636 0.35216 0.34358 0.35154 L 0.33629 0.34969 C 0.3342 0.34907 0.33212 0.34815 0.33004 0.34784 C 0.32587 0.34691 0.3217 0.3466 0.31754 0.34599 C 0.3158 0.34537 0.31407 0.34475 0.31233 0.34414 C 0.31094 0.34352 0.30973 0.3429 0.30816 0.34228 C 0.30417 0.34105 0.29983 0.33981 0.29566 0.33858 C 0.29358 0.33796 0.29167 0.33704 0.28941 0.33673 L 0.27483 0.33488 C 0.26927 0.33179 0.26875 0.33086 0.26545 0.32932 C 0.26337 0.3287 0.26129 0.32839 0.2592 0.32747 C 0.25608 0.32593 0.25313 0.32315 0.24983 0.32191 C 0.23212 0.31512 0.24011 0.31914 0.22587 0.3108 L 0.21962 0.3071 C 0.21858 0.30648 0.21771 0.30586 0.2165 0.30525 C 0.21511 0.30463 0.21372 0.30432 0.21233 0.30339 C 0.21025 0.30247 0.20608 0.29969 0.20608 0.3 C 0.19861 0.28981 0.20556 0.29784 0.19566 0.29043 C 0.19323 0.28858 0.1849 0.28179 0.18004 0.27932 C 0.17882 0.2787 0.17743 0.27809 0.17587 0.27747 C 0.17257 0.27623 0.16893 0.27593 0.16545 0.27376 C 0.16441 0.27315 0.16337 0.27284 0.16233 0.27191 C 0.15469 0.26512 0.16493 0.27099 0.154 0.26451 C 0.15278 0.26389 0.15122 0.26327 0.14983 0.26265 C 0.14879 0.26204 0.14792 0.26142 0.1467 0.2608 C 0.14514 0.26018 0.14323 0.25988 0.1415 0.25895 C 0.13976 0.25802 0.1382 0.25617 0.13629 0.25525 C 0.13473 0.25432 0.13282 0.25432 0.13108 0.25339 C 0.129 0.25247 0.12709 0.25062 0.12483 0.24969 C 0.12361 0.24907 0.1191 0.24722 0.11754 0.24599 C 0.1165 0.24506 0.11563 0.24321 0.11441 0.24228 C 0.1125 0.24074 0.10816 0.23858 0.10816 0.23889 C 0.10851 0.23611 0.10834 0.23302 0.1092 0.23117 C 0.11025 0.22901 0.11198 0.2287 0.11337 0.22747 C 0.1158 0.22562 0.11823 0.22346 0.12066 0.22191 C 0.12379 0.22037 0.12709 0.21944 0.13004 0.21821 C 0.13438 0.21636 0.13855 0.21512 0.14254 0.21265 C 0.14618 0.2108 0.14948 0.2071 0.15295 0.20525 C 0.15677 0.20339 0.16077 0.20309 0.16441 0.20154 C 0.1691 0.2 0.17361 0.19846 0.17795 0.19599 C 0.18542 0.19228 0.19236 0.18611 0.19983 0.18302 C 0.20295 0.18179 0.20625 0.18086 0.2092 0.17932 C 0.21111 0.17839 0.21268 0.17654 0.21441 0.17562 C 0.21615 0.17469 0.21806 0.17469 0.21962 0.17376 C 0.22153 0.17284 0.22309 0.17099 0.22483 0.17006 C 0.22657 0.16914 0.22848 0.16914 0.23004 0.16821 C 0.23125 0.1679 0.23212 0.16697 0.23316 0.16636 C 0.23559 0.16512 0.2382 0.1642 0.24045 0.16265 C 0.24705 0.15833 0.24219 0.15957 0.24775 0.1571 C 0.24948 0.15648 0.25139 0.15617 0.25295 0.15525 C 0.25486 0.15432 0.25643 0.15278 0.25816 0.15154 C 0.2592 0.15093 0.26025 0.15031 0.26129 0.14969 C 0.26771 0.14599 0.26216 0.15 0.27066 0.14599 C 0.27188 0.14568 0.27275 0.14475 0.27379 0.14414 C 0.27518 0.14352 0.27674 0.14321 0.27795 0.14228 C 0.29167 0.13488 0.28282 0.13858 0.29254 0.13488 C 0.30139 0.12716 0.29184 0.13488 0.30712 0.12747 C 0.30903 0.12654 0.31059 0.12469 0.31233 0.12376 C 0.32066 0.11944 0.31459 0.12438 0.3217 0.12006 C 0.32466 0.11852 0.32726 0.11574 0.33004 0.11451 C 0.33177 0.11389 0.33368 0.11358 0.33525 0.11265 C 0.33768 0.11173 0.34167 0.10833 0.34358 0.1071 C 0.34462 0.10648 0.34584 0.10617 0.3467 0.10525 C 0.34827 0.10432 0.34948 0.10247 0.35087 0.10154 C 0.35261 0.10062 0.35434 0.10062 0.35608 0.09969 C 0.36025 0.09815 0.36441 0.09599 0.36858 0.09414 L 0.36858 0.09444 C 0.37032 0.0929 0.37223 0.09197 0.37379 0.09043 C 0.37535 0.08951 0.37657 0.08765 0.37795 0.08673 C 0.38976 0.07994 0.38247 0.08549 0.3915 0.08117 C 0.40087 0.07654 0.39462 0.0787 0.40295 0.07376 C 0.40434 0.07315 0.40573 0.07284 0.40712 0.07191 C 0.40938 0.07099 0.41129 0.06944 0.41337 0.06821 C 0.41476 0.06759 0.41615 0.06697 0.41754 0.06636 C 0.42205 0.06481 0.42448 0.0642 0.429 0.06265 C 0.43212 0.06018 0.43334 0.05864 0.43629 0.0571 C 0.43802 0.05648 0.43993 0.05617 0.4415 0.05525 C 0.44341 0.05432 0.44497 0.05278 0.4467 0.05154 C 0.46233 0.04167 0.45087 0.04907 0.46025 0.04414 C 0.46129 0.04352 0.46233 0.0429 0.46337 0.04228 C 0.46476 0.04167 0.46632 0.04136 0.46754 0.04043 C 0.47379 0.03673 0.47223 0.03611 0.479 0.03302 C 0.48907 0.0287 0.48455 0.03025 0.49254 0.02747 C 0.3599 -0.01173 0.22309 0.04846 0.08941 0.02191 C 0.08611 0.02037 0.08368 0.01914 0.08004 0.01821 C 0.06684 0.01451 0.06702 0.01481 0.05504 0.01265 C 0.04775 0.00833 0.05434 0.01173 0.03941 0.00895 C 0.03698 0.00864 0.03473 0.00772 0.03212 0.0071 C 0.02952 0.00648 0.02657 0.00617 0.02379 0.00525 C 0.0224 0.00494 0.02118 0.00401 0.01962 0.00339 C 0.01806 0.00278 0.01615 0.00247 0.01441 0.00154 C 0.01337 0.00123 0.0125 7.40741E-7 0.01129 -0.00031 C 0.00764 -0.00062 0.00365 -0.00031 -3.33333E-6 -0.00031 L -3.33333E-6 7.40741E-7 " pathEditMode="relative" rAng="0" ptsTypes="AAAAAAAAAA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215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729373" y="36079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74" y="1045199"/>
            <a:ext cx="2429348" cy="24293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555399" y="1791755"/>
            <a:ext cx="4688614" cy="1323439"/>
            <a:chOff x="2538591" y="1678450"/>
            <a:chExt cx="3948279" cy="1323439"/>
          </a:xfrm>
        </p:grpSpPr>
        <p:sp>
          <p:nvSpPr>
            <p:cNvPr id="4" name="文本框 3"/>
            <p:cNvSpPr txBox="1"/>
            <p:nvPr/>
          </p:nvSpPr>
          <p:spPr>
            <a:xfrm>
              <a:off x="2538591" y="1678450"/>
              <a:ext cx="39452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CẢM ƠN</a:t>
              </a:r>
              <a:endParaRPr lang="zh-CN" altLang="en-US" sz="8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541647" y="1678450"/>
              <a:ext cx="39452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CẢM ƠN</a:t>
              </a:r>
              <a:endParaRPr lang="zh-CN" altLang="en-US" sz="8000" b="1" dirty="0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4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3719384" y="335674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2" y="444470"/>
            <a:ext cx="5237068" cy="30815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262960" y="58092"/>
            <a:ext cx="2409568" cy="2253178"/>
            <a:chOff x="5140411" y="337907"/>
            <a:chExt cx="2224216" cy="2079856"/>
          </a:xfrm>
        </p:grpSpPr>
        <p:sp>
          <p:nvSpPr>
            <p:cNvPr id="6" name="任意多边形 5"/>
            <p:cNvSpPr/>
            <p:nvPr/>
          </p:nvSpPr>
          <p:spPr>
            <a:xfrm>
              <a:off x="5140411" y="337907"/>
              <a:ext cx="2224216" cy="207985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620371">
              <a:off x="5318783" y="504702"/>
              <a:ext cx="1867472" cy="174626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587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22510" y="2449844"/>
            <a:ext cx="2121490" cy="1983797"/>
            <a:chOff x="6434704" y="2439922"/>
            <a:chExt cx="1923535" cy="1798690"/>
          </a:xfrm>
        </p:grpSpPr>
        <p:sp>
          <p:nvSpPr>
            <p:cNvPr id="8" name="任意多边形 7"/>
            <p:cNvSpPr/>
            <p:nvPr/>
          </p:nvSpPr>
          <p:spPr>
            <a:xfrm>
              <a:off x="6434704" y="2439922"/>
              <a:ext cx="1923535" cy="1798690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rot="620371">
              <a:off x="6593941" y="2537049"/>
              <a:ext cx="1615017" cy="151019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E028A45-F845-4614-B72B-655D1B6FD267}"/>
              </a:ext>
            </a:extLst>
          </p:cNvPr>
          <p:cNvSpPr/>
          <p:nvPr/>
        </p:nvSpPr>
        <p:spPr>
          <a:xfrm>
            <a:off x="609473" y="2393082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90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ong quay">
            <a:extLst>
              <a:ext uri="{FF2B5EF4-FFF2-40B4-BE49-F238E27FC236}">
                <a16:creationId xmlns="" xmlns:a16="http://schemas.microsoft.com/office/drawing/2014/main" id="{18F060E4-31E1-488B-9B8A-64A70A4560BE}"/>
              </a:ext>
            </a:extLst>
          </p:cNvPr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B14110D1-C130-417E-8C4B-E1CE9C54B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3474A2F-33C4-4E75-ABC7-527CD3883826}"/>
                </a:ext>
              </a:extLst>
            </p:cNvPr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28D3F5A-605A-4B55-9D32-C61252F2FF53}"/>
                </a:ext>
              </a:extLst>
            </p:cNvPr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54CA75D-6443-47E5-8EA7-1B4C25FFFAA8}"/>
                </a:ext>
              </a:extLst>
            </p:cNvPr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9469577-0DE8-409D-8012-55BECD572E59}"/>
                </a:ext>
              </a:extLst>
            </p:cNvPr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033BD4A-CF61-4F8D-A273-500EC5C099DE}"/>
                </a:ext>
              </a:extLst>
            </p:cNvPr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12CD496-1442-4E15-B2DC-2E264CF5BD32}"/>
                </a:ext>
              </a:extLst>
            </p:cNvPr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D4D9118-BE67-43E9-9461-D6F5A6075E42}"/>
                </a:ext>
              </a:extLst>
            </p:cNvPr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F178BF9-9341-4C58-BA7A-1CD56702458E}"/>
                </a:ext>
              </a:extLst>
            </p:cNvPr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Isosceles Triangle 11">
            <a:extLst>
              <a:ext uri="{FF2B5EF4-FFF2-40B4-BE49-F238E27FC236}">
                <a16:creationId xmlns="" xmlns:a16="http://schemas.microsoft.com/office/drawing/2014/main" id="{46BCF363-0463-4A7E-9CD8-2075434412F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quay dung">
            <a:extLst>
              <a:ext uri="{FF2B5EF4-FFF2-40B4-BE49-F238E27FC236}">
                <a16:creationId xmlns="" xmlns:a16="http://schemas.microsoft.com/office/drawing/2014/main" id="{98DC9CEC-C8A0-4BAD-8D39-E1308CF9669A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25">
            <a:hlinkClick r:id="rId5" action="ppaction://hlinksldjump"/>
            <a:extLst>
              <a:ext uri="{FF2B5EF4-FFF2-40B4-BE49-F238E27FC236}">
                <a16:creationId xmlns="" xmlns:a16="http://schemas.microsoft.com/office/drawing/2014/main" id="{765DCFD4-1661-47DE-B324-151BF9D4BB3D}"/>
              </a:ext>
            </a:extLst>
          </p:cNvPr>
          <p:cNvSpPr/>
          <p:nvPr/>
        </p:nvSpPr>
        <p:spPr>
          <a:xfrm>
            <a:off x="255413" y="1714576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26">
            <a:hlinkClick r:id="rId6" action="ppaction://hlinksldjump"/>
            <a:extLst>
              <a:ext uri="{FF2B5EF4-FFF2-40B4-BE49-F238E27FC236}">
                <a16:creationId xmlns="" xmlns:a16="http://schemas.microsoft.com/office/drawing/2014/main" id="{2D6DA49D-9985-4FF1-AB6A-801DAE461377}"/>
              </a:ext>
            </a:extLst>
          </p:cNvPr>
          <p:cNvSpPr/>
          <p:nvPr/>
        </p:nvSpPr>
        <p:spPr>
          <a:xfrm>
            <a:off x="1562033" y="261427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27">
            <a:hlinkClick r:id="rId7" action="ppaction://hlinksldjump"/>
            <a:extLst>
              <a:ext uri="{FF2B5EF4-FFF2-40B4-BE49-F238E27FC236}">
                <a16:creationId xmlns="" xmlns:a16="http://schemas.microsoft.com/office/drawing/2014/main" id="{9A828CB6-0580-40B5-8E03-FC12714D06AB}"/>
              </a:ext>
            </a:extLst>
          </p:cNvPr>
          <p:cNvSpPr/>
          <p:nvPr/>
        </p:nvSpPr>
        <p:spPr>
          <a:xfrm>
            <a:off x="3041292" y="340544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DF9A52D-6038-4664-A5C3-A96EEF98C5B4}"/>
              </a:ext>
            </a:extLst>
          </p:cNvPr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2DF4A02-B288-4425-AE8E-3E01C6B9A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2DB01E3-551B-473B-9E25-82F79B7EC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56DD375-F655-45C2-BF5E-C1BC4AD29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="" xmlns:a16="http://schemas.microsoft.com/office/drawing/2014/main" id="{C2E25ACC-E05F-40F4-B026-4599BF1AF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3C45CBD-E2CD-4413-975B-00D26F38FF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23" name="vongquay">
            <a:hlinkClick r:id="" action="ppaction://media"/>
            <a:extLst>
              <a:ext uri="{FF2B5EF4-FFF2-40B4-BE49-F238E27FC236}">
                <a16:creationId xmlns="" xmlns:a16="http://schemas.microsoft.com/office/drawing/2014/main" id="{A0668D16-B907-47C4-BB94-FA8DE881E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24" name="Isosceles Triangle 23">
            <a:extLst>
              <a:ext uri="{FF2B5EF4-FFF2-40B4-BE49-F238E27FC236}">
                <a16:creationId xmlns="" xmlns:a16="http://schemas.microsoft.com/office/drawing/2014/main" id="{87458EDB-D592-4013-9750-1E02B83BBBC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="" xmlns:a16="http://schemas.microsoft.com/office/drawing/2014/main" id="{C4B22C07-61D5-43D4-9C03-28174E862CB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="" xmlns:a16="http://schemas.microsoft.com/office/drawing/2014/main" id="{024DD38F-502C-4A6B-91D4-74BAC78BDEC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F968042E-A41B-454E-B829-F846346D9B28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="" xmlns:a16="http://schemas.microsoft.com/office/drawing/2014/main" id="{A0D977E0-B617-4CAC-822A-CA19914C0D1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="" xmlns:a16="http://schemas.microsoft.com/office/drawing/2014/main" id="{241C1A99-5D3B-42DB-B3E6-12EB2F4378E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="" xmlns:a16="http://schemas.microsoft.com/office/drawing/2014/main" id="{11DA827A-07AE-48CA-8C6D-9DAD64D46EB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="" xmlns:a16="http://schemas.microsoft.com/office/drawing/2014/main" id="{AFF37487-3C77-44FB-A84A-C33F385A38E5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="" xmlns:a16="http://schemas.microsoft.com/office/drawing/2014/main" id="{211CDD45-EDFC-48D3-B55A-BBD9BE5618FD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="" xmlns:a16="http://schemas.microsoft.com/office/drawing/2014/main" id="{FAE6B0B8-ACAA-4B68-980E-F7284EF7BBD8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="" xmlns:a16="http://schemas.microsoft.com/office/drawing/2014/main" id="{EDCE6787-A1DB-4D43-8844-2A6470A56F9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="" xmlns:a16="http://schemas.microsoft.com/office/drawing/2014/main" id="{5AC3C52D-670F-499D-9EDA-4C7D8F845E9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="" xmlns:a16="http://schemas.microsoft.com/office/drawing/2014/main" id="{3B883877-89F6-47F1-A484-6A3AA86893C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="" xmlns:a16="http://schemas.microsoft.com/office/drawing/2014/main" id="{7A349E77-C938-4FB0-A812-8F30149B188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="" xmlns:a16="http://schemas.microsoft.com/office/drawing/2014/main" id="{BB4D85D7-DB60-4D0D-AC9E-DF6097664C0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="" xmlns:a16="http://schemas.microsoft.com/office/drawing/2014/main" id="{07A623B2-F7C3-4ADB-8E4B-BF18024ACDC8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="" xmlns:a16="http://schemas.microsoft.com/office/drawing/2014/main" id="{475AE8A9-5BDE-42A1-8844-FBD44A697092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="" xmlns:a16="http://schemas.microsoft.com/office/drawing/2014/main" id="{1BD8E0FE-D9AB-4BF3-AE24-D536CDE8B392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="" xmlns:a16="http://schemas.microsoft.com/office/drawing/2014/main" id="{46B37CB8-D517-44CF-92F0-528D958A00F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="" xmlns:a16="http://schemas.microsoft.com/office/drawing/2014/main" id="{C7FB4B31-9146-4730-A17A-E4E4BE1D339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Heart 43">
            <a:hlinkClick r:id="" action="ppaction://noaction"/>
            <a:extLst>
              <a:ext uri="{FF2B5EF4-FFF2-40B4-BE49-F238E27FC236}">
                <a16:creationId xmlns="" xmlns:a16="http://schemas.microsoft.com/office/drawing/2014/main" id="{FACE10CD-D8EC-42B2-BFA5-7745A949E399}"/>
              </a:ext>
            </a:extLst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624477" y="884191"/>
                <a:ext cx="7895046" cy="1203448"/>
              </a:xfrm>
              <a:prstGeom prst="snip2Diag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vi-VN" sz="3600" i="1" dirty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……</m:t>
                      </m:r>
                      <m:r>
                        <a:rPr lang="en-US" sz="3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884191"/>
                <a:ext cx="7895046" cy="1203448"/>
              </a:xfrm>
              <a:prstGeom prst="snip2Diag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72215" y="2493478"/>
                <a:ext cx="3740550" cy="78497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15" y="2493478"/>
                <a:ext cx="3740550" cy="784979"/>
              </a:xfrm>
              <a:prstGeom prst="rect">
                <a:avLst/>
              </a:prstGeom>
              <a:blipFill rotWithShape="0">
                <a:blip r:embed="rId8"/>
                <a:stretch>
                  <a:fillRect l="-2610" b="-77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97961" y="2496619"/>
                <a:ext cx="3680099" cy="78183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32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2496619"/>
                <a:ext cx="3680099" cy="781839"/>
              </a:xfrm>
              <a:prstGeom prst="rect">
                <a:avLst/>
              </a:prstGeom>
              <a:blipFill rotWithShape="0">
                <a:blip r:embed="rId9"/>
                <a:stretch>
                  <a:fillRect l="-2483" b="-78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772214" y="3558736"/>
                <a:ext cx="3680099" cy="81254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14" y="3558736"/>
                <a:ext cx="3680099" cy="812542"/>
              </a:xfrm>
              <a:prstGeom prst="rect">
                <a:avLst/>
              </a:prstGeom>
              <a:blipFill rotWithShape="0">
                <a:blip r:embed="rId10"/>
                <a:stretch>
                  <a:fillRect l="-26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698322" y="3583759"/>
                <a:ext cx="3680099" cy="7508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322" y="3583759"/>
                <a:ext cx="3680099" cy="750824"/>
              </a:xfrm>
              <a:prstGeom prst="rect">
                <a:avLst/>
              </a:prstGeom>
              <a:blipFill rotWithShape="0">
                <a:blip r:embed="rId11"/>
                <a:stretch>
                  <a:fillRect l="-2653" b="-325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512585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48911" y="3714090"/>
            <a:ext cx="561594" cy="58766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51" y="3647191"/>
            <a:ext cx="613209" cy="57712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51" y="2641953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6835698" y="4379418"/>
            <a:ext cx="2312704" cy="793274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b="1" i="1">
                <a:solidFill>
                  <a:srgbClr val="C00000"/>
                </a:solidFill>
                <a:latin typeface="Arial" panose="020B0604020202020204" pitchFamily="34" charset="0"/>
              </a:rPr>
              <a:t>Vòng quay may măn</a:t>
            </a:r>
            <a:endParaRPr lang="vi-VN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546142"/>
            <a:ext cx="7895046" cy="1203448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</a:rPr>
              <a:t>21 : 3,5 =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284970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288111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51849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54990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04076"/>
            <a:ext cx="604292" cy="531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976872"/>
            <a:ext cx="603402" cy="528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985570"/>
            <a:ext cx="603557" cy="53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42830"/>
            <a:ext cx="603557" cy="4828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7" name="Cloud 16">
            <a:hlinkClick r:id="rId8" action="ppaction://hlinksldjump"/>
            <a:extLst>
              <a:ext uri="{FF2B5EF4-FFF2-40B4-BE49-F238E27FC236}">
                <a16:creationId xmlns="" xmlns:a16="http://schemas.microsoft.com/office/drawing/2014/main" id="{05117EF3-08D8-42CA-9E82-1FB6137EDAEB}"/>
              </a:ext>
            </a:extLst>
          </p:cNvPr>
          <p:cNvSpPr/>
          <p:nvPr/>
        </p:nvSpPr>
        <p:spPr>
          <a:xfrm>
            <a:off x="7170750" y="4045527"/>
            <a:ext cx="1973250" cy="965663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b="1" i="1">
                <a:solidFill>
                  <a:srgbClr val="C00000"/>
                </a:solidFill>
                <a:latin typeface="Arial" panose="020B0604020202020204" pitchFamily="34" charset="0"/>
              </a:rPr>
              <a:t>Vòng quay may măn</a:t>
            </a:r>
            <a:endParaRPr lang="vi-VN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916414" y="639439"/>
                <a:ext cx="7895046" cy="1203448"/>
              </a:xfrm>
              <a:prstGeom prst="snip2Diag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40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</a:rPr>
                  <a:t> 4 x 0,5 = </a:t>
                </a:r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14" y="639439"/>
                <a:ext cx="7895046" cy="1203448"/>
              </a:xfrm>
              <a:prstGeom prst="snip2Diag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4619805" y="2956836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4,5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181431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3,5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67089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2665" y="2193879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36051" y="2975942"/>
            <a:ext cx="663853" cy="531044"/>
          </a:xfrm>
          <a:prstGeom prst="rect">
            <a:avLst/>
          </a:prstGeom>
          <a:solidFill>
            <a:srgbClr val="F6F8FC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992112"/>
            <a:ext cx="603402" cy="528066"/>
          </a:xfrm>
          <a:prstGeom prst="rect">
            <a:avLst/>
          </a:prstGeom>
          <a:solidFill>
            <a:srgbClr val="F6F8FC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2224459"/>
            <a:ext cx="603557" cy="530398"/>
          </a:xfrm>
          <a:prstGeom prst="rect">
            <a:avLst/>
          </a:prstGeom>
          <a:solidFill>
            <a:srgbClr val="F6F8FC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212374"/>
            <a:ext cx="603557" cy="530398"/>
          </a:xfrm>
          <a:prstGeom prst="rect">
            <a:avLst/>
          </a:prstGeom>
          <a:solidFill>
            <a:srgbClr val="F6F8FC"/>
          </a:solidFill>
        </p:spPr>
      </p:pic>
      <p:sp>
        <p:nvSpPr>
          <p:cNvPr id="18" name="Cloud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33FB2D04-8D5E-4CFD-8085-32CD08BD4FB3}"/>
              </a:ext>
            </a:extLst>
          </p:cNvPr>
          <p:cNvSpPr/>
          <p:nvPr/>
        </p:nvSpPr>
        <p:spPr>
          <a:xfrm>
            <a:off x="7170750" y="4045527"/>
            <a:ext cx="1973250" cy="965663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b="1" i="1">
                <a:solidFill>
                  <a:srgbClr val="C00000"/>
                </a:solidFill>
                <a:latin typeface="Arial" panose="020B0604020202020204" pitchFamily="34" charset="0"/>
              </a:rPr>
              <a:t>Vòng quay may măn</a:t>
            </a:r>
            <a:endParaRPr lang="vi-VN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74" y="1045199"/>
            <a:ext cx="2429348" cy="24293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62500" y="1234530"/>
            <a:ext cx="4689159" cy="2377685"/>
            <a:chOff x="2538591" y="1678450"/>
            <a:chExt cx="3948737" cy="2377685"/>
          </a:xfrm>
        </p:grpSpPr>
        <p:sp>
          <p:nvSpPr>
            <p:cNvPr id="4" name="文本框 3"/>
            <p:cNvSpPr txBox="1"/>
            <p:nvPr/>
          </p:nvSpPr>
          <p:spPr>
            <a:xfrm>
              <a:off x="2538591" y="1678450"/>
              <a:ext cx="39452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 CHUNG</a:t>
              </a:r>
              <a:endParaRPr lang="zh-CN" altLang="en-US" sz="6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542105" y="1686255"/>
              <a:ext cx="3945223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 CHUNG</a:t>
              </a:r>
            </a:p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Sách giáo khoa trang 73</a:t>
              </a:r>
              <a:endParaRPr lang="zh-CN" altLang="en-US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7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B1D6DA3-FD79-404C-961A-DD35C10D6A5D}"/>
              </a:ext>
            </a:extLst>
          </p:cNvPr>
          <p:cNvGrpSpPr/>
          <p:nvPr/>
        </p:nvGrpSpPr>
        <p:grpSpPr>
          <a:xfrm>
            <a:off x="52517" y="2093691"/>
            <a:ext cx="7930503" cy="1132646"/>
            <a:chOff x="52517" y="2093691"/>
            <a:chExt cx="7930503" cy="113264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37" y="2421488"/>
              <a:ext cx="767499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52517" y="2093691"/>
              <a:ext cx="55626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3703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sz="2400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4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矩形 1"/>
            <p:cNvSpPr/>
            <p:nvPr/>
          </p:nvSpPr>
          <p:spPr>
            <a:xfrm>
              <a:off x="1429889" y="2272230"/>
              <a:ext cx="655313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thực hiện thành thạo các phép tính với số thập phân.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843816" y="148411"/>
            <a:ext cx="5841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 CẦU CẦN ĐẠT</a:t>
            </a:r>
            <a:endParaRPr lang="zh-CN" alt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EABDDF2-397E-48AA-BF8D-A99B249BDBC1}"/>
              </a:ext>
            </a:extLst>
          </p:cNvPr>
          <p:cNvGrpSpPr/>
          <p:nvPr/>
        </p:nvGrpSpPr>
        <p:grpSpPr>
          <a:xfrm>
            <a:off x="59446" y="2841840"/>
            <a:ext cx="8800410" cy="1417327"/>
            <a:chOff x="52517" y="2093691"/>
            <a:chExt cx="8800410" cy="1417327"/>
          </a:xfrm>
        </p:grpSpPr>
        <p:pic>
          <p:nvPicPr>
            <p:cNvPr id="35" name="图片 21">
              <a:extLst>
                <a:ext uri="{FF2B5EF4-FFF2-40B4-BE49-F238E27FC236}">
                  <a16:creationId xmlns="" xmlns:a16="http://schemas.microsoft.com/office/drawing/2014/main" id="{D53C6113-29BE-41B8-AAFD-773E76C5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37" y="2421488"/>
              <a:ext cx="767499" cy="469988"/>
            </a:xfrm>
            <a:prstGeom prst="rect">
              <a:avLst/>
            </a:prstGeom>
          </p:spPr>
        </p:pic>
        <p:grpSp>
          <p:nvGrpSpPr>
            <p:cNvPr id="36" name="组合 2">
              <a:extLst>
                <a:ext uri="{FF2B5EF4-FFF2-40B4-BE49-F238E27FC236}">
                  <a16:creationId xmlns="" xmlns:a16="http://schemas.microsoft.com/office/drawing/2014/main" id="{41781DA2-D28A-406E-9F8E-13BBD986F9CB}"/>
                </a:ext>
              </a:extLst>
            </p:cNvPr>
            <p:cNvGrpSpPr/>
            <p:nvPr/>
          </p:nvGrpSpPr>
          <p:grpSpPr>
            <a:xfrm>
              <a:off x="52517" y="2093691"/>
              <a:ext cx="556266" cy="655593"/>
              <a:chOff x="1154152" y="2550895"/>
              <a:chExt cx="600706" cy="655593"/>
            </a:xfrm>
          </p:grpSpPr>
          <p:pic>
            <p:nvPicPr>
              <p:cNvPr id="38" name="图片 3">
                <a:extLst>
                  <a:ext uri="{FF2B5EF4-FFF2-40B4-BE49-F238E27FC236}">
                    <a16:creationId xmlns="" xmlns:a16="http://schemas.microsoft.com/office/drawing/2014/main" id="{843E41AD-03FF-4F58-8FD9-E7E968327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9" name="文本框 4">
                <a:extLst>
                  <a:ext uri="{FF2B5EF4-FFF2-40B4-BE49-F238E27FC236}">
                    <a16:creationId xmlns="" xmlns:a16="http://schemas.microsoft.com/office/drawing/2014/main" id="{A0DF4961-03DF-4F20-8FDB-E0456E32576F}"/>
                  </a:ext>
                </a:extLst>
              </p:cNvPr>
              <p:cNvSpPr txBox="1"/>
              <p:nvPr/>
            </p:nvSpPr>
            <p:spPr>
              <a:xfrm>
                <a:off x="1234866" y="2569945"/>
                <a:ext cx="365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sz="2400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4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矩形 1">
              <a:extLst>
                <a:ext uri="{FF2B5EF4-FFF2-40B4-BE49-F238E27FC236}">
                  <a16:creationId xmlns="" xmlns:a16="http://schemas.microsoft.com/office/drawing/2014/main" id="{B5512C09-7E6D-4569-9CF8-334E9ABFC2B3}"/>
                </a:ext>
              </a:extLst>
            </p:cNvPr>
            <p:cNvSpPr/>
            <p:nvPr/>
          </p:nvSpPr>
          <p:spPr>
            <a:xfrm>
              <a:off x="1328136" y="2556911"/>
              <a:ext cx="752479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 được giá trị biểu thức số, tìm thành phần chưa biết của phép tính, giải toán có liên quan.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ECFEEAC7-AADB-4A17-B692-4877D3B8E00D}"/>
              </a:ext>
            </a:extLst>
          </p:cNvPr>
          <p:cNvGrpSpPr/>
          <p:nvPr/>
        </p:nvGrpSpPr>
        <p:grpSpPr>
          <a:xfrm>
            <a:off x="59446" y="3866963"/>
            <a:ext cx="8895233" cy="1032008"/>
            <a:chOff x="52517" y="2093691"/>
            <a:chExt cx="8895233" cy="1032008"/>
          </a:xfrm>
        </p:grpSpPr>
        <p:pic>
          <p:nvPicPr>
            <p:cNvPr id="41" name="图片 21">
              <a:extLst>
                <a:ext uri="{FF2B5EF4-FFF2-40B4-BE49-F238E27FC236}">
                  <a16:creationId xmlns="" xmlns:a16="http://schemas.microsoft.com/office/drawing/2014/main" id="{3520F37C-3358-454E-903C-5030A7DEB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37" y="2421488"/>
              <a:ext cx="767499" cy="469988"/>
            </a:xfrm>
            <a:prstGeom prst="rect">
              <a:avLst/>
            </a:prstGeom>
          </p:spPr>
        </p:pic>
        <p:grpSp>
          <p:nvGrpSpPr>
            <p:cNvPr id="42" name="组合 2">
              <a:extLst>
                <a:ext uri="{FF2B5EF4-FFF2-40B4-BE49-F238E27FC236}">
                  <a16:creationId xmlns="" xmlns:a16="http://schemas.microsoft.com/office/drawing/2014/main" id="{086D0FF4-D0D0-4761-8854-22468376CD50}"/>
                </a:ext>
              </a:extLst>
            </p:cNvPr>
            <p:cNvGrpSpPr/>
            <p:nvPr/>
          </p:nvGrpSpPr>
          <p:grpSpPr>
            <a:xfrm>
              <a:off x="52517" y="2093691"/>
              <a:ext cx="556266" cy="655593"/>
              <a:chOff x="1154152" y="2550895"/>
              <a:chExt cx="600706" cy="655593"/>
            </a:xfrm>
          </p:grpSpPr>
          <p:pic>
            <p:nvPicPr>
              <p:cNvPr id="44" name="图片 3">
                <a:extLst>
                  <a:ext uri="{FF2B5EF4-FFF2-40B4-BE49-F238E27FC236}">
                    <a16:creationId xmlns="" xmlns:a16="http://schemas.microsoft.com/office/drawing/2014/main" id="{58408509-A274-4A2C-981B-24AC1DD04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45" name="文本框 4">
                <a:extLst>
                  <a:ext uri="{FF2B5EF4-FFF2-40B4-BE49-F238E27FC236}">
                    <a16:creationId xmlns="" xmlns:a16="http://schemas.microsoft.com/office/drawing/2014/main" id="{BF8D3B5D-B872-4503-B302-97C51CB3E9E1}"/>
                  </a:ext>
                </a:extLst>
              </p:cNvPr>
              <p:cNvSpPr txBox="1"/>
              <p:nvPr/>
            </p:nvSpPr>
            <p:spPr>
              <a:xfrm>
                <a:off x="1234866" y="2569945"/>
                <a:ext cx="365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sz="2400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sz="24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矩形 1">
              <a:extLst>
                <a:ext uri="{FF2B5EF4-FFF2-40B4-BE49-F238E27FC236}">
                  <a16:creationId xmlns="" xmlns:a16="http://schemas.microsoft.com/office/drawing/2014/main" id="{7224D2AC-D2BA-421C-8B1E-16F264138F1C}"/>
                </a:ext>
              </a:extLst>
            </p:cNvPr>
            <p:cNvSpPr/>
            <p:nvPr/>
          </p:nvSpPr>
          <p:spPr>
            <a:xfrm>
              <a:off x="1422959" y="2602479"/>
              <a:ext cx="75247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tính toán nhanh, chính xác, yêu thích môn học.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0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>
            <a:extLst>
              <a:ext uri="{FF2B5EF4-FFF2-40B4-BE49-F238E27FC236}">
                <a16:creationId xmlns="" xmlns:a16="http://schemas.microsoft.com/office/drawing/2014/main" id="{8C0B0B59-5F26-4912-A73E-6A7CDBE3E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8" y="241443"/>
            <a:ext cx="3886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>
                <a:latin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419F3958-9ED9-4D4C-80BF-F2E95B582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886" y="765318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a) 266,22 : 34</a:t>
            </a:r>
          </a:p>
        </p:txBody>
      </p:sp>
      <p:sp>
        <p:nvSpPr>
          <p:cNvPr id="27" name="Text Box 27">
            <a:extLst>
              <a:ext uri="{FF2B5EF4-FFF2-40B4-BE49-F238E27FC236}">
                <a16:creationId xmlns="" xmlns:a16="http://schemas.microsoft.com/office/drawing/2014/main" id="{B5EA6838-A9E2-4252-B7B4-94E3A38F0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886" y="1454228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b) 483 : 35</a:t>
            </a:r>
          </a:p>
        </p:txBody>
      </p:sp>
      <p:sp>
        <p:nvSpPr>
          <p:cNvPr id="40" name="Text Box 45">
            <a:extLst>
              <a:ext uri="{FF2B5EF4-FFF2-40B4-BE49-F238E27FC236}">
                <a16:creationId xmlns="" xmlns:a16="http://schemas.microsoft.com/office/drawing/2014/main" id="{01BA65F9-9AC2-4012-982A-CA62683C9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886" y="2204695"/>
            <a:ext cx="289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c) 91,08 : 3,6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48746" y="2851026"/>
            <a:ext cx="86625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thực hiện tốt bài tập 1 các con cần lưu ý điều gì?</a:t>
            </a:r>
            <a:endParaRPr lang="en-GB" sz="28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通用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993</TotalTime>
  <Words>490</Words>
  <Application>Microsoft Office PowerPoint</Application>
  <PresentationFormat>On-screen Show (16:9)</PresentationFormat>
  <Paragraphs>89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华康少女文字W5</vt:lpstr>
      <vt:lpstr>Cambria Math</vt:lpstr>
      <vt:lpstr>Times New Roman</vt:lpstr>
      <vt:lpstr>Tahoma</vt:lpstr>
      <vt:lpstr>Calibri</vt:lpstr>
      <vt:lpstr>宋体</vt:lpstr>
      <vt:lpstr>.VnTime</vt:lpstr>
      <vt:lpstr>DFGothic-EB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儿童教育通用ppt模板</dc:title>
  <dc:creator>Windows 用户</dc:creator>
  <cp:lastModifiedBy>SKY</cp:lastModifiedBy>
  <cp:revision>73</cp:revision>
  <dcterms:created xsi:type="dcterms:W3CDTF">2015-10-28T03:33:35Z</dcterms:created>
  <dcterms:modified xsi:type="dcterms:W3CDTF">2022-12-14T02:21:01Z</dcterms:modified>
</cp:coreProperties>
</file>