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9" r:id="rId3"/>
    <p:sldId id="258" r:id="rId4"/>
    <p:sldId id="286" r:id="rId5"/>
    <p:sldId id="287" r:id="rId6"/>
    <p:sldId id="268" r:id="rId7"/>
    <p:sldId id="270" r:id="rId8"/>
    <p:sldId id="271" r:id="rId9"/>
    <p:sldId id="288" r:id="rId10"/>
    <p:sldId id="292" r:id="rId11"/>
    <p:sldId id="272" r:id="rId12"/>
    <p:sldId id="273" r:id="rId13"/>
    <p:sldId id="274" r:id="rId14"/>
    <p:sldId id="275" r:id="rId15"/>
    <p:sldId id="276" r:id="rId16"/>
    <p:sldId id="294" r:id="rId17"/>
    <p:sldId id="301" r:id="rId18"/>
    <p:sldId id="289" r:id="rId19"/>
    <p:sldId id="277" r:id="rId20"/>
    <p:sldId id="278" r:id="rId21"/>
    <p:sldId id="297" r:id="rId22"/>
    <p:sldId id="296" r:id="rId23"/>
    <p:sldId id="280" r:id="rId24"/>
    <p:sldId id="279" r:id="rId25"/>
    <p:sldId id="299" r:id="rId26"/>
    <p:sldId id="285" r:id="rId27"/>
    <p:sldId id="264" r:id="rId28"/>
  </p:sldIdLst>
  <p:sldSz cx="18288000" cy="10287000"/>
  <p:notesSz cx="6858000" cy="9144000"/>
  <p:embeddedFontLs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F42FE0-29F8-44BE-AC9E-D5A73915B3D3}">
          <p14:sldIdLst>
            <p14:sldId id="260"/>
            <p14:sldId id="269"/>
            <p14:sldId id="258"/>
            <p14:sldId id="286"/>
            <p14:sldId id="287"/>
            <p14:sldId id="268"/>
            <p14:sldId id="270"/>
            <p14:sldId id="271"/>
            <p14:sldId id="288"/>
            <p14:sldId id="292"/>
            <p14:sldId id="272"/>
            <p14:sldId id="273"/>
            <p14:sldId id="274"/>
            <p14:sldId id="275"/>
            <p14:sldId id="276"/>
            <p14:sldId id="294"/>
            <p14:sldId id="301"/>
            <p14:sldId id="289"/>
            <p14:sldId id="277"/>
            <p14:sldId id="278"/>
            <p14:sldId id="297"/>
            <p14:sldId id="296"/>
            <p14:sldId id="280"/>
            <p14:sldId id="279"/>
            <p14:sldId id="299"/>
            <p14:sldId id="285"/>
            <p14:sldId id="26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3C1"/>
    <a:srgbClr val="000000"/>
    <a:srgbClr val="FFCC63"/>
    <a:srgbClr val="F6A9A9"/>
    <a:srgbClr val="9E8DB1"/>
    <a:srgbClr val="E77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27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32.sv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6.svg"/><Relationship Id="rId3" Type="http://schemas.openxmlformats.org/officeDocument/2006/relationships/image" Target="../media/image12.png"/><Relationship Id="rId7" Type="http://schemas.openxmlformats.org/officeDocument/2006/relationships/image" Target="../media/image53.svg"/><Relationship Id="rId12"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55.sv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6.svg"/><Relationship Id="rId3" Type="http://schemas.openxmlformats.org/officeDocument/2006/relationships/image" Target="../media/image82.svg"/><Relationship Id="rId7" Type="http://schemas.openxmlformats.org/officeDocument/2006/relationships/image" Target="../media/image53.svg"/><Relationship Id="rId12"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4.svg"/><Relationship Id="rId3" Type="http://schemas.openxmlformats.org/officeDocument/2006/relationships/image" Target="../media/image88.svg"/><Relationship Id="rId7" Type="http://schemas.openxmlformats.org/officeDocument/2006/relationships/image" Target="../media/image53.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2.svg"/><Relationship Id="rId5" Type="http://schemas.openxmlformats.org/officeDocument/2006/relationships/image" Target="../media/image12.png"/><Relationship Id="rId10"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31.png"/><Relationship Id="rId12" Type="http://schemas.openxmlformats.org/officeDocument/2006/relationships/image" Target="../media/image103.svg"/><Relationship Id="rId17" Type="http://schemas.openxmlformats.org/officeDocument/2006/relationships/image" Target="../media/image50.png"/><Relationship Id="rId2" Type="http://schemas.openxmlformats.org/officeDocument/2006/relationships/image" Target="../media/image42.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98.sv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101.svg"/><Relationship Id="rId14" Type="http://schemas.openxmlformats.org/officeDocument/2006/relationships/image" Target="../media/image105.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31.png"/><Relationship Id="rId12" Type="http://schemas.openxmlformats.org/officeDocument/2006/relationships/image" Target="../media/image103.svg"/><Relationship Id="rId17" Type="http://schemas.openxmlformats.org/officeDocument/2006/relationships/image" Target="../media/image50.png"/><Relationship Id="rId2" Type="http://schemas.openxmlformats.org/officeDocument/2006/relationships/image" Target="../media/image42.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98.sv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101.svg"/><Relationship Id="rId14" Type="http://schemas.openxmlformats.org/officeDocument/2006/relationships/image" Target="../media/image105.svg"/></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png"/><Relationship Id="rId7" Type="http://schemas.openxmlformats.org/officeDocument/2006/relationships/image" Target="../media/image5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3.svg"/><Relationship Id="rId10"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111.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5.svg"/><Relationship Id="rId18" Type="http://schemas.openxmlformats.org/officeDocument/2006/relationships/image" Target="../media/image60.svg"/><Relationship Id="rId7" Type="http://schemas.openxmlformats.org/officeDocument/2006/relationships/image" Target="../media/image49.svg"/><Relationship Id="rId12" Type="http://schemas.openxmlformats.org/officeDocument/2006/relationships/image" Target="../media/image14.png"/><Relationship Id="rId2" Type="http://schemas.openxmlformats.org/officeDocument/2006/relationships/image" Target="../media/image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16.png"/><Relationship Id="rId10" Type="http://schemas.openxmlformats.org/officeDocument/2006/relationships/image" Target="../media/image13.png"/><Relationship Id="rId9" Type="http://schemas.openxmlformats.org/officeDocument/2006/relationships/image" Target="../media/image1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3.svg"/><Relationship Id="rId7" Type="http://schemas.openxmlformats.org/officeDocument/2006/relationships/image" Target="../media/image53.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3.svg"/><Relationship Id="rId7" Type="http://schemas.openxmlformats.org/officeDocument/2006/relationships/image" Target="../media/image53.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3.svg"/><Relationship Id="rId7" Type="http://schemas.openxmlformats.org/officeDocument/2006/relationships/image" Target="../media/image53.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7.png"/><Relationship Id="rId5" Type="http://schemas.openxmlformats.org/officeDocument/2006/relationships/image" Target="../media/image12.png"/><Relationship Id="rId10" Type="http://schemas.openxmlformats.org/officeDocument/2006/relationships/image" Target="../media/image56.png"/><Relationship Id="rId4" Type="http://schemas.openxmlformats.org/officeDocument/2006/relationships/image" Target="../media/image11.png"/><Relationship Id="rId9" Type="http://schemas.openxmlformats.org/officeDocument/2006/relationships/image" Target="../media/image55.sv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11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4.svg"/><Relationship Id="rId10" Type="http://schemas.openxmlformats.org/officeDocument/2006/relationships/image" Target="../media/image62.png"/><Relationship Id="rId4" Type="http://schemas.openxmlformats.org/officeDocument/2006/relationships/image" Target="../media/image19.png"/><Relationship Id="rId9" Type="http://schemas.openxmlformats.org/officeDocument/2006/relationships/image" Target="../media/image125.sv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svg"/><Relationship Id="rId7" Type="http://schemas.openxmlformats.org/officeDocument/2006/relationships/image" Target="../media/image13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7.png"/><Relationship Id="rId5" Type="http://schemas.openxmlformats.org/officeDocument/2006/relationships/image" Target="../media/image128.sv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86.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68.svg"/><Relationship Id="rId14" Type="http://schemas.openxmlformats.org/officeDocument/2006/relationships/image" Target="../media/image73.sv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5.svg"/><Relationship Id="rId7"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14.pn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5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3.svg"/><Relationship Id="rId4" Type="http://schemas.openxmlformats.org/officeDocument/2006/relationships/image" Target="../media/image13.png"/><Relationship Id="rId9" Type="http://schemas.openxmlformats.org/officeDocument/2006/relationships/image" Target="../media/image80.sv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67000" y="782431"/>
            <a:ext cx="12954000" cy="81710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45530">
            <a:off x="-630079" y="-1526464"/>
            <a:ext cx="3317558"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8954" y="782431"/>
            <a:ext cx="1837908" cy="250831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4597567" y="857239"/>
            <a:ext cx="2046866" cy="1566783"/>
          </a:xfrm>
          <a:prstGeom prst="rect">
            <a:avLst/>
          </a:prstGeom>
        </p:spPr>
      </p:pic>
      <p:sp>
        <p:nvSpPr>
          <p:cNvPr id="6" name="TextBox 6"/>
          <p:cNvSpPr txBox="1"/>
          <p:nvPr/>
        </p:nvSpPr>
        <p:spPr>
          <a:xfrm>
            <a:off x="1956465" y="3519177"/>
            <a:ext cx="13664535" cy="2215991"/>
          </a:xfrm>
          <a:prstGeom prst="rect">
            <a:avLst/>
          </a:prstGeom>
        </p:spPr>
        <p:txBody>
          <a:bodyPr wrap="square" lIns="0" tIns="0" rIns="0" bIns="0" rtlCol="0" anchor="t">
            <a:spAutoFit/>
          </a:bodyPr>
          <a:lstStyle/>
          <a:p>
            <a:pPr marL="0" lvl="0" indent="0" algn="ctr">
              <a:lnSpc>
                <a:spcPct val="150000"/>
              </a:lnSpc>
              <a:spcBef>
                <a:spcPct val="0"/>
              </a:spcBef>
            </a:pPr>
            <a:r>
              <a:rPr lang="en-US" sz="4800" b="1" u="none">
                <a:latin typeface="Arial" panose="020B0604020202020204" pitchFamily="34" charset="0"/>
                <a:cs typeface="Arial" panose="020B0604020202020204" pitchFamily="34" charset="0"/>
              </a:rPr>
              <a:t>BÀI </a:t>
            </a:r>
            <a:r>
              <a:rPr lang="en-US" sz="4800" b="1" u="none" smtClean="0">
                <a:latin typeface="Arial" panose="020B0604020202020204" pitchFamily="34" charset="0"/>
                <a:cs typeface="Arial" panose="020B0604020202020204" pitchFamily="34" charset="0"/>
              </a:rPr>
              <a:t>11: CẢNH ĐẸP NON SÔNG</a:t>
            </a:r>
            <a:endParaRPr lang="en-US" sz="4800" b="1" u="none">
              <a:latin typeface="Arial" panose="020B0604020202020204" pitchFamily="34" charset="0"/>
              <a:cs typeface="Arial" panose="020B0604020202020204" pitchFamily="34" charset="0"/>
            </a:endParaRPr>
          </a:p>
          <a:p>
            <a:pPr marL="0" lvl="0" indent="0" algn="ctr">
              <a:lnSpc>
                <a:spcPct val="150000"/>
              </a:lnSpc>
              <a:spcBef>
                <a:spcPct val="0"/>
              </a:spcBef>
            </a:pPr>
            <a:r>
              <a:rPr lang="en-US" sz="4800" b="1">
                <a:latin typeface="Arial" panose="020B0604020202020204" pitchFamily="34" charset="0"/>
                <a:cs typeface="Arial" panose="020B0604020202020204" pitchFamily="34" charset="0"/>
              </a:rPr>
              <a:t>(tiếp)</a:t>
            </a:r>
            <a:endParaRPr lang="en-US" sz="4800" b="1" u="none">
              <a:latin typeface="Arial" panose="020B0604020202020204" pitchFamily="34" charset="0"/>
              <a:cs typeface="Arial" panose="020B0604020202020204" pitchFamily="34" charset="0"/>
            </a:endParaRPr>
          </a:p>
        </p:txBody>
      </p:sp>
      <p:pic>
        <p:nvPicPr>
          <p:cNvPr id="9" name="Picture 3">
            <a:extLst>
              <a:ext uri="{FF2B5EF4-FFF2-40B4-BE49-F238E27FC236}">
                <a16:creationId xmlns:a16="http://schemas.microsoft.com/office/drawing/2014/main" xmlns="" id="{9F5502A4-F070-B599-4FDE-BCBD824983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8600" y="6027488"/>
            <a:ext cx="7315200" cy="4083212"/>
          </a:xfrm>
          <a:prstGeom prst="rect">
            <a:avLst/>
          </a:prstGeom>
        </p:spPr>
      </p:pic>
      <p:pic>
        <p:nvPicPr>
          <p:cNvPr id="10" name="Picture 5">
            <a:extLst>
              <a:ext uri="{FF2B5EF4-FFF2-40B4-BE49-F238E27FC236}">
                <a16:creationId xmlns:a16="http://schemas.microsoft.com/office/drawing/2014/main" xmlns="" id="{05E52B66-DF03-54CA-D863-F409BE4660E5}"/>
              </a:ext>
            </a:extLst>
          </p:cNvPr>
          <p:cNvPicPr>
            <a:picLocks noChangeAspect="1"/>
          </p:cNvPicPr>
          <p:nvPr/>
        </p:nvPicPr>
        <p:blipFill>
          <a:blip r:embed="rId12"/>
          <a:srcRect/>
          <a:stretch>
            <a:fillRect/>
          </a:stretch>
        </p:blipFill>
        <p:spPr>
          <a:xfrm>
            <a:off x="1956465" y="326925"/>
            <a:ext cx="2191637" cy="2508311"/>
          </a:xfrm>
          <a:prstGeom prst="rect">
            <a:avLst/>
          </a:prstGeom>
        </p:spPr>
      </p:pic>
      <p:pic>
        <p:nvPicPr>
          <p:cNvPr id="14" name="Picture 4">
            <a:extLst>
              <a:ext uri="{FF2B5EF4-FFF2-40B4-BE49-F238E27FC236}">
                <a16:creationId xmlns:a16="http://schemas.microsoft.com/office/drawing/2014/main" xmlns="" id="{A383654F-95A2-3A7B-6EF4-F4B6EFEE26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138888" y="6144664"/>
            <a:ext cx="4400856" cy="4114800"/>
          </a:xfrm>
          <a:prstGeom prst="rect">
            <a:avLst/>
          </a:prstGeom>
        </p:spPr>
      </p:pic>
      <p:pic>
        <p:nvPicPr>
          <p:cNvPr id="15" name="Picture 10">
            <a:extLst>
              <a:ext uri="{FF2B5EF4-FFF2-40B4-BE49-F238E27FC236}">
                <a16:creationId xmlns:a16="http://schemas.microsoft.com/office/drawing/2014/main" xmlns="" id="{2856CBCE-B853-CC8B-673E-9F2D090CFB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954963" y="7467388"/>
            <a:ext cx="1930255" cy="2828212"/>
          </a:xfrm>
          <a:prstGeom prst="rect">
            <a:avLst/>
          </a:prstGeom>
        </p:spPr>
      </p:pic>
      <p:pic>
        <p:nvPicPr>
          <p:cNvPr id="16" name="Picture 10">
            <a:extLst>
              <a:ext uri="{FF2B5EF4-FFF2-40B4-BE49-F238E27FC236}">
                <a16:creationId xmlns:a16="http://schemas.microsoft.com/office/drawing/2014/main" xmlns="" id="{842E3ECC-90E2-4E4A-2D3F-9081C823C01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40200" y="-51206"/>
            <a:ext cx="1930255" cy="282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3"/>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33896" y="7545024"/>
            <a:ext cx="5019635" cy="2741976"/>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pic>
        <p:nvPicPr>
          <p:cNvPr id="4" name="Picture 3">
            <a:extLst>
              <a:ext uri="{FF2B5EF4-FFF2-40B4-BE49-F238E27FC236}">
                <a16:creationId xmlns:a16="http://schemas.microsoft.com/office/drawing/2014/main" xmlns=""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6383304"/>
            <a:ext cx="3080203" cy="3080203"/>
          </a:xfrm>
          <a:prstGeom prst="rect">
            <a:avLst/>
          </a:prstGeom>
        </p:spPr>
      </p:pic>
      <p:pic>
        <p:nvPicPr>
          <p:cNvPr id="17" name="Picture 6">
            <a:extLst>
              <a:ext uri="{FF2B5EF4-FFF2-40B4-BE49-F238E27FC236}">
                <a16:creationId xmlns:a16="http://schemas.microsoft.com/office/drawing/2014/main" xmlns="" id="{97B14256-4390-EB37-E49F-5ED49F44DDC3}"/>
              </a:ext>
            </a:extLst>
          </p:cNvPr>
          <p:cNvPicPr>
            <a:picLocks noChangeAspect="1"/>
          </p:cNvPicPr>
          <p:nvPr/>
        </p:nvPicPr>
        <p:blipFill>
          <a:blip r:embed="rId11"/>
          <a:srcRect/>
          <a:stretch>
            <a:fillRect/>
          </a:stretch>
        </p:blipFill>
        <p:spPr>
          <a:xfrm>
            <a:off x="-176404" y="5330497"/>
            <a:ext cx="4397408" cy="2009982"/>
          </a:xfrm>
          <a:prstGeom prst="rect">
            <a:avLst/>
          </a:prstGeom>
        </p:spPr>
      </p:pic>
      <p:pic>
        <p:nvPicPr>
          <p:cNvPr id="19" name="Picture 7">
            <a:extLst>
              <a:ext uri="{FF2B5EF4-FFF2-40B4-BE49-F238E27FC236}">
                <a16:creationId xmlns:a16="http://schemas.microsoft.com/office/drawing/2014/main" xmlns=""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184926" flipH="1">
            <a:off x="-195757" y="8237719"/>
            <a:ext cx="2670850" cy="2907048"/>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8400" y="1333500"/>
            <a:ext cx="11810999" cy="4648201"/>
          </a:xfrm>
          <a:prstGeom prst="rect">
            <a:avLst/>
          </a:prstGeom>
        </p:spPr>
      </p:pic>
    </p:spTree>
    <p:extLst>
      <p:ext uri="{BB962C8B-B14F-4D97-AF65-F5344CB8AC3E}">
        <p14:creationId xmlns:p14="http://schemas.microsoft.com/office/powerpoint/2010/main" val="17326929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9188" y="835187"/>
            <a:ext cx="9011456" cy="4709811"/>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1147400" y="1900893"/>
            <a:ext cx="9809206" cy="2553891"/>
          </a:xfrm>
          <a:prstGeom prst="roundRect">
            <a:avLst/>
          </a:prstGeom>
          <a:noFill/>
        </p:spPr>
        <p:txBody>
          <a:bodyPr wrap="square" rtlCol="0">
            <a:spAutoFit/>
          </a:bodyPr>
          <a:lstStyle/>
          <a:p>
            <a:r>
              <a:rPr lang="en-US" sz="4800"/>
              <a:t>+ Câu 1: Qua đoạn 2, em hiểu vì sao dòng sông được đặt tên là sông Hương?</a:t>
            </a:r>
            <a:endParaRPr lang="vi-VN" sz="4800"/>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33896" y="7545024"/>
            <a:ext cx="5019635" cy="2741976"/>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5887695" y="5330497"/>
            <a:ext cx="8644088" cy="2308324"/>
          </a:xfrm>
          <a:prstGeom prst="rect">
            <a:avLst/>
          </a:prstGeom>
          <a:noFill/>
        </p:spPr>
        <p:txBody>
          <a:bodyPr wrap="square" rtlCol="0">
            <a:spAutoFit/>
          </a:bodyPr>
          <a:lstStyle/>
          <a:p>
            <a:r>
              <a:rPr lang="nl-NL" sz="4800"/>
              <a:t>+ Vì xưa kia, dòng sông ở đây thường thoảng lên mùi hương dìu dịu của cỏ thạch xương bồ.</a:t>
            </a:r>
            <a:endParaRPr lang="vi-VN" sz="4800"/>
          </a:p>
        </p:txBody>
      </p:sp>
      <p:pic>
        <p:nvPicPr>
          <p:cNvPr id="4" name="Picture 3">
            <a:extLst>
              <a:ext uri="{FF2B5EF4-FFF2-40B4-BE49-F238E27FC236}">
                <a16:creationId xmlns:a16="http://schemas.microsoft.com/office/drawing/2014/main" xmlns=""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6383304"/>
            <a:ext cx="3080203" cy="3080203"/>
          </a:xfrm>
          <a:prstGeom prst="rect">
            <a:avLst/>
          </a:prstGeom>
        </p:spPr>
      </p:pic>
      <p:pic>
        <p:nvPicPr>
          <p:cNvPr id="17" name="Picture 6">
            <a:extLst>
              <a:ext uri="{FF2B5EF4-FFF2-40B4-BE49-F238E27FC236}">
                <a16:creationId xmlns:a16="http://schemas.microsoft.com/office/drawing/2014/main" xmlns="" id="{97B14256-4390-EB37-E49F-5ED49F44DDC3}"/>
              </a:ext>
            </a:extLst>
          </p:cNvPr>
          <p:cNvPicPr>
            <a:picLocks noChangeAspect="1"/>
          </p:cNvPicPr>
          <p:nvPr/>
        </p:nvPicPr>
        <p:blipFill>
          <a:blip r:embed="rId11"/>
          <a:srcRect/>
          <a:stretch>
            <a:fillRect/>
          </a:stretch>
        </p:blipFill>
        <p:spPr>
          <a:xfrm>
            <a:off x="-176404" y="5330497"/>
            <a:ext cx="4397408" cy="2009982"/>
          </a:xfrm>
          <a:prstGeom prst="rect">
            <a:avLst/>
          </a:prstGeom>
        </p:spPr>
      </p:pic>
      <p:pic>
        <p:nvPicPr>
          <p:cNvPr id="19" name="Picture 7">
            <a:extLst>
              <a:ext uri="{FF2B5EF4-FFF2-40B4-BE49-F238E27FC236}">
                <a16:creationId xmlns:a16="http://schemas.microsoft.com/office/drawing/2014/main" xmlns=""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184926" flipH="1">
            <a:off x="-195757" y="8237719"/>
            <a:ext cx="2670850" cy="2907048"/>
          </a:xfrm>
          <a:prstGeom prst="rect">
            <a:avLst/>
          </a:prstGeom>
        </p:spPr>
      </p:pic>
    </p:spTree>
    <p:extLst>
      <p:ext uri="{BB962C8B-B14F-4D97-AF65-F5344CB8AC3E}">
        <p14:creationId xmlns:p14="http://schemas.microsoft.com/office/powerpoint/2010/main" val="29621952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80" y="97794"/>
            <a:ext cx="11538295" cy="5075295"/>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809401" y="1568342"/>
            <a:ext cx="9909332" cy="1736646"/>
          </a:xfrm>
          <a:prstGeom prst="roundRect">
            <a:avLst/>
          </a:prstGeom>
          <a:noFill/>
        </p:spPr>
        <p:txBody>
          <a:bodyPr wrap="square" rtlCol="0">
            <a:spAutoFit/>
          </a:bodyPr>
          <a:lstStyle/>
          <a:p>
            <a:r>
              <a:rPr lang="en-US" sz="4800"/>
              <a:t>+ Câu 2: Câu mở đầu đoạn 3 gọi sông Hương là gì?</a:t>
            </a:r>
            <a:endParaRPr lang="vi-VN" sz="4800"/>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805566" y="5763314"/>
            <a:ext cx="11353800" cy="2308324"/>
          </a:xfrm>
          <a:prstGeom prst="rect">
            <a:avLst/>
          </a:prstGeom>
          <a:noFill/>
        </p:spPr>
        <p:txBody>
          <a:bodyPr wrap="square" rtlCol="0">
            <a:spAutoFit/>
          </a:bodyPr>
          <a:lstStyle/>
          <a:p>
            <a:r>
              <a:rPr lang="nl-NL" sz="4800"/>
              <a:t>+ Sông Hương là một bức tranh phong cảnh khổ dài mà mỗi đoạn, mỗi khúc đều có vẻ đẹp riêng của nó.</a:t>
            </a:r>
            <a:endParaRPr lang="vi-VN" sz="4800"/>
          </a:p>
        </p:txBody>
      </p:sp>
      <p:pic>
        <p:nvPicPr>
          <p:cNvPr id="4" name="Picture 3">
            <a:extLst>
              <a:ext uri="{FF2B5EF4-FFF2-40B4-BE49-F238E27FC236}">
                <a16:creationId xmlns:a16="http://schemas.microsoft.com/office/drawing/2014/main" xmlns=""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9435" y="5396271"/>
            <a:ext cx="3080203" cy="3080203"/>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Tree>
    <p:extLst>
      <p:ext uri="{BB962C8B-B14F-4D97-AF65-F5344CB8AC3E}">
        <p14:creationId xmlns:p14="http://schemas.microsoft.com/office/powerpoint/2010/main" val="4349439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247588"/>
            <a:ext cx="9677400" cy="4114800"/>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748339" y="2352631"/>
            <a:ext cx="8653313" cy="2553891"/>
          </a:xfrm>
          <a:prstGeom prst="roundRect">
            <a:avLst/>
          </a:prstGeom>
          <a:noFill/>
        </p:spPr>
        <p:txBody>
          <a:bodyPr wrap="square" rtlCol="0">
            <a:spAutoFit/>
          </a:bodyPr>
          <a:lstStyle/>
          <a:p>
            <a:r>
              <a:rPr lang="en-US" sz="4800"/>
              <a:t>+ Câu 3: Tìm những hình ảnh minh họa cho nhận xét nói trên về vẻ đẹp của sông Hương?</a:t>
            </a:r>
            <a:endParaRPr lang="vi-VN" sz="4800"/>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4805566" y="5763314"/>
            <a:ext cx="11353800" cy="4524315"/>
          </a:xfrm>
          <a:prstGeom prst="rect">
            <a:avLst/>
          </a:prstGeom>
          <a:solidFill>
            <a:schemeClr val="accent3">
              <a:lumMod val="60000"/>
              <a:lumOff val="40000"/>
            </a:schemeClr>
          </a:solidFill>
        </p:spPr>
        <p:txBody>
          <a:bodyPr wrap="square" rtlCol="0">
            <a:spAutoFit/>
          </a:bodyPr>
          <a:lstStyle/>
          <a:p>
            <a:r>
              <a:rPr lang="nl-NL" sz="4800"/>
              <a:t>+ Đó là các hình ảnh: </a:t>
            </a:r>
            <a:endParaRPr lang="vi-VN" sz="4800"/>
          </a:p>
          <a:p>
            <a:r>
              <a:rPr lang="nl-NL" sz="4800"/>
              <a:t>- Bầu trời, mặt nước, bãi ngô, thảm cỏ mang màu xanh với sắc độ đậm nhạt khác nhau: </a:t>
            </a:r>
            <a:r>
              <a:rPr lang="en-US" sz="4800"/>
              <a:t>màu xanh da trời, màu xanh của nước biếc, màu xanh non của những bãi ngô, thảm </a:t>
            </a:r>
            <a:r>
              <a:rPr lang="en-US" sz="4800"/>
              <a:t>cỏ </a:t>
            </a:r>
            <a:r>
              <a:rPr lang="vi-VN" sz="4800" smtClean="0"/>
              <a:t>...</a:t>
            </a:r>
            <a:endParaRPr lang="vi-VN" sz="4800"/>
          </a:p>
        </p:txBody>
      </p:sp>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a16="http://schemas.microsoft.com/office/drawing/2014/main" xmlns="" id="{78A26E57-84F2-E4A7-7A65-A2FCD229F021}"/>
              </a:ext>
            </a:extLst>
          </p:cNvPr>
          <p:cNvPicPr>
            <a:picLocks noChangeAspect="1"/>
          </p:cNvPicPr>
          <p:nvPr/>
        </p:nvPicPr>
        <p:blipFill>
          <a:blip r:embed="rId10"/>
          <a:srcRect/>
          <a:stretch>
            <a:fillRect/>
          </a:stretch>
        </p:blipFill>
        <p:spPr>
          <a:xfrm>
            <a:off x="8067802" y="239800"/>
            <a:ext cx="2488236" cy="2407368"/>
          </a:xfrm>
          <a:prstGeom prst="rect">
            <a:avLst/>
          </a:prstGeom>
        </p:spPr>
      </p:pic>
      <p:pic>
        <p:nvPicPr>
          <p:cNvPr id="14" name="Picture 7">
            <a:extLst>
              <a:ext uri="{FF2B5EF4-FFF2-40B4-BE49-F238E27FC236}">
                <a16:creationId xmlns:a16="http://schemas.microsoft.com/office/drawing/2014/main" xmlns="" id="{C7BD5F0C-F20E-D0F4-7FBE-A2EEDFC94717}"/>
              </a:ext>
            </a:extLst>
          </p:cNvPr>
          <p:cNvPicPr>
            <a:picLocks noChangeAspect="1"/>
          </p:cNvPicPr>
          <p:nvPr/>
        </p:nvPicPr>
        <p:blipFill>
          <a:blip r:embed="rId11"/>
          <a:srcRect/>
          <a:stretch>
            <a:fillRect/>
          </a:stretch>
        </p:blipFill>
        <p:spPr>
          <a:xfrm>
            <a:off x="2461414" y="5786764"/>
            <a:ext cx="2585890" cy="3033302"/>
          </a:xfrm>
          <a:prstGeom prst="rect">
            <a:avLst/>
          </a:prstGeom>
        </p:spPr>
      </p:pic>
    </p:spTree>
    <p:extLst>
      <p:ext uri="{BB962C8B-B14F-4D97-AF65-F5344CB8AC3E}">
        <p14:creationId xmlns:p14="http://schemas.microsoft.com/office/powerpoint/2010/main" val="19204077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0512" y="1354282"/>
            <a:ext cx="10201524" cy="4114800"/>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672462" y="1726114"/>
            <a:ext cx="8653313" cy="3371136"/>
          </a:xfrm>
          <a:prstGeom prst="roundRect">
            <a:avLst/>
          </a:prstGeom>
          <a:noFill/>
        </p:spPr>
        <p:txBody>
          <a:bodyPr wrap="square" rtlCol="0">
            <a:spAutoFit/>
          </a:bodyPr>
          <a:lstStyle/>
          <a:p>
            <a:r>
              <a:rPr lang="en-US" sz="4800"/>
              <a:t>+ Câu 4: Những từ ngữ nào trong đoạn cuối thể hiện sự  thay đổi mà sông Hương tạo ra cho phố phường xung quanh?</a:t>
            </a:r>
            <a:endParaRPr lang="vi-VN" sz="4800"/>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sp>
        <p:nvSpPr>
          <p:cNvPr id="2" name="TextBox 1">
            <a:extLst>
              <a:ext uri="{FF2B5EF4-FFF2-40B4-BE49-F238E27FC236}">
                <a16:creationId xmlns:a16="http://schemas.microsoft.com/office/drawing/2014/main" xmlns="" id="{625F4580-C39A-0F0E-092D-C27F3A18DD41}"/>
              </a:ext>
            </a:extLst>
          </p:cNvPr>
          <p:cNvSpPr txBox="1"/>
          <p:nvPr/>
        </p:nvSpPr>
        <p:spPr>
          <a:xfrm>
            <a:off x="5542157" y="5775471"/>
            <a:ext cx="11353800" cy="3046988"/>
          </a:xfrm>
          <a:prstGeom prst="rect">
            <a:avLst/>
          </a:prstGeom>
          <a:noFill/>
        </p:spPr>
        <p:txBody>
          <a:bodyPr wrap="square" rtlCol="0">
            <a:spAutoFit/>
          </a:bodyPr>
          <a:lstStyle/>
          <a:p>
            <a:r>
              <a:rPr lang="nl-NL" sz="4800"/>
              <a:t>+ Sông Hương làm cho không khí thành phố trở nên trong lành, làm tan biến những tiếng ồn ào của chợ búa, tạo cho thành phố một vẻ êm đềm.</a:t>
            </a:r>
            <a:endParaRPr lang="vi-VN" sz="4800"/>
          </a:p>
        </p:txBody>
      </p:sp>
      <p:pic>
        <p:nvPicPr>
          <p:cNvPr id="17" name="Picture 23">
            <a:extLst>
              <a:ext uri="{FF2B5EF4-FFF2-40B4-BE49-F238E27FC236}">
                <a16:creationId xmlns:a16="http://schemas.microsoft.com/office/drawing/2014/main" xmlns="" id="{7A896780-4ADF-4A1B-9B8F-A8FABDF31F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3567" y="4455117"/>
            <a:ext cx="3529833" cy="4011174"/>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pic>
        <p:nvPicPr>
          <p:cNvPr id="18" name="Picture 20">
            <a:extLst>
              <a:ext uri="{FF2B5EF4-FFF2-40B4-BE49-F238E27FC236}">
                <a16:creationId xmlns:a16="http://schemas.microsoft.com/office/drawing/2014/main" xmlns="" id="{EF02F139-AE9A-A450-07B4-198F49B85F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305272">
            <a:off x="2226565" y="433099"/>
            <a:ext cx="1254032" cy="1987659"/>
          </a:xfrm>
          <a:prstGeom prst="rect">
            <a:avLst/>
          </a:prstGeom>
        </p:spPr>
      </p:pic>
      <p:pic>
        <p:nvPicPr>
          <p:cNvPr id="19" name="Picture 20">
            <a:extLst>
              <a:ext uri="{FF2B5EF4-FFF2-40B4-BE49-F238E27FC236}">
                <a16:creationId xmlns:a16="http://schemas.microsoft.com/office/drawing/2014/main" xmlns="" id="{3543EE36-66DF-9C05-7462-0B2613283E3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55933">
            <a:off x="4008468" y="307593"/>
            <a:ext cx="1254032" cy="1987659"/>
          </a:xfrm>
          <a:prstGeom prst="rect">
            <a:avLst/>
          </a:prstGeom>
        </p:spPr>
      </p:pic>
      <p:pic>
        <p:nvPicPr>
          <p:cNvPr id="20" name="Picture 20">
            <a:extLst>
              <a:ext uri="{FF2B5EF4-FFF2-40B4-BE49-F238E27FC236}">
                <a16:creationId xmlns:a16="http://schemas.microsoft.com/office/drawing/2014/main" xmlns="" id="{82B873E5-0E8B-0BC3-F587-15B1E29C54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61354">
            <a:off x="5443683" y="557962"/>
            <a:ext cx="1254032" cy="1987659"/>
          </a:xfrm>
          <a:prstGeom prst="rect">
            <a:avLst/>
          </a:prstGeom>
        </p:spPr>
      </p:pic>
    </p:spTree>
    <p:extLst>
      <p:ext uri="{BB962C8B-B14F-4D97-AF65-F5344CB8AC3E}">
        <p14:creationId xmlns:p14="http://schemas.microsoft.com/office/powerpoint/2010/main" val="30953210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xmlns=""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989" y="-1267302"/>
            <a:ext cx="3316928" cy="4218668"/>
          </a:xfrm>
          <a:prstGeom prst="rect">
            <a:avLst/>
          </a:prstGeom>
        </p:spPr>
      </p:pic>
      <p:pic>
        <p:nvPicPr>
          <p:cNvPr id="30" name="Picture 26">
            <a:extLst>
              <a:ext uri="{FF2B5EF4-FFF2-40B4-BE49-F238E27FC236}">
                <a16:creationId xmlns:a16="http://schemas.microsoft.com/office/drawing/2014/main" xmlns=""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39497" y="-876300"/>
            <a:ext cx="3316928" cy="4218668"/>
          </a:xfrm>
          <a:prstGeom prst="rect">
            <a:avLst/>
          </a:prstGeom>
        </p:spPr>
      </p:pic>
      <p:pic>
        <p:nvPicPr>
          <p:cNvPr id="22" name="Picture 26">
            <a:extLst>
              <a:ext uri="{FF2B5EF4-FFF2-40B4-BE49-F238E27FC236}">
                <a16:creationId xmlns:a16="http://schemas.microsoft.com/office/drawing/2014/main" xmlns=""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7783" y="5328087"/>
            <a:ext cx="3316928" cy="4218668"/>
          </a:xfrm>
          <a:prstGeom prst="rect">
            <a:avLst/>
          </a:prstGeom>
        </p:spPr>
      </p:pic>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8521" y="945677"/>
            <a:ext cx="10201524" cy="5366205"/>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2260105" y="1449732"/>
            <a:ext cx="8293695" cy="3166824"/>
          </a:xfrm>
          <a:prstGeom prst="roundRect">
            <a:avLst/>
          </a:prstGeom>
          <a:noFill/>
        </p:spPr>
        <p:txBody>
          <a:bodyPr wrap="square" rtlCol="0">
            <a:spAutoFit/>
          </a:bodyPr>
          <a:lstStyle/>
          <a:p>
            <a:r>
              <a:rPr lang="en-US" sz="6000"/>
              <a:t>- Qua bài văn, em thấy sông Hương có vẻ đẹp thế nào ?</a:t>
            </a:r>
            <a:endParaRPr lang="vi-VN" sz="6000"/>
          </a:p>
        </p:txBody>
      </p:sp>
      <p:sp>
        <p:nvSpPr>
          <p:cNvPr id="2" name="TextBox 1">
            <a:extLst>
              <a:ext uri="{FF2B5EF4-FFF2-40B4-BE49-F238E27FC236}">
                <a16:creationId xmlns:a16="http://schemas.microsoft.com/office/drawing/2014/main" xmlns="" id="{625F4580-C39A-0F0E-092D-C27F3A18DD41}"/>
              </a:ext>
            </a:extLst>
          </p:cNvPr>
          <p:cNvSpPr txBox="1"/>
          <p:nvPr/>
        </p:nvSpPr>
        <p:spPr>
          <a:xfrm>
            <a:off x="8382000" y="5289987"/>
            <a:ext cx="9529250" cy="4326697"/>
          </a:xfrm>
          <a:prstGeom prst="rect">
            <a:avLst/>
          </a:prstGeom>
          <a:noFill/>
        </p:spPr>
        <p:txBody>
          <a:bodyPr wrap="square" rtlCol="0">
            <a:spAutoFit/>
          </a:bodyPr>
          <a:lstStyle/>
          <a:p>
            <a:pPr>
              <a:lnSpc>
                <a:spcPct val="150000"/>
              </a:lnSpc>
            </a:pPr>
            <a:r>
              <a:rPr lang="nl-NL" sz="4800"/>
              <a:t>+ Sông Hương có vẻ đẹp thanh bình, thơ mộng/ Sông Hương có vẻ đẹp yên bình, nên thơ/ ...</a:t>
            </a:r>
            <a:endParaRPr lang="vi-VN" sz="4800"/>
          </a:p>
          <a:p>
            <a:pPr>
              <a:lnSpc>
                <a:spcPct val="150000"/>
              </a:lnSpc>
            </a:pPr>
            <a:endParaRPr lang="en-US" sz="4500" dirty="0">
              <a:solidFill>
                <a:srgbClr val="FF000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xmlns="" id="{85DB8D51-EC58-8E23-F1C6-52C362E0032D}"/>
              </a:ext>
            </a:extLst>
          </p:cNvPr>
          <p:cNvPicPr>
            <a:picLocks noChangeAspect="1"/>
          </p:cNvPicPr>
          <p:nvPr/>
        </p:nvPicPr>
        <p:blipFill>
          <a:blip r:embed="rId6"/>
          <a:srcRect/>
          <a:stretch>
            <a:fillRect/>
          </a:stretch>
        </p:blipFill>
        <p:spPr>
          <a:xfrm>
            <a:off x="-5486400" y="5143500"/>
            <a:ext cx="11285631" cy="7678931"/>
          </a:xfrm>
          <a:prstGeom prst="rect">
            <a:avLst/>
          </a:prstGeom>
        </p:spPr>
      </p:pic>
      <p:pic>
        <p:nvPicPr>
          <p:cNvPr id="21" name="Picture 20">
            <a:extLst>
              <a:ext uri="{FF2B5EF4-FFF2-40B4-BE49-F238E27FC236}">
                <a16:creationId xmlns:a16="http://schemas.microsoft.com/office/drawing/2014/main" xmlns=""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914" y="5668719"/>
            <a:ext cx="3537403" cy="3537403"/>
          </a:xfrm>
          <a:prstGeom prst="rect">
            <a:avLst/>
          </a:prstGeom>
        </p:spPr>
      </p:pic>
      <p:pic>
        <p:nvPicPr>
          <p:cNvPr id="23" name="Picture 19">
            <a:extLst>
              <a:ext uri="{FF2B5EF4-FFF2-40B4-BE49-F238E27FC236}">
                <a16:creationId xmlns:a16="http://schemas.microsoft.com/office/drawing/2014/main" xmlns=""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08942" y="8272798"/>
            <a:ext cx="1379058" cy="2547913"/>
          </a:xfrm>
          <a:prstGeom prst="rect">
            <a:avLst/>
          </a:prstGeom>
        </p:spPr>
      </p:pic>
      <p:pic>
        <p:nvPicPr>
          <p:cNvPr id="24" name="Picture 19">
            <a:extLst>
              <a:ext uri="{FF2B5EF4-FFF2-40B4-BE49-F238E27FC236}">
                <a16:creationId xmlns:a16="http://schemas.microsoft.com/office/drawing/2014/main" xmlns=""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710512" y="8370189"/>
            <a:ext cx="1592742" cy="2547913"/>
          </a:xfrm>
          <a:prstGeom prst="rect">
            <a:avLst/>
          </a:prstGeom>
        </p:spPr>
      </p:pic>
      <p:pic>
        <p:nvPicPr>
          <p:cNvPr id="26" name="Picture 4">
            <a:extLst>
              <a:ext uri="{FF2B5EF4-FFF2-40B4-BE49-F238E27FC236}">
                <a16:creationId xmlns:a16="http://schemas.microsoft.com/office/drawing/2014/main" xmlns=""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96129">
            <a:off x="12544179" y="1116592"/>
            <a:ext cx="1804103" cy="1014808"/>
          </a:xfrm>
          <a:prstGeom prst="rect">
            <a:avLst/>
          </a:prstGeom>
        </p:spPr>
      </p:pic>
      <p:pic>
        <p:nvPicPr>
          <p:cNvPr id="27" name="Picture 21">
            <a:extLst>
              <a:ext uri="{FF2B5EF4-FFF2-40B4-BE49-F238E27FC236}">
                <a16:creationId xmlns:a16="http://schemas.microsoft.com/office/drawing/2014/main" xmlns="" id="{7C407679-2C58-28A4-015E-4FE9C38813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345228">
            <a:off x="8751474" y="8759373"/>
            <a:ext cx="1888043" cy="1156855"/>
          </a:xfrm>
          <a:prstGeom prst="rect">
            <a:avLst/>
          </a:prstGeom>
        </p:spPr>
      </p:pic>
      <p:pic>
        <p:nvPicPr>
          <p:cNvPr id="28" name="Picture 5">
            <a:extLst>
              <a:ext uri="{FF2B5EF4-FFF2-40B4-BE49-F238E27FC236}">
                <a16:creationId xmlns:a16="http://schemas.microsoft.com/office/drawing/2014/main" xmlns="" id="{CA5C2A2F-F34C-4CB4-2D2E-33E6D700D1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10512" y="3122729"/>
            <a:ext cx="1645913" cy="1351706"/>
          </a:xfrm>
          <a:prstGeom prst="rect">
            <a:avLst/>
          </a:prstGeom>
        </p:spPr>
      </p:pic>
      <p:pic>
        <p:nvPicPr>
          <p:cNvPr id="29" name="Picture 20">
            <a:extLst>
              <a:ext uri="{FF2B5EF4-FFF2-40B4-BE49-F238E27FC236}">
                <a16:creationId xmlns:a16="http://schemas.microsoft.com/office/drawing/2014/main" xmlns=""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863839" y="8175155"/>
            <a:ext cx="3306803" cy="4114800"/>
          </a:xfrm>
          <a:prstGeom prst="rect">
            <a:avLst/>
          </a:prstGeom>
        </p:spPr>
      </p:pic>
    </p:spTree>
    <p:extLst>
      <p:ext uri="{BB962C8B-B14F-4D97-AF65-F5344CB8AC3E}">
        <p14:creationId xmlns:p14="http://schemas.microsoft.com/office/powerpoint/2010/main" val="32149259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xmlns=""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989" y="-1267302"/>
            <a:ext cx="3316928" cy="4218668"/>
          </a:xfrm>
          <a:prstGeom prst="rect">
            <a:avLst/>
          </a:prstGeom>
        </p:spPr>
      </p:pic>
      <p:pic>
        <p:nvPicPr>
          <p:cNvPr id="30" name="Picture 26">
            <a:extLst>
              <a:ext uri="{FF2B5EF4-FFF2-40B4-BE49-F238E27FC236}">
                <a16:creationId xmlns:a16="http://schemas.microsoft.com/office/drawing/2014/main" xmlns=""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39497" y="-876300"/>
            <a:ext cx="3316928" cy="4218668"/>
          </a:xfrm>
          <a:prstGeom prst="rect">
            <a:avLst/>
          </a:prstGeom>
        </p:spPr>
      </p:pic>
      <p:pic>
        <p:nvPicPr>
          <p:cNvPr id="22" name="Picture 26">
            <a:extLst>
              <a:ext uri="{FF2B5EF4-FFF2-40B4-BE49-F238E27FC236}">
                <a16:creationId xmlns:a16="http://schemas.microsoft.com/office/drawing/2014/main" xmlns=""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7783" y="5328087"/>
            <a:ext cx="3316928" cy="4218668"/>
          </a:xfrm>
          <a:prstGeom prst="rect">
            <a:avLst/>
          </a:prstGeom>
        </p:spPr>
      </p:pic>
      <p:pic>
        <p:nvPicPr>
          <p:cNvPr id="15" name="Picture 6">
            <a:extLst>
              <a:ext uri="{FF2B5EF4-FFF2-40B4-BE49-F238E27FC236}">
                <a16:creationId xmlns:a16="http://schemas.microsoft.com/office/drawing/2014/main" xmlns=""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8521" y="945677"/>
            <a:ext cx="10201524" cy="5366205"/>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2260105" y="1449732"/>
            <a:ext cx="8293695" cy="4188381"/>
          </a:xfrm>
          <a:prstGeom prst="roundRect">
            <a:avLst/>
          </a:prstGeom>
          <a:noFill/>
        </p:spPr>
        <p:txBody>
          <a:bodyPr wrap="square" rtlCol="0">
            <a:spAutoFit/>
          </a:bodyPr>
          <a:lstStyle/>
          <a:p>
            <a:r>
              <a:rPr lang="en-US" sz="6000"/>
              <a:t>- </a:t>
            </a:r>
            <a:r>
              <a:rPr lang="en-US" sz="6000"/>
              <a:t>-Đọc bài văn, em cảm nhận được tình cảm gì của tác giả với non sông đất nước?</a:t>
            </a:r>
            <a:endParaRPr lang="vi-VN" sz="6000"/>
          </a:p>
        </p:txBody>
      </p:sp>
      <p:sp>
        <p:nvSpPr>
          <p:cNvPr id="2" name="TextBox 1">
            <a:extLst>
              <a:ext uri="{FF2B5EF4-FFF2-40B4-BE49-F238E27FC236}">
                <a16:creationId xmlns:a16="http://schemas.microsoft.com/office/drawing/2014/main" xmlns="" id="{625F4580-C39A-0F0E-092D-C27F3A18DD41}"/>
              </a:ext>
            </a:extLst>
          </p:cNvPr>
          <p:cNvSpPr txBox="1"/>
          <p:nvPr/>
        </p:nvSpPr>
        <p:spPr>
          <a:xfrm>
            <a:off x="8382000" y="5289987"/>
            <a:ext cx="9529250" cy="3218702"/>
          </a:xfrm>
          <a:prstGeom prst="rect">
            <a:avLst/>
          </a:prstGeom>
          <a:noFill/>
        </p:spPr>
        <p:txBody>
          <a:bodyPr wrap="square" rtlCol="0">
            <a:spAutoFit/>
          </a:bodyPr>
          <a:lstStyle/>
          <a:p>
            <a:r>
              <a:rPr lang="nl-NL" sz="4800" smtClean="0"/>
              <a:t>+ </a:t>
            </a:r>
            <a:r>
              <a:rPr lang="nl-NL" sz="4800"/>
              <a:t>Tác giả rất yêu non sông, đất nước/ Tác giả rất yêu sông Hương và thành phố Huế/ ...</a:t>
            </a:r>
            <a:endParaRPr lang="vi-VN" sz="4800"/>
          </a:p>
          <a:p>
            <a:pPr>
              <a:lnSpc>
                <a:spcPct val="150000"/>
              </a:lnSpc>
            </a:pPr>
            <a:endParaRPr lang="en-US" sz="4500" dirty="0">
              <a:solidFill>
                <a:srgbClr val="FF0000"/>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xmlns="" id="{85DB8D51-EC58-8E23-F1C6-52C362E0032D}"/>
              </a:ext>
            </a:extLst>
          </p:cNvPr>
          <p:cNvPicPr>
            <a:picLocks noChangeAspect="1"/>
          </p:cNvPicPr>
          <p:nvPr/>
        </p:nvPicPr>
        <p:blipFill>
          <a:blip r:embed="rId6"/>
          <a:srcRect/>
          <a:stretch>
            <a:fillRect/>
          </a:stretch>
        </p:blipFill>
        <p:spPr>
          <a:xfrm>
            <a:off x="-5486400" y="5143500"/>
            <a:ext cx="11285631" cy="7678931"/>
          </a:xfrm>
          <a:prstGeom prst="rect">
            <a:avLst/>
          </a:prstGeom>
        </p:spPr>
      </p:pic>
      <p:pic>
        <p:nvPicPr>
          <p:cNvPr id="21" name="Picture 20">
            <a:extLst>
              <a:ext uri="{FF2B5EF4-FFF2-40B4-BE49-F238E27FC236}">
                <a16:creationId xmlns:a16="http://schemas.microsoft.com/office/drawing/2014/main" xmlns=""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1914" y="5668719"/>
            <a:ext cx="3537403" cy="3537403"/>
          </a:xfrm>
          <a:prstGeom prst="rect">
            <a:avLst/>
          </a:prstGeom>
        </p:spPr>
      </p:pic>
      <p:pic>
        <p:nvPicPr>
          <p:cNvPr id="23" name="Picture 19">
            <a:extLst>
              <a:ext uri="{FF2B5EF4-FFF2-40B4-BE49-F238E27FC236}">
                <a16:creationId xmlns:a16="http://schemas.microsoft.com/office/drawing/2014/main" xmlns=""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08942" y="8272798"/>
            <a:ext cx="1379058" cy="2547913"/>
          </a:xfrm>
          <a:prstGeom prst="rect">
            <a:avLst/>
          </a:prstGeom>
        </p:spPr>
      </p:pic>
      <p:pic>
        <p:nvPicPr>
          <p:cNvPr id="24" name="Picture 19">
            <a:extLst>
              <a:ext uri="{FF2B5EF4-FFF2-40B4-BE49-F238E27FC236}">
                <a16:creationId xmlns:a16="http://schemas.microsoft.com/office/drawing/2014/main" xmlns=""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710512" y="8370189"/>
            <a:ext cx="1592742" cy="2547913"/>
          </a:xfrm>
          <a:prstGeom prst="rect">
            <a:avLst/>
          </a:prstGeom>
        </p:spPr>
      </p:pic>
      <p:pic>
        <p:nvPicPr>
          <p:cNvPr id="26" name="Picture 4">
            <a:extLst>
              <a:ext uri="{FF2B5EF4-FFF2-40B4-BE49-F238E27FC236}">
                <a16:creationId xmlns:a16="http://schemas.microsoft.com/office/drawing/2014/main" xmlns=""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96129">
            <a:off x="12544179" y="1116592"/>
            <a:ext cx="1804103" cy="1014808"/>
          </a:xfrm>
          <a:prstGeom prst="rect">
            <a:avLst/>
          </a:prstGeom>
        </p:spPr>
      </p:pic>
      <p:pic>
        <p:nvPicPr>
          <p:cNvPr id="27" name="Picture 21">
            <a:extLst>
              <a:ext uri="{FF2B5EF4-FFF2-40B4-BE49-F238E27FC236}">
                <a16:creationId xmlns:a16="http://schemas.microsoft.com/office/drawing/2014/main" xmlns="" id="{7C407679-2C58-28A4-015E-4FE9C38813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345228">
            <a:off x="8751474" y="8759373"/>
            <a:ext cx="1888043" cy="1156855"/>
          </a:xfrm>
          <a:prstGeom prst="rect">
            <a:avLst/>
          </a:prstGeom>
        </p:spPr>
      </p:pic>
      <p:pic>
        <p:nvPicPr>
          <p:cNvPr id="28" name="Picture 5">
            <a:extLst>
              <a:ext uri="{FF2B5EF4-FFF2-40B4-BE49-F238E27FC236}">
                <a16:creationId xmlns:a16="http://schemas.microsoft.com/office/drawing/2014/main" xmlns="" id="{CA5C2A2F-F34C-4CB4-2D2E-33E6D700D1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10512" y="3122729"/>
            <a:ext cx="1645913" cy="1351706"/>
          </a:xfrm>
          <a:prstGeom prst="rect">
            <a:avLst/>
          </a:prstGeom>
        </p:spPr>
      </p:pic>
      <p:pic>
        <p:nvPicPr>
          <p:cNvPr id="29" name="Picture 20">
            <a:extLst>
              <a:ext uri="{FF2B5EF4-FFF2-40B4-BE49-F238E27FC236}">
                <a16:creationId xmlns:a16="http://schemas.microsoft.com/office/drawing/2014/main" xmlns=""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863839" y="8175155"/>
            <a:ext cx="3306803" cy="4114800"/>
          </a:xfrm>
          <a:prstGeom prst="rect">
            <a:avLst/>
          </a:prstGeom>
        </p:spPr>
      </p:pic>
    </p:spTree>
    <p:extLst>
      <p:ext uri="{BB962C8B-B14F-4D97-AF65-F5344CB8AC3E}">
        <p14:creationId xmlns:p14="http://schemas.microsoft.com/office/powerpoint/2010/main" val="22536854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Terminator 8">
            <a:extLst>
              <a:ext uri="{FF2B5EF4-FFF2-40B4-BE49-F238E27FC236}">
                <a16:creationId xmlns:a16="http://schemas.microsoft.com/office/drawing/2014/main" xmlns="" id="{C8800ACA-C713-4F7D-A467-4B567C603304}"/>
              </a:ext>
            </a:extLst>
          </p:cNvPr>
          <p:cNvSpPr/>
          <p:nvPr/>
        </p:nvSpPr>
        <p:spPr>
          <a:xfrm>
            <a:off x="2133600" y="342901"/>
            <a:ext cx="13563600" cy="2057399"/>
          </a:xfrm>
          <a:prstGeom prst="flowChartTerminator">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63217" tIns="81608" rIns="163217" bIns="81608" rtlCol="0" anchor="ctr"/>
          <a:lstStyle/>
          <a:p>
            <a:pPr algn="ctr"/>
            <a:r>
              <a:rPr lang="en-US" sz="6400" b="1" dirty="0"/>
              <a:t>NỘI DUNG BÀI ĐỌC</a:t>
            </a:r>
            <a:endParaRPr lang="en-US" sz="6400" b="1" dirty="0"/>
          </a:p>
        </p:txBody>
      </p:sp>
      <p:sp>
        <p:nvSpPr>
          <p:cNvPr id="2" name="Rectangle 1"/>
          <p:cNvSpPr/>
          <p:nvPr/>
        </p:nvSpPr>
        <p:spPr>
          <a:xfrm>
            <a:off x="4572000" y="4658753"/>
            <a:ext cx="9144000" cy="441877"/>
          </a:xfrm>
          <a:prstGeom prst="rect">
            <a:avLst/>
          </a:prstGeom>
        </p:spPr>
        <p:txBody>
          <a:bodyPr lIns="163284" tIns="81642" rIns="163284" bIns="81642">
            <a:spAutoFit/>
          </a:bodyPr>
          <a:lstStyle/>
          <a:p>
            <a:endParaRPr lang="en-US" dirty="0"/>
          </a:p>
        </p:txBody>
      </p:sp>
      <p:sp>
        <p:nvSpPr>
          <p:cNvPr id="11" name="Flowchart: Terminator 10">
            <a:extLst>
              <a:ext uri="{FF2B5EF4-FFF2-40B4-BE49-F238E27FC236}">
                <a16:creationId xmlns:a16="http://schemas.microsoft.com/office/drawing/2014/main" xmlns="" id="{C8800ACA-C713-4F7D-A467-4B567C603304}"/>
              </a:ext>
            </a:extLst>
          </p:cNvPr>
          <p:cNvSpPr/>
          <p:nvPr/>
        </p:nvSpPr>
        <p:spPr>
          <a:xfrm>
            <a:off x="1676400" y="2628900"/>
            <a:ext cx="15087600" cy="5714999"/>
          </a:xfrm>
          <a:prstGeom prst="flowChartTermina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63217" tIns="81608" rIns="163217" bIns="81608" rtlCol="0" anchor="ctr"/>
          <a:lstStyle/>
          <a:p>
            <a:r>
              <a:rPr lang="en-US" sz="5700">
                <a:latin typeface="Arial" pitchFamily="34" charset="0"/>
                <a:cs typeface="Arial" pitchFamily="34" charset="0"/>
              </a:rPr>
              <a:t> </a:t>
            </a:r>
            <a:r>
              <a:rPr lang="en-US" sz="6000" i="1"/>
              <a:t>Bài văn </a:t>
            </a:r>
            <a:r>
              <a:rPr lang="nl-NL" sz="6000" i="1"/>
              <a:t>ca ngợi vẻ đẹp thơ mộng, thanh bình của dòng sông Hương, một đặc ân của thiên nhiên dành cho Huế, thể hiện tình yêu của tác giả đối với quê hương, đất nước.</a:t>
            </a:r>
            <a:endParaRPr lang="vi-VN" sz="6000"/>
          </a:p>
        </p:txBody>
      </p:sp>
    </p:spTree>
    <p:extLst>
      <p:ext uri="{BB962C8B-B14F-4D97-AF65-F5344CB8AC3E}">
        <p14:creationId xmlns:p14="http://schemas.microsoft.com/office/powerpoint/2010/main" val="35739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42900"/>
            <a:ext cx="16611600" cy="9601200"/>
          </a:xfrm>
          <a:prstGeom prst="rect">
            <a:avLst/>
          </a:prstGeom>
        </p:spPr>
      </p:pic>
    </p:spTree>
    <p:extLst>
      <p:ext uri="{BB962C8B-B14F-4D97-AF65-F5344CB8AC3E}">
        <p14:creationId xmlns:p14="http://schemas.microsoft.com/office/powerpoint/2010/main" val="3893771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3"/>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a16="http://schemas.microsoft.com/office/drawing/2014/main" xmlns=""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00" y="6463877"/>
            <a:ext cx="9893933" cy="406888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96866"/>
            <a:ext cx="12058095" cy="3784730"/>
          </a:xfrm>
          <a:prstGeom prst="rect">
            <a:avLst/>
          </a:prstGeom>
        </p:spPr>
      </p:pic>
    </p:spTree>
    <p:extLst>
      <p:ext uri="{BB962C8B-B14F-4D97-AF65-F5344CB8AC3E}">
        <p14:creationId xmlns:p14="http://schemas.microsoft.com/office/powerpoint/2010/main" val="38002502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xmlns="" id="{DDC7E455-F176-A7CE-FF1C-FDE08E2939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269388" y="1148673"/>
            <a:ext cx="9220387" cy="6350542"/>
          </a:xfrm>
          <a:prstGeom prst="rect">
            <a:avLst/>
          </a:prstGeom>
        </p:spPr>
      </p:pic>
      <p:pic>
        <p:nvPicPr>
          <p:cNvPr id="7" name="Picture 7">
            <a:extLst>
              <a:ext uri="{FF2B5EF4-FFF2-40B4-BE49-F238E27FC236}">
                <a16:creationId xmlns:a16="http://schemas.microsoft.com/office/drawing/2014/main" xmlns="" id="{8FC565E8-9428-D86F-7484-30C4645981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972279" y="7441623"/>
            <a:ext cx="2961872" cy="2632364"/>
          </a:xfrm>
          <a:prstGeom prst="rect">
            <a:avLst/>
          </a:prstGeom>
        </p:spPr>
      </p:pic>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8"/>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9"/>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a16="http://schemas.microsoft.com/office/drawing/2014/main" xmlns="" id="{3442D674-1A60-E272-652B-9BD035AE9968}"/>
              </a:ext>
            </a:extLst>
          </p:cNvPr>
          <p:cNvSpPr txBox="1"/>
          <p:nvPr/>
        </p:nvSpPr>
        <p:spPr>
          <a:xfrm>
            <a:off x="1066800" y="876300"/>
            <a:ext cx="48006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KHỞI ĐỘNG</a:t>
            </a:r>
          </a:p>
        </p:txBody>
      </p:sp>
      <p:pic>
        <p:nvPicPr>
          <p:cNvPr id="1026" name="Picture 2" descr="Music ">
            <a:extLst>
              <a:ext uri="{FF2B5EF4-FFF2-40B4-BE49-F238E27FC236}">
                <a16:creationId xmlns:a16="http://schemas.microsoft.com/office/drawing/2014/main" xmlns="" id="{A3A9A7FD-973A-629D-DDEC-83DC509A04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592028">
            <a:off x="1284696" y="289391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845BD520-12AD-875E-F46F-815CF5389B20}"/>
              </a:ext>
            </a:extLst>
          </p:cNvPr>
          <p:cNvPicPr>
            <a:picLocks noChangeAspect="1"/>
          </p:cNvPicPr>
          <p:nvPr/>
        </p:nvPicPr>
        <p:blipFill>
          <a:blip r:embed="rId15"/>
          <a:stretch>
            <a:fillRect/>
          </a:stretch>
        </p:blipFill>
        <p:spPr>
          <a:xfrm rot="2548530">
            <a:off x="3515012" y="2485199"/>
            <a:ext cx="1524132" cy="1524132"/>
          </a:xfrm>
          <a:prstGeom prst="rect">
            <a:avLst/>
          </a:prstGeom>
        </p:spPr>
      </p:pic>
      <p:pic>
        <p:nvPicPr>
          <p:cNvPr id="17" name="Picture 3">
            <a:extLst>
              <a:ext uri="{FF2B5EF4-FFF2-40B4-BE49-F238E27FC236}">
                <a16:creationId xmlns:a16="http://schemas.microsoft.com/office/drawing/2014/main" xmlns="" id="{FEEAAD87-F67E-BBDD-08C5-97D2CEDCC1B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457759" y="5469082"/>
            <a:ext cx="3836136" cy="4914777"/>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6096000" y="3247265"/>
            <a:ext cx="6931077" cy="3554819"/>
          </a:xfrm>
          <a:prstGeom prst="rect">
            <a:avLst/>
          </a:prstGeom>
          <a:noFill/>
        </p:spPr>
        <p:txBody>
          <a:bodyPr wrap="square" rtlCol="0">
            <a:spAutoFit/>
          </a:bodyPr>
          <a:lstStyle/>
          <a:p>
            <a:pPr algn="ctr">
              <a:lnSpc>
                <a:spcPct val="150000"/>
              </a:lnSpc>
            </a:pPr>
            <a:r>
              <a:rPr lang="en-US" sz="5000">
                <a:latin typeface="Arial" panose="020B0604020202020204" pitchFamily="34" charset="0"/>
                <a:cs typeface="Arial" panose="020B0604020202020204" pitchFamily="34" charset="0"/>
              </a:rPr>
              <a:t>Lắng nghe giai điệu bài hát </a:t>
            </a:r>
            <a:r>
              <a:rPr lang="en-US" sz="5000" smtClean="0">
                <a:latin typeface="Arial" panose="020B0604020202020204" pitchFamily="34" charset="0"/>
                <a:cs typeface="Arial" panose="020B0604020202020204" pitchFamily="34" charset="0"/>
              </a:rPr>
              <a:t>“quê hương tương đẹp”</a:t>
            </a:r>
            <a:endParaRPr lang="en-US" sz="5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396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xmlns=""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xmlns="" id="{71C4EEE6-F849-1E8D-1A19-24069AC12D46}"/>
              </a:ext>
            </a:extLst>
          </p:cNvPr>
          <p:cNvSpPr txBox="1"/>
          <p:nvPr/>
        </p:nvSpPr>
        <p:spPr>
          <a:xfrm>
            <a:off x="1520521" y="1955556"/>
            <a:ext cx="9833279" cy="3596882"/>
          </a:xfrm>
          <a:prstGeom prst="rect">
            <a:avLst/>
          </a:prstGeom>
          <a:noFill/>
        </p:spPr>
        <p:txBody>
          <a:bodyPr wrap="square" rtlCol="0">
            <a:spAutoFit/>
          </a:bodyPr>
          <a:lstStyle/>
          <a:p>
            <a:pPr>
              <a:lnSpc>
                <a:spcPct val="150000"/>
              </a:lnSpc>
            </a:pPr>
            <a:r>
              <a:rPr lang="en-US" sz="5400"/>
              <a:t>a) Sông Hương là một bức tranh phong cảnh nhiều màu sắc.</a:t>
            </a:r>
            <a:endParaRPr lang="vi-VN" sz="5400"/>
          </a:p>
          <a:p>
            <a:pPr>
              <a:lnSpc>
                <a:spcPct val="150000"/>
              </a:lnSpc>
            </a:pPr>
            <a:endParaRPr lang="en-US" sz="5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a16="http://schemas.microsoft.com/office/drawing/2014/main" xmlns="" id="{69C5B335-8102-F435-2ABA-A41F673B069A}"/>
              </a:ext>
            </a:extLst>
          </p:cNvPr>
          <p:cNvSpPr txBox="1"/>
          <p:nvPr/>
        </p:nvSpPr>
        <p:spPr>
          <a:xfrm>
            <a:off x="9143999" y="6381348"/>
            <a:ext cx="7795533" cy="2585323"/>
          </a:xfrm>
          <a:prstGeom prst="rect">
            <a:avLst/>
          </a:prstGeom>
          <a:noFill/>
        </p:spPr>
        <p:txBody>
          <a:bodyPr wrap="square" rtlCol="0">
            <a:spAutoFit/>
          </a:bodyPr>
          <a:lstStyle/>
          <a:p>
            <a:r>
              <a:rPr lang="nl-NL" sz="5400"/>
              <a:t>+ Câu a: Sông Hương được so sánh với bức tranh phong cảnh nhiều màu sắc.</a:t>
            </a:r>
            <a:endParaRPr lang="vi-VN" sz="5400"/>
          </a:p>
        </p:txBody>
      </p:sp>
      <p:pic>
        <p:nvPicPr>
          <p:cNvPr id="20" name="Picture 3">
            <a:extLst>
              <a:ext uri="{FF2B5EF4-FFF2-40B4-BE49-F238E27FC236}">
                <a16:creationId xmlns:a16="http://schemas.microsoft.com/office/drawing/2014/main" xmlns="" id="{C313A8CB-2663-0ED4-F413-E6C2E00C116E}"/>
              </a:ext>
            </a:extLst>
          </p:cNvPr>
          <p:cNvPicPr>
            <a:picLocks noChangeAspect="1"/>
          </p:cNvPicPr>
          <p:nvPr/>
        </p:nvPicPr>
        <p:blipFill>
          <a:blip r:embed="rId11"/>
          <a:srcRect/>
          <a:stretch>
            <a:fillRect/>
          </a:stretch>
        </p:blipFill>
        <p:spPr>
          <a:xfrm>
            <a:off x="2089523" y="5225501"/>
            <a:ext cx="1733613" cy="2650109"/>
          </a:xfrm>
          <a:prstGeom prst="rect">
            <a:avLst/>
          </a:prstGeom>
        </p:spPr>
      </p:pic>
    </p:spTree>
    <p:extLst>
      <p:ext uri="{BB962C8B-B14F-4D97-AF65-F5344CB8AC3E}">
        <p14:creationId xmlns:p14="http://schemas.microsoft.com/office/powerpoint/2010/main" val="2567109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xmlns=""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xmlns="" id="{71C4EEE6-F849-1E8D-1A19-24069AC12D46}"/>
              </a:ext>
            </a:extLst>
          </p:cNvPr>
          <p:cNvSpPr txBox="1"/>
          <p:nvPr/>
        </p:nvSpPr>
        <p:spPr>
          <a:xfrm>
            <a:off x="1520521" y="1955556"/>
            <a:ext cx="9833279" cy="2765885"/>
          </a:xfrm>
          <a:prstGeom prst="rect">
            <a:avLst/>
          </a:prstGeom>
          <a:noFill/>
        </p:spPr>
        <p:txBody>
          <a:bodyPr wrap="square" rtlCol="0">
            <a:spAutoFit/>
          </a:bodyPr>
          <a:lstStyle/>
          <a:p>
            <a:r>
              <a:rPr lang="en-US" sz="5400" smtClean="0"/>
              <a:t>b</a:t>
            </a:r>
            <a:r>
              <a:rPr lang="en-US" sz="5400"/>
              <a:t>) Vào mùa hè, Hương Giang như một dải lụa đào.</a:t>
            </a:r>
            <a:endParaRPr lang="vi-VN" sz="5400"/>
          </a:p>
          <a:p>
            <a:pPr>
              <a:lnSpc>
                <a:spcPct val="150000"/>
              </a:lnSpc>
            </a:pPr>
            <a:endParaRPr lang="en-US" sz="5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a16="http://schemas.microsoft.com/office/drawing/2014/main" xmlns="" id="{69C5B335-8102-F435-2ABA-A41F673B069A}"/>
              </a:ext>
            </a:extLst>
          </p:cNvPr>
          <p:cNvSpPr txBox="1"/>
          <p:nvPr/>
        </p:nvSpPr>
        <p:spPr>
          <a:xfrm>
            <a:off x="9143999" y="6381348"/>
            <a:ext cx="7795533" cy="3416320"/>
          </a:xfrm>
          <a:prstGeom prst="rect">
            <a:avLst/>
          </a:prstGeom>
          <a:noFill/>
        </p:spPr>
        <p:txBody>
          <a:bodyPr wrap="square" rtlCol="0">
            <a:spAutoFit/>
          </a:bodyPr>
          <a:lstStyle/>
          <a:p>
            <a:r>
              <a:rPr lang="nl-NL" sz="5400" smtClean="0"/>
              <a:t>Câu </a:t>
            </a:r>
            <a:r>
              <a:rPr lang="nl-NL" sz="5400"/>
              <a:t>b: Sông Hương được so sánh với một dải lụa đào.</a:t>
            </a:r>
            <a:endParaRPr lang="vi-VN" sz="5400"/>
          </a:p>
          <a:p>
            <a:r>
              <a:rPr lang="nl-NL" sz="5400" smtClean="0"/>
              <a:t>.</a:t>
            </a:r>
            <a:endParaRPr lang="vi-VN" sz="5400"/>
          </a:p>
        </p:txBody>
      </p:sp>
      <p:pic>
        <p:nvPicPr>
          <p:cNvPr id="20" name="Picture 3">
            <a:extLst>
              <a:ext uri="{FF2B5EF4-FFF2-40B4-BE49-F238E27FC236}">
                <a16:creationId xmlns:a16="http://schemas.microsoft.com/office/drawing/2014/main" xmlns="" id="{C313A8CB-2663-0ED4-F413-E6C2E00C116E}"/>
              </a:ext>
            </a:extLst>
          </p:cNvPr>
          <p:cNvPicPr>
            <a:picLocks noChangeAspect="1"/>
          </p:cNvPicPr>
          <p:nvPr/>
        </p:nvPicPr>
        <p:blipFill>
          <a:blip r:embed="rId11"/>
          <a:srcRect/>
          <a:stretch>
            <a:fillRect/>
          </a:stretch>
        </p:blipFill>
        <p:spPr>
          <a:xfrm>
            <a:off x="2089523" y="5225501"/>
            <a:ext cx="1733613" cy="2650109"/>
          </a:xfrm>
          <a:prstGeom prst="rect">
            <a:avLst/>
          </a:prstGeom>
        </p:spPr>
      </p:pic>
    </p:spTree>
    <p:extLst>
      <p:ext uri="{BB962C8B-B14F-4D97-AF65-F5344CB8AC3E}">
        <p14:creationId xmlns:p14="http://schemas.microsoft.com/office/powerpoint/2010/main" val="141708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xmlns="" id="{FEFF9C8F-F14A-0C75-2C1F-BD15E5D0E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4823" y="342900"/>
            <a:ext cx="10744200" cy="5529684"/>
          </a:xfrm>
          <a:prstGeom prst="rect">
            <a:avLst/>
          </a:prstGeom>
        </p:spPr>
      </p:pic>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4"/>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5"/>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19" y="-1959606"/>
            <a:ext cx="6084732" cy="41148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pic>
        <p:nvPicPr>
          <p:cNvPr id="15" name="Picture 14">
            <a:extLst>
              <a:ext uri="{FF2B5EF4-FFF2-40B4-BE49-F238E27FC236}">
                <a16:creationId xmlns:a16="http://schemas.microsoft.com/office/drawing/2014/main" xmlns="" id="{2A3BDB9F-50D8-079C-A704-72E2A0B840A8}"/>
              </a:ext>
            </a:extLst>
          </p:cNvPr>
          <p:cNvPicPr>
            <a:picLocks noChangeAspect="1"/>
          </p:cNvPicPr>
          <p:nvPr/>
        </p:nvPicPr>
        <p:blipFill rotWithShape="1">
          <a:blip r:embed="rId10">
            <a:extLst>
              <a:ext uri="{28A0092B-C50C-407E-A947-70E740481C1C}">
                <a14:useLocalDpi xmlns:a14="http://schemas.microsoft.com/office/drawing/2010/main" val="0"/>
              </a:ext>
            </a:extLst>
          </a:blip>
          <a:srcRect l="56386" t="40074" r="21807" b="37194"/>
          <a:stretch/>
        </p:blipFill>
        <p:spPr>
          <a:xfrm rot="1418689">
            <a:off x="8041938" y="5257604"/>
            <a:ext cx="2204122" cy="1507501"/>
          </a:xfrm>
          <a:prstGeom prst="rect">
            <a:avLst/>
          </a:prstGeom>
        </p:spPr>
      </p:pic>
      <p:sp>
        <p:nvSpPr>
          <p:cNvPr id="18" name="TextBox 17">
            <a:extLst>
              <a:ext uri="{FF2B5EF4-FFF2-40B4-BE49-F238E27FC236}">
                <a16:creationId xmlns:a16="http://schemas.microsoft.com/office/drawing/2014/main" xmlns="" id="{69C5B335-8102-F435-2ABA-A41F673B069A}"/>
              </a:ext>
            </a:extLst>
          </p:cNvPr>
          <p:cNvSpPr txBox="1"/>
          <p:nvPr/>
        </p:nvSpPr>
        <p:spPr>
          <a:xfrm>
            <a:off x="9143999" y="6381348"/>
            <a:ext cx="7795533" cy="3416320"/>
          </a:xfrm>
          <a:prstGeom prst="rect">
            <a:avLst/>
          </a:prstGeom>
          <a:noFill/>
        </p:spPr>
        <p:txBody>
          <a:bodyPr wrap="square" rtlCol="0">
            <a:spAutoFit/>
          </a:bodyPr>
          <a:lstStyle/>
          <a:p>
            <a:r>
              <a:rPr lang="nl-NL" sz="5400"/>
              <a:t>Câu c: Sông Hương được so sánh với một đường trăng dát vàng.</a:t>
            </a:r>
            <a:endParaRPr lang="vi-VN" sz="5400"/>
          </a:p>
          <a:p>
            <a:r>
              <a:rPr lang="nl-NL" sz="5400" smtClean="0"/>
              <a:t>.</a:t>
            </a:r>
            <a:endParaRPr lang="vi-VN" sz="5400"/>
          </a:p>
        </p:txBody>
      </p:sp>
      <p:pic>
        <p:nvPicPr>
          <p:cNvPr id="20" name="Picture 3">
            <a:extLst>
              <a:ext uri="{FF2B5EF4-FFF2-40B4-BE49-F238E27FC236}">
                <a16:creationId xmlns:a16="http://schemas.microsoft.com/office/drawing/2014/main" xmlns="" id="{C313A8CB-2663-0ED4-F413-E6C2E00C116E}"/>
              </a:ext>
            </a:extLst>
          </p:cNvPr>
          <p:cNvPicPr>
            <a:picLocks noChangeAspect="1"/>
          </p:cNvPicPr>
          <p:nvPr/>
        </p:nvPicPr>
        <p:blipFill>
          <a:blip r:embed="rId11"/>
          <a:srcRect/>
          <a:stretch>
            <a:fillRect/>
          </a:stretch>
        </p:blipFill>
        <p:spPr>
          <a:xfrm>
            <a:off x="2089523" y="5225501"/>
            <a:ext cx="1733613" cy="2650109"/>
          </a:xfrm>
          <a:prstGeom prst="rect">
            <a:avLst/>
          </a:prstGeom>
        </p:spPr>
      </p:pic>
      <p:sp>
        <p:nvSpPr>
          <p:cNvPr id="2" name="Rectangle 1"/>
          <p:cNvSpPr/>
          <p:nvPr/>
        </p:nvSpPr>
        <p:spPr>
          <a:xfrm>
            <a:off x="1676400" y="1485900"/>
            <a:ext cx="7467599" cy="2123658"/>
          </a:xfrm>
          <a:prstGeom prst="rect">
            <a:avLst/>
          </a:prstGeom>
        </p:spPr>
        <p:txBody>
          <a:bodyPr wrap="square">
            <a:spAutoFit/>
          </a:bodyPr>
          <a:lstStyle/>
          <a:p>
            <a:r>
              <a:rPr lang="en-US" sz="4400"/>
              <a:t>c) Những đêm trăng sang, dòng sông là một đường trăng lung linh dát vàng</a:t>
            </a:r>
            <a:r>
              <a:rPr lang="en-US"/>
              <a:t>.</a:t>
            </a:r>
            <a:endParaRPr lang="vi-VN"/>
          </a:p>
        </p:txBody>
      </p:sp>
    </p:spTree>
    <p:extLst>
      <p:ext uri="{BB962C8B-B14F-4D97-AF65-F5344CB8AC3E}">
        <p14:creationId xmlns:p14="http://schemas.microsoft.com/office/powerpoint/2010/main" val="141708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additive="base">
                                        <p:cTn id="3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xmlns="" id="{6E349DD0-0AB8-19EE-20A8-8EB7819A6DC4}"/>
              </a:ext>
            </a:extLst>
          </p:cNvPr>
          <p:cNvPicPr>
            <a:picLocks noChangeAspect="1"/>
          </p:cNvPicPr>
          <p:nvPr/>
        </p:nvPicPr>
        <p:blipFill>
          <a:blip r:embed="rId4"/>
          <a:srcRect/>
          <a:stretch>
            <a:fillRect/>
          </a:stretch>
        </p:blipFill>
        <p:spPr>
          <a:xfrm rot="1035742">
            <a:off x="721019" y="204639"/>
            <a:ext cx="1562419" cy="1206969"/>
          </a:xfrm>
          <a:prstGeom prst="rect">
            <a:avLst/>
          </a:prstGeom>
        </p:spPr>
      </p:pic>
      <p:pic>
        <p:nvPicPr>
          <p:cNvPr id="22" name="Picture 2">
            <a:extLst>
              <a:ext uri="{FF2B5EF4-FFF2-40B4-BE49-F238E27FC236}">
                <a16:creationId xmlns:a16="http://schemas.microsoft.com/office/drawing/2014/main" xmlns="" id="{AD459B10-8CA5-9906-3548-3397D03BCC53}"/>
              </a:ext>
            </a:extLst>
          </p:cNvPr>
          <p:cNvPicPr>
            <a:picLocks noChangeAspect="1"/>
          </p:cNvPicPr>
          <p:nvPr/>
        </p:nvPicPr>
        <p:blipFill>
          <a:blip r:embed="rId5"/>
          <a:srcRect/>
          <a:stretch>
            <a:fillRect/>
          </a:stretch>
        </p:blipFill>
        <p:spPr>
          <a:xfrm rot="696707">
            <a:off x="16353259" y="3253893"/>
            <a:ext cx="1717964" cy="1717964"/>
          </a:xfrm>
          <a:prstGeom prst="rect">
            <a:avLst/>
          </a:prstGeom>
        </p:spPr>
      </p:pic>
      <p:pic>
        <p:nvPicPr>
          <p:cNvPr id="23" name="Picture 15">
            <a:extLst>
              <a:ext uri="{FF2B5EF4-FFF2-40B4-BE49-F238E27FC236}">
                <a16:creationId xmlns:a16="http://schemas.microsoft.com/office/drawing/2014/main" xmlns="" id="{97F6CFD9-F524-3584-AE6F-736322AD5B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348" y="6597271"/>
            <a:ext cx="9296400" cy="38231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244" y="1616247"/>
            <a:ext cx="13398487" cy="4000314"/>
          </a:xfrm>
          <a:prstGeom prst="rect">
            <a:avLst/>
          </a:prstGeom>
        </p:spPr>
      </p:pic>
    </p:spTree>
    <p:extLst>
      <p:ext uri="{BB962C8B-B14F-4D97-AF65-F5344CB8AC3E}">
        <p14:creationId xmlns:p14="http://schemas.microsoft.com/office/powerpoint/2010/main" val="35368600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xmlns="" id="{51451E96-CF38-8333-05E6-3AFDDFD1B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pic>
        <p:nvPicPr>
          <p:cNvPr id="21" name="Picture 7">
            <a:extLst>
              <a:ext uri="{FF2B5EF4-FFF2-40B4-BE49-F238E27FC236}">
                <a16:creationId xmlns:a16="http://schemas.microsoft.com/office/drawing/2014/main" xmlns="" id="{6E349DD0-0AB8-19EE-20A8-8EB7819A6DC4}"/>
              </a:ext>
            </a:extLst>
          </p:cNvPr>
          <p:cNvPicPr>
            <a:picLocks noChangeAspect="1"/>
          </p:cNvPicPr>
          <p:nvPr/>
        </p:nvPicPr>
        <p:blipFill>
          <a:blip r:embed="rId6"/>
          <a:srcRect/>
          <a:stretch>
            <a:fillRect/>
          </a:stretch>
        </p:blipFill>
        <p:spPr>
          <a:xfrm rot="1035742">
            <a:off x="829694" y="577616"/>
            <a:ext cx="1562419" cy="1206969"/>
          </a:xfrm>
          <a:prstGeom prst="rect">
            <a:avLst/>
          </a:prstGeom>
        </p:spPr>
      </p:pic>
      <p:pic>
        <p:nvPicPr>
          <p:cNvPr id="22" name="Picture 2">
            <a:extLst>
              <a:ext uri="{FF2B5EF4-FFF2-40B4-BE49-F238E27FC236}">
                <a16:creationId xmlns:a16="http://schemas.microsoft.com/office/drawing/2014/main" xmlns="" id="{AD459B10-8CA5-9906-3548-3397D03BCC53}"/>
              </a:ext>
            </a:extLst>
          </p:cNvPr>
          <p:cNvPicPr>
            <a:picLocks noChangeAspect="1"/>
          </p:cNvPicPr>
          <p:nvPr/>
        </p:nvPicPr>
        <p:blipFill>
          <a:blip r:embed="rId7"/>
          <a:srcRect/>
          <a:stretch>
            <a:fillRect/>
          </a:stretch>
        </p:blipFill>
        <p:spPr>
          <a:xfrm rot="696707">
            <a:off x="16382064" y="3262625"/>
            <a:ext cx="1717964" cy="171796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58606364"/>
              </p:ext>
            </p:extLst>
          </p:nvPr>
        </p:nvGraphicFramePr>
        <p:xfrm>
          <a:off x="1631685" y="1562100"/>
          <a:ext cx="12684443" cy="6947378"/>
        </p:xfrm>
        <a:graphic>
          <a:graphicData uri="http://schemas.openxmlformats.org/drawingml/2006/table">
            <a:tbl>
              <a:tblPr firstRow="1" firstCol="1" bandRow="1">
                <a:tableStyleId>{5C22544A-7EE6-4342-B048-85BDC9FD1C3A}</a:tableStyleId>
              </a:tblPr>
              <a:tblGrid>
                <a:gridCol w="3169421"/>
                <a:gridCol w="3171674"/>
                <a:gridCol w="3171674"/>
                <a:gridCol w="3171674"/>
              </a:tblGrid>
              <a:tr h="1249712">
                <a:tc>
                  <a:txBody>
                    <a:bodyPr/>
                    <a:lstStyle/>
                    <a:p>
                      <a:pPr marL="0" marR="0" algn="just">
                        <a:lnSpc>
                          <a:spcPct val="120000"/>
                        </a:lnSpc>
                        <a:spcBef>
                          <a:spcPts val="0"/>
                        </a:spcBef>
                        <a:spcAft>
                          <a:spcPts val="0"/>
                        </a:spcAft>
                      </a:pPr>
                      <a:r>
                        <a:rPr lang="en-US" sz="3600">
                          <a:effectLst/>
                        </a:rPr>
                        <a:t>SV1</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Đặc điểm</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Từ so sánh</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SV2</a:t>
                      </a:r>
                      <a:endParaRPr lang="vi-VN" sz="3600">
                        <a:effectLst/>
                        <a:latin typeface="Times New Roman"/>
                        <a:ea typeface="Calibri"/>
                        <a:cs typeface="Times New Roman"/>
                      </a:endParaRPr>
                    </a:p>
                  </a:txBody>
                  <a:tcPr marL="68580" marR="68580" marT="0" marB="0"/>
                </a:tc>
              </a:tr>
              <a:tr h="2499424">
                <a:tc>
                  <a:txBody>
                    <a:bodyPr/>
                    <a:lstStyle/>
                    <a:p>
                      <a:pPr marL="0" marR="0" algn="just">
                        <a:lnSpc>
                          <a:spcPct val="120000"/>
                        </a:lnSpc>
                        <a:spcBef>
                          <a:spcPts val="0"/>
                        </a:spcBef>
                        <a:spcAft>
                          <a:spcPts val="0"/>
                        </a:spcAft>
                      </a:pPr>
                      <a:r>
                        <a:rPr lang="en-US" sz="3600">
                          <a:effectLst/>
                        </a:rPr>
                        <a:t>Sông Hương</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đẹp</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như</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một bức tranh phong cảnh nhiều màu sắc.</a:t>
                      </a:r>
                      <a:endParaRPr lang="vi-VN" sz="3600">
                        <a:effectLst/>
                        <a:latin typeface="Times New Roman"/>
                        <a:ea typeface="Calibri"/>
                        <a:cs typeface="Times New Roman"/>
                      </a:endParaRPr>
                    </a:p>
                  </a:txBody>
                  <a:tcPr marL="68580" marR="68580" marT="0" marB="0"/>
                </a:tc>
              </a:tr>
              <a:tr h="1249712">
                <a:tc>
                  <a:txBody>
                    <a:bodyPr/>
                    <a:lstStyle/>
                    <a:p>
                      <a:pPr marL="0" marR="0" algn="just">
                        <a:lnSpc>
                          <a:spcPct val="120000"/>
                        </a:lnSpc>
                        <a:spcBef>
                          <a:spcPts val="0"/>
                        </a:spcBef>
                        <a:spcAft>
                          <a:spcPts val="0"/>
                        </a:spcAft>
                      </a:pPr>
                      <a:r>
                        <a:rPr lang="en-US" sz="3600">
                          <a:effectLst/>
                        </a:rPr>
                        <a:t>Vào mùa hè, sông Hương</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ửng hồng</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như</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một dải lụa đào.</a:t>
                      </a:r>
                      <a:endParaRPr lang="vi-VN" sz="3600">
                        <a:effectLst/>
                        <a:latin typeface="Times New Roman"/>
                        <a:ea typeface="Calibri"/>
                        <a:cs typeface="Times New Roman"/>
                      </a:endParaRPr>
                    </a:p>
                  </a:txBody>
                  <a:tcPr marL="68580" marR="68580" marT="0" marB="0"/>
                </a:tc>
              </a:tr>
              <a:tr h="1249712">
                <a:tc>
                  <a:txBody>
                    <a:bodyPr/>
                    <a:lstStyle/>
                    <a:p>
                      <a:pPr marL="0" marR="0" algn="just">
                        <a:lnSpc>
                          <a:spcPct val="120000"/>
                        </a:lnSpc>
                        <a:spcBef>
                          <a:spcPts val="0"/>
                        </a:spcBef>
                        <a:spcAft>
                          <a:spcPts val="0"/>
                        </a:spcAft>
                      </a:pPr>
                      <a:r>
                        <a:rPr lang="en-US" sz="3600">
                          <a:effectLst/>
                        </a:rPr>
                        <a:t>Những đêm trăng sáng, dòng sông</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lung linh</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như</a:t>
                      </a:r>
                      <a:endParaRPr lang="vi-VN" sz="3600">
                        <a:effectLst/>
                        <a:latin typeface="Times New Roman"/>
                        <a:ea typeface="Calibri"/>
                        <a:cs typeface="Times New Roman"/>
                      </a:endParaRPr>
                    </a:p>
                  </a:txBody>
                  <a:tcPr marL="68580" marR="68580" marT="0" marB="0"/>
                </a:tc>
                <a:tc>
                  <a:txBody>
                    <a:bodyPr/>
                    <a:lstStyle/>
                    <a:p>
                      <a:pPr marL="0" marR="0" algn="just">
                        <a:lnSpc>
                          <a:spcPct val="120000"/>
                        </a:lnSpc>
                        <a:spcBef>
                          <a:spcPts val="0"/>
                        </a:spcBef>
                        <a:spcAft>
                          <a:spcPts val="0"/>
                        </a:spcAft>
                      </a:pPr>
                      <a:r>
                        <a:rPr lang="en-US" sz="3600">
                          <a:effectLst/>
                        </a:rPr>
                        <a:t>một đường trăng dát vàng.</a:t>
                      </a:r>
                      <a:endParaRPr lang="vi-VN" sz="360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982947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2022+ Hình nền Powerpoint đẹp, chuyên nghiệp cho thuyết trình - Thiết  bị vệ sinh công nghiệp Pal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7998"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267200" y="419100"/>
            <a:ext cx="11168840" cy="2661135"/>
          </a:xfrm>
          <a:prstGeom prst="rect">
            <a:avLst/>
          </a:prstGeom>
        </p:spPr>
      </p:pic>
      <p:sp>
        <p:nvSpPr>
          <p:cNvPr id="3" name="Rectangle 2"/>
          <p:cNvSpPr/>
          <p:nvPr/>
        </p:nvSpPr>
        <p:spPr>
          <a:xfrm>
            <a:off x="4571999" y="3446450"/>
            <a:ext cx="9144000" cy="1938992"/>
          </a:xfrm>
          <a:prstGeom prst="rect">
            <a:avLst/>
          </a:prstGeom>
        </p:spPr>
        <p:txBody>
          <a:bodyPr>
            <a:spAutoFit/>
          </a:bodyPr>
          <a:lstStyle/>
          <a:p>
            <a:r>
              <a:rPr lang="nl-NL" sz="4000"/>
              <a:t>+ Quê em có những cảnh đẹp nào ? Em thích nhất cảnh đẹp nào ? </a:t>
            </a:r>
            <a:endParaRPr lang="vi-VN" sz="4000"/>
          </a:p>
          <a:p>
            <a:r>
              <a:rPr lang="nl-NL" sz="4000"/>
              <a:t>+ Hãy nói 1-2 câu văn về cảnh đẹp đó.</a:t>
            </a:r>
            <a:endParaRPr lang="vi-VN" sz="4000"/>
          </a:p>
        </p:txBody>
      </p:sp>
    </p:spTree>
    <p:extLst>
      <p:ext uri="{BB962C8B-B14F-4D97-AF65-F5344CB8AC3E}">
        <p14:creationId xmlns:p14="http://schemas.microsoft.com/office/powerpoint/2010/main" val="748946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15425" y="0"/>
            <a:ext cx="10287000" cy="10287000"/>
          </a:xfrm>
          <a:prstGeom prst="rect">
            <a:avLst/>
          </a:prstGeom>
        </p:spPr>
      </p:pic>
      <p:grpSp>
        <p:nvGrpSpPr>
          <p:cNvPr id="3" name="Group 3"/>
          <p:cNvGrpSpPr/>
          <p:nvPr/>
        </p:nvGrpSpPr>
        <p:grpSpPr>
          <a:xfrm>
            <a:off x="1338190" y="1350618"/>
            <a:ext cx="15789850"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530515">
            <a:off x="-48815" y="318999"/>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77737">
            <a:off x="15093297" y="1950095"/>
            <a:ext cx="3086833" cy="987786"/>
          </a:xfrm>
          <a:prstGeom prst="rect">
            <a:avLst/>
          </a:prstGeom>
        </p:spPr>
      </p:pic>
      <p:sp>
        <p:nvSpPr>
          <p:cNvPr id="14" name="TextBox 13">
            <a:extLst>
              <a:ext uri="{FF2B5EF4-FFF2-40B4-BE49-F238E27FC236}">
                <a16:creationId xmlns:a16="http://schemas.microsoft.com/office/drawing/2014/main" xmlns="" id="{66251BE6-35EB-C4BA-322B-AAEF015B91C1}"/>
              </a:ext>
            </a:extLst>
          </p:cNvPr>
          <p:cNvSpPr txBox="1"/>
          <p:nvPr/>
        </p:nvSpPr>
        <p:spPr>
          <a:xfrm>
            <a:off x="4033687" y="1819444"/>
            <a:ext cx="10889975" cy="1205073"/>
          </a:xfrm>
          <a:prstGeom prst="rect">
            <a:avLst/>
          </a:prstGeom>
          <a:noFill/>
        </p:spPr>
        <p:txBody>
          <a:bodyPr wrap="square" rtlCol="0">
            <a:spAutoFit/>
          </a:bodyPr>
          <a:lstStyle/>
          <a:p>
            <a:pPr algn="ctr">
              <a:lnSpc>
                <a:spcPct val="150000"/>
              </a:lnSpc>
            </a:pPr>
            <a:r>
              <a:rPr lang="en-US" sz="5500" b="1" dirty="0" err="1" smtClean="0">
                <a:latin typeface="Arial" panose="020B0604020202020204" pitchFamily="34" charset="0"/>
                <a:cs typeface="Arial" panose="020B0604020202020204" pitchFamily="34" charset="0"/>
              </a:rPr>
              <a:t>Dặn</a:t>
            </a:r>
            <a:r>
              <a:rPr lang="en-US" sz="5500" b="1" dirty="0" smtClean="0">
                <a:latin typeface="Arial" panose="020B0604020202020204" pitchFamily="34" charset="0"/>
                <a:cs typeface="Arial" panose="020B0604020202020204" pitchFamily="34" charset="0"/>
              </a:rPr>
              <a:t> </a:t>
            </a:r>
            <a:r>
              <a:rPr lang="en-US" sz="5500" b="1" dirty="0" err="1" smtClean="0">
                <a:latin typeface="Arial" panose="020B0604020202020204" pitchFamily="34" charset="0"/>
                <a:cs typeface="Arial" panose="020B0604020202020204" pitchFamily="34" charset="0"/>
              </a:rPr>
              <a:t>dò</a:t>
            </a:r>
            <a:r>
              <a:rPr lang="en-US" sz="5500" b="1" dirty="0" smtClean="0">
                <a:latin typeface="Arial" panose="020B0604020202020204" pitchFamily="34" charset="0"/>
                <a:cs typeface="Arial" panose="020B0604020202020204" pitchFamily="34" charset="0"/>
              </a:rPr>
              <a:t>:</a:t>
            </a:r>
            <a:endParaRPr lang="en-US" sz="5500" b="1" dirty="0">
              <a:latin typeface="Arial" panose="020B0604020202020204" pitchFamily="34" charset="0"/>
              <a:cs typeface="Arial" panose="020B0604020202020204" pitchFamily="34" charset="0"/>
            </a:endParaRPr>
          </a:p>
        </p:txBody>
      </p:sp>
      <p:pic>
        <p:nvPicPr>
          <p:cNvPr id="18" name="Picture 9">
            <a:extLst>
              <a:ext uri="{FF2B5EF4-FFF2-40B4-BE49-F238E27FC236}">
                <a16:creationId xmlns:a16="http://schemas.microsoft.com/office/drawing/2014/main" xmlns="" id="{ED0D44D2-A88D-BB61-AE3B-BE9F6382B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4540" y="6260668"/>
            <a:ext cx="4140679" cy="4114800"/>
          </a:xfrm>
          <a:prstGeom prst="rect">
            <a:avLst/>
          </a:prstGeom>
        </p:spPr>
      </p:pic>
      <p:pic>
        <p:nvPicPr>
          <p:cNvPr id="19" name="Picture 3">
            <a:extLst>
              <a:ext uri="{FF2B5EF4-FFF2-40B4-BE49-F238E27FC236}">
                <a16:creationId xmlns:a16="http://schemas.microsoft.com/office/drawing/2014/main" xmlns="" id="{B3842FB8-EF42-2E2B-B132-C919BAB621B8}"/>
              </a:ext>
            </a:extLst>
          </p:cNvPr>
          <p:cNvPicPr>
            <a:picLocks noChangeAspect="1"/>
          </p:cNvPicPr>
          <p:nvPr/>
        </p:nvPicPr>
        <p:blipFill>
          <a:blip r:embed="rId10"/>
          <a:srcRect/>
          <a:stretch>
            <a:fillRect/>
          </a:stretch>
        </p:blipFill>
        <p:spPr>
          <a:xfrm>
            <a:off x="285938" y="7251134"/>
            <a:ext cx="3865439" cy="3314614"/>
          </a:xfrm>
          <a:prstGeom prst="rect">
            <a:avLst/>
          </a:prstGeom>
        </p:spPr>
      </p:pic>
      <p:pic>
        <p:nvPicPr>
          <p:cNvPr id="21" name="Picture 5">
            <a:extLst>
              <a:ext uri="{FF2B5EF4-FFF2-40B4-BE49-F238E27FC236}">
                <a16:creationId xmlns:a16="http://schemas.microsoft.com/office/drawing/2014/main" xmlns="" id="{BBEAD70D-4462-D443-3592-76C025FD66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530515">
            <a:off x="1328786" y="3160538"/>
            <a:ext cx="1745934" cy="1606259"/>
          </a:xfrm>
          <a:prstGeom prst="rect">
            <a:avLst/>
          </a:prstGeom>
        </p:spPr>
      </p:pic>
      <p:pic>
        <p:nvPicPr>
          <p:cNvPr id="22" name="Picture 5">
            <a:extLst>
              <a:ext uri="{FF2B5EF4-FFF2-40B4-BE49-F238E27FC236}">
                <a16:creationId xmlns:a16="http://schemas.microsoft.com/office/drawing/2014/main" xmlns="" id="{FBB68B83-7E85-DD6A-C06B-8DA5C6363E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2625">
            <a:off x="15662886" y="3426918"/>
            <a:ext cx="1745934" cy="1606259"/>
          </a:xfrm>
          <a:prstGeom prst="rect">
            <a:avLst/>
          </a:prstGeom>
        </p:spPr>
      </p:pic>
      <p:sp>
        <p:nvSpPr>
          <p:cNvPr id="6" name="Rounded Rectangle 5"/>
          <p:cNvSpPr/>
          <p:nvPr/>
        </p:nvSpPr>
        <p:spPr>
          <a:xfrm>
            <a:off x="4866933" y="3966766"/>
            <a:ext cx="9705932" cy="2776934"/>
          </a:xfrm>
          <a:prstGeom prst="roundRect">
            <a:avLst/>
          </a:prstGeom>
          <a:ln>
            <a:solidFill>
              <a:srgbClr val="A7A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err="1">
                <a:latin typeface="Arial" panose="020B0604020202020204" pitchFamily="34" charset="0"/>
                <a:cs typeface="Arial" panose="020B0604020202020204" pitchFamily="34" charset="0"/>
              </a:rPr>
              <a:t>Chuẩn</a:t>
            </a:r>
            <a:r>
              <a:rPr lang="en-US" sz="4500" dirty="0">
                <a:latin typeface="Arial" panose="020B0604020202020204" pitchFamily="34" charset="0"/>
                <a:cs typeface="Arial" panose="020B0604020202020204" pitchFamily="34" charset="0"/>
              </a:rPr>
              <a:t> </a:t>
            </a:r>
            <a:r>
              <a:rPr lang="en-US" sz="4500" dirty="0" err="1">
                <a:latin typeface="Arial" panose="020B0604020202020204" pitchFamily="34" charset="0"/>
                <a:cs typeface="Arial" panose="020B0604020202020204" pitchFamily="34" charset="0"/>
              </a:rPr>
              <a:t>bị</a:t>
            </a:r>
            <a:r>
              <a:rPr lang="en-US" sz="4500">
                <a:latin typeface="Arial" panose="020B0604020202020204" pitchFamily="34" charset="0"/>
                <a:cs typeface="Arial" panose="020B0604020202020204" pitchFamily="34" charset="0"/>
              </a:rPr>
              <a:t>, </a:t>
            </a:r>
            <a:r>
              <a:rPr lang="en-US" sz="4500" smtClean="0">
                <a:latin typeface="Arial" panose="020B0604020202020204" pitchFamily="34" charset="0"/>
                <a:cs typeface="Arial" panose="020B0604020202020204" pitchFamily="34" charset="0"/>
              </a:rPr>
              <a:t>bài sau: bài viết 2 : Cảnh đẹp non sông</a:t>
            </a:r>
            <a:endParaRPr lang="en-US" dirty="0"/>
          </a:p>
        </p:txBody>
      </p:sp>
    </p:spTree>
    <p:extLst>
      <p:ext uri="{BB962C8B-B14F-4D97-AF65-F5344CB8AC3E}">
        <p14:creationId xmlns:p14="http://schemas.microsoft.com/office/powerpoint/2010/main" val="3684402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 calcmode="lin" valueType="num">
                                      <p:cBhvr>
                                        <p:cTn id="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3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35106" y="0"/>
            <a:ext cx="10287000" cy="10287000"/>
          </a:xfrm>
          <a:prstGeom prst="rect">
            <a:avLst/>
          </a:prstGeom>
        </p:spPr>
      </p:pic>
      <p:grpSp>
        <p:nvGrpSpPr>
          <p:cNvPr id="3" name="Group 3"/>
          <p:cNvGrpSpPr/>
          <p:nvPr/>
        </p:nvGrpSpPr>
        <p:grpSpPr>
          <a:xfrm>
            <a:off x="990600" y="1526714"/>
            <a:ext cx="16230600" cy="7233571"/>
            <a:chOff x="0" y="0"/>
            <a:chExt cx="2596610" cy="1746278"/>
          </a:xfrm>
        </p:grpSpPr>
        <p:sp>
          <p:nvSpPr>
            <p:cNvPr id="4" name="Freeform 4"/>
            <p:cNvSpPr/>
            <p:nvPr/>
          </p:nvSpPr>
          <p:spPr>
            <a:xfrm>
              <a:off x="0" y="0"/>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27140" y="7253050"/>
            <a:ext cx="3240475" cy="2677442"/>
          </a:xfrm>
          <a:prstGeom prst="rect">
            <a:avLst/>
          </a:prstGeom>
        </p:spPr>
      </p:pic>
      <p:sp>
        <p:nvSpPr>
          <p:cNvPr id="11" name="TextBox 11"/>
          <p:cNvSpPr txBox="1"/>
          <p:nvPr/>
        </p:nvSpPr>
        <p:spPr>
          <a:xfrm>
            <a:off x="3288572" y="3301132"/>
            <a:ext cx="12144895" cy="3248646"/>
          </a:xfrm>
          <a:prstGeom prst="rect">
            <a:avLst/>
          </a:prstGeom>
        </p:spPr>
        <p:txBody>
          <a:bodyPr wrap="square" lIns="0" tIns="0" rIns="0" bIns="0" rtlCol="0" anchor="t">
            <a:spAutoFit/>
          </a:bodyPr>
          <a:lstStyle/>
          <a:p>
            <a:pPr algn="ctr">
              <a:lnSpc>
                <a:spcPct val="150000"/>
              </a:lnSpc>
            </a:pPr>
            <a:r>
              <a:rPr lang="en-US" sz="7500" b="1" spc="-261">
                <a:latin typeface="Arial" panose="020B0604020202020204" pitchFamily="34" charset="0"/>
                <a:cs typeface="Arial" panose="020B0604020202020204" pitchFamily="34" charset="0"/>
              </a:rPr>
              <a:t>CẢM ƠN CÁC EM ĐÃ CHÚ Ý LẮNG NGHE BÀI GIẢNG!</a:t>
            </a:r>
          </a:p>
        </p:txBody>
      </p:sp>
      <p:pic>
        <p:nvPicPr>
          <p:cNvPr id="13" name="Picture 8">
            <a:extLst>
              <a:ext uri="{FF2B5EF4-FFF2-40B4-BE49-F238E27FC236}">
                <a16:creationId xmlns:a16="http://schemas.microsoft.com/office/drawing/2014/main" xmlns="" id="{0C63DCBA-CBD9-EB01-03B6-8A09CD35D2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704910" flipH="1">
            <a:off x="510395" y="7359415"/>
            <a:ext cx="2139511" cy="2801741"/>
          </a:xfrm>
          <a:prstGeom prst="rect">
            <a:avLst/>
          </a:prstGeom>
        </p:spPr>
      </p:pic>
      <p:pic>
        <p:nvPicPr>
          <p:cNvPr id="14" name="Picture 7">
            <a:extLst>
              <a:ext uri="{FF2B5EF4-FFF2-40B4-BE49-F238E27FC236}">
                <a16:creationId xmlns:a16="http://schemas.microsoft.com/office/drawing/2014/main" xmlns="" id="{510209C0-50F4-E724-16D4-46FBE36B4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184926" flipH="1">
            <a:off x="15334810" y="988575"/>
            <a:ext cx="2670850" cy="2907048"/>
          </a:xfrm>
          <a:prstGeom prst="rect">
            <a:avLst/>
          </a:prstGeom>
        </p:spPr>
      </p:pic>
      <p:pic>
        <p:nvPicPr>
          <p:cNvPr id="25" name="Picture 7">
            <a:extLst>
              <a:ext uri="{FF2B5EF4-FFF2-40B4-BE49-F238E27FC236}">
                <a16:creationId xmlns:a16="http://schemas.microsoft.com/office/drawing/2014/main" xmlns="" id="{4B8E6004-49F5-1668-6B66-9BFAF0A4A584}"/>
              </a:ext>
            </a:extLst>
          </p:cNvPr>
          <p:cNvPicPr>
            <a:picLocks noChangeAspect="1"/>
          </p:cNvPicPr>
          <p:nvPr/>
        </p:nvPicPr>
        <p:blipFill>
          <a:blip r:embed="rId10"/>
          <a:srcRect/>
          <a:stretch>
            <a:fillRect/>
          </a:stretch>
        </p:blipFill>
        <p:spPr>
          <a:xfrm rot="1674934">
            <a:off x="828867" y="57599"/>
            <a:ext cx="3193943" cy="4294378"/>
          </a:xfrm>
          <a:prstGeom prst="rect">
            <a:avLst/>
          </a:prstGeom>
        </p:spPr>
      </p:pic>
      <p:pic>
        <p:nvPicPr>
          <p:cNvPr id="27" name="Picture 26">
            <a:extLst>
              <a:ext uri="{FF2B5EF4-FFF2-40B4-BE49-F238E27FC236}">
                <a16:creationId xmlns:a16="http://schemas.microsoft.com/office/drawing/2014/main" xmlns="" id="{E8E0A483-5404-3A83-69F1-D45A185919CD}"/>
              </a:ext>
            </a:extLst>
          </p:cNvPr>
          <p:cNvPicPr>
            <a:picLocks noChangeAspect="1"/>
          </p:cNvPicPr>
          <p:nvPr/>
        </p:nvPicPr>
        <p:blipFill>
          <a:blip r:embed="rId11"/>
          <a:stretch>
            <a:fillRect/>
          </a:stretch>
        </p:blipFill>
        <p:spPr>
          <a:xfrm>
            <a:off x="5568058" y="940351"/>
            <a:ext cx="1234402" cy="1172725"/>
          </a:xfrm>
          <a:prstGeom prst="rect">
            <a:avLst/>
          </a:prstGeom>
        </p:spPr>
      </p:pic>
      <p:pic>
        <p:nvPicPr>
          <p:cNvPr id="28" name="Picture 27">
            <a:extLst>
              <a:ext uri="{FF2B5EF4-FFF2-40B4-BE49-F238E27FC236}">
                <a16:creationId xmlns:a16="http://schemas.microsoft.com/office/drawing/2014/main" xmlns="" id="{41AFF8D9-3515-CF2D-9816-9611C31D09D0}"/>
              </a:ext>
            </a:extLst>
          </p:cNvPr>
          <p:cNvPicPr>
            <a:picLocks noChangeAspect="1"/>
          </p:cNvPicPr>
          <p:nvPr/>
        </p:nvPicPr>
        <p:blipFill>
          <a:blip r:embed="rId11"/>
          <a:stretch>
            <a:fillRect/>
          </a:stretch>
        </p:blipFill>
        <p:spPr>
          <a:xfrm>
            <a:off x="16692641" y="5496480"/>
            <a:ext cx="1234402" cy="1172725"/>
          </a:xfrm>
          <a:prstGeom prst="rect">
            <a:avLst/>
          </a:prstGeom>
        </p:spPr>
      </p:pic>
      <p:pic>
        <p:nvPicPr>
          <p:cNvPr id="29" name="Picture 28">
            <a:extLst>
              <a:ext uri="{FF2B5EF4-FFF2-40B4-BE49-F238E27FC236}">
                <a16:creationId xmlns:a16="http://schemas.microsoft.com/office/drawing/2014/main" xmlns="" id="{CCB944DD-4E33-4E8C-BA40-BAD4E998752B}"/>
              </a:ext>
            </a:extLst>
          </p:cNvPr>
          <p:cNvPicPr>
            <a:picLocks noChangeAspect="1"/>
          </p:cNvPicPr>
          <p:nvPr/>
        </p:nvPicPr>
        <p:blipFill>
          <a:blip r:embed="rId11"/>
          <a:stretch>
            <a:fillRect/>
          </a:stretch>
        </p:blipFill>
        <p:spPr>
          <a:xfrm>
            <a:off x="4225033" y="8411217"/>
            <a:ext cx="1234402" cy="11727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E9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15425" y="0"/>
            <a:ext cx="10287000" cy="10287000"/>
          </a:xfrm>
          <a:prstGeom prst="rect">
            <a:avLst/>
          </a:prstGeom>
        </p:spPr>
      </p:pic>
      <p:grpSp>
        <p:nvGrpSpPr>
          <p:cNvPr id="3" name="Group 3"/>
          <p:cNvGrpSpPr/>
          <p:nvPr/>
        </p:nvGrpSpPr>
        <p:grpSpPr>
          <a:xfrm>
            <a:off x="2501771" y="1378559"/>
            <a:ext cx="13053448" cy="8229600"/>
            <a:chOff x="46194" y="735"/>
            <a:chExt cx="2596610" cy="1746278"/>
          </a:xfrm>
        </p:grpSpPr>
        <p:sp>
          <p:nvSpPr>
            <p:cNvPr id="4" name="Freeform 4"/>
            <p:cNvSpPr/>
            <p:nvPr/>
          </p:nvSpPr>
          <p:spPr>
            <a:xfrm>
              <a:off x="46194" y="735"/>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530515">
            <a:off x="891065" y="277433"/>
            <a:ext cx="2303390" cy="211911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77737">
            <a:off x="13763336" y="1477697"/>
            <a:ext cx="3086833" cy="9877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1910">
            <a:off x="1774440" y="8261775"/>
            <a:ext cx="2003894" cy="1685775"/>
          </a:xfrm>
          <a:prstGeom prst="rect">
            <a:avLst/>
          </a:prstGeom>
        </p:spPr>
      </p:pic>
      <p:pic>
        <p:nvPicPr>
          <p:cNvPr id="13" name="Picture 5">
            <a:extLst>
              <a:ext uri="{FF2B5EF4-FFF2-40B4-BE49-F238E27FC236}">
                <a16:creationId xmlns:a16="http://schemas.microsoft.com/office/drawing/2014/main" xmlns="" id="{47BD2784-2AAE-543B-5DCF-D87C125C444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944600" y="4370135"/>
            <a:ext cx="4049212" cy="5653349"/>
          </a:xfrm>
          <a:prstGeom prst="rect">
            <a:avLst/>
          </a:prstGeom>
        </p:spPr>
      </p:pic>
      <p:sp>
        <p:nvSpPr>
          <p:cNvPr id="14" name="TextBox 13">
            <a:extLst>
              <a:ext uri="{FF2B5EF4-FFF2-40B4-BE49-F238E27FC236}">
                <a16:creationId xmlns:a16="http://schemas.microsoft.com/office/drawing/2014/main" xmlns="" id="{66251BE6-35EB-C4BA-322B-AAEF015B91C1}"/>
              </a:ext>
            </a:extLst>
          </p:cNvPr>
          <p:cNvSpPr txBox="1"/>
          <p:nvPr/>
        </p:nvSpPr>
        <p:spPr>
          <a:xfrm>
            <a:off x="3670437" y="3689608"/>
            <a:ext cx="10889975" cy="159274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BÀI ĐỌC </a:t>
            </a:r>
            <a:r>
              <a:rPr lang="en-US" sz="6500" b="1" smtClean="0">
                <a:latin typeface="Arial" panose="020B0604020202020204" pitchFamily="34" charset="0"/>
                <a:cs typeface="Arial" panose="020B0604020202020204" pitchFamily="34" charset="0"/>
              </a:rPr>
              <a:t>2: SÔNG HƯƠNG</a:t>
            </a:r>
            <a:endParaRPr lang="en-US" sz="6500" b="1">
              <a:latin typeface="Arial" panose="020B0604020202020204" pitchFamily="34" charset="0"/>
              <a:cs typeface="Arial" panose="020B0604020202020204" pitchFamily="34" charset="0"/>
            </a:endParaRPr>
          </a:p>
        </p:txBody>
      </p:sp>
      <p:pic>
        <p:nvPicPr>
          <p:cNvPr id="15" name="Picture 7">
            <a:extLst>
              <a:ext uri="{FF2B5EF4-FFF2-40B4-BE49-F238E27FC236}">
                <a16:creationId xmlns:a16="http://schemas.microsoft.com/office/drawing/2014/main" xmlns="" id="{2A3FFF0A-1372-F9F6-5FBF-88649C644E22}"/>
              </a:ext>
            </a:extLst>
          </p:cNvPr>
          <p:cNvPicPr>
            <a:picLocks noChangeAspect="1"/>
          </p:cNvPicPr>
          <p:nvPr/>
        </p:nvPicPr>
        <p:blipFill>
          <a:blip r:embed="rId12"/>
          <a:srcRect/>
          <a:stretch>
            <a:fillRect/>
          </a:stretch>
        </p:blipFill>
        <p:spPr>
          <a:xfrm rot="18677011">
            <a:off x="-313609" y="3271798"/>
            <a:ext cx="4231593" cy="3312020"/>
          </a:xfrm>
          <a:prstGeom prst="rect">
            <a:avLst/>
          </a:prstGeom>
        </p:spPr>
      </p:pic>
      <p:pic>
        <p:nvPicPr>
          <p:cNvPr id="16" name="Picture 10">
            <a:extLst>
              <a:ext uri="{FF2B5EF4-FFF2-40B4-BE49-F238E27FC236}">
                <a16:creationId xmlns:a16="http://schemas.microsoft.com/office/drawing/2014/main" xmlns="" id="{D4DFA458-AD6E-CD9A-C330-1026C0BB87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58520" y="263516"/>
            <a:ext cx="2467519" cy="3334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0"/>
            <a:ext cx="9525000" cy="9563100"/>
          </a:xfrm>
          <a:prstGeom prst="rect">
            <a:avLst/>
          </a:prstGeom>
        </p:spPr>
      </p:pic>
    </p:spTree>
    <p:extLst>
      <p:ext uri="{BB962C8B-B14F-4D97-AF65-F5344CB8AC3E}">
        <p14:creationId xmlns:p14="http://schemas.microsoft.com/office/powerpoint/2010/main" val="1353653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620"/>
            <a:ext cx="17782860" cy="9982200"/>
          </a:xfrm>
          <a:prstGeom prst="rect">
            <a:avLst/>
          </a:prstGeom>
        </p:spPr>
      </p:pic>
    </p:spTree>
    <p:extLst>
      <p:ext uri="{BB962C8B-B14F-4D97-AF65-F5344CB8AC3E}">
        <p14:creationId xmlns:p14="http://schemas.microsoft.com/office/powerpoint/2010/main" val="2916010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3C02CE91-71E2-0EF1-25EE-A7537D8A42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072465"/>
            <a:ext cx="15983083" cy="7538259"/>
          </a:xfrm>
          <a:prstGeom prst="rect">
            <a:avLst/>
          </a:prstGeom>
        </p:spPr>
      </p:pic>
      <p:pic>
        <p:nvPicPr>
          <p:cNvPr id="7" name="Picture 7">
            <a:extLst>
              <a:ext uri="{FF2B5EF4-FFF2-40B4-BE49-F238E27FC236}">
                <a16:creationId xmlns:a16="http://schemas.microsoft.com/office/drawing/2014/main" xmlns="" id="{8FC565E8-9428-D86F-7484-30C4645981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27580" y="6653628"/>
            <a:ext cx="4001521" cy="3556352"/>
          </a:xfrm>
          <a:prstGeom prst="rect">
            <a:avLst/>
          </a:prstGeom>
        </p:spPr>
      </p:pic>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6"/>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7"/>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49419" y="-1959606"/>
            <a:ext cx="6084732" cy="4114800"/>
          </a:xfrm>
          <a:prstGeom prst="rect">
            <a:avLst/>
          </a:prstGeom>
        </p:spPr>
      </p:pic>
      <p:sp>
        <p:nvSpPr>
          <p:cNvPr id="16" name="TextBox 15">
            <a:extLst>
              <a:ext uri="{FF2B5EF4-FFF2-40B4-BE49-F238E27FC236}">
                <a16:creationId xmlns:a16="http://schemas.microsoft.com/office/drawing/2014/main" xmlns="" id="{4C0C08C0-924C-11E6-26F3-2B93CDFE3EBC}"/>
              </a:ext>
            </a:extLst>
          </p:cNvPr>
          <p:cNvSpPr txBox="1"/>
          <p:nvPr/>
        </p:nvSpPr>
        <p:spPr>
          <a:xfrm>
            <a:off x="3148384" y="2046283"/>
            <a:ext cx="12185073" cy="3567643"/>
          </a:xfrm>
          <a:prstGeom prst="rect">
            <a:avLst/>
          </a:prstGeom>
          <a:noFill/>
        </p:spPr>
        <p:txBody>
          <a:bodyPr wrap="square" rtlCol="0">
            <a:spAutoFit/>
          </a:bodyPr>
          <a:lstStyle/>
          <a:p>
            <a:pPr>
              <a:lnSpc>
                <a:spcPct val="150000"/>
              </a:lnSpc>
            </a:pPr>
            <a:r>
              <a:rPr lang="en-US" sz="5000" b="1" dirty="0" err="1">
                <a:latin typeface="Arial" panose="020B0604020202020204" pitchFamily="34" charset="0"/>
                <a:cs typeface="Arial" panose="020B0604020202020204" pitchFamily="34" charset="0"/>
              </a:rPr>
              <a:t>Giọng</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đọc</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trong</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bài</a:t>
            </a:r>
            <a:r>
              <a:rPr lang="en-US" sz="5000" b="1" dirty="0">
                <a:latin typeface="Arial" panose="020B0604020202020204" pitchFamily="34" charset="0"/>
                <a:cs typeface="Arial" panose="020B0604020202020204" pitchFamily="34" charset="0"/>
              </a:rPr>
              <a:t>:</a:t>
            </a:r>
          </a:p>
          <a:p>
            <a:pPr marL="685800" marR="0" indent="-685800">
              <a:lnSpc>
                <a:spcPct val="150000"/>
              </a:lnSpc>
              <a:spcBef>
                <a:spcPts val="100"/>
              </a:spcBef>
              <a:spcAft>
                <a:spcPts val="100"/>
              </a:spcAft>
              <a:buFont typeface="Wingdings" panose="05000000000000000000" pitchFamily="2" charset="2"/>
              <a:buChar char="§"/>
            </a:pPr>
            <a:r>
              <a:rPr lang="nl-NL" sz="5000">
                <a:solidFill>
                  <a:srgbClr val="000000"/>
                </a:solidFill>
                <a:effectLst/>
                <a:latin typeface="Arial" panose="020B0604020202020204" pitchFamily="34" charset="0"/>
                <a:ea typeface="Calibri" panose="020F0502020204030204" pitchFamily="34" charset="0"/>
                <a:cs typeface="Arial" panose="020B0604020202020204" pitchFamily="34" charset="0"/>
              </a:rPr>
              <a:t>Giọng </a:t>
            </a:r>
            <a:r>
              <a:rPr lang="en-US" sz="5000" smtClean="0">
                <a:solidFill>
                  <a:srgbClr val="000000"/>
                </a:solidFill>
                <a:latin typeface="Arial" panose="020B0604020202020204" pitchFamily="34" charset="0"/>
                <a:ea typeface="Calibri" panose="020F0502020204030204" pitchFamily="34" charset="0"/>
                <a:cs typeface="Arial" panose="020B0604020202020204" pitchFamily="34" charset="0"/>
              </a:rPr>
              <a:t>đọc trầm lắng, nhẹ nhàng phù hợp với cảm xúc chủ đạo của văn bản</a:t>
            </a:r>
            <a:r>
              <a:rPr lang="nl-NL" sz="5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77661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8FC565E8-9428-D86F-7484-30C4645981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48817" y="7931994"/>
            <a:ext cx="2579647" cy="2292661"/>
          </a:xfrm>
          <a:prstGeom prst="rect">
            <a:avLst/>
          </a:prstGeom>
        </p:spPr>
      </p:pic>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6"/>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7"/>
          <a:srcRect/>
          <a:stretch>
            <a:fillRect/>
          </a:stretch>
        </p:blipFill>
        <p:spPr>
          <a:xfrm rot="1035742">
            <a:off x="14698739" y="248311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a16="http://schemas.microsoft.com/office/drawing/2014/main" xmlns="" id="{3442D674-1A60-E272-652B-9BD035AE9968}"/>
              </a:ext>
            </a:extLst>
          </p:cNvPr>
          <p:cNvSpPr txBox="1"/>
          <p:nvPr/>
        </p:nvSpPr>
        <p:spPr>
          <a:xfrm>
            <a:off x="1371600" y="570864"/>
            <a:ext cx="8305800"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GIẢI NGHĨA TỪ KHÓ</a:t>
            </a: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5248" y="3086598"/>
            <a:ext cx="10921610" cy="2780711"/>
          </a:xfrm>
          <a:prstGeom prst="rect">
            <a:avLst/>
          </a:prstGeom>
        </p:spPr>
      </p:pic>
    </p:spTree>
    <p:extLst>
      <p:ext uri="{BB962C8B-B14F-4D97-AF65-F5344CB8AC3E}">
        <p14:creationId xmlns:p14="http://schemas.microsoft.com/office/powerpoint/2010/main" val="34577345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4C0C08C0-924C-11E6-26F3-2B93CDFE3EBC}"/>
              </a:ext>
            </a:extLst>
          </p:cNvPr>
          <p:cNvSpPr txBox="1"/>
          <p:nvPr/>
        </p:nvSpPr>
        <p:spPr>
          <a:xfrm>
            <a:off x="1447800" y="2446374"/>
            <a:ext cx="12277922" cy="5052163"/>
          </a:xfrm>
          <a:prstGeom prst="roundRect">
            <a:avLst/>
          </a:prstGeom>
          <a:solidFill>
            <a:schemeClr val="accent3">
              <a:lumMod val="40000"/>
              <a:lumOff val="60000"/>
            </a:schemeClr>
          </a:solid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Hướng dẫn:</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Chú ý đọc đúng thanh điệu của tiếng.</a:t>
            </a:r>
          </a:p>
          <a:p>
            <a:pPr marL="685800" indent="-685800">
              <a:lnSpc>
                <a:spcPct val="150000"/>
              </a:lnSpc>
              <a:buFont typeface="Wingdings" panose="05000000000000000000" pitchFamily="2" charset="2"/>
              <a:buChar char="§"/>
            </a:pPr>
            <a:r>
              <a:rPr lang="en-US" sz="5000">
                <a:latin typeface="Arial" panose="020B0604020202020204" pitchFamily="34" charset="0"/>
                <a:cs typeface="Arial" panose="020B0604020202020204" pitchFamily="34" charset="0"/>
              </a:rPr>
              <a:t>Ngắt nghỉ chính xác, giọng đọc nhẹ nhàng tình cảm. </a:t>
            </a:r>
          </a:p>
        </p:txBody>
      </p:sp>
      <p:pic>
        <p:nvPicPr>
          <p:cNvPr id="8" name="Picture 2">
            <a:extLst>
              <a:ext uri="{FF2B5EF4-FFF2-40B4-BE49-F238E27FC236}">
                <a16:creationId xmlns:a16="http://schemas.microsoft.com/office/drawing/2014/main" xmlns=""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a16="http://schemas.microsoft.com/office/drawing/2014/main" xmlns="" id="{AC9EF164-6BB0-7063-11C7-F67EE9B121F4}"/>
              </a:ext>
            </a:extLst>
          </p:cNvPr>
          <p:cNvPicPr>
            <a:picLocks noChangeAspect="1"/>
          </p:cNvPicPr>
          <p:nvPr/>
        </p:nvPicPr>
        <p:blipFill>
          <a:blip r:embed="rId3"/>
          <a:srcRect/>
          <a:stretch>
            <a:fillRect/>
          </a:stretch>
        </p:blipFill>
        <p:spPr>
          <a:xfrm rot="1035742">
            <a:off x="14077791" y="2701504"/>
            <a:ext cx="1562419" cy="1206969"/>
          </a:xfrm>
          <a:prstGeom prst="rect">
            <a:avLst/>
          </a:prstGeom>
        </p:spPr>
      </p:pic>
      <p:pic>
        <p:nvPicPr>
          <p:cNvPr id="10" name="Picture 5">
            <a:extLst>
              <a:ext uri="{FF2B5EF4-FFF2-40B4-BE49-F238E27FC236}">
                <a16:creationId xmlns:a16="http://schemas.microsoft.com/office/drawing/2014/main" xmlns=""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5185" y="7252855"/>
            <a:ext cx="5510114" cy="3009900"/>
          </a:xfrm>
          <a:prstGeom prst="rect">
            <a:avLst/>
          </a:prstGeom>
        </p:spPr>
      </p:pic>
      <p:pic>
        <p:nvPicPr>
          <p:cNvPr id="11" name="Picture 8">
            <a:extLst>
              <a:ext uri="{FF2B5EF4-FFF2-40B4-BE49-F238E27FC236}">
                <a16:creationId xmlns:a16="http://schemas.microsoft.com/office/drawing/2014/main" xmlns=""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49419" y="-1959606"/>
            <a:ext cx="6084732" cy="4114800"/>
          </a:xfrm>
          <a:prstGeom prst="rect">
            <a:avLst/>
          </a:prstGeom>
        </p:spPr>
      </p:pic>
      <p:sp>
        <p:nvSpPr>
          <p:cNvPr id="12" name="TextBox 11">
            <a:extLst>
              <a:ext uri="{FF2B5EF4-FFF2-40B4-BE49-F238E27FC236}">
                <a16:creationId xmlns:a16="http://schemas.microsoft.com/office/drawing/2014/main" xmlns="" id="{3442D674-1A60-E272-652B-9BD035AE9968}"/>
              </a:ext>
            </a:extLst>
          </p:cNvPr>
          <p:cNvSpPr txBox="1"/>
          <p:nvPr/>
        </p:nvSpPr>
        <p:spPr>
          <a:xfrm>
            <a:off x="1066800" y="723900"/>
            <a:ext cx="8305800"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Thực hành đọc bài </a:t>
            </a:r>
          </a:p>
        </p:txBody>
      </p:sp>
      <p:pic>
        <p:nvPicPr>
          <p:cNvPr id="13" name="Picture 13">
            <a:extLst>
              <a:ext uri="{FF2B5EF4-FFF2-40B4-BE49-F238E27FC236}">
                <a16:creationId xmlns:a16="http://schemas.microsoft.com/office/drawing/2014/main" xmlns="" id="{079F14C2-5F50-396C-FAC0-D361DC65A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82148" y="6147955"/>
            <a:ext cx="4287147" cy="4088866"/>
          </a:xfrm>
          <a:prstGeom prst="rect">
            <a:avLst/>
          </a:prstGeom>
        </p:spPr>
      </p:pic>
    </p:spTree>
    <p:extLst>
      <p:ext uri="{BB962C8B-B14F-4D97-AF65-F5344CB8AC3E}">
        <p14:creationId xmlns:p14="http://schemas.microsoft.com/office/powerpoint/2010/main" val="36207382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
            <a:ext cx="17678400" cy="9944100"/>
          </a:xfrm>
          <a:prstGeom prst="rect">
            <a:avLst/>
          </a:prstGeom>
        </p:spPr>
      </p:pic>
    </p:spTree>
    <p:extLst>
      <p:ext uri="{BB962C8B-B14F-4D97-AF65-F5344CB8AC3E}">
        <p14:creationId xmlns:p14="http://schemas.microsoft.com/office/powerpoint/2010/main" val="1920188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634</Words>
  <Application>Microsoft Office PowerPoint</Application>
  <PresentationFormat>Custom</PresentationFormat>
  <Paragraphs>56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Colorful Creative Fun Quiz Presentation</dc:title>
  <dc:creator>Admin</dc:creator>
  <cp:lastModifiedBy>A</cp:lastModifiedBy>
  <cp:revision>37</cp:revision>
  <dcterms:created xsi:type="dcterms:W3CDTF">2006-08-16T00:00:00Z</dcterms:created>
  <dcterms:modified xsi:type="dcterms:W3CDTF">2022-11-02T04:02:36Z</dcterms:modified>
  <dc:identifier>DAFHfONnmPM</dc:identifier>
</cp:coreProperties>
</file>