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7" r:id="rId3"/>
  </p:sldMasterIdLst>
  <p:notesMasterIdLst>
    <p:notesMasterId r:id="rId27"/>
  </p:notesMasterIdLst>
  <p:sldIdLst>
    <p:sldId id="2007577297" r:id="rId4"/>
    <p:sldId id="2007577264" r:id="rId5"/>
    <p:sldId id="2007577276" r:id="rId6"/>
    <p:sldId id="2007577277" r:id="rId7"/>
    <p:sldId id="2007577293" r:id="rId8"/>
    <p:sldId id="2007577274" r:id="rId9"/>
    <p:sldId id="2007577279" r:id="rId10"/>
    <p:sldId id="2007577280" r:id="rId11"/>
    <p:sldId id="2007577292" r:id="rId12"/>
    <p:sldId id="2007577283" r:id="rId13"/>
    <p:sldId id="2007577284" r:id="rId14"/>
    <p:sldId id="2007577285" r:id="rId15"/>
    <p:sldId id="2007577295" r:id="rId16"/>
    <p:sldId id="2007577290" r:id="rId17"/>
    <p:sldId id="2007577294" r:id="rId18"/>
    <p:sldId id="2007577269" r:id="rId19"/>
    <p:sldId id="2007577291" r:id="rId20"/>
    <p:sldId id="2007577296" r:id="rId21"/>
    <p:sldId id="2007577271" r:id="rId22"/>
    <p:sldId id="352" r:id="rId23"/>
    <p:sldId id="353" r:id="rId24"/>
    <p:sldId id="280" r:id="rId25"/>
    <p:sldId id="200757728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6" autoAdjust="0"/>
    <p:restoredTop sz="94660"/>
  </p:normalViewPr>
  <p:slideViewPr>
    <p:cSldViewPr snapToGrid="0">
      <p:cViewPr>
        <p:scale>
          <a:sx n="50" d="100"/>
          <a:sy n="50" d="100"/>
        </p:scale>
        <p:origin x="96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59C78-9B51-4E0C-9D0E-AF58CDBBDB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73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7429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59C78-9B51-4E0C-9D0E-AF58CDBBDB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85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6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59C78-9B51-4E0C-9D0E-AF58CDBBDB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87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0725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463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994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392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9165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908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1784476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3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275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524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2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852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18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356505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56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034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8172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203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673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72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055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1479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image" Target="../media/image1.jp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4" r:id="rId12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20599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4.png"/><Relationship Id="rId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75602D-F153-8477-4403-8C322537E6D1}"/>
              </a:ext>
            </a:extLst>
          </p:cNvPr>
          <p:cNvGrpSpPr/>
          <p:nvPr/>
        </p:nvGrpSpPr>
        <p:grpSpPr>
          <a:xfrm>
            <a:off x="5414" y="-101600"/>
            <a:ext cx="12181172" cy="6959600"/>
            <a:chOff x="5414" y="-101600"/>
            <a:chExt cx="12181172" cy="69596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265530" y="4678114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3AB36E-7EDE-444C-A4A8-2168B45C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4" y="-101600"/>
              <a:ext cx="12181172" cy="6959600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D9303D-3062-4FA5-B16A-6BA1A4E12148}"/>
              </a:ext>
            </a:extLst>
          </p:cNvPr>
          <p:cNvSpPr/>
          <p:nvPr/>
        </p:nvSpPr>
        <p:spPr>
          <a:xfrm>
            <a:off x="327226" y="229112"/>
            <a:ext cx="11407573" cy="648844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231C55-AC66-4DBD-A380-BCE5766B5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667" y="4209838"/>
            <a:ext cx="4913373" cy="2410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CC6A1-56CA-4915-8FF5-FC19001BE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91" y="4698263"/>
            <a:ext cx="3768523" cy="1901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3" y="229112"/>
            <a:ext cx="1303391" cy="1271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79226" y="1911000"/>
            <a:ext cx="6168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B050"/>
                </a:solidFill>
                <a:latin typeface="SVN-Adam Gorry" panose="02040603050506020204" pitchFamily="18" charset="0"/>
              </a:rPr>
              <a:t>MÔN ĐẠO ĐỨC 4</a:t>
            </a:r>
            <a:endParaRPr lang="en-US" sz="6000" dirty="0">
              <a:solidFill>
                <a:srgbClr val="00B050"/>
              </a:solidFill>
              <a:latin typeface="SVN-Adam Gorry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6743" y="1085493"/>
            <a:ext cx="9848538" cy="3968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NHIỆT LIỆT CHÀO MỪNG </a:t>
            </a:r>
            <a:r>
              <a:rPr lang="en-US" sz="5400" dirty="0" smtClean="0">
                <a:solidFill>
                  <a:srgbClr val="FF0000"/>
                </a:solidFill>
              </a:rPr>
              <a:t>THẦY </a:t>
            </a:r>
            <a:r>
              <a:rPr lang="en-US" sz="5400" dirty="0">
                <a:solidFill>
                  <a:srgbClr val="FF0000"/>
                </a:solidFill>
              </a:rPr>
              <a:t>CÔ VỀ DỰ GIỜ, THĂM LỚP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7553" y="3322276"/>
            <a:ext cx="6659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VN-Flamingo Script" panose="00000500000000000000" pitchFamily="50" charset="0"/>
              </a:rPr>
              <a:t>Giáo</a:t>
            </a:r>
            <a:r>
              <a:rPr lang="en-US" sz="3200" dirty="0" smtClean="0">
                <a:latin typeface="SVN-Flamingo Script" panose="00000500000000000000" pitchFamily="50" charset="0"/>
              </a:rPr>
              <a:t> </a:t>
            </a:r>
            <a:r>
              <a:rPr lang="en-US" sz="3200" dirty="0" err="1" smtClean="0">
                <a:latin typeface="SVN-Flamingo Script" panose="00000500000000000000" pitchFamily="50" charset="0"/>
              </a:rPr>
              <a:t>viên</a:t>
            </a:r>
            <a:r>
              <a:rPr lang="en-US" sz="3200" dirty="0" smtClean="0">
                <a:latin typeface="SVN-Flamingo Script" panose="00000500000000000000" pitchFamily="50" charset="0"/>
              </a:rPr>
              <a:t>: </a:t>
            </a:r>
            <a:r>
              <a:rPr lang="en-US" sz="3200" dirty="0" err="1" smtClean="0">
                <a:latin typeface="SVN-Flamingo Script" panose="00000500000000000000" pitchFamily="50" charset="0"/>
              </a:rPr>
              <a:t>Hoàng</a:t>
            </a:r>
            <a:r>
              <a:rPr lang="en-US" sz="3200" dirty="0" smtClean="0">
                <a:latin typeface="SVN-Flamingo Script" panose="00000500000000000000" pitchFamily="50" charset="0"/>
              </a:rPr>
              <a:t> </a:t>
            </a:r>
            <a:r>
              <a:rPr lang="en-US" sz="3200" dirty="0" err="1" smtClean="0">
                <a:latin typeface="SVN-Flamingo Script" panose="00000500000000000000" pitchFamily="50" charset="0"/>
              </a:rPr>
              <a:t>Thị</a:t>
            </a:r>
            <a:r>
              <a:rPr lang="en-US" sz="3200" dirty="0" smtClean="0">
                <a:latin typeface="SVN-Flamingo Script" panose="00000500000000000000" pitchFamily="50" charset="0"/>
              </a:rPr>
              <a:t> </a:t>
            </a:r>
            <a:r>
              <a:rPr lang="en-US" sz="3200" dirty="0" err="1" smtClean="0">
                <a:latin typeface="SVN-Flamingo Script" panose="00000500000000000000" pitchFamily="50" charset="0"/>
              </a:rPr>
              <a:t>Thùy</a:t>
            </a:r>
            <a:r>
              <a:rPr lang="en-US" sz="3200" dirty="0" smtClean="0">
                <a:latin typeface="SVN-Flamingo Script" panose="00000500000000000000" pitchFamily="50" charset="0"/>
              </a:rPr>
              <a:t> </a:t>
            </a:r>
            <a:r>
              <a:rPr lang="en-US" sz="3200" dirty="0" err="1" smtClean="0">
                <a:latin typeface="SVN-Flamingo Script" panose="00000500000000000000" pitchFamily="50" charset="0"/>
              </a:rPr>
              <a:t>Linh</a:t>
            </a:r>
            <a:endParaRPr lang="en-US" sz="3200" dirty="0">
              <a:latin typeface="SVN-Flamingo Scrip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84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1" y="301512"/>
            <a:ext cx="9772650" cy="6137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3545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900" y="360431"/>
            <a:ext cx="9418304" cy="613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4804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00" y="361950"/>
            <a:ext cx="10477500" cy="609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992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0957" y="169818"/>
            <a:ext cx="8440323" cy="2795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0957" y="3200401"/>
            <a:ext cx="8440323" cy="3318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136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1450" y="1845439"/>
            <a:ext cx="73533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6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6000" b="1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60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449" y="655915"/>
            <a:ext cx="7353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6000" b="1" kern="0" dirty="0" smtClean="0">
                <a:solidFill>
                  <a:srgbClr val="FFC000"/>
                </a:solidFill>
                <a:latin typeface="UTM Showcard" panose="02040603050506020204" pitchFamily="18" charset="0"/>
                <a:cs typeface="Calibri" panose="020F0502020204030204" pitchFamily="34" charset="0"/>
                <a:sym typeface="Arial"/>
              </a:rPr>
              <a:t>NHIỆM VỤ 2</a:t>
            </a:r>
            <a:endParaRPr lang="en-US" sz="6000" b="1" kern="0" dirty="0">
              <a:solidFill>
                <a:srgbClr val="FFC000"/>
              </a:solidFill>
              <a:latin typeface="UTM Showcard" panose="02040603050506020204" pitchFamily="18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961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89159" y="-66523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1754708" y="-41990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 rot="21365553">
            <a:off x="257727" y="1054494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1209988" y="5049694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462247" y="2461551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9783" y="1400727"/>
            <a:ext cx="98741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FF0066"/>
                </a:solidFill>
              </a:rPr>
              <a:t>Hoạt</a:t>
            </a:r>
            <a:r>
              <a:rPr lang="en-US" sz="4400" dirty="0" smtClean="0">
                <a:solidFill>
                  <a:srgbClr val="FF0066"/>
                </a:solidFill>
              </a:rPr>
              <a:t> </a:t>
            </a:r>
            <a:r>
              <a:rPr lang="en-US" sz="4400" dirty="0" err="1" smtClean="0">
                <a:solidFill>
                  <a:srgbClr val="FF0066"/>
                </a:solidFill>
              </a:rPr>
              <a:t>động</a:t>
            </a:r>
            <a:r>
              <a:rPr lang="en-US" sz="4400" dirty="0" smtClean="0">
                <a:solidFill>
                  <a:srgbClr val="FF0066"/>
                </a:solidFill>
              </a:rPr>
              <a:t> 2</a:t>
            </a: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latin typeface="SVN-Flamingo Script" panose="00000500000000000000" pitchFamily="50" charset="0"/>
              </a:rPr>
              <a:t>Khám</a:t>
            </a:r>
            <a:r>
              <a:rPr lang="en-US" sz="4400" b="1" dirty="0" smtClean="0">
                <a:latin typeface="SVN-Flamingo Script" panose="00000500000000000000" pitchFamily="50" charset="0"/>
              </a:rPr>
              <a:t> </a:t>
            </a:r>
            <a:r>
              <a:rPr lang="en-US" sz="4400" b="1" dirty="0" err="1" smtClean="0">
                <a:latin typeface="SVN-Flamingo Script" panose="00000500000000000000" pitchFamily="50" charset="0"/>
              </a:rPr>
              <a:t>phá</a:t>
            </a:r>
            <a:r>
              <a:rPr lang="en-US" sz="4400" b="1" dirty="0" smtClean="0">
                <a:latin typeface="SVN-Flamingo Script" panose="00000500000000000000" pitchFamily="50" charset="0"/>
              </a:rPr>
              <a:t> </a:t>
            </a:r>
            <a:r>
              <a:rPr lang="en-US" sz="4400" b="1" dirty="0" err="1" smtClean="0">
                <a:latin typeface="SVN-Flamingo Script" panose="00000500000000000000" pitchFamily="50" charset="0"/>
              </a:rPr>
              <a:t>vì</a:t>
            </a:r>
            <a:r>
              <a:rPr lang="en-US" sz="4400" b="1" dirty="0" smtClean="0">
                <a:latin typeface="SVN-Flamingo Script" panose="00000500000000000000" pitchFamily="50" charset="0"/>
              </a:rPr>
              <a:t> </a:t>
            </a:r>
            <a:r>
              <a:rPr lang="en-US" sz="4400" b="1" dirty="0" err="1" smtClean="0">
                <a:latin typeface="SVN-Flamingo Script" panose="00000500000000000000" pitchFamily="50" charset="0"/>
              </a:rPr>
              <a:t>sao</a:t>
            </a:r>
            <a:r>
              <a:rPr lang="en-US" sz="4400" b="1" dirty="0" smtClean="0">
                <a:latin typeface="SVN-Flamingo Script" panose="00000500000000000000" pitchFamily="50" charset="0"/>
              </a:rPr>
              <a:t> </a:t>
            </a:r>
          </a:p>
          <a:p>
            <a:r>
              <a:rPr lang="en-US" sz="4400" b="1" dirty="0" smtClean="0">
                <a:latin typeface="SVN-Flamingo Script" panose="00000500000000000000" pitchFamily="50" charset="0"/>
              </a:rPr>
              <a:t>                      </a:t>
            </a:r>
            <a:r>
              <a:rPr lang="en-US" sz="4400" b="1" dirty="0" err="1" smtClean="0">
                <a:latin typeface="SVN-Flamingo Script" panose="00000500000000000000" pitchFamily="50" charset="0"/>
              </a:rPr>
              <a:t>phải</a:t>
            </a:r>
            <a:r>
              <a:rPr lang="en-US" sz="4400" b="1" dirty="0" smtClean="0">
                <a:latin typeface="SVN-Flamingo Script" panose="00000500000000000000" pitchFamily="50" charset="0"/>
              </a:rPr>
              <a:t> </a:t>
            </a:r>
            <a:r>
              <a:rPr lang="en-US" sz="4400" b="1" dirty="0" err="1" smtClean="0">
                <a:latin typeface="SVN-Flamingo Script" panose="00000500000000000000" pitchFamily="50" charset="0"/>
              </a:rPr>
              <a:t>yêu</a:t>
            </a:r>
            <a:r>
              <a:rPr lang="en-US" sz="4400" b="1" dirty="0" smtClean="0">
                <a:latin typeface="SVN-Flamingo Script" panose="00000500000000000000" pitchFamily="50" charset="0"/>
              </a:rPr>
              <a:t> </a:t>
            </a:r>
            <a:r>
              <a:rPr lang="en-US" sz="4400" b="1" dirty="0" err="1" smtClean="0">
                <a:latin typeface="SVN-Flamingo Script" panose="00000500000000000000" pitchFamily="50" charset="0"/>
              </a:rPr>
              <a:t>lao</a:t>
            </a:r>
            <a:r>
              <a:rPr lang="en-US" sz="4400" b="1" dirty="0" smtClean="0">
                <a:latin typeface="SVN-Flamingo Script" panose="00000500000000000000" pitchFamily="50" charset="0"/>
              </a:rPr>
              <a:t> </a:t>
            </a:r>
            <a:r>
              <a:rPr lang="en-US" sz="4400" b="1" dirty="0" err="1" smtClean="0">
                <a:latin typeface="SVN-Flamingo Script" panose="00000500000000000000" pitchFamily="50" charset="0"/>
              </a:rPr>
              <a:t>động</a:t>
            </a:r>
            <a:endParaRPr lang="en-US" sz="4400" b="1" dirty="0">
              <a:latin typeface="SVN-Flamingo Script" panose="00000500000000000000" pitchFamily="50" charset="0"/>
            </a:endParaRPr>
          </a:p>
        </p:txBody>
      </p:sp>
      <p:pic>
        <p:nvPicPr>
          <p:cNvPr id="69" name="图片 14">
            <a:extLst>
              <a:ext uri="{FF2B5EF4-FFF2-40B4-BE49-F238E27FC236}">
                <a16:creationId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10127608" y="3207580"/>
            <a:ext cx="2325525" cy="353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11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14DCD6-B5C0-281F-4A31-156CB8CEB625}"/>
              </a:ext>
            </a:extLst>
          </p:cNvPr>
          <p:cNvSpPr/>
          <p:nvPr/>
        </p:nvSpPr>
        <p:spPr>
          <a:xfrm>
            <a:off x="759760" y="3374650"/>
            <a:ext cx="10232090" cy="1147773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 </a:t>
            </a:r>
            <a:r>
              <a:rPr lang="vi-VN" sz="3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thể hiện tình yêu lao động như thế nào?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6A70C2-8CEF-2552-6BC5-209D9C98FB9B}"/>
              </a:ext>
            </a:extLst>
          </p:cNvPr>
          <p:cNvSpPr/>
          <p:nvPr/>
        </p:nvSpPr>
        <p:spPr>
          <a:xfrm>
            <a:off x="759760" y="5243376"/>
            <a:ext cx="10232090" cy="104312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</a:t>
            </a:r>
            <a:r>
              <a:rPr lang="vi-VN" sz="3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của cô bé đã đem lại điều gì?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0314DCD6-B5C0-281F-4A31-156CB8CEB625}"/>
              </a:ext>
            </a:extLst>
          </p:cNvPr>
          <p:cNvSpPr/>
          <p:nvPr/>
        </p:nvSpPr>
        <p:spPr>
          <a:xfrm>
            <a:off x="759760" y="1715474"/>
            <a:ext cx="10232090" cy="1147773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1799" y="256949"/>
            <a:ext cx="6553201" cy="1202824"/>
            <a:chOff x="2895599" y="-1303858"/>
            <a:chExt cx="6553201" cy="1202824"/>
          </a:xfrm>
        </p:grpSpPr>
        <p:sp>
          <p:nvSpPr>
            <p:cNvPr id="6" name="Rectangle: Rounded Corners 14">
              <a:extLst>
                <a:ext uri="{FF2B5EF4-FFF2-40B4-BE49-F238E27FC236}">
                  <a16:creationId xmlns:a16="http://schemas.microsoft.com/office/drawing/2014/main" id="{0314DCD6-B5C0-281F-4A31-156CB8CEB625}"/>
                </a:ext>
              </a:extLst>
            </p:cNvPr>
            <p:cNvSpPr/>
            <p:nvPr/>
          </p:nvSpPr>
          <p:spPr>
            <a:xfrm>
              <a:off x="2895599" y="-1248807"/>
              <a:ext cx="6553201" cy="11477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14750" y="-1303858"/>
              <a:ext cx="55245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i="1" u="sng" dirty="0" err="1" smtClean="0">
                  <a:solidFill>
                    <a:srgbClr val="FF0000"/>
                  </a:solidFill>
                </a:rPr>
                <a:t>Trả</a:t>
              </a:r>
              <a:r>
                <a:rPr lang="en-US" sz="6600" i="1" u="sng" dirty="0" smtClean="0">
                  <a:solidFill>
                    <a:srgbClr val="FF0000"/>
                  </a:solidFill>
                </a:rPr>
                <a:t> </a:t>
              </a:r>
              <a:r>
                <a:rPr lang="en-US" sz="6600" i="1" u="sng" dirty="0" err="1" smtClean="0">
                  <a:solidFill>
                    <a:srgbClr val="FF0000"/>
                  </a:solidFill>
                </a:rPr>
                <a:t>lời</a:t>
              </a:r>
              <a:r>
                <a:rPr lang="en-US" sz="6600" i="1" u="sng" dirty="0" smtClean="0">
                  <a:solidFill>
                    <a:srgbClr val="FF0000"/>
                  </a:solidFill>
                </a:rPr>
                <a:t> </a:t>
              </a:r>
              <a:r>
                <a:rPr lang="en-US" sz="6600" i="1" u="sng" dirty="0" err="1" smtClean="0">
                  <a:solidFill>
                    <a:srgbClr val="FF0000"/>
                  </a:solidFill>
                </a:rPr>
                <a:t>câu</a:t>
              </a:r>
              <a:r>
                <a:rPr lang="en-US" sz="6600" i="1" u="sng" dirty="0" smtClean="0">
                  <a:solidFill>
                    <a:srgbClr val="FF0000"/>
                  </a:solidFill>
                </a:rPr>
                <a:t> </a:t>
              </a:r>
              <a:r>
                <a:rPr lang="en-US" sz="6600" i="1" u="sng" dirty="0" err="1" smtClean="0">
                  <a:solidFill>
                    <a:srgbClr val="FF0000"/>
                  </a:solidFill>
                </a:rPr>
                <a:t>hỏi</a:t>
              </a:r>
              <a:endParaRPr lang="en-US" sz="6600" i="1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363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câu chuy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49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14DCD6-B5C0-281F-4A31-156CB8CEB625}"/>
              </a:ext>
            </a:extLst>
          </p:cNvPr>
          <p:cNvSpPr/>
          <p:nvPr/>
        </p:nvSpPr>
        <p:spPr>
          <a:xfrm>
            <a:off x="759760" y="3374650"/>
            <a:ext cx="10232090" cy="1147773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 </a:t>
            </a:r>
            <a:r>
              <a:rPr lang="vi-VN" sz="3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thể hiện tình yêu lao động như thế nào?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6A70C2-8CEF-2552-6BC5-209D9C98FB9B}"/>
              </a:ext>
            </a:extLst>
          </p:cNvPr>
          <p:cNvSpPr/>
          <p:nvPr/>
        </p:nvSpPr>
        <p:spPr>
          <a:xfrm>
            <a:off x="759760" y="5243376"/>
            <a:ext cx="10232090" cy="104312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</a:t>
            </a:r>
            <a:r>
              <a:rPr lang="vi-VN" sz="3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của cô bé đã đem lại điều gì?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0314DCD6-B5C0-281F-4A31-156CB8CEB625}"/>
              </a:ext>
            </a:extLst>
          </p:cNvPr>
          <p:cNvSpPr/>
          <p:nvPr/>
        </p:nvSpPr>
        <p:spPr>
          <a:xfrm>
            <a:off x="759760" y="1715474"/>
            <a:ext cx="10232090" cy="1147773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1799" y="256949"/>
            <a:ext cx="6553201" cy="1202824"/>
            <a:chOff x="2895599" y="-1303858"/>
            <a:chExt cx="6553201" cy="1202824"/>
          </a:xfrm>
        </p:grpSpPr>
        <p:sp>
          <p:nvSpPr>
            <p:cNvPr id="6" name="Rectangle: Rounded Corners 14">
              <a:extLst>
                <a:ext uri="{FF2B5EF4-FFF2-40B4-BE49-F238E27FC236}">
                  <a16:creationId xmlns:a16="http://schemas.microsoft.com/office/drawing/2014/main" id="{0314DCD6-B5C0-281F-4A31-156CB8CEB625}"/>
                </a:ext>
              </a:extLst>
            </p:cNvPr>
            <p:cNvSpPr/>
            <p:nvPr/>
          </p:nvSpPr>
          <p:spPr>
            <a:xfrm>
              <a:off x="2895599" y="-1248807"/>
              <a:ext cx="6553201" cy="11477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14750" y="-1303858"/>
              <a:ext cx="55245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i="1" u="sng" dirty="0" err="1" smtClean="0">
                  <a:solidFill>
                    <a:srgbClr val="FF0000"/>
                  </a:solidFill>
                </a:rPr>
                <a:t>Trả</a:t>
              </a:r>
              <a:r>
                <a:rPr lang="en-US" sz="6600" i="1" u="sng" dirty="0" smtClean="0">
                  <a:solidFill>
                    <a:srgbClr val="FF0000"/>
                  </a:solidFill>
                </a:rPr>
                <a:t> </a:t>
              </a:r>
              <a:r>
                <a:rPr lang="en-US" sz="6600" i="1" u="sng" dirty="0" err="1" smtClean="0">
                  <a:solidFill>
                    <a:srgbClr val="FF0000"/>
                  </a:solidFill>
                </a:rPr>
                <a:t>lời</a:t>
              </a:r>
              <a:r>
                <a:rPr lang="en-US" sz="6600" i="1" u="sng" dirty="0" smtClean="0">
                  <a:solidFill>
                    <a:srgbClr val="FF0000"/>
                  </a:solidFill>
                </a:rPr>
                <a:t> </a:t>
              </a:r>
              <a:r>
                <a:rPr lang="en-US" sz="6600" i="1" u="sng" dirty="0" err="1" smtClean="0">
                  <a:solidFill>
                    <a:srgbClr val="FF0000"/>
                  </a:solidFill>
                </a:rPr>
                <a:t>câu</a:t>
              </a:r>
              <a:r>
                <a:rPr lang="en-US" sz="6600" i="1" u="sng" dirty="0" smtClean="0">
                  <a:solidFill>
                    <a:srgbClr val="FF0000"/>
                  </a:solidFill>
                </a:rPr>
                <a:t> </a:t>
              </a:r>
              <a:r>
                <a:rPr lang="en-US" sz="6600" i="1" u="sng" dirty="0" err="1" smtClean="0">
                  <a:solidFill>
                    <a:srgbClr val="FF0000"/>
                  </a:solidFill>
                </a:rPr>
                <a:t>hỏi</a:t>
              </a:r>
              <a:endParaRPr lang="en-US" sz="6600" i="1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300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93700"/>
            <a:ext cx="10515600" cy="1325563"/>
          </a:xfrm>
        </p:spPr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EC429D3-9EF9-F376-D4E2-43298E080516}"/>
              </a:ext>
            </a:extLst>
          </p:cNvPr>
          <p:cNvSpPr/>
          <p:nvPr/>
        </p:nvSpPr>
        <p:spPr>
          <a:xfrm>
            <a:off x="1343025" y="238125"/>
            <a:ext cx="9315450" cy="88582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cần yêu lao động vì: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C03FBF-BA08-C05F-50C9-044D49DC3284}"/>
              </a:ext>
            </a:extLst>
          </p:cNvPr>
          <p:cNvCxnSpPr>
            <a:cxnSpLocks/>
          </p:cNvCxnSpPr>
          <p:nvPr/>
        </p:nvCxnSpPr>
        <p:spPr>
          <a:xfrm flipH="1">
            <a:off x="1400175" y="1101354"/>
            <a:ext cx="4291435" cy="841746"/>
          </a:xfrm>
          <a:prstGeom prst="straightConnector1">
            <a:avLst/>
          </a:prstGeom>
          <a:ln w="38100">
            <a:solidFill>
              <a:srgbClr val="EE00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BC5251-DC4F-D14E-173E-D5125A3ABC56}"/>
              </a:ext>
            </a:extLst>
          </p:cNvPr>
          <p:cNvSpPr/>
          <p:nvPr/>
        </p:nvSpPr>
        <p:spPr>
          <a:xfrm>
            <a:off x="115029" y="1970599"/>
            <a:ext cx="2561496" cy="3277676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ao động tạo ra của cải vật chất nhằm thỏa mãn nhu cầu vật chất, tinh thần của con người.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343673-0CED-95B2-3D88-6A4994E3CA3A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4072302" y="1114425"/>
            <a:ext cx="1633173" cy="903799"/>
          </a:xfrm>
          <a:prstGeom prst="straightConnector1">
            <a:avLst/>
          </a:prstGeom>
          <a:ln w="38100">
            <a:solidFill>
              <a:srgbClr val="EE00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15F8FE-5131-9299-DDA7-0DF17B40B222}"/>
              </a:ext>
            </a:extLst>
          </p:cNvPr>
          <p:cNvSpPr/>
          <p:nvPr/>
        </p:nvSpPr>
        <p:spPr>
          <a:xfrm>
            <a:off x="3086829" y="2018224"/>
            <a:ext cx="1970946" cy="3277676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 động giúp ta khỏe mạnh và hoạt bát hơn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3E9958-8E51-E785-C570-C5133AAF29A0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5705475" y="1133475"/>
            <a:ext cx="752476" cy="922849"/>
          </a:xfrm>
          <a:prstGeom prst="straightConnector1">
            <a:avLst/>
          </a:prstGeom>
          <a:ln w="38100">
            <a:solidFill>
              <a:srgbClr val="EE00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D9BB0B-8DC8-EA5F-FFCF-38B591849920}"/>
              </a:ext>
            </a:extLst>
          </p:cNvPr>
          <p:cNvSpPr/>
          <p:nvPr/>
        </p:nvSpPr>
        <p:spPr>
          <a:xfrm>
            <a:off x="5381626" y="2056324"/>
            <a:ext cx="2152650" cy="3191952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 động giúp chất lượng cuộc sống được cải 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0E0C447-1FDA-A06E-BC8C-CF4219D4B6BF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5724525" y="1133475"/>
            <a:ext cx="3271838" cy="960949"/>
          </a:xfrm>
          <a:prstGeom prst="straightConnector1">
            <a:avLst/>
          </a:prstGeom>
          <a:ln w="38100">
            <a:solidFill>
              <a:srgbClr val="EE00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BB9323-C514-1AC0-8C1C-956A833C4721}"/>
              </a:ext>
            </a:extLst>
          </p:cNvPr>
          <p:cNvSpPr/>
          <p:nvPr/>
        </p:nvSpPr>
        <p:spPr>
          <a:xfrm>
            <a:off x="7953375" y="2094424"/>
            <a:ext cx="2085975" cy="3153851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 động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quỹ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endParaRPr kumimoji="0" lang="vi-VN" sz="28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F3A5685-EAEE-97C0-A4AB-7A42B1814646}"/>
              </a:ext>
            </a:extLst>
          </p:cNvPr>
          <p:cNvCxnSpPr>
            <a:cxnSpLocks/>
          </p:cNvCxnSpPr>
          <p:nvPr/>
        </p:nvCxnSpPr>
        <p:spPr>
          <a:xfrm>
            <a:off x="5781675" y="1104900"/>
            <a:ext cx="5495925" cy="1009650"/>
          </a:xfrm>
          <a:prstGeom prst="straightConnector1">
            <a:avLst/>
          </a:prstGeom>
          <a:ln w="38100">
            <a:solidFill>
              <a:srgbClr val="EE00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9B74D3-C745-A450-BF2A-4F7F942CE0BB}"/>
              </a:ext>
            </a:extLst>
          </p:cNvPr>
          <p:cNvSpPr/>
          <p:nvPr/>
        </p:nvSpPr>
        <p:spPr>
          <a:xfrm>
            <a:off x="10334625" y="2132523"/>
            <a:ext cx="1666875" cy="3563427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20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16" grpId="0" animBg="1"/>
      <p:bldP spid="25" grpId="0" animBg="1"/>
      <p:bldP spid="33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2EBB1F-45CB-BEC4-59A1-5190F4943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6218" y="2451294"/>
            <a:ext cx="5681964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55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983BBC-8147-4ADA-8864-6CF65AE631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A6B692-577D-4977-9930-19E77DB0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/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330CCE-7004-43B6-87D1-F417663D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/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3F1CB5-B030-477C-BA0C-940711F8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4D4FD-FC0E-4F94-2E5D-8D9B2C12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17" y="1319531"/>
            <a:ext cx="970567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u nhi làm theo lới Bác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0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58204" y="454725"/>
            <a:ext cx="9133162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438855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75602D-F153-8477-4403-8C322537E6D1}"/>
              </a:ext>
            </a:extLst>
          </p:cNvPr>
          <p:cNvGrpSpPr/>
          <p:nvPr/>
        </p:nvGrpSpPr>
        <p:grpSpPr>
          <a:xfrm>
            <a:off x="5414" y="-101600"/>
            <a:ext cx="12181172" cy="6959600"/>
            <a:chOff x="5414" y="-101600"/>
            <a:chExt cx="12181172" cy="69596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265530" y="4678114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3AB36E-7EDE-444C-A4A8-2168B45C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4" y="-101600"/>
              <a:ext cx="12181172" cy="6959600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D9303D-3062-4FA5-B16A-6BA1A4E12148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231C55-AC66-4DBD-A380-BCE5766B5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227" y="3978236"/>
            <a:ext cx="5591469" cy="2743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CC6A1-56CA-4915-8FF5-FC19001BE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27" y="4337302"/>
            <a:ext cx="4717231" cy="23802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9E9FB-09AA-3C67-85E6-2ECC69BC1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225" y="152727"/>
            <a:ext cx="2987299" cy="1237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D40399-C266-9D7A-07B8-4A15FF5E6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175" y="1413823"/>
            <a:ext cx="10449450" cy="1572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5530" y="2850081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(</a:t>
            </a:r>
            <a:r>
              <a:rPr lang="en-US" sz="4000" b="1" dirty="0" err="1" smtClean="0"/>
              <a:t>Tiết</a:t>
            </a:r>
            <a:r>
              <a:rPr lang="en-US" sz="4000" b="1" dirty="0" smtClean="0"/>
              <a:t> 1)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56551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D9F6-077B-444E-9DD0-0AAAA1B1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>
            <a:off x="-1" y="5029201"/>
            <a:ext cx="12192001" cy="18288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09244" y="189929"/>
            <a:ext cx="6346891" cy="946540"/>
            <a:chOff x="3399225" y="189930"/>
            <a:chExt cx="5898646" cy="581022"/>
          </a:xfrm>
        </p:grpSpPr>
        <p:sp>
          <p:nvSpPr>
            <p:cNvPr id="2" name="Rounded Rectangle 1"/>
            <p:cNvSpPr/>
            <p:nvPr/>
          </p:nvSpPr>
          <p:spPr>
            <a:xfrm>
              <a:off x="4389120" y="189930"/>
              <a:ext cx="3918857" cy="58102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D80CBC6-85F4-453A-BD13-FE13BF27CF81}"/>
                </a:ext>
              </a:extLst>
            </p:cNvPr>
            <p:cNvSpPr txBox="1"/>
            <p:nvPr/>
          </p:nvSpPr>
          <p:spPr>
            <a:xfrm>
              <a:off x="3399225" y="263177"/>
              <a:ext cx="5898646" cy="434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FF0000"/>
                  </a:solidFill>
                  <a:latin typeface="SVN-Vanilla Daisy Pro" panose="00000500000000000000" pitchFamily="2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Yêu</a:t>
              </a:r>
              <a:r>
                <a:rPr lang="en-US" altLang="zh-CN" sz="4000" b="1" dirty="0">
                  <a:solidFill>
                    <a:srgbClr val="FF0000"/>
                  </a:solidFill>
                  <a:latin typeface="SVN-Vanilla Daisy Pro" panose="00000500000000000000" pitchFamily="2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SVN-Vanilla Daisy Pro" panose="00000500000000000000" pitchFamily="2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cầu</a:t>
              </a:r>
              <a:r>
                <a:rPr lang="en-US" altLang="zh-CN" sz="4000" b="1" dirty="0">
                  <a:solidFill>
                    <a:srgbClr val="FF0000"/>
                  </a:solidFill>
                  <a:latin typeface="SVN-Vanilla Daisy Pro" panose="00000500000000000000" pitchFamily="2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SVN-Vanilla Daisy Pro" panose="00000500000000000000" pitchFamily="2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cần</a:t>
              </a:r>
              <a:r>
                <a:rPr lang="en-US" altLang="zh-CN" sz="4000" b="1" dirty="0">
                  <a:solidFill>
                    <a:srgbClr val="FF0000"/>
                  </a:solidFill>
                  <a:latin typeface="SVN-Vanilla Daisy Pro" panose="00000500000000000000" pitchFamily="2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SVN-Vanilla Daisy Pro" panose="00000500000000000000" pitchFamily="2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đạt</a:t>
              </a:r>
              <a:endParaRPr lang="zh-CN" altLang="en-US" sz="4000" b="1" dirty="0">
                <a:solidFill>
                  <a:srgbClr val="FF0000"/>
                </a:solidFill>
                <a:latin typeface="SVN-Vanilla Daisy Pro" panose="00000500000000000000" pitchFamily="2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D40EF2E-91FD-4217-B574-8F37B2425C9E}"/>
              </a:ext>
            </a:extLst>
          </p:cNvPr>
          <p:cNvSpPr/>
          <p:nvPr/>
        </p:nvSpPr>
        <p:spPr>
          <a:xfrm>
            <a:off x="574766" y="1501722"/>
            <a:ext cx="11283859" cy="35369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0EF4B1-0F42-4738-A4A0-80DCE8CB3078}"/>
              </a:ext>
            </a:extLst>
          </p:cNvPr>
          <p:cNvSpPr txBox="1"/>
          <p:nvPr/>
        </p:nvSpPr>
        <p:spPr>
          <a:xfrm>
            <a:off x="1140618" y="1501722"/>
            <a:ext cx="99107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Nêu được một số biểu hiện của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vì sao phải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Tích cực, tự giác tham gia hoạt động lao động phù hợp với khả năng của bản thân</a:t>
            </a:r>
            <a:r>
              <a:rPr lang="vi-VN" altLang="zh-C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altLang="zh-C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34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3755869" y="5263766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7076594" y="573657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151" y="1252737"/>
            <a:ext cx="6553768" cy="386519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1DA40D8-EFBD-437A-9E23-60347A4C3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70" y="2848399"/>
            <a:ext cx="2812033" cy="2455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7779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486590" y="406368"/>
            <a:ext cx="11286309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200" b="1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2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lang="en-US" sz="32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9476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061" y="414044"/>
            <a:ext cx="10770397" cy="6073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702062" y="3240508"/>
            <a:ext cx="638628" cy="1103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88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571</Words>
  <Application>Microsoft Office PowerPoint</Application>
  <PresentationFormat>Widescreen</PresentationFormat>
  <Paragraphs>55</Paragraphs>
  <Slides>23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Bellota Text</vt:lpstr>
      <vt:lpstr>Calibri</vt:lpstr>
      <vt:lpstr>Cambria</vt:lpstr>
      <vt:lpstr>Chau Philomene One</vt:lpstr>
      <vt:lpstr>等线</vt:lpstr>
      <vt:lpstr>等线 Light</vt:lpstr>
      <vt:lpstr>Poller One</vt:lpstr>
      <vt:lpstr>SVN-Adam Gorry</vt:lpstr>
      <vt:lpstr>SVN-Flamingo Script</vt:lpstr>
      <vt:lpstr>SVN-Vanilla Daisy Pro</vt:lpstr>
      <vt:lpstr>Times New Roman</vt:lpstr>
      <vt:lpstr>UTM Showcard</vt:lpstr>
      <vt:lpstr>Wingdings</vt:lpstr>
      <vt:lpstr>字魂36号-正文宋楷</vt:lpstr>
      <vt:lpstr>Office 主题​​</vt:lpstr>
      <vt:lpstr>Cooperative Learning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67</cp:revision>
  <dcterms:created xsi:type="dcterms:W3CDTF">2018-04-23T07:53:19Z</dcterms:created>
  <dcterms:modified xsi:type="dcterms:W3CDTF">2023-10-30T05:55:50Z</dcterms:modified>
</cp:coreProperties>
</file>