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5" r:id="rId2"/>
    <p:sldId id="332" r:id="rId3"/>
    <p:sldId id="317" r:id="rId4"/>
    <p:sldId id="328" r:id="rId5"/>
    <p:sldId id="331" r:id="rId6"/>
    <p:sldId id="330" r:id="rId7"/>
    <p:sldId id="329" r:id="rId8"/>
    <p:sldId id="333" r:id="rId9"/>
    <p:sldId id="334" r:id="rId10"/>
    <p:sldId id="335" r:id="rId11"/>
    <p:sldId id="336" r:id="rId12"/>
    <p:sldId id="322" r:id="rId13"/>
    <p:sldId id="321" r:id="rId14"/>
    <p:sldId id="327" r:id="rId15"/>
    <p:sldId id="31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7691" autoAdjust="0"/>
  </p:normalViewPr>
  <p:slideViewPr>
    <p:cSldViewPr snapToGrid="0">
      <p:cViewPr varScale="1">
        <p:scale>
          <a:sx n="66" d="100"/>
          <a:sy n="66" d="100"/>
        </p:scale>
        <p:origin x="-90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816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2.emf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2.emf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xmlns="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xmlns="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554571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xmlns="" id="{ADEBE5D5-D1F2-40FA-BDBF-9BDF6D13E5E5}"/>
              </a:ext>
            </a:extLst>
          </p:cNvPr>
          <p:cNvSpPr txBox="1"/>
          <p:nvPr/>
        </p:nvSpPr>
        <p:spPr>
          <a:xfrm>
            <a:off x="1866611" y="881999"/>
            <a:ext cx="166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endParaRPr lang="en-US" altLang="zh-CN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11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CHÍNH TẢ: </a:t>
            </a:r>
          </a:p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Nhím nâu kết bạn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37719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831E601F-0EA1-4834-8C28-65CBD91EEADC}"/>
              </a:ext>
            </a:extLst>
          </p:cNvPr>
          <p:cNvGrpSpPr/>
          <p:nvPr/>
        </p:nvGrpSpPr>
        <p:grpSpPr>
          <a:xfrm>
            <a:off x="0" y="-25550"/>
            <a:ext cx="12393820" cy="7042916"/>
            <a:chOff x="0" y="-1"/>
            <a:chExt cx="12393820" cy="7042916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A3A6AF5C-88BB-41BE-82EC-5A824D3F8629}"/>
                </a:ext>
              </a:extLst>
            </p:cNvPr>
            <p:cNvGrpSpPr/>
            <p:nvPr/>
          </p:nvGrpSpPr>
          <p:grpSpPr>
            <a:xfrm>
              <a:off x="2471607" y="1488420"/>
              <a:ext cx="9922213" cy="5554495"/>
              <a:chOff x="0" y="0"/>
              <a:chExt cx="18288000" cy="10143570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xmlns="" id="{6947DF56-EF76-4777-B910-76AD8B3561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9300" y="6577"/>
                <a:ext cx="13728700" cy="10136993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xmlns="" id="{E09813A3-6452-4BE8-945B-C907E0B4C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3728700" cy="10136993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72344A2F-BF1B-49C4-81A5-8E7827534E73}"/>
                </a:ext>
              </a:extLst>
            </p:cNvPr>
            <p:cNvGrpSpPr/>
            <p:nvPr/>
          </p:nvGrpSpPr>
          <p:grpSpPr>
            <a:xfrm>
              <a:off x="2471605" y="3600"/>
              <a:ext cx="9922213" cy="5554495"/>
              <a:chOff x="0" y="0"/>
              <a:chExt cx="18288000" cy="10143570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xmlns="" id="{83274FA1-B4D8-4666-BC27-714505FBEE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9300" y="6577"/>
                <a:ext cx="13728700" cy="10136993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0EB51082-5428-4FA1-A44A-6D39911A8D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3728700" cy="10136993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3F4AE70E-69B0-4831-98F9-0DE7CAFE739E}"/>
                </a:ext>
              </a:extLst>
            </p:cNvPr>
            <p:cNvGrpSpPr/>
            <p:nvPr/>
          </p:nvGrpSpPr>
          <p:grpSpPr>
            <a:xfrm>
              <a:off x="0" y="1487559"/>
              <a:ext cx="9922213" cy="5554495"/>
              <a:chOff x="0" y="0"/>
              <a:chExt cx="18288000" cy="10143570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593C2F3A-DFA3-459B-A3BF-377BE7EC14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9300" y="6577"/>
                <a:ext cx="13728700" cy="1013699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xmlns="" id="{EC0CA748-FD2A-4E10-80B4-AD9A93BCDE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3728700" cy="10136993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FE585EB9-3E99-46B2-AEBC-3E3BB7A022FE}"/>
                </a:ext>
              </a:extLst>
            </p:cNvPr>
            <p:cNvGrpSpPr/>
            <p:nvPr/>
          </p:nvGrpSpPr>
          <p:grpSpPr>
            <a:xfrm>
              <a:off x="0" y="-1"/>
              <a:ext cx="9922213" cy="5554495"/>
              <a:chOff x="0" y="0"/>
              <a:chExt cx="18288000" cy="1014357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69A75CF3-BA2A-46EA-8F80-F92B01AF0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9300" y="6577"/>
                <a:ext cx="13728700" cy="10136993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xmlns="" id="{1C66299E-E737-4340-A1D7-153D990DB9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3728700" cy="10136993"/>
              </a:xfrm>
              <a:prstGeom prst="rect">
                <a:avLst/>
              </a:prstGeom>
            </p:spPr>
          </p:pic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F0951CA-861F-458A-B84D-1B11D00365C0}"/>
              </a:ext>
            </a:extLst>
          </p:cNvPr>
          <p:cNvSpPr txBox="1"/>
          <p:nvPr/>
        </p:nvSpPr>
        <p:spPr>
          <a:xfrm>
            <a:off x="4633007" y="682932"/>
            <a:ext cx="3378632" cy="4923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2400" b="1" dirty="0">
              <a:solidFill>
                <a:schemeClr val="bg1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27527E9-A6B9-439A-A4FB-78F532A33B97}"/>
              </a:ext>
            </a:extLst>
          </p:cNvPr>
          <p:cNvSpPr txBox="1"/>
          <p:nvPr/>
        </p:nvSpPr>
        <p:spPr>
          <a:xfrm>
            <a:off x="2764996" y="192971"/>
            <a:ext cx="6065876" cy="4923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18 </a:t>
            </a:r>
            <a:r>
              <a:rPr lang="en-US" sz="2400" b="1" dirty="0" err="1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tháng</a:t>
            </a:r>
            <a:r>
              <a:rPr lang="en-US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11 </a:t>
            </a:r>
            <a:r>
              <a:rPr lang="en-US" sz="2400" b="1" dirty="0" err="1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2021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35663" y="1208201"/>
            <a:ext cx="3766347" cy="4923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2400" b="1" dirty="0" smtClean="0">
                <a:solidFill>
                  <a:srgbClr val="FFFF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2400" b="1" dirty="0" smtClean="0">
                <a:solidFill>
                  <a:srgbClr val="FFFF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2400" b="1" dirty="0" smtClean="0">
                <a:solidFill>
                  <a:srgbClr val="FFFF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lang="en-US" sz="2400" b="1" dirty="0" smtClean="0">
              <a:solidFill>
                <a:srgbClr val="FFFF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471605" y="0"/>
            <a:ext cx="0" cy="6858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066007" y="1432905"/>
            <a:ext cx="7971845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 </a:t>
            </a:r>
            <a:r>
              <a:rPr lang="el-GR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ím Ǉrắng Ǉō </a:t>
            </a:r>
            <a:r>
              <a:rPr lang="el-GR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vi-VN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Ẁng, </a:t>
            </a:r>
            <a:r>
              <a:rPr lang="el-GR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ím wâu đã </a:t>
            </a:r>
            <a:r>
              <a:rPr lang="el-GR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400" b="1" dirty="0" smtClean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ận</a:t>
            </a:r>
            <a:endParaRPr lang="en-US" sz="2400" b="1" dirty="0">
              <a:solidFill>
                <a:schemeClr val="bg1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31243" y="1939119"/>
            <a:ext cx="1204422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vi-VN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lƟ </a:t>
            </a:r>
            <a:r>
              <a:rPr lang="el-GR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Γ</a:t>
            </a:r>
            <a:r>
              <a:rPr lang="vi-VN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Ğt bạn. Cả hai cùng Ǉrang Ǉrí </a:t>
            </a:r>
            <a:r>
              <a:rPr lang="el-GR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ỗ ở </a:t>
            </a:r>
            <a:r>
              <a:rPr lang="el-GR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</a:t>
            </a:r>
            <a:r>
              <a:rPr lang="el-GR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Α−</a:t>
            </a:r>
            <a:r>
              <a:rPr lang="vi-VN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p.</a:t>
            </a:r>
            <a:endParaRPr lang="en-US" sz="2400" b="1" dirty="0">
              <a:solidFill>
                <a:schemeClr val="bg1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21917" y="2453486"/>
            <a:ext cx="12471204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en-US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 Ǉrải Ǖ</a:t>
            </a:r>
            <a:r>
              <a:rPr lang="el-GR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vi-VN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l-GR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ững wgày </a:t>
            </a:r>
            <a:r>
              <a:rPr lang="el-GR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vi-VN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l-GR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</a:t>
            </a:r>
            <a:r>
              <a:rPr lang="vi-VN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Ǫ, ấm áp </a:t>
            </a:r>
            <a:r>
              <a:rPr lang="el-GR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</a:t>
            </a:r>
            <a:r>
              <a:rPr lang="vi-VN" sz="2400" b="1" dirty="0" smtClean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Ű</a:t>
            </a:r>
            <a:endParaRPr lang="en-US" sz="2400" b="1" dirty="0" smtClean="0">
              <a:solidFill>
                <a:schemeClr val="bg1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51791" y="3243234"/>
            <a:ext cx="7397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l-GR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 </a:t>
            </a:r>
            <a:r>
              <a:rPr lang="el-GR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vi-VN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ải sūg jŎ jì</a:t>
            </a:r>
            <a:r>
              <a:rPr lang="el-GR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 jùa đŪg lạ</a:t>
            </a:r>
            <a:r>
              <a:rPr lang="el-GR" sz="2400" b="1" dirty="0" smtClean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</a:t>
            </a:r>
            <a:endParaRPr lang="en-US" sz="2400" b="1" dirty="0">
              <a:solidFill>
                <a:schemeClr val="bg1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51791" y="3727875"/>
            <a:ext cx="1442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2400" b="1" dirty="0" smtClean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vi-VN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sz="2400" b="1" dirty="0">
              <a:solidFill>
                <a:schemeClr val="bg1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42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802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310" y="501832"/>
            <a:ext cx="1150882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Chọn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thay cho ô vuông.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96" y="1336431"/>
            <a:ext cx="5756713" cy="38545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23053" y="2337053"/>
            <a:ext cx="4375472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 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ặp bạn rồi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óp thành sông lớn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 đi ra biển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 thành mênh mông.</a:t>
            </a: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88695" y="2932048"/>
            <a:ext cx="447675" cy="43128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869952" y="2511070"/>
            <a:ext cx="395996" cy="420978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6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6" grpId="1" animBg="1"/>
      <p:bldP spid="18" grpId="0" animBg="1"/>
      <p:bldP spid="1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426" y="220472"/>
            <a:ext cx="1150882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Chọn g hoặc gh thay cho ô vuông.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4" y="1444349"/>
            <a:ext cx="5258632" cy="24055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7213" y="2093170"/>
            <a:ext cx="6643383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ấc nào mà chín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 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ặp được mặt trời.</a:t>
            </a: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6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917" y="1436808"/>
            <a:ext cx="5549047" cy="24055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911936" y="2147592"/>
            <a:ext cx="5053108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 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 vào cửa lớp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Xem chúng em học bài.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467554" y="2269957"/>
            <a:ext cx="596837" cy="43128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187999" y="2276921"/>
            <a:ext cx="295421" cy="413285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927123" y="2760547"/>
            <a:ext cx="300204" cy="440554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26884" y="4416368"/>
            <a:ext cx="4848013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g</a:t>
            </a:r>
            <a:r>
              <a:rPr lang="en-US" sz="4000" b="1" dirty="0" err="1" smtClean="0">
                <a:solidFill>
                  <a:srgbClr val="FF0000"/>
                </a:solidFill>
              </a:rPr>
              <a:t>h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/>
              <a:t>+ e, ê, </a:t>
            </a:r>
            <a:r>
              <a:rPr lang="en-US" sz="4000" b="1" dirty="0" err="1" smtClean="0"/>
              <a:t>i</a:t>
            </a:r>
            <a:endParaRPr lang="en-US" sz="4000" b="1" dirty="0" smtClean="0"/>
          </a:p>
          <a:p>
            <a:r>
              <a:rPr lang="en-US" sz="4000" b="1" dirty="0">
                <a:solidFill>
                  <a:srgbClr val="FF0000"/>
                </a:solidFill>
              </a:rPr>
              <a:t>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/>
              <a:t>+ a, ă, â, o, ô, ơ, u, ư</a:t>
            </a:r>
            <a:endParaRPr lang="en-US" sz="4000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1674688" y="4517301"/>
            <a:ext cx="3052196" cy="1077218"/>
            <a:chOff x="1674688" y="4517301"/>
            <a:chExt cx="3052196" cy="1077218"/>
          </a:xfrm>
        </p:grpSpPr>
        <p:sp>
          <p:nvSpPr>
            <p:cNvPr id="6" name="TextBox 5"/>
            <p:cNvSpPr txBox="1"/>
            <p:nvPr/>
          </p:nvSpPr>
          <p:spPr>
            <a:xfrm>
              <a:off x="1674688" y="4517301"/>
              <a:ext cx="1869897" cy="1077218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/>
                <a:t>Quy</a:t>
              </a:r>
              <a:r>
                <a:rPr lang="en-US" sz="3200" b="1" dirty="0" smtClean="0"/>
                <a:t> </a:t>
              </a:r>
              <a:r>
                <a:rPr lang="en-US" sz="3200" b="1" dirty="0" err="1" smtClean="0"/>
                <a:t>tắc</a:t>
              </a:r>
              <a:r>
                <a:rPr lang="en-US" sz="3200" b="1" dirty="0" smtClean="0"/>
                <a:t> </a:t>
              </a:r>
              <a:r>
                <a:rPr lang="en-US" sz="3200" b="1" dirty="0" err="1" smtClean="0"/>
                <a:t>chính</a:t>
              </a:r>
              <a:r>
                <a:rPr lang="en-US" sz="3200" b="1" dirty="0" smtClean="0"/>
                <a:t> </a:t>
              </a:r>
              <a:r>
                <a:rPr lang="en-US" sz="3200" b="1" dirty="0" err="1" smtClean="0"/>
                <a:t>tả</a:t>
              </a:r>
              <a:endParaRPr lang="en-US" sz="3200" b="1" dirty="0"/>
            </a:p>
          </p:txBody>
        </p:sp>
        <p:cxnSp>
          <p:nvCxnSpPr>
            <p:cNvPr id="22" name="Straight Arrow Connector 21"/>
            <p:cNvCxnSpPr>
              <a:stCxn id="6" idx="3"/>
              <a:endCxn id="8" idx="1"/>
            </p:cNvCxnSpPr>
            <p:nvPr/>
          </p:nvCxnSpPr>
          <p:spPr>
            <a:xfrm>
              <a:off x="3544585" y="5055910"/>
              <a:ext cx="1182299" cy="221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495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7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596" y="339905"/>
            <a:ext cx="321919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Chọn a hoặc 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763574" y="958118"/>
            <a:ext cx="726341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Tìm từ có tiếng chứa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iu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ưu</a:t>
            </a: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98948" y="1962491"/>
            <a:ext cx="1583164" cy="1503757"/>
            <a:chOff x="1598948" y="1962491"/>
            <a:chExt cx="1583164" cy="1503757"/>
          </a:xfrm>
        </p:grpSpPr>
        <p:pic>
          <p:nvPicPr>
            <p:cNvPr id="17" name="Picture 5" descr="F:\未标题-1.pn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292182">
              <a:off x="1598948" y="1962491"/>
              <a:ext cx="1583164" cy="1503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2098440" y="2375847"/>
              <a:ext cx="584179" cy="67704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iu</a:t>
              </a:r>
              <a:endParaRPr lang="en-US" sz="36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98958" y="3936460"/>
            <a:ext cx="1583164" cy="1503757"/>
            <a:chOff x="1841561" y="3868689"/>
            <a:chExt cx="1583164" cy="1503757"/>
          </a:xfrm>
        </p:grpSpPr>
        <p:pic>
          <p:nvPicPr>
            <p:cNvPr id="19" name="Picture 5" descr="F:\未标题-1.pn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292182">
              <a:off x="1841561" y="3868689"/>
              <a:ext cx="1583164" cy="1503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2230058" y="4303374"/>
              <a:ext cx="905122" cy="67704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</a:t>
              </a:r>
              <a:r>
                <a:rPr lang="en-US" sz="36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u</a:t>
              </a:r>
              <a:endParaRPr lang="en-US" sz="36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615397" y="2074739"/>
            <a:ext cx="7817488" cy="1600374"/>
            <a:chOff x="3615398" y="2055275"/>
            <a:chExt cx="7817488" cy="1600374"/>
          </a:xfrm>
        </p:grpSpPr>
        <p:sp>
          <p:nvSpPr>
            <p:cNvPr id="8" name="Rounded Rectangle 7"/>
            <p:cNvSpPr/>
            <p:nvPr/>
          </p:nvSpPr>
          <p:spPr>
            <a:xfrm>
              <a:off x="3615398" y="2215832"/>
              <a:ext cx="7817488" cy="1439817"/>
            </a:xfrm>
            <a:prstGeom prst="roundRect">
              <a:avLst/>
            </a:prstGeom>
            <a:noFill/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93275" y="2055275"/>
              <a:ext cx="7263411" cy="160037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líu lo, nhỏ xíu, ríu rít, nâng niu, buồn thiu,</a:t>
              </a:r>
              <a:r>
                <a:rPr lang="en-US" sz="3200" b="1" i="1" u="sng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nặng trĩu, dễ chịu, cái rìu, khẳng khiu,...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573834" y="3840722"/>
            <a:ext cx="7817488" cy="1600374"/>
            <a:chOff x="3615398" y="2055275"/>
            <a:chExt cx="7817488" cy="1600374"/>
          </a:xfrm>
        </p:grpSpPr>
        <p:sp>
          <p:nvSpPr>
            <p:cNvPr id="27" name="Rounded Rectangle 26"/>
            <p:cNvSpPr/>
            <p:nvPr/>
          </p:nvSpPr>
          <p:spPr>
            <a:xfrm>
              <a:off x="3615398" y="2215832"/>
              <a:ext cx="7817488" cy="1439817"/>
            </a:xfrm>
            <a:prstGeom prst="roundRect">
              <a:avLst/>
            </a:prstGeom>
            <a:noFill/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93275" y="2055275"/>
              <a:ext cx="7263411" cy="1499577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</a:t>
              </a: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luyễn, quả lựu, mưu trí, bưu thiếp, 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tựu trường, sưu tầm, cứu giúp,...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914207" y="587250"/>
            <a:ext cx="2482090" cy="1257985"/>
            <a:chOff x="3759267" y="334167"/>
            <a:chExt cx="5621970" cy="1403180"/>
          </a:xfrm>
        </p:grpSpPr>
        <p:sp>
          <p:nvSpPr>
            <p:cNvPr id="30" name="Cloud Callout 29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223658" y="477746"/>
              <a:ext cx="491922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Suy</a:t>
              </a:r>
              <a:r>
                <a:rPr lang="en-US" sz="28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nghĩ</a:t>
              </a:r>
              <a:r>
                <a:rPr lang="en-US" sz="28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nào</a:t>
              </a:r>
              <a:r>
                <a:rPr lang="en-US" sz="28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914207" y="587250"/>
            <a:ext cx="2482090" cy="1660328"/>
            <a:chOff x="3683065" y="-309986"/>
            <a:chExt cx="5621970" cy="1851961"/>
          </a:xfrm>
        </p:grpSpPr>
        <p:sp>
          <p:nvSpPr>
            <p:cNvPr id="33" name="Cloud Callout 32"/>
            <p:cNvSpPr/>
            <p:nvPr/>
          </p:nvSpPr>
          <p:spPr>
            <a:xfrm>
              <a:off x="3683065" y="-309986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223658" y="477746"/>
              <a:ext cx="491922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Trình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bày</a:t>
              </a:r>
              <a:r>
                <a:rPr lang="en-US" sz="28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quả</a:t>
              </a:r>
              <a:endPara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044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68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847" y="721762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4536" y="2354971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9850" y="4720811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62942" y="959399"/>
            <a:ext cx="920314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 đúng chính tả, trình bày bài hợp lí.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2586" y="2613753"/>
            <a:ext cx="620618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bài tập chính tả.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03155" y="4809958"/>
            <a:ext cx="846437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 gìn vở cẩn thận, viết chữ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 cỡ,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 nét.</a:t>
            </a:r>
          </a:p>
        </p:txBody>
      </p:sp>
      <p:sp>
        <p:nvSpPr>
          <p:cNvPr id="12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 rot="20099163">
            <a:off x="19785" y="3328216"/>
            <a:ext cx="3740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MỤC TIÊU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6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25" y="1006525"/>
            <a:ext cx="10612055" cy="407918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18084" y="1345604"/>
            <a:ext cx="5286892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Nǖím wâu </a:t>
            </a:r>
            <a:r>
              <a:rPr lang="el-GR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Γ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Ğt bạn</a:t>
            </a:r>
            <a:endParaRPr lang="en-US" sz="40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29583" y="1856728"/>
            <a:ext cx="101003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ím Ǉrắng Ǉō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Ẁng,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ím wâu đã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ận lƟ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Γ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Ğt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bạn. Cả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cùng Ǉrang Ǉrí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ỗ ở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Α−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p. Chúng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Ǉrải Ǖ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ững wgày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Ǫ, ấm áp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Ű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ải sūg jŎ jì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 jùa đŪg lạ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giá.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4505" y="5572231"/>
            <a:ext cx="8754314" cy="615489"/>
          </a:xfrm>
          <a:prstGeom prst="rect">
            <a:avLst/>
          </a:prstGeom>
          <a:solidFill>
            <a:srgbClr val="FFFF00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 sao nhím nâu nhận lời kết bạn với nhím trắng?</a:t>
            </a:r>
          </a:p>
        </p:txBody>
      </p:sp>
    </p:spTree>
    <p:extLst>
      <p:ext uri="{BB962C8B-B14F-4D97-AF65-F5344CB8AC3E}">
        <p14:creationId xmlns:p14="http://schemas.microsoft.com/office/powerpoint/2010/main" val="283008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57" y="1019207"/>
            <a:ext cx="10612055" cy="407918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18084" y="1345604"/>
            <a:ext cx="5286892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Nǖím wâu </a:t>
            </a:r>
            <a:r>
              <a:rPr lang="el-GR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Γ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Ğt bạn</a:t>
            </a:r>
            <a:endParaRPr lang="en-US" sz="40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29583" y="1856728"/>
            <a:ext cx="101003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ím Ǉrắng Ǉō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Ẁng,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ím wâu đã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ận lƟ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Γ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Ğt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bạn. Cả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cùng Ǉrang Ǉrí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ỗ ở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Α−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p. Chúng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Ǉrải Ǖ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ững wgày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Ǫ, ấm áp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Ű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ải sūg jŎ jì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 jùa đŪg lạ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giá.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1945" y="5381945"/>
            <a:ext cx="9729080" cy="1107931"/>
          </a:xfrm>
          <a:prstGeom prst="rect">
            <a:avLst/>
          </a:prstGeom>
          <a:solidFill>
            <a:srgbClr val="FFFF00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 đâu nhím trắng và nhím nâu có những ngày mùa đông vui vẻ, ấm áp?</a:t>
            </a:r>
          </a:p>
        </p:txBody>
      </p:sp>
    </p:spTree>
    <p:extLst>
      <p:ext uri="{BB962C8B-B14F-4D97-AF65-F5344CB8AC3E}">
        <p14:creationId xmlns:p14="http://schemas.microsoft.com/office/powerpoint/2010/main" val="328758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25" y="1006525"/>
            <a:ext cx="10612055" cy="407918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18084" y="1345604"/>
            <a:ext cx="5286892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Nǖím wâu </a:t>
            </a:r>
            <a:r>
              <a:rPr lang="el-GR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Γ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Ğt bạn</a:t>
            </a:r>
            <a:endParaRPr lang="en-US" sz="40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29583" y="1856728"/>
            <a:ext cx="101003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ím Ǉrắng Ǉō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Ẁng,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ím wâu đã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ận lƟ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Γ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Ğt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bạn. Cả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cùng Ǉrang Ǉrí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ỗ ở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Α−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p. Chúng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Ǉrải Ǖ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ững wgày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Ǫ, ấm áp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Ű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ải sūg jŎ jì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 jùa đŪg lạ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giá.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9584" y="5473833"/>
            <a:ext cx="4786282" cy="615489"/>
          </a:xfrm>
          <a:prstGeom prst="rect">
            <a:avLst/>
          </a:prstGeom>
          <a:solidFill>
            <a:srgbClr val="FF99FF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văn gồm mấy câu?</a:t>
            </a:r>
          </a:p>
        </p:txBody>
      </p:sp>
    </p:spTree>
    <p:extLst>
      <p:ext uri="{BB962C8B-B14F-4D97-AF65-F5344CB8AC3E}">
        <p14:creationId xmlns:p14="http://schemas.microsoft.com/office/powerpoint/2010/main" val="272792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25" y="1006525"/>
            <a:ext cx="10612055" cy="407918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18084" y="1345604"/>
            <a:ext cx="5286892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Nǖím wâu </a:t>
            </a:r>
            <a:r>
              <a:rPr lang="el-GR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Γ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Ğt bạn</a:t>
            </a:r>
            <a:endParaRPr lang="en-US" sz="40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29583" y="1856728"/>
            <a:ext cx="101003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ím Ǉrắng Ǉō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Ẁng,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ím wâu đã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ận lƟ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Γ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Ğt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bạn. Cả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cùng Ǉrang Ǉrí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ỗ ở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Α−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p. Chúng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Ǉrải Ǖ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ững wgày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Ǫ, ấm áp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Ű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ải sūg jŎ jì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 jùa đŪg lạ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giá.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3621" y="5414840"/>
            <a:ext cx="6798996" cy="615489"/>
          </a:xfrm>
          <a:prstGeom prst="rect">
            <a:avLst/>
          </a:prstGeom>
          <a:solidFill>
            <a:srgbClr val="92D050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263775" y="1823012"/>
            <a:ext cx="134591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27780" y="2478846"/>
            <a:ext cx="844193" cy="75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253483" y="3236360"/>
            <a:ext cx="517133" cy="106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281007" y="3229921"/>
            <a:ext cx="1071937" cy="75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56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25" y="1006525"/>
            <a:ext cx="10612055" cy="407918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18084" y="1345604"/>
            <a:ext cx="5286892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Nǖím wâu </a:t>
            </a:r>
            <a:r>
              <a:rPr lang="el-GR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Γ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Ğt bạn</a:t>
            </a:r>
            <a:endParaRPr lang="en-US" sz="40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29583" y="1856728"/>
            <a:ext cx="101003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ím Ǉrắng Ǉō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Ẁng,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ím wâu đã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ận lƟ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Γ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Ğt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bạn. Cả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cùng Ǉrang Ǉrí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ỗ ở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Α−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p. Chúng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Ǉrải Ǖ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ững wgày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Ǫ, ấm áp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Ű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ải sūg jŎ jì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 jùa đŪg lạ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giá.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2290" y="5404566"/>
            <a:ext cx="4882074" cy="615489"/>
          </a:xfrm>
          <a:prstGeom prst="rect">
            <a:avLst/>
          </a:prstGeom>
          <a:solidFill>
            <a:srgbClr val="FFFF00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6833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4035037" y="439392"/>
            <a:ext cx="4340364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Viết nháp từ khó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191490" y="2525570"/>
            <a:ext cx="960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Làm thế nào để viết đúng được các từ?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Content Placeholder 3"/>
          <p:cNvSpPr txBox="1">
            <a:spLocks/>
          </p:cNvSpPr>
          <p:nvPr/>
        </p:nvSpPr>
        <p:spPr>
          <a:xfrm>
            <a:off x="3245027" y="1666341"/>
            <a:ext cx="6381859" cy="749371"/>
          </a:xfrm>
          <a:prstGeom prst="rect">
            <a:avLst/>
          </a:prstGeom>
          <a:noFill/>
        </p:spPr>
        <p:txBody>
          <a:bodyPr vert="horz" wrap="square" lIns="121855" tIns="60928" rIns="121855" bIns="60928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4400" b="1" dirty="0" err="1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sz="44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qua, </a:t>
            </a:r>
            <a:r>
              <a:rPr lang="en-US" sz="4400" b="1" dirty="0" err="1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lạnh</a:t>
            </a:r>
            <a:r>
              <a:rPr lang="en-US" sz="44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44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91490" y="4530434"/>
            <a:ext cx="246610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 dựa vào  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643745" y="3532908"/>
            <a:ext cx="5167747" cy="1165224"/>
            <a:chOff x="3643745" y="3532908"/>
            <a:chExt cx="5167747" cy="1165224"/>
          </a:xfrm>
        </p:grpSpPr>
        <p:sp>
          <p:nvSpPr>
            <p:cNvPr id="34" name="TextBox 33"/>
            <p:cNvSpPr txBox="1"/>
            <p:nvPr/>
          </p:nvSpPr>
          <p:spPr>
            <a:xfrm>
              <a:off x="5458692" y="3532908"/>
              <a:ext cx="3352800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nghĩa của từ</a:t>
              </a:r>
              <a:endPara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Arrow Connector 34"/>
            <p:cNvCxnSpPr>
              <a:endCxn id="34" idx="1"/>
            </p:cNvCxnSpPr>
            <p:nvPr/>
          </p:nvCxnSpPr>
          <p:spPr>
            <a:xfrm flipV="1">
              <a:off x="3643745" y="3825296"/>
              <a:ext cx="1814947" cy="87283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3643745" y="5029200"/>
            <a:ext cx="5167746" cy="1745670"/>
            <a:chOff x="3643745" y="5029200"/>
            <a:chExt cx="5167746" cy="1745670"/>
          </a:xfrm>
        </p:grpSpPr>
        <p:sp>
          <p:nvSpPr>
            <p:cNvPr id="43" name="TextBox 42"/>
            <p:cNvSpPr txBox="1"/>
            <p:nvPr/>
          </p:nvSpPr>
          <p:spPr>
            <a:xfrm>
              <a:off x="5514109" y="6190095"/>
              <a:ext cx="3297382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kinh nghiệm viết</a:t>
              </a:r>
              <a:endPara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5" name="Straight Arrow Connector 44"/>
            <p:cNvCxnSpPr>
              <a:endCxn id="43" idx="1"/>
            </p:cNvCxnSpPr>
            <p:nvPr/>
          </p:nvCxnSpPr>
          <p:spPr>
            <a:xfrm>
              <a:off x="3643745" y="5029200"/>
              <a:ext cx="1870364" cy="145328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3623196" y="4882537"/>
            <a:ext cx="5201915" cy="631823"/>
            <a:chOff x="3643744" y="4841441"/>
            <a:chExt cx="5201915" cy="631823"/>
          </a:xfrm>
        </p:grpSpPr>
        <p:sp>
          <p:nvSpPr>
            <p:cNvPr id="47" name="TextBox 46"/>
            <p:cNvSpPr txBox="1"/>
            <p:nvPr/>
          </p:nvSpPr>
          <p:spPr>
            <a:xfrm>
              <a:off x="5499788" y="4888489"/>
              <a:ext cx="3345871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cách phát âm</a:t>
              </a:r>
              <a:endPara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8" name="Straight Arrow Connector 47"/>
            <p:cNvCxnSpPr>
              <a:endCxn id="47" idx="1"/>
            </p:cNvCxnSpPr>
            <p:nvPr/>
          </p:nvCxnSpPr>
          <p:spPr>
            <a:xfrm>
              <a:off x="3643744" y="4841441"/>
              <a:ext cx="1856044" cy="33943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7685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60303" y="1087589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 chú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ý: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34115" y="1978880"/>
            <a:ext cx="683279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Viết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từ ngữ,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dấu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09423" y="2934844"/>
            <a:ext cx="914650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Chữ ngay ngắn, đúng cỡ, đúng khoảng cách.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64842" y="4029353"/>
            <a:ext cx="683279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Ngồi và cầm bút đúng.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657" y="4168403"/>
            <a:ext cx="2538234" cy="268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820</Words>
  <Application>Microsoft Office PowerPoint</Application>
  <PresentationFormat>Custom</PresentationFormat>
  <Paragraphs>75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Windows User</cp:lastModifiedBy>
  <cp:revision>159</cp:revision>
  <dcterms:created xsi:type="dcterms:W3CDTF">2021-06-02T14:23:54Z</dcterms:created>
  <dcterms:modified xsi:type="dcterms:W3CDTF">2021-11-18T13:35:16Z</dcterms:modified>
</cp:coreProperties>
</file>