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1"/>
  </p:notesMasterIdLst>
  <p:sldIdLst>
    <p:sldId id="332" r:id="rId2"/>
    <p:sldId id="268" r:id="rId3"/>
    <p:sldId id="343" r:id="rId4"/>
    <p:sldId id="269" r:id="rId5"/>
    <p:sldId id="283" r:id="rId6"/>
    <p:sldId id="284" r:id="rId7"/>
    <p:sldId id="285" r:id="rId8"/>
    <p:sldId id="286" r:id="rId9"/>
    <p:sldId id="275" r:id="rId10"/>
    <p:sldId id="326" r:id="rId11"/>
    <p:sldId id="327" r:id="rId12"/>
    <p:sldId id="328" r:id="rId13"/>
    <p:sldId id="348" r:id="rId14"/>
    <p:sldId id="347" r:id="rId15"/>
    <p:sldId id="334" r:id="rId16"/>
    <p:sldId id="277" r:id="rId17"/>
    <p:sldId id="330" r:id="rId18"/>
    <p:sldId id="337" r:id="rId19"/>
    <p:sldId id="338" r:id="rId20"/>
    <p:sldId id="350" r:id="rId21"/>
    <p:sldId id="279" r:id="rId22"/>
    <p:sldId id="341" r:id="rId23"/>
    <p:sldId id="335" r:id="rId24"/>
    <p:sldId id="344" r:id="rId25"/>
    <p:sldId id="346" r:id="rId26"/>
    <p:sldId id="278" r:id="rId27"/>
    <p:sldId id="351" r:id="rId28"/>
    <p:sldId id="340" r:id="rId29"/>
    <p:sldId id="270" r:id="rId30"/>
  </p:sldIdLst>
  <p:sldSz cx="12192000" cy="6858000"/>
  <p:notesSz cx="6858000" cy="9144000"/>
  <p:embeddedFontLst>
    <p:embeddedFont>
      <p:font typeface="等线" panose="02010600030101010101" pitchFamily="2" charset="-122"/>
      <p:regular r:id="rId32"/>
    </p:embeddedFont>
    <p:embeddedFont>
      <p:font typeface=".VnAvant" panose="020B7200000000000000" pitchFamily="34" charset="0"/>
      <p:regular r:id="rId33"/>
      <p:bold r:id="rId34"/>
      <p:italic r:id="rId35"/>
      <p:boldItalic r:id="rId36"/>
    </p:embeddedFont>
    <p:embeddedFont>
      <p:font typeface="Calibri" panose="020F0502020204030204" pitchFamily="34" charset="0"/>
      <p:regular r:id="rId37"/>
      <p:bold r:id="rId38"/>
      <p:italic r:id="rId39"/>
      <p:boldItalic r:id="rId40"/>
    </p:embeddedFont>
    <p:embeddedFont>
      <p:font typeface="Cambria" panose="02040503050406030204" pitchFamily="18" charset="0"/>
      <p:regular r:id="rId41"/>
      <p:bold r:id="rId42"/>
      <p:italic r:id="rId43"/>
      <p:boldItalic r:id="rId4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  <a:srgbClr val="404040"/>
    <a:srgbClr val="FF8119"/>
    <a:srgbClr val="FFAF6C"/>
    <a:srgbClr val="FFFFFF"/>
    <a:srgbClr val="FFFF99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83" autoAdjust="0"/>
    <p:restoredTop sz="91426" autoAdjust="0"/>
  </p:normalViewPr>
  <p:slideViewPr>
    <p:cSldViewPr snapToGrid="0">
      <p:cViewPr varScale="1">
        <p:scale>
          <a:sx n="79" d="100"/>
          <a:sy n="79" d="100"/>
        </p:scale>
        <p:origin x="936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8.fntdata"/><Relationship Id="rId21" Type="http://schemas.openxmlformats.org/officeDocument/2006/relationships/slide" Target="slides/slide20.xml"/><Relationship Id="rId34" Type="http://schemas.openxmlformats.org/officeDocument/2006/relationships/font" Target="fonts/font3.fntdata"/><Relationship Id="rId42" Type="http://schemas.openxmlformats.org/officeDocument/2006/relationships/font" Target="fonts/font11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1.fntdata"/><Relationship Id="rId37" Type="http://schemas.openxmlformats.org/officeDocument/2006/relationships/font" Target="fonts/font6.fntdata"/><Relationship Id="rId40" Type="http://schemas.openxmlformats.org/officeDocument/2006/relationships/font" Target="fonts/font9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5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4.fntdata"/><Relationship Id="rId43" Type="http://schemas.openxmlformats.org/officeDocument/2006/relationships/font" Target="fonts/font12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2.fntdata"/><Relationship Id="rId38" Type="http://schemas.openxmlformats.org/officeDocument/2006/relationships/font" Target="fonts/font7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10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2066DC-D2F9-4917-AD78-D3EE83ABFA7E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0DDDA5-26F3-48D1-ABB5-528AF7CF37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6051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AE39EF-C0E5-4896-B9D3-7E7938E4611D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16842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DDDA5-26F3-48D1-ABB5-528AF7CF3780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56707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Có</a:t>
            </a:r>
            <a:r>
              <a:rPr lang="en-US" dirty="0"/>
              <a:t> video ở </a:t>
            </a:r>
            <a:r>
              <a:rPr lang="en-US" dirty="0" err="1"/>
              <a:t>bên</a:t>
            </a:r>
            <a:r>
              <a:rPr lang="en-US" dirty="0"/>
              <a:t> </a:t>
            </a:r>
            <a:r>
              <a:rPr lang="en-US" dirty="0" err="1"/>
              <a:t>cạnh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DDDA5-26F3-48D1-ABB5-528AF7CF378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4909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</a:t>
            </a:r>
            <a:r>
              <a:rPr lang="en-US" dirty="0" err="1"/>
              <a:t>ảnh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hiện</a:t>
            </a:r>
            <a:r>
              <a:rPr lang="en-US" dirty="0"/>
              <a:t> ra </a:t>
            </a:r>
            <a:r>
              <a:rPr lang="en-US" dirty="0" err="1"/>
              <a:t>đáp</a:t>
            </a:r>
            <a:r>
              <a:rPr lang="en-US" dirty="0"/>
              <a:t> </a:t>
            </a:r>
            <a:r>
              <a:rPr lang="en-US" dirty="0" err="1"/>
              <a:t>án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40DDDA5-26F3-48D1-ABB5-528AF7CF378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26202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146B2CB-5A67-4AB8-9A1B-7AE29B183FB4}"/>
              </a:ext>
            </a:extLst>
          </p:cNvPr>
          <p:cNvSpPr/>
          <p:nvPr userDrawn="1"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3376538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41578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2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1" y="20645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28630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6336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2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166365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5506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9" y="365127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154" lvl="0" indent="-228577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309" lvl="1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463" lvl="2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617" lvl="3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5771" lvl="4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2926" lvl="5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080" lvl="6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234" lvl="7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389" lvl="8" indent="-22857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154" lvl="0" indent="-342866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309" lvl="1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63" lvl="2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617" lvl="3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71" lvl="4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926" lvl="5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80" lvl="6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234" lvl="7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89" lvl="8" indent="-342866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" y="18651"/>
            <a:ext cx="12191999" cy="682069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619662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04412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336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8110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12/25/2023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93393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49" r:id="rId7"/>
    <p:sldLayoutId id="2147483650" r:id="rId8"/>
    <p:sldLayoutId id="2147483685" r:id="rId9"/>
    <p:sldLayoutId id="214748365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5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4.png"/><Relationship Id="rId5" Type="http://schemas.openxmlformats.org/officeDocument/2006/relationships/image" Target="../media/image21.png"/><Relationship Id="rId4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3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5" Type="http://schemas.microsoft.com/office/2007/relationships/hdphoto" Target="../media/hdphoto1.wdp"/><Relationship Id="rId4" Type="http://schemas.openxmlformats.org/officeDocument/2006/relationships/image" Target="../media/image1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gif"/><Relationship Id="rId4" Type="http://schemas.openxmlformats.org/officeDocument/2006/relationships/slide" Target="slide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5.png"/><Relationship Id="rId12" Type="http://schemas.openxmlformats.org/officeDocument/2006/relationships/image" Target="../media/image16.png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4.png"/><Relationship Id="rId11" Type="http://schemas.openxmlformats.org/officeDocument/2006/relationships/slide" Target="slide6.xml"/><Relationship Id="rId5" Type="http://schemas.openxmlformats.org/officeDocument/2006/relationships/image" Target="../media/image13.gif"/><Relationship Id="rId10" Type="http://schemas.openxmlformats.org/officeDocument/2006/relationships/slide" Target="slide5.xml"/><Relationship Id="rId4" Type="http://schemas.openxmlformats.org/officeDocument/2006/relationships/slide" Target="slide2.xml"/><Relationship Id="rId9" Type="http://schemas.openxmlformats.org/officeDocument/2006/relationships/slide" Target="slide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microsoft.com/office/2007/relationships/media" Target="../media/media1.wav"/><Relationship Id="rId1" Type="http://schemas.openxmlformats.org/officeDocument/2006/relationships/audio" Target="NULL" TargetMode="External"/><Relationship Id="rId6" Type="http://schemas.openxmlformats.org/officeDocument/2006/relationships/image" Target="../media/image16.png"/><Relationship Id="rId5" Type="http://schemas.openxmlformats.org/officeDocument/2006/relationships/slide" Target="slide4.xml"/><Relationship Id="rId4" Type="http://schemas.openxmlformats.org/officeDocument/2006/relationships/image" Target="../media/image17.jpe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A144B1-BC48-4FB5-81A0-5EEE0F41D92F}"/>
              </a:ext>
            </a:extLst>
          </p:cNvPr>
          <p:cNvSpPr/>
          <p:nvPr/>
        </p:nvSpPr>
        <p:spPr>
          <a:xfrm>
            <a:off x="2643214" y="1658131"/>
            <a:ext cx="7135288" cy="313932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914377">
              <a:lnSpc>
                <a:spcPct val="150000"/>
              </a:lnSpc>
              <a:defRPr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16</a:t>
            </a:r>
          </a:p>
          <a:p>
            <a:pPr algn="ctr" defTabSz="914377">
              <a:lnSpc>
                <a:spcPct val="150000"/>
              </a:lnSpc>
              <a:defRPr/>
            </a:pP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Bài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84: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ong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– </a:t>
            </a:r>
            <a:r>
              <a:rPr lang="en-US" sz="8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oc</a:t>
            </a:r>
            <a:r>
              <a:rPr lang="en-US" sz="8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08EF6DA-C8F1-435A-8108-A2019195E96B}"/>
              </a:ext>
            </a:extLst>
          </p:cNvPr>
          <p:cNvSpPr/>
          <p:nvPr/>
        </p:nvSpPr>
        <p:spPr>
          <a:xfrm>
            <a:off x="8727371" y="49694"/>
            <a:ext cx="256352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TIẾNG VIỆT 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FE75980-B8E4-42A9-95B4-7B4E5FA54707}"/>
              </a:ext>
            </a:extLst>
          </p:cNvPr>
          <p:cNvSpPr/>
          <p:nvPr/>
        </p:nvSpPr>
        <p:spPr>
          <a:xfrm>
            <a:off x="10299916" y="628964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4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sz="2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</a:rPr>
              <a:t> 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759" y="-107242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116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458084" y="3264176"/>
            <a:ext cx="5514716" cy="11359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1. LÀM QUEN</a:t>
            </a: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0" y="-131229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1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50B2E8D-0195-4777-A4EB-2CAC66ED6B7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580" t="-1" r="34828" b="30158"/>
          <a:stretch/>
        </p:blipFill>
        <p:spPr>
          <a:xfrm>
            <a:off x="299944" y="1243012"/>
            <a:ext cx="4244851" cy="45291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6700838" y="1243012"/>
            <a:ext cx="3714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latin typeface=".VnAvant" panose="020B7200000000000000" pitchFamily="34" charset="0"/>
              </a:rPr>
              <a:t>bãng</a:t>
            </a:r>
            <a:endParaRPr lang="en-US" sz="9600" b="1" dirty="0"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7498960" y="1243012"/>
            <a:ext cx="3714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ong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498960" y="3106868"/>
            <a:ext cx="37147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6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ong</a:t>
            </a:r>
            <a:endParaRPr lang="en-US" sz="96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735671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BBA30A1-69DF-41BF-8391-44E18AEC225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r="32113" b="17017"/>
          <a:stretch/>
        </p:blipFill>
        <p:spPr>
          <a:xfrm>
            <a:off x="815540" y="812631"/>
            <a:ext cx="4663796" cy="494523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7386637" y="985838"/>
            <a:ext cx="38004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latin typeface=".VnAvant" panose="020B7200000000000000" pitchFamily="34" charset="0"/>
              </a:rPr>
              <a:t>sãc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029574" y="985838"/>
            <a:ext cx="38004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8029573" y="3038475"/>
            <a:ext cx="38004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433428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0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1616879" y="1541234"/>
            <a:ext cx="37147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ong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7603339" y="1541234"/>
            <a:ext cx="38004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616879" y="1541234"/>
            <a:ext cx="37147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11500" b="1" dirty="0" err="1">
                <a:solidFill>
                  <a:schemeClr val="accent1"/>
                </a:solidFill>
                <a:latin typeface=".VnAvant" panose="020B7200000000000000" pitchFamily="34" charset="0"/>
              </a:rPr>
              <a:t>ng</a:t>
            </a:r>
            <a:endParaRPr lang="en-US" sz="11500" b="1" dirty="0">
              <a:solidFill>
                <a:schemeClr val="accent1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603339" y="1541234"/>
            <a:ext cx="38004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</a:t>
            </a:r>
            <a:r>
              <a:rPr lang="en-US" sz="11500" b="1" dirty="0" err="1">
                <a:solidFill>
                  <a:srgbClr val="00B050"/>
                </a:solidFill>
                <a:latin typeface=".VnAvant" panose="020B7200000000000000" pitchFamily="34" charset="0"/>
              </a:rPr>
              <a:t>c</a:t>
            </a:r>
            <a:endParaRPr lang="en-US" sz="11500" b="1" dirty="0">
              <a:solidFill>
                <a:srgbClr val="00B05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6456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>
            <a:off x="919346" y="1452774"/>
            <a:ext cx="438626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latin typeface=".VnAvant" panose="020B7200000000000000" pitchFamily="34" charset="0"/>
              </a:rPr>
              <a:t>bãng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883753" y="1457545"/>
            <a:ext cx="37147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ong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912328" y="3378990"/>
            <a:ext cx="3714750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ong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7340477" y="1452774"/>
            <a:ext cx="38004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latin typeface=".VnAvant" panose="020B7200000000000000" pitchFamily="34" charset="0"/>
              </a:rPr>
              <a:t>sãc</a:t>
            </a:r>
            <a:endParaRPr lang="en-US" sz="11500" b="1" dirty="0">
              <a:latin typeface=".VnAvant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983414" y="1452774"/>
            <a:ext cx="38004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983414" y="3378990"/>
            <a:ext cx="3800475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15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oc</a:t>
            </a:r>
            <a:endParaRPr lang="en-US" sz="11500" b="1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620172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188987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002057" y="3260232"/>
            <a:ext cx="5303568" cy="11438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2. LUYỆN TẬP</a:t>
            </a:r>
            <a:endParaRPr sz="5400" b="1" i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88" y="-131229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57112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C85180CD-F93D-4120-A75C-C10ABDCF7A6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8" t="9917" r="5747" b="2222"/>
          <a:stretch/>
        </p:blipFill>
        <p:spPr>
          <a:xfrm>
            <a:off x="2067438" y="1161451"/>
            <a:ext cx="8061097" cy="557065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DF85059-8315-4F4F-8429-3DFBBDE765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08" t="1505" r="32687" b="91244"/>
          <a:stretch/>
        </p:blipFill>
        <p:spPr>
          <a:xfrm>
            <a:off x="1892020" y="463780"/>
            <a:ext cx="8353672" cy="697671"/>
          </a:xfrm>
          <a:prstGeom prst="rect">
            <a:avLst/>
          </a:prstGeom>
        </p:spPr>
      </p:pic>
      <p:pic>
        <p:nvPicPr>
          <p:cNvPr id="16" name="图片 7">
            <a:extLst>
              <a:ext uri="{FF2B5EF4-FFF2-40B4-BE49-F238E27FC236}">
                <a16:creationId xmlns:a16="http://schemas.microsoft.com/office/drawing/2014/main" id="{C1C1D668-9EDA-43FF-AE46-A9F7DAABE5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54507" y="605320"/>
            <a:ext cx="1342896" cy="111226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65DBE4FA-2A6D-45AD-9383-85E65FDB44B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610" y="463780"/>
            <a:ext cx="697671" cy="69767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9194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3022EC0-3A79-4C1D-9CB0-3E4C0D1310D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32" t="9917" r="36356" b="47476"/>
          <a:stretch/>
        </p:blipFill>
        <p:spPr>
          <a:xfrm>
            <a:off x="2216338" y="4007181"/>
            <a:ext cx="2026056" cy="23618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236C46BE-CADD-4542-93F6-A8E0F40340E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19" t="9917" r="68119" b="50523"/>
          <a:stretch/>
        </p:blipFill>
        <p:spPr>
          <a:xfrm>
            <a:off x="170308" y="4007181"/>
            <a:ext cx="1879114" cy="219300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003E49D-443C-49D8-8B58-9EDD3AD7F19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9" t="57018" r="68312" b="2222"/>
          <a:stretch/>
        </p:blipFill>
        <p:spPr>
          <a:xfrm>
            <a:off x="6469039" y="4229041"/>
            <a:ext cx="1671721" cy="20555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A808240-17E4-4239-BA48-5D254F34E284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336" t="19302" r="11529" b="47476"/>
          <a:stretch/>
        </p:blipFill>
        <p:spPr>
          <a:xfrm>
            <a:off x="4478094" y="4374268"/>
            <a:ext cx="1519588" cy="1841606"/>
          </a:xfrm>
          <a:prstGeom prst="rect">
            <a:avLst/>
          </a:prstGeom>
        </p:spPr>
      </p:pic>
      <p:pic>
        <p:nvPicPr>
          <p:cNvPr id="7" name="图片 7">
            <a:extLst>
              <a:ext uri="{FF2B5EF4-FFF2-40B4-BE49-F238E27FC236}">
                <a16:creationId xmlns:a16="http://schemas.microsoft.com/office/drawing/2014/main" id="{D311AFE1-511B-4956-8C6F-76CE28375BB6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4692219" y="341991"/>
            <a:ext cx="2229407" cy="18465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5784731-439A-4A88-9CC1-4F584AE6F668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6481" y="341991"/>
            <a:ext cx="1124279" cy="1124279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CB00CF0C-4FA3-4EE2-BBF3-E4EBBECA9035}"/>
              </a:ext>
            </a:extLst>
          </p:cNvPr>
          <p:cNvSpPr/>
          <p:nvPr/>
        </p:nvSpPr>
        <p:spPr>
          <a:xfrm>
            <a:off x="1345565" y="536758"/>
            <a:ext cx="3132529" cy="1312513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>
                <a:ln w="0"/>
                <a:solidFill>
                  <a:srgbClr val="C00000"/>
                </a:solidFill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962E08B6-8A93-491E-BB82-8E3E80C4243B}"/>
              </a:ext>
            </a:extLst>
          </p:cNvPr>
          <p:cNvSpPr/>
          <p:nvPr/>
        </p:nvSpPr>
        <p:spPr>
          <a:xfrm>
            <a:off x="8771903" y="488991"/>
            <a:ext cx="3132530" cy="1408048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00B050"/>
            </a:solidFill>
          </a:ln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6000" b="1" dirty="0" err="1">
                <a:ln w="0"/>
                <a:solidFill>
                  <a:srgbClr val="C00000"/>
                </a:solidFill>
                <a:cs typeface="Calibri" panose="020F0502020204030204" pitchFamily="34" charset="0"/>
              </a:rPr>
              <a:t>oc</a:t>
            </a:r>
            <a:endParaRPr lang="en-US" sz="6000" b="1" dirty="0">
              <a:ln w="0"/>
              <a:solidFill>
                <a:srgbClr val="C00000"/>
              </a:solidFill>
              <a:cs typeface="Calibri" panose="020F0502020204030204" pitchFamily="34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A2304D5-5391-488F-A07E-2B75BCE32E7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725" t="54177" r="5688" b="2872"/>
          <a:stretch/>
        </p:blipFill>
        <p:spPr>
          <a:xfrm>
            <a:off x="10254638" y="4160318"/>
            <a:ext cx="1891427" cy="2055556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E7E229D-DB17-4D88-B3B5-5890136A9FB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740" t="62992" r="39075" b="2619"/>
          <a:stretch/>
        </p:blipFill>
        <p:spPr>
          <a:xfrm>
            <a:off x="8557146" y="4338990"/>
            <a:ext cx="1530576" cy="1734264"/>
          </a:xfrm>
          <a:prstGeom prst="rect">
            <a:avLst/>
          </a:prstGeom>
        </p:spPr>
      </p:pic>
      <p:pic>
        <p:nvPicPr>
          <p:cNvPr id="19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3E8575A6-E48A-4235-AE5C-8FE3920A54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0895551" y="-609600"/>
            <a:ext cx="609600" cy="609600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61219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3511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0.0074 C 0.01067 0.00741 0.04843 0.02246 0.06197 0.02246 C 0.14583 0.02246 0.23255 -0.20648 0.23255 -0.43379 C 0.23255 -0.31921 0.27591 -0.20648 0.31653 -0.20648 C 0.35976 -0.20648 0.40013 -0.32106 0.40013 -0.43379 C 0.40013 -0.37754 0.42161 -0.31921 0.44375 -0.31921 C 0.4651 -0.31921 0.48697 -0.37592 0.48697 -0.43379 C 0.48697 -0.40532 0.49791 -0.37754 0.50846 -0.37754 C 0.51953 -0.37754 0.52994 -0.40717 0.52994 -0.43379 C 0.52994 -0.41921 0.53515 -0.40532 0.54101 -0.40532 C 0.54349 -0.40532 0.55169 -0.42014 0.55169 -0.43379 C 0.55169 -0.42708 0.55455 -0.41921 0.5569 -0.41921 C 0.5569 -0.42106 0.56237 -0.42708 0.56237 -0.43379 C 0.56237 -0.43055 0.56237 -0.42708 0.5651 -0.42708 C 0.5651 -0.4287 0.56796 -0.43148 0.56796 -0.43379 C 0.56796 -0.43333 0.56796 -0.43055 0.56796 -0.4287 C 0.57083 -0.4287 0.57083 -0.43055 0.57083 -0.43333 C 0.57369 -0.43333 0.57369 -0.43148 0.57369 -0.4287 C 0.57669 -0.4287 0.57669 -0.43055 0.57669 -0.43333 " pathEditMode="relative" rAng="0" ptsTypes="AAAAAAAAAAAAAAAAAAA">
                                      <p:cBhvr>
                                        <p:cTn id="35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8" y="-19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1.48148E-6 L -3.75E-6 -0.18889 C -3.75E-6 -0.27361 -0.04882 -0.37778 -0.08828 -0.37778 L -0.17643 -0.37778 " pathEditMode="relative" rAng="0" ptsTypes="AAAA">
                                      <p:cBhvr>
                                        <p:cTn id="40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28" y="-1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-1.48148E-6 L -0.27096 -1.48148E-6 C -0.39219 -1.48148E-6 -0.54141 -0.0993 -0.54141 -0.1794 L -0.54141 -0.35856 " pathEditMode="relative" rAng="0" ptsTypes="AAAA">
                                      <p:cBhvr>
                                        <p:cTn id="45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070" y="-17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22222E-6 L 0.17123 -0.34445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555" y="-172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4.81481E-6 L 1.45833E-6 -0.15 C 1.45833E-6 -0.21737 0.05534 -0.29977 0.10065 -0.29977 L 0.2013 -0.29977 " pathEditMode="relative" rAng="0" ptsTypes="AAAA">
                                      <p:cBhvr>
                                        <p:cTn id="55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065" y="-150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32 0.0757 C -0.01029 0.02616 -0.02344 -0.02986 -0.01433 -0.04722 C -0.00795 -0.06389 0.00989 -0.05093 0.02526 -0.02014 C 0.03958 0.00903 0.04674 0.04745 0.03997 0.06273 C 0.03554 0.06829 0.02968 0.0706 0.02226 0.06458 C 0.01185 0.05695 -0.0013 0.03773 -0.01407 0.01204 C -0.02097 -0.00208 -0.02696 -0.01667 -0.03164 -0.03032 C -0.0418 -0.06157 -0.04492 -0.0875 -0.03985 -0.0993 C -0.03451 -0.11458 -0.01823 -0.10231 -0.00534 -0.07616 C 0.00859 -0.04815 0.01471 -0.01458 0.00911 0.00046 C 0.00573 0.00625 0.00039 0.00764 -0.00638 0.00301 C -0.01641 -0.00602 -0.02917 -0.0243 -0.03985 -0.04583 C -0.04545 -0.05833 -0.05091 -0.07106 -0.05573 -0.08518 C -0.06393 -0.11018 -0.06823 -0.13634 -0.06328 -0.14653 C -0.05768 -0.1588 -0.04271 -0.14722 -0.03125 -0.12384 C -0.01953 -0.10023 -0.01354 -0.06898 -0.01927 -0.05741 C -0.02201 -0.05069 -0.0267 -0.0493 -0.03295 -0.05417 C -0.0418 -0.06157 -0.05222 -0.07639 -0.06315 -0.09884 C -0.06771 -0.10833 -0.07292 -0.12083 -0.07722 -0.13333 C -0.08451 -0.15625 -0.08802 -0.17893 -0.08373 -0.18843 C -0.078 -0.19768 -0.06576 -0.18981 -0.05469 -0.16736 C -0.04388 -0.14537 -0.03867 -0.11759 -0.04349 -0.10764 C -0.04675 -0.10231 -0.05157 -0.10255 -0.05677 -0.10555 C -0.06393 -0.11018 -0.07448 -0.12662 -0.08308 -0.14375 C -0.08854 -0.15509 -0.09232 -0.16505 -0.09571 -0.17454 C -0.10339 -0.19745 -0.10625 -0.21782 -0.10183 -0.22454 C -0.09727 -0.23495 -0.08607 -0.22778 -0.0763 -0.20787 C -0.0668 -0.18866 -0.06211 -0.16296 -0.06641 -0.15301 C -0.06888 -0.14884 -0.07279 -0.14722 -0.07839 -0.15162 C -0.08451 -0.15625 -0.09401 -0.17037 -0.1017 -0.18588 C -0.10664 -0.1963 -0.11029 -0.20486 -0.11315 -0.21319 C -0.11979 -0.23426 -0.12266 -0.25185 -0.11979 -0.26088 C -0.11446 -0.26759 -0.10482 -0.26134 -0.09623 -0.24398 C -0.08737 -0.22616 -0.08282 -0.20393 -0.08685 -0.19375 C -0.0892 -0.19074 -0.09245 -0.18935 -0.09701 -0.19305 C -0.10339 -0.19745 -0.11185 -0.20995 -0.11914 -0.22569 C -0.12331 -0.23403 -0.12552 -0.24005 -0.12904 -0.24907 C -0.13529 -0.26805 -0.13711 -0.28333 -0.13425 -0.29051 C -0.13112 -0.2993 -0.12188 -0.29236 -0.11276 -0.27454 C -0.1056 -0.26042 -0.10143 -0.23935 -0.10599 -0.23287 C -0.10729 -0.22731 -0.11068 -0.22824 -0.11446 -0.22963 C -0.11979 -0.23426 -0.12748 -0.24537 -0.13451 -0.25972 C -0.13828 -0.26736 -0.14089 -0.27384 -0.1431 -0.28079 C -0.14805 -0.29606 -0.15026 -0.31134 -0.14792 -0.31852 C -0.14492 -0.32616 -0.13607 -0.31898 -0.12904 -0.30486 C -0.12097 -0.28958 -0.11862 -0.27268 -0.12123 -0.26389 C -0.12292 -0.26111 -0.12617 -0.26065 -0.13073 -0.26551 C -0.13529 -0.26805 -0.14141 -0.27731 -0.14792 -0.28981 C -0.15078 -0.29653 -0.15339 -0.30255 -0.15586 -0.30949 C -0.16042 -0.32384 -0.16276 -0.33773 -0.1599 -0.34213 C -0.15677 -0.34977 -0.14948 -0.34398 -0.14284 -0.33032 C -0.13672 -0.31852 -0.13308 -0.30116 -0.13724 -0.2956 C -0.13789 -0.29213 -0.1405 -0.29097 -0.14375 -0.29352 C -0.14896 -0.29861 -0.15534 -0.30787 -0.1599 -0.31759 C -0.1625 -0.32292 -0.1655 -0.32986 -0.16667 -0.33472 C -0.1711 -0.34815 -0.17318 -0.35972 -0.17123 -0.36574 C -0.1681 -0.37106 -0.16094 -0.36458 -0.15612 -0.35509 C -0.14974 -0.34236 -0.14701 -0.32755 -0.15026 -0.32268 C -0.15183 -0.32014 -0.15378 -0.31944 -0.15677 -0.32222 C -0.16042 -0.32384 -0.16615 -0.33287 -0.17097 -0.34282 C -0.17266 -0.34583 -0.17565 -0.35231 -0.17735 -0.35718 C -0.18216 -0.3713 -0.18242 -0.3794 -0.18099 -0.38542 C -0.17839 -0.39028 -0.17188 -0.38565 -0.16758 -0.37662 C -0.1612 -0.36412 -0.16003 -0.35301 -0.16159 -0.3463 C -0.16289 -0.34398 -0.1655 -0.34398 -0.1681 -0.34606 C -0.1711 -0.34815 -0.17643 -0.35532 -0.18138 -0.36574 C -0.18295 -0.36898 -0.18477 -0.37338 -0.18607 -0.37755 " pathEditMode="relative" rAng="19140000" ptsTypes="AAAAAAAAAAAAAAAAAAAAAAAAAAAAAAAAAAAAAAAAAAAAAAAAAAAAAAAAAAAAAAAAAAA">
                                      <p:cBhvr>
                                        <p:cTn id="6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20" y="-2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523240" y="3203903"/>
            <a:ext cx="4969564" cy="1256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60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4. TẬP VIẾT</a:t>
            </a:r>
            <a:endParaRPr sz="60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0" y="-131229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845789" y="551468"/>
            <a:ext cx="6500422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03"/>
            <a:ext cx="1460310" cy="146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219F9-A052-4930-B986-FBD049A3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CDD9E-D104-4C74-9AD5-817A63F94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86673-A6AC-4C8C-B312-71539FA1D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934" y="1960472"/>
            <a:ext cx="5936858" cy="4008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229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85C2909C-E322-45C0-9AC2-0B2C140FF6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399" y="374091"/>
            <a:ext cx="10384513" cy="6070399"/>
          </a:xfrm>
          <a:prstGeom prst="rect">
            <a:avLst/>
          </a:prstGeom>
        </p:spPr>
      </p:pic>
      <p:pic>
        <p:nvPicPr>
          <p:cNvPr id="2" name="图片 6">
            <a:extLst>
              <a:ext uri="{FF2B5EF4-FFF2-40B4-BE49-F238E27FC236}">
                <a16:creationId xmlns:a16="http://schemas.microsoft.com/office/drawing/2014/main" id="{70FA14B5-7B1B-4BC9-BF66-9510A764B6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122" y="1006512"/>
            <a:ext cx="1816201" cy="1816201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D7AA8193-00A2-426B-905A-81F91C0427A3}"/>
              </a:ext>
            </a:extLst>
          </p:cNvPr>
          <p:cNvSpPr/>
          <p:nvPr/>
        </p:nvSpPr>
        <p:spPr>
          <a:xfrm>
            <a:off x="3524221" y="868166"/>
            <a:ext cx="5143558" cy="318267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72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KHỞI ĐỘNG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E09878D-6BC0-4A79-A698-C97ADD1C9FE4}"/>
              </a:ext>
            </a:extLst>
          </p:cNvPr>
          <p:cNvSpPr txBox="1"/>
          <p:nvPr/>
        </p:nvSpPr>
        <p:spPr>
          <a:xfrm>
            <a:off x="2300519" y="2607365"/>
            <a:ext cx="8128942" cy="1754326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Trò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 </a:t>
            </a:r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</a:rPr>
              <a:t>chơi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</a:rPr>
              <a:t>: </a:t>
            </a:r>
          </a:p>
          <a:p>
            <a:pPr algn="ctr"/>
            <a:r>
              <a:rPr lang="en-US" sz="5400" b="1" dirty="0">
                <a:ln w="13462">
                  <a:solidFill>
                    <a:schemeClr val="bg2">
                      <a:lumMod val="10000"/>
                    </a:schemeClr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BÍ MẬT CỎ BỐN LÁ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0" y="-131229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497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2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5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25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hape 233">
            <a:extLst>
              <a:ext uri="{FF2B5EF4-FFF2-40B4-BE49-F238E27FC236}">
                <a16:creationId xmlns:a16="http://schemas.microsoft.com/office/drawing/2014/main" id="{39F7801D-01BC-41F8-A3EF-56F891F1B01C}"/>
              </a:ext>
            </a:extLst>
          </p:cNvPr>
          <p:cNvSpPr/>
          <p:nvPr/>
        </p:nvSpPr>
        <p:spPr>
          <a:xfrm>
            <a:off x="2845789" y="551468"/>
            <a:ext cx="6500422" cy="789960"/>
          </a:xfrm>
          <a:prstGeom prst="rect">
            <a:avLst/>
          </a:prstGeom>
          <a:ln w="28575"/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4800" b="1" i="1" kern="0" dirty="0">
                <a:solidFill>
                  <a:srgbClr val="0070C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VIẾT BẢNG CON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7258B98-E255-41F6-ABAC-DA95C251150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86603"/>
            <a:ext cx="1460310" cy="146031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190219F9-A052-4930-B986-FBD049A36AD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404" t="31853" r="11751" b="32212"/>
          <a:stretch/>
        </p:blipFill>
        <p:spPr>
          <a:xfrm>
            <a:off x="8133010" y="4515949"/>
            <a:ext cx="3087330" cy="130227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67CDD9E-D104-4C74-9AD5-817A63F948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33010" y="1892462"/>
            <a:ext cx="3018408" cy="207245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4986673-A6AC-4C8C-B312-71539FA1D3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4531" y="1960472"/>
            <a:ext cx="5915664" cy="400888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3908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D63EEA9B-DACF-47E4-8FFE-450859B539C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2" b="12058"/>
          <a:stretch/>
        </p:blipFill>
        <p:spPr>
          <a:xfrm>
            <a:off x="-4692" y="161296"/>
            <a:ext cx="12196691" cy="6696704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8F210116-4BA1-4424-BE6D-C581176EA29E}"/>
              </a:ext>
            </a:extLst>
          </p:cNvPr>
          <p:cNvSpPr txBox="1">
            <a:spLocks/>
          </p:cNvSpPr>
          <p:nvPr/>
        </p:nvSpPr>
        <p:spPr>
          <a:xfrm>
            <a:off x="-4693" y="409944"/>
            <a:ext cx="12087225" cy="164306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eaLnBrk="1" hangingPunct="1"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Giải</a:t>
            </a:r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rgbClr val="C00000"/>
                </a:solidFill>
                <a:latin typeface="UTM Avo" panose="02040603050506020204" pitchFamily="18" charset="0"/>
              </a:rPr>
              <a:t>lao</a:t>
            </a:r>
            <a:endParaRPr lang="en-US" sz="4800" i="1" dirty="0">
              <a:solidFill>
                <a:srgbClr val="C00000"/>
              </a:solidFill>
              <a:latin typeface="UTM Avo" panose="02040603050506020204" pitchFamily="18" charset="0"/>
            </a:endParaRPr>
          </a:p>
          <a:p>
            <a:pPr algn="ctr"/>
            <a:r>
              <a:rPr lang="en-US" sz="4800" i="1" dirty="0">
                <a:solidFill>
                  <a:srgbClr val="C00000"/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BÀI HÁT: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Chị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ong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nâu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và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em</a:t>
            </a:r>
            <a:r>
              <a:rPr lang="en-US" sz="4800" i="1" dirty="0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4800" i="1" dirty="0" err="1">
                <a:solidFill>
                  <a:schemeClr val="bg2">
                    <a:lumMod val="10000"/>
                  </a:schemeClr>
                </a:solidFill>
                <a:latin typeface="UTM Avo" panose="02040603050506020204" pitchFamily="18" charset="0"/>
              </a:rPr>
              <a:t>bé</a:t>
            </a:r>
            <a:endParaRPr lang="en-US" sz="4800" i="1" dirty="0">
              <a:solidFill>
                <a:schemeClr val="bg2">
                  <a:lumMod val="1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297608"/>
      </p:ext>
    </p:extLst>
  </p:cSld>
  <p:clrMapOvr>
    <a:masterClrMapping/>
  </p:clrMapOvr>
  <p:transition spd="slow">
    <p:randomBar dir="vert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hị Ong Nâu - Nhạc Thiếu Nhi Hay Nhất - Nhạc Thiếu Nhi Vui Nhộn Cho Bé Yêu">
            <a:hlinkClick r:id="" action="ppaction://media"/>
            <a:extLst>
              <a:ext uri="{FF2B5EF4-FFF2-40B4-BE49-F238E27FC236}">
                <a16:creationId xmlns:a16="http://schemas.microsoft.com/office/drawing/2014/main" id="{8DAB4F83-FC2F-468C-BF5F-9A562C82FC3D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1238" end="652"/>
                </p14:media>
              </p:ext>
            </p:extLst>
          </p:nvPr>
        </p:nvPicPr>
        <p:blipFill rotWithShape="1">
          <a:blip r:embed="rId4"/>
          <a:srcRect t="16044" r="2348"/>
          <a:stretch/>
        </p:blipFill>
        <p:spPr>
          <a:xfrm>
            <a:off x="27523" y="0"/>
            <a:ext cx="12136954" cy="6415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8274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72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2">
            <a:extLst>
              <a:ext uri="{FF2B5EF4-FFF2-40B4-BE49-F238E27FC236}">
                <a16:creationId xmlns:a16="http://schemas.microsoft.com/office/drawing/2014/main" id="{47A818EA-4276-4CE2-8B9B-FADAB5889CF1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6452" y="228744"/>
            <a:ext cx="9115548" cy="6449484"/>
          </a:xfrm>
          <a:prstGeom prst="rect">
            <a:avLst/>
          </a:prstGeom>
        </p:spPr>
      </p:pic>
      <p:sp>
        <p:nvSpPr>
          <p:cNvPr id="5" name="Shape 233">
            <a:extLst>
              <a:ext uri="{FF2B5EF4-FFF2-40B4-BE49-F238E27FC236}">
                <a16:creationId xmlns:a16="http://schemas.microsoft.com/office/drawing/2014/main" id="{B29369FC-01E8-4FAB-A739-4D5C5A57C2D7}"/>
              </a:ext>
            </a:extLst>
          </p:cNvPr>
          <p:cNvSpPr/>
          <p:nvPr/>
        </p:nvSpPr>
        <p:spPr>
          <a:xfrm>
            <a:off x="5261510" y="3247665"/>
            <a:ext cx="4969564" cy="116897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5400" b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3. TẬP ĐỌC</a:t>
            </a:r>
            <a:endParaRPr sz="5400" b="1" kern="0" dirty="0">
              <a:solidFill>
                <a:srgbClr val="FF0000"/>
              </a:solidFill>
              <a:latin typeface="+mj-lt"/>
              <a:ea typeface="Cambria" panose="02040503050406030204" pitchFamily="18" charset="0"/>
              <a:cs typeface="Lato Regular"/>
              <a:sym typeface="Lato Regular"/>
            </a:endParaRPr>
          </a:p>
        </p:txBody>
      </p:sp>
      <p:pic>
        <p:nvPicPr>
          <p:cNvPr id="6" name="图片 7">
            <a:extLst>
              <a:ext uri="{FF2B5EF4-FFF2-40B4-BE49-F238E27FC236}">
                <a16:creationId xmlns:a16="http://schemas.microsoft.com/office/drawing/2014/main" id="{71201C21-31C4-434A-A1DD-49EE246ED8A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074" r="12177" b="15106"/>
          <a:stretch/>
        </p:blipFill>
        <p:spPr>
          <a:xfrm flipH="1">
            <a:off x="-301512" y="1635795"/>
            <a:ext cx="5303569" cy="43927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0" y="-131229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1750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0703B91-961C-49C6-A638-57C327FCC0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6392" r="234"/>
          <a:stretch/>
        </p:blipFill>
        <p:spPr>
          <a:xfrm>
            <a:off x="1702191" y="407963"/>
            <a:ext cx="9777046" cy="64500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E4B4236-CABE-40C5-B97F-56F4367567A5}"/>
              </a:ext>
            </a:extLst>
          </p:cNvPr>
          <p:cNvCxnSpPr/>
          <p:nvPr/>
        </p:nvCxnSpPr>
        <p:spPr>
          <a:xfrm>
            <a:off x="3703310" y="862800"/>
            <a:ext cx="115293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DEFF925-1564-4FD4-B7C5-EEF1D8ECDEBD}"/>
              </a:ext>
            </a:extLst>
          </p:cNvPr>
          <p:cNvCxnSpPr>
            <a:cxnSpLocks/>
          </p:cNvCxnSpPr>
          <p:nvPr/>
        </p:nvCxnSpPr>
        <p:spPr>
          <a:xfrm>
            <a:off x="4278795" y="1292679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C39C0A85-00E5-4447-B644-F081A0966D5D}"/>
              </a:ext>
            </a:extLst>
          </p:cNvPr>
          <p:cNvCxnSpPr>
            <a:cxnSpLocks/>
          </p:cNvCxnSpPr>
          <p:nvPr/>
        </p:nvCxnSpPr>
        <p:spPr>
          <a:xfrm>
            <a:off x="2268091" y="3291499"/>
            <a:ext cx="123907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D0C4A827-D038-4A12-9C37-E15E3EEC114F}"/>
              </a:ext>
            </a:extLst>
          </p:cNvPr>
          <p:cNvCxnSpPr>
            <a:cxnSpLocks/>
          </p:cNvCxnSpPr>
          <p:nvPr/>
        </p:nvCxnSpPr>
        <p:spPr>
          <a:xfrm>
            <a:off x="3717378" y="3263363"/>
            <a:ext cx="142460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E124B70D-D114-44AD-A129-AD34AF43781B}"/>
              </a:ext>
            </a:extLst>
          </p:cNvPr>
          <p:cNvCxnSpPr>
            <a:cxnSpLocks/>
          </p:cNvCxnSpPr>
          <p:nvPr/>
        </p:nvCxnSpPr>
        <p:spPr>
          <a:xfrm>
            <a:off x="3178576" y="3641049"/>
            <a:ext cx="171615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E87407-9208-4E10-A685-C5C37E476453}"/>
              </a:ext>
            </a:extLst>
          </p:cNvPr>
          <p:cNvCxnSpPr>
            <a:cxnSpLocks/>
          </p:cNvCxnSpPr>
          <p:nvPr/>
        </p:nvCxnSpPr>
        <p:spPr>
          <a:xfrm>
            <a:off x="2318100" y="4052745"/>
            <a:ext cx="1523999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BBAAF63-6559-4A0F-BCD3-B328A464B42A}"/>
              </a:ext>
            </a:extLst>
          </p:cNvPr>
          <p:cNvCxnSpPr>
            <a:cxnSpLocks/>
          </p:cNvCxnSpPr>
          <p:nvPr/>
        </p:nvCxnSpPr>
        <p:spPr>
          <a:xfrm>
            <a:off x="4050721" y="4080881"/>
            <a:ext cx="207396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5A764044-6797-4204-B14D-3D8500EF7E53}"/>
              </a:ext>
            </a:extLst>
          </p:cNvPr>
          <p:cNvCxnSpPr>
            <a:cxnSpLocks/>
          </p:cNvCxnSpPr>
          <p:nvPr/>
        </p:nvCxnSpPr>
        <p:spPr>
          <a:xfrm>
            <a:off x="4209541" y="4474403"/>
            <a:ext cx="8282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E6EE01C3-4AE6-45D1-92A1-D433C54117D8}"/>
              </a:ext>
            </a:extLst>
          </p:cNvPr>
          <p:cNvCxnSpPr>
            <a:cxnSpLocks/>
          </p:cNvCxnSpPr>
          <p:nvPr/>
        </p:nvCxnSpPr>
        <p:spPr>
          <a:xfrm>
            <a:off x="4236591" y="5624274"/>
            <a:ext cx="138485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152A2E86-79E2-4A4D-8B12-D913282A3F62}"/>
              </a:ext>
            </a:extLst>
          </p:cNvPr>
          <p:cNvCxnSpPr>
            <a:cxnSpLocks/>
          </p:cNvCxnSpPr>
          <p:nvPr/>
        </p:nvCxnSpPr>
        <p:spPr>
          <a:xfrm>
            <a:off x="3507170" y="6042150"/>
            <a:ext cx="20474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AFAC0042-D574-4424-8C88-E50884110F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93" r="5593"/>
          <a:stretch/>
        </p:blipFill>
        <p:spPr>
          <a:xfrm>
            <a:off x="-147906" y="443853"/>
            <a:ext cx="2014704" cy="591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" name="Rectangle 16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6461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C959766-27C2-4850-8F50-CED28ECE253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6392" r="-240"/>
          <a:stretch/>
        </p:blipFill>
        <p:spPr>
          <a:xfrm>
            <a:off x="2835384" y="433545"/>
            <a:ext cx="8988316" cy="6481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Cloud 6">
            <a:extLst>
              <a:ext uri="{FF2B5EF4-FFF2-40B4-BE49-F238E27FC236}">
                <a16:creationId xmlns:a16="http://schemas.microsoft.com/office/drawing/2014/main" id="{DFAC468B-E1CE-4790-B8D7-68C29E221766}"/>
              </a:ext>
            </a:extLst>
          </p:cNvPr>
          <p:cNvSpPr/>
          <p:nvPr/>
        </p:nvSpPr>
        <p:spPr>
          <a:xfrm>
            <a:off x="1881228" y="1395102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1</a:t>
            </a:r>
          </a:p>
        </p:txBody>
      </p:sp>
      <p:sp>
        <p:nvSpPr>
          <p:cNvPr id="8" name="Cloud 7">
            <a:extLst>
              <a:ext uri="{FF2B5EF4-FFF2-40B4-BE49-F238E27FC236}">
                <a16:creationId xmlns:a16="http://schemas.microsoft.com/office/drawing/2014/main" id="{BA7E9114-178C-44BD-A63F-418E2B2DD3B3}"/>
              </a:ext>
            </a:extLst>
          </p:cNvPr>
          <p:cNvSpPr/>
          <p:nvPr/>
        </p:nvSpPr>
        <p:spPr>
          <a:xfrm>
            <a:off x="1881228" y="3205432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2</a:t>
            </a:r>
          </a:p>
        </p:txBody>
      </p:sp>
      <p:sp>
        <p:nvSpPr>
          <p:cNvPr id="9" name="Cloud 8">
            <a:extLst>
              <a:ext uri="{FF2B5EF4-FFF2-40B4-BE49-F238E27FC236}">
                <a16:creationId xmlns:a16="http://schemas.microsoft.com/office/drawing/2014/main" id="{1A9BB36A-466B-4C55-B0CB-2D61BBC47641}"/>
              </a:ext>
            </a:extLst>
          </p:cNvPr>
          <p:cNvSpPr/>
          <p:nvPr/>
        </p:nvSpPr>
        <p:spPr>
          <a:xfrm>
            <a:off x="1881228" y="5305680"/>
            <a:ext cx="954156" cy="636105"/>
          </a:xfrm>
          <a:prstGeom prst="cloud">
            <a:avLst/>
          </a:prstGeom>
          <a:ln w="28575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/>
                <a:solidFill>
                  <a:srgbClr val="C00000"/>
                </a:solidFill>
              </a:rPr>
              <a:t>3</a:t>
            </a:r>
          </a:p>
        </p:txBody>
      </p:sp>
      <p:sp>
        <p:nvSpPr>
          <p:cNvPr id="11" name="Rectangle 10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31307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A2A66FB-8BAE-488C-97A7-691F4D64F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37309" b="82769"/>
          <a:stretch/>
        </p:blipFill>
        <p:spPr>
          <a:xfrm>
            <a:off x="111125" y="585789"/>
            <a:ext cx="6161088" cy="8001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A2A66FB-8BAE-488C-97A7-691F4D64FB7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1" t="17641"/>
          <a:stretch/>
        </p:blipFill>
        <p:spPr>
          <a:xfrm>
            <a:off x="911865" y="1689612"/>
            <a:ext cx="6700837" cy="3824347"/>
          </a:xfrm>
          <a:prstGeom prst="rect">
            <a:avLst/>
          </a:prstGeom>
        </p:spPr>
      </p:pic>
      <p:sp>
        <p:nvSpPr>
          <p:cNvPr id="6" name="Rounded Rectangle 5"/>
          <p:cNvSpPr/>
          <p:nvPr/>
        </p:nvSpPr>
        <p:spPr>
          <a:xfrm>
            <a:off x="911865" y="1815434"/>
            <a:ext cx="8999051" cy="9286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a)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Sãc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,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nhÝm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vµ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thá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häc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líp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c«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s¬n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ca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11865" y="3019272"/>
            <a:ext cx="8999051" cy="9286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b)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B¸c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ngùa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®</a:t>
            </a:r>
            <a:r>
              <a:rPr lang="en-US" sz="40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sz="3600" dirty="0" err="1">
                <a:solidFill>
                  <a:srgbClr val="002060"/>
                </a:solidFill>
              </a:rPr>
              <a:t>­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a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c¶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ba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b¹n ®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i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häc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911864" y="4223110"/>
            <a:ext cx="8999051" cy="928689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c)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Ba b¹n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høa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häc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002060"/>
                </a:solidFill>
                <a:latin typeface=".VnAvant" panose="020B7200000000000000" pitchFamily="34" charset="0"/>
              </a:rPr>
              <a:t>tËp</a:t>
            </a:r>
            <a:r>
              <a:rPr lang="en-US" sz="3600" dirty="0">
                <a:solidFill>
                  <a:srgbClr val="00206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thËt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ch¨m</a:t>
            </a:r>
            <a:r>
              <a:rPr lang="en-US" sz="36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.VnAvant" panose="020B7200000000000000" pitchFamily="34" charset="0"/>
              </a:rPr>
              <a:t>chØ</a:t>
            </a:r>
            <a:endParaRPr lang="en-US" sz="3600" dirty="0">
              <a:solidFill>
                <a:srgbClr val="FF0000"/>
              </a:solidFill>
              <a:latin typeface=".VnAvant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904455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8" grpId="0" animBg="1"/>
      <p:bldP spid="11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A496DA4-1B1D-F84C-A91E-76FE6CF825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96949"/>
            <a:ext cx="12191999" cy="7385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803876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8F5F406-D69C-49B1-980C-CE5BF3C0557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11963" y="446190"/>
            <a:ext cx="8028246" cy="6286165"/>
          </a:xfrm>
          <a:prstGeom prst="rect">
            <a:avLst/>
          </a:prstGeom>
        </p:spPr>
      </p:pic>
      <p:pic>
        <p:nvPicPr>
          <p:cNvPr id="6" name="图片 7">
            <a:extLst>
              <a:ext uri="{FF2B5EF4-FFF2-40B4-BE49-F238E27FC236}">
                <a16:creationId xmlns:a16="http://schemas.microsoft.com/office/drawing/2014/main" id="{E963FFDF-AE0B-4641-A0D3-236E169AE35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65" t="5362" r="20712" b="15106"/>
          <a:stretch/>
        </p:blipFill>
        <p:spPr>
          <a:xfrm flipH="1">
            <a:off x="150128" y="2893325"/>
            <a:ext cx="4068469" cy="3839030"/>
          </a:xfrm>
          <a:prstGeom prst="rect">
            <a:avLst/>
          </a:prstGeom>
        </p:spPr>
      </p:pic>
      <p:sp>
        <p:nvSpPr>
          <p:cNvPr id="7" name="Shape 233">
            <a:extLst>
              <a:ext uri="{FF2B5EF4-FFF2-40B4-BE49-F238E27FC236}">
                <a16:creationId xmlns:a16="http://schemas.microsoft.com/office/drawing/2014/main" id="{4029246C-2136-4173-A76B-76C9BC6AB2E0}"/>
              </a:ext>
            </a:extLst>
          </p:cNvPr>
          <p:cNvSpPr/>
          <p:nvPr/>
        </p:nvSpPr>
        <p:spPr>
          <a:xfrm>
            <a:off x="5954092" y="3105706"/>
            <a:ext cx="4814100" cy="17071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25400" tIns="25400" rIns="25400" bIns="25400" anchor="ctr">
            <a:spAutoFit/>
          </a:bodyPr>
          <a:lstStyle/>
          <a:p>
            <a:pPr algn="ctr" defTabSz="412750" hangingPunct="0">
              <a:lnSpc>
                <a:spcPct val="150000"/>
              </a:lnSpc>
              <a:defRPr sz="2600" cap="none">
                <a:solidFill>
                  <a:srgbClr val="717172"/>
                </a:solidFill>
                <a:latin typeface="Lato Regular"/>
                <a:ea typeface="Lato Regular"/>
                <a:cs typeface="Lato Regular"/>
                <a:sym typeface="Lato Regular"/>
              </a:defRPr>
            </a:pPr>
            <a:r>
              <a:rPr lang="en-US" sz="8000" b="1" i="1" kern="0" dirty="0">
                <a:solidFill>
                  <a:srgbClr val="FF0000"/>
                </a:solidFill>
                <a:latin typeface="+mj-lt"/>
                <a:ea typeface="Cambria" panose="02040503050406030204" pitchFamily="18" charset="0"/>
                <a:cs typeface="Lato Regular"/>
                <a:sym typeface="Lato Regular"/>
              </a:rPr>
              <a:t>DẶN DÒ</a:t>
            </a:r>
          </a:p>
        </p:txBody>
      </p:sp>
      <p:pic>
        <p:nvPicPr>
          <p:cNvPr id="8" name="Picture 7">
            <a:hlinkClick r:id="rId4" action="ppaction://hlinksldjump"/>
            <a:extLst>
              <a:ext uri="{FF2B5EF4-FFF2-40B4-BE49-F238E27FC236}">
                <a16:creationId xmlns:a16="http://schemas.microsoft.com/office/drawing/2014/main" id="{0F1495A4-2DD0-4D31-A929-D714FBD4D9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791" y="503583"/>
            <a:ext cx="2572062" cy="1349801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8747105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925782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250">
        <p15:prstTrans prst="origami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38DFF7C-FDB3-44D1-B0ED-B1FCFB8E20A3}"/>
              </a:ext>
            </a:extLst>
          </p:cNvPr>
          <p:cNvSpPr txBox="1"/>
          <p:nvPr/>
        </p:nvSpPr>
        <p:spPr>
          <a:xfrm>
            <a:off x="337624" y="1058594"/>
            <a:ext cx="11980985" cy="504753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dirty="0" err="1">
                <a:solidFill>
                  <a:srgbClr val="C00000"/>
                </a:solidFill>
              </a:rPr>
              <a:t>Hướng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dẫn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thực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hiện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trò</a:t>
            </a:r>
            <a:r>
              <a:rPr lang="en-US" sz="2800" dirty="0">
                <a:solidFill>
                  <a:srgbClr val="C00000"/>
                </a:solidFill>
              </a:rPr>
              <a:t> </a:t>
            </a:r>
            <a:r>
              <a:rPr lang="en-US" sz="2800" dirty="0" err="1">
                <a:solidFill>
                  <a:srgbClr val="C00000"/>
                </a:solidFill>
              </a:rPr>
              <a:t>chơi</a:t>
            </a:r>
            <a:r>
              <a:rPr lang="en-US" sz="2800" dirty="0">
                <a:solidFill>
                  <a:srgbClr val="C00000"/>
                </a:solidFill>
              </a:rPr>
              <a:t>: </a:t>
            </a:r>
          </a:p>
          <a:p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Gv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cho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hs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chọn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mảnh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ghép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theo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số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từ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1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đến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4.</a:t>
            </a:r>
          </a:p>
          <a:p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1.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chuột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biểu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tượng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số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1,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câu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hỏi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số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1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sẽ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mở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sau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khi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học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sinh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hoàn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thành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chọn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mảnh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ghép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số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1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để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quay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lại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màn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hình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chơi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. </a:t>
            </a:r>
          </a:p>
          <a:p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2.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Gv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nền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mảnh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ghép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sẽ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biến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mất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xuất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hiện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1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góc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của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bí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mật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</a:p>
          <a:p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3.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Cách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thực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hiện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tương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tự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các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mảnh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ghép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còn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lại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.</a:t>
            </a:r>
          </a:p>
          <a:p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4. Khi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xuất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hiện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đầy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đủ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hình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ảnh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bí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mật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chuột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vào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ảnh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để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phóng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to,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nhấp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bên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ngoài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màn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hình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để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hiện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tên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,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vần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mới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học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</a:t>
            </a:r>
            <a:r>
              <a:rPr lang="en-US" sz="2800" b="1" dirty="0" err="1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hôm</a:t>
            </a:r>
            <a:r>
              <a:rPr lang="en-US" sz="2800" b="1" dirty="0">
                <a:ln w="0">
                  <a:solidFill>
                    <a:schemeClr val="accent4">
                      <a:lumMod val="40000"/>
                      <a:lumOff val="60000"/>
                    </a:schemeClr>
                  </a:solidFill>
                </a:ln>
                <a:solidFill>
                  <a:srgbClr val="002060"/>
                </a:solidFill>
              </a:rPr>
              <a:t> nay.</a:t>
            </a:r>
          </a:p>
        </p:txBody>
      </p:sp>
      <p:sp>
        <p:nvSpPr>
          <p:cNvPr id="2" name="Rectangle 1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981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hlinkClick r:id="rId4" action="ppaction://hlinksldjump"/>
            <a:extLst>
              <a:ext uri="{FF2B5EF4-FFF2-40B4-BE49-F238E27FC236}">
                <a16:creationId xmlns:a16="http://schemas.microsoft.com/office/drawing/2014/main" id="{7E785190-51D7-4C01-A0FA-DE4181B4FC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90" y="420521"/>
            <a:ext cx="2572062" cy="1349801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F94EC7C7-88C6-407B-B9E6-65539D47953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96" b="7630"/>
          <a:stretch/>
        </p:blipFill>
        <p:spPr>
          <a:xfrm>
            <a:off x="-15487" y="918306"/>
            <a:ext cx="12222974" cy="593933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F41A8E33-6906-42DB-8A3B-884340681B1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507" r="32113" b="17017"/>
          <a:stretch/>
        </p:blipFill>
        <p:spPr>
          <a:xfrm>
            <a:off x="5334582" y="2966619"/>
            <a:ext cx="1796692" cy="1905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A8FB6046-C2ED-4B21-8675-3FB9098A404C}"/>
              </a:ext>
            </a:extLst>
          </p:cNvPr>
          <p:cNvSpPr txBox="1"/>
          <p:nvPr/>
        </p:nvSpPr>
        <p:spPr>
          <a:xfrm>
            <a:off x="5228271" y="5079764"/>
            <a:ext cx="220911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000" i="1" dirty="0" err="1">
                <a:ea typeface="Cambria" panose="02040503050406030204" pitchFamily="18" charset="0"/>
                <a:cs typeface="Calibri" panose="020F0502020204030204" pitchFamily="34" charset="0"/>
              </a:rPr>
              <a:t>sóc</a:t>
            </a:r>
            <a:endParaRPr lang="en-US" sz="6000" i="1" dirty="0"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1806E1B-073C-4E4C-BA53-9BD30EE1D40A}"/>
              </a:ext>
            </a:extLst>
          </p:cNvPr>
          <p:cNvSpPr txBox="1"/>
          <p:nvPr/>
        </p:nvSpPr>
        <p:spPr>
          <a:xfrm>
            <a:off x="6026574" y="5089128"/>
            <a:ext cx="20375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i="1" dirty="0" err="1">
                <a:solidFill>
                  <a:srgbClr val="FF0000"/>
                </a:solidFill>
                <a:ea typeface="Cambria" panose="02040503050406030204" pitchFamily="18" charset="0"/>
                <a:cs typeface="Calibri" panose="020F0502020204030204" pitchFamily="34" charset="0"/>
              </a:rPr>
              <a:t>oc</a:t>
            </a:r>
            <a:endParaRPr lang="en-US" sz="6000" i="1" dirty="0">
              <a:solidFill>
                <a:srgbClr val="FF0000"/>
              </a:solidFill>
              <a:ea typeface="Cambria" panose="02040503050406030204" pitchFamily="18" charset="0"/>
              <a:cs typeface="Calibri" panose="020F0502020204030204" pitchFamily="34" charset="0"/>
            </a:endParaRPr>
          </a:p>
        </p:txBody>
      </p:sp>
      <p:sp>
        <p:nvSpPr>
          <p:cNvPr id="9" name="Heart 8">
            <a:extLst>
              <a:ext uri="{FF2B5EF4-FFF2-40B4-BE49-F238E27FC236}">
                <a16:creationId xmlns:a16="http://schemas.microsoft.com/office/drawing/2014/main" id="{D690D7B8-CBA0-47DD-92EE-013606DB8C5C}"/>
              </a:ext>
            </a:extLst>
          </p:cNvPr>
          <p:cNvSpPr/>
          <p:nvPr/>
        </p:nvSpPr>
        <p:spPr>
          <a:xfrm rot="10415375">
            <a:off x="4792165" y="3680960"/>
            <a:ext cx="3081328" cy="2747334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Heart 5">
            <a:extLst>
              <a:ext uri="{FF2B5EF4-FFF2-40B4-BE49-F238E27FC236}">
                <a16:creationId xmlns:a16="http://schemas.microsoft.com/office/drawing/2014/main" id="{C1F9A88F-F09F-4AAF-A8D8-C8FA01FF2C67}"/>
              </a:ext>
            </a:extLst>
          </p:cNvPr>
          <p:cNvSpPr/>
          <p:nvPr/>
        </p:nvSpPr>
        <p:spPr>
          <a:xfrm rot="4884174">
            <a:off x="5902169" y="2205424"/>
            <a:ext cx="3324771" cy="2737292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" name="Heart 1">
            <a:extLst>
              <a:ext uri="{FF2B5EF4-FFF2-40B4-BE49-F238E27FC236}">
                <a16:creationId xmlns:a16="http://schemas.microsoft.com/office/drawing/2014/main" id="{F1D82AD8-E04B-450E-821A-5FF677BBE939}"/>
              </a:ext>
            </a:extLst>
          </p:cNvPr>
          <p:cNvSpPr/>
          <p:nvPr/>
        </p:nvSpPr>
        <p:spPr>
          <a:xfrm rot="20635889">
            <a:off x="4241836" y="1252889"/>
            <a:ext cx="3333305" cy="2547340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Heart 6">
            <a:extLst>
              <a:ext uri="{FF2B5EF4-FFF2-40B4-BE49-F238E27FC236}">
                <a16:creationId xmlns:a16="http://schemas.microsoft.com/office/drawing/2014/main" id="{DC104045-3FEB-4B4A-8BFF-5230A4787F56}"/>
              </a:ext>
            </a:extLst>
          </p:cNvPr>
          <p:cNvSpPr/>
          <p:nvPr/>
        </p:nvSpPr>
        <p:spPr>
          <a:xfrm rot="15504242">
            <a:off x="3301086" y="2627585"/>
            <a:ext cx="3060139" cy="2851766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0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FFFF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hlinkClick r:id="rId8" action="ppaction://hlinksldjump"/>
            <a:extLst>
              <a:ext uri="{FF2B5EF4-FFF2-40B4-BE49-F238E27FC236}">
                <a16:creationId xmlns:a16="http://schemas.microsoft.com/office/drawing/2014/main" id="{CDA6297C-4D87-4B02-B51E-5E2A7284879A}"/>
              </a:ext>
            </a:extLst>
          </p:cNvPr>
          <p:cNvSpPr txBox="1"/>
          <p:nvPr/>
        </p:nvSpPr>
        <p:spPr>
          <a:xfrm rot="21096904">
            <a:off x="4456041" y="3134553"/>
            <a:ext cx="930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4</a:t>
            </a:r>
          </a:p>
        </p:txBody>
      </p:sp>
      <p:sp>
        <p:nvSpPr>
          <p:cNvPr id="10" name="TextBox 9">
            <a:hlinkClick r:id="rId9" action="ppaction://hlinksldjump"/>
            <a:extLst>
              <a:ext uri="{FF2B5EF4-FFF2-40B4-BE49-F238E27FC236}">
                <a16:creationId xmlns:a16="http://schemas.microsoft.com/office/drawing/2014/main" id="{CC0E396E-4497-42CE-B70B-5EB634754D6F}"/>
              </a:ext>
            </a:extLst>
          </p:cNvPr>
          <p:cNvSpPr txBox="1"/>
          <p:nvPr/>
        </p:nvSpPr>
        <p:spPr>
          <a:xfrm>
            <a:off x="5983096" y="4246900"/>
            <a:ext cx="93095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3</a:t>
            </a:r>
          </a:p>
        </p:txBody>
      </p:sp>
      <p:sp>
        <p:nvSpPr>
          <p:cNvPr id="13" name="TextBox 12">
            <a:hlinkClick r:id="rId10" action="ppaction://hlinksldjump"/>
            <a:extLst>
              <a:ext uri="{FF2B5EF4-FFF2-40B4-BE49-F238E27FC236}">
                <a16:creationId xmlns:a16="http://schemas.microsoft.com/office/drawing/2014/main" id="{A610A645-5A7D-48C7-82C7-9E24C9F432B2}"/>
              </a:ext>
            </a:extLst>
          </p:cNvPr>
          <p:cNvSpPr txBox="1"/>
          <p:nvPr/>
        </p:nvSpPr>
        <p:spPr>
          <a:xfrm rot="21339945">
            <a:off x="5682120" y="1793406"/>
            <a:ext cx="66095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1</a:t>
            </a:r>
          </a:p>
        </p:txBody>
      </p:sp>
      <p:sp>
        <p:nvSpPr>
          <p:cNvPr id="14" name="TextBox 13">
            <a:hlinkClick r:id="rId11" action="ppaction://hlinksldjump"/>
            <a:extLst>
              <a:ext uri="{FF2B5EF4-FFF2-40B4-BE49-F238E27FC236}">
                <a16:creationId xmlns:a16="http://schemas.microsoft.com/office/drawing/2014/main" id="{A0C71939-77C4-44FE-A166-9DDBBA7477B2}"/>
              </a:ext>
            </a:extLst>
          </p:cNvPr>
          <p:cNvSpPr txBox="1"/>
          <p:nvPr/>
        </p:nvSpPr>
        <p:spPr>
          <a:xfrm>
            <a:off x="7120408" y="2795242"/>
            <a:ext cx="76348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</a:rPr>
              <a:t>2</a:t>
            </a:r>
          </a:p>
        </p:txBody>
      </p:sp>
      <p:pic>
        <p:nvPicPr>
          <p:cNvPr id="4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865AFFBF-1168-4D07-8369-FBC5A9626BE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5532"/>
                </p14:media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207487" y="711332"/>
            <a:ext cx="609600" cy="609600"/>
          </a:xfrm>
          <a:prstGeom prst="rect">
            <a:avLst/>
          </a:prstGeom>
        </p:spPr>
      </p:pic>
      <p:sp>
        <p:nvSpPr>
          <p:cNvPr id="16" name="Rectangle 15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5119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57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26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6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xit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6" presetClass="exit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4" presetClass="exit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9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1" grpId="0" animBg="1"/>
      <p:bldP spid="12" grpId="0"/>
      <p:bldP spid="9" grpId="0" animBg="1"/>
      <p:bldP spid="6" grpId="0" animBg="1"/>
      <p:bldP spid="2" grpId="0" animBg="1"/>
      <p:bldP spid="7" grpId="0" animBg="1"/>
      <p:bldP spid="3" grpId="0"/>
      <p:bldP spid="10" grpId="0"/>
      <p:bldP spid="13" grpId="0"/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powerpoint-background-35 | Hình nền, Hình ảnh, Hình">
            <a:extLst>
              <a:ext uri="{FF2B5EF4-FFF2-40B4-BE49-F238E27FC236}">
                <a16:creationId xmlns:a16="http://schemas.microsoft.com/office/drawing/2014/main" id="{EF673589-EACA-42D1-8E14-EA64224311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730"/>
            <a:ext cx="12191999" cy="64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art 2">
            <a:hlinkClick r:id="rId5" action="ppaction://hlinksldjump"/>
            <a:extLst>
              <a:ext uri="{FF2B5EF4-FFF2-40B4-BE49-F238E27FC236}">
                <a16:creationId xmlns:a16="http://schemas.microsoft.com/office/drawing/2014/main" id="{9C6BD8AD-493A-4232-8514-AEC85A02CA65}"/>
              </a:ext>
            </a:extLst>
          </p:cNvPr>
          <p:cNvSpPr/>
          <p:nvPr/>
        </p:nvSpPr>
        <p:spPr>
          <a:xfrm rot="20990396">
            <a:off x="167722" y="567795"/>
            <a:ext cx="2201348" cy="1414847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E687F45-83CE-40CA-98BF-47223D2AE46D}"/>
              </a:ext>
            </a:extLst>
          </p:cNvPr>
          <p:cNvSpPr txBox="1"/>
          <p:nvPr/>
        </p:nvSpPr>
        <p:spPr>
          <a:xfrm>
            <a:off x="2790877" y="733736"/>
            <a:ext cx="688933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Đọc</a:t>
            </a:r>
            <a:r>
              <a:rPr lang="en-US" sz="5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to </a:t>
            </a:r>
            <a:r>
              <a:rPr lang="en-US" sz="54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câu</a:t>
            </a:r>
            <a:r>
              <a:rPr lang="en-US" sz="5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sau</a:t>
            </a:r>
            <a:r>
              <a:rPr lang="en-US" sz="5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99030E-71B0-40A5-8966-EE569109F218}"/>
              </a:ext>
            </a:extLst>
          </p:cNvPr>
          <p:cNvSpPr txBox="1"/>
          <p:nvPr/>
        </p:nvSpPr>
        <p:spPr>
          <a:xfrm>
            <a:off x="430696" y="2514713"/>
            <a:ext cx="1133060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err="1">
                <a:latin typeface="+mj-lt"/>
                <a:cs typeface="Calibri" panose="020F0502020204030204" pitchFamily="34" charset="0"/>
              </a:rPr>
              <a:t>Chú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yểng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khen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cô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xẻng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siêng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năng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,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chị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gió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chăm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atin typeface="+mj-lt"/>
                <a:cs typeface="Calibri" panose="020F0502020204030204" pitchFamily="34" charset="0"/>
              </a:rPr>
              <a:t>chỉ</a:t>
            </a:r>
            <a:r>
              <a:rPr lang="en-US" sz="5400" i="1" dirty="0">
                <a:latin typeface="+mj-lt"/>
                <a:cs typeface="Calibri" panose="020F0502020204030204" pitchFamily="34" charset="0"/>
              </a:rPr>
              <a:t>.</a:t>
            </a:r>
          </a:p>
        </p:txBody>
      </p:sp>
      <p:pic>
        <p:nvPicPr>
          <p:cNvPr id="2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703992EF-0698-4566-96EA-3998EEF25024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144459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2842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:dissolve/>
      </p:transition>
    </mc:Choice>
    <mc:Fallback xmlns="">
      <p:transition spd="slow">
        <p:dissolv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powerpoint-background-35 | Hình nền, Hình ảnh, Hình">
            <a:extLst>
              <a:ext uri="{FF2B5EF4-FFF2-40B4-BE49-F238E27FC236}">
                <a16:creationId xmlns:a16="http://schemas.microsoft.com/office/drawing/2014/main" id="{6F4A0218-0608-4E48-9112-9FDE7BD517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730"/>
            <a:ext cx="12191999" cy="64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art 2">
            <a:hlinkClick r:id="rId5" action="ppaction://hlinksldjump"/>
            <a:extLst>
              <a:ext uri="{FF2B5EF4-FFF2-40B4-BE49-F238E27FC236}">
                <a16:creationId xmlns:a16="http://schemas.microsoft.com/office/drawing/2014/main" id="{D846F35B-5C5B-457A-9B6F-6880AA7DFDBE}"/>
              </a:ext>
            </a:extLst>
          </p:cNvPr>
          <p:cNvSpPr/>
          <p:nvPr/>
        </p:nvSpPr>
        <p:spPr>
          <a:xfrm rot="20990396">
            <a:off x="278114" y="589261"/>
            <a:ext cx="2763955" cy="1949165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69EC9FF-5C5B-4C47-BA1D-65D8EEA09305}"/>
              </a:ext>
            </a:extLst>
          </p:cNvPr>
          <p:cNvSpPr txBox="1"/>
          <p:nvPr/>
        </p:nvSpPr>
        <p:spPr>
          <a:xfrm>
            <a:off x="1328787" y="2766923"/>
            <a:ext cx="1016084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err="1">
                <a:latin typeface="+mj-lt"/>
                <a:cs typeface="Calibri" panose="020F0502020204030204" pitchFamily="34" charset="0"/>
              </a:rPr>
              <a:t>Nêu</a:t>
            </a:r>
            <a:r>
              <a:rPr lang="en-US" sz="6000" i="1" dirty="0">
                <a:latin typeface="+mj-lt"/>
                <a:cs typeface="Calibri" panose="020F0502020204030204" pitchFamily="34" charset="0"/>
              </a:rPr>
              <a:t> 2 </a:t>
            </a:r>
            <a:r>
              <a:rPr lang="en-US" sz="6000" i="1" dirty="0" err="1">
                <a:latin typeface="+mj-lt"/>
                <a:cs typeface="Calibri" panose="020F0502020204030204" pitchFamily="34" charset="0"/>
              </a:rPr>
              <a:t>tiếng</a:t>
            </a:r>
            <a:r>
              <a:rPr lang="en-US" sz="60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latin typeface="+mj-lt"/>
                <a:cs typeface="Calibri" panose="020F0502020204030204" pitchFamily="34" charset="0"/>
              </a:rPr>
              <a:t>có</a:t>
            </a:r>
            <a:r>
              <a:rPr lang="en-US" sz="60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latin typeface="+mj-lt"/>
                <a:cs typeface="Calibri" panose="020F0502020204030204" pitchFamily="34" charset="0"/>
              </a:rPr>
              <a:t>vần</a:t>
            </a:r>
            <a:r>
              <a:rPr lang="en-US" sz="60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iêng</a:t>
            </a:r>
            <a:r>
              <a:rPr lang="en-US" sz="6000" i="1" dirty="0">
                <a:latin typeface="+mj-lt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6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AA90FC3D-70D4-402B-ACE3-46E36F8D7BF5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1444599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54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6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powerpoint-background-35 | Hình nền, Hình ảnh, Hình">
            <a:extLst>
              <a:ext uri="{FF2B5EF4-FFF2-40B4-BE49-F238E27FC236}">
                <a16:creationId xmlns:a16="http://schemas.microsoft.com/office/drawing/2014/main" id="{C85134CC-8C52-4217-8E04-4EDA742AEE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730"/>
            <a:ext cx="12191999" cy="64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art 2">
            <a:hlinkClick r:id="rId5" action="ppaction://hlinksldjump"/>
            <a:extLst>
              <a:ext uri="{FF2B5EF4-FFF2-40B4-BE49-F238E27FC236}">
                <a16:creationId xmlns:a16="http://schemas.microsoft.com/office/drawing/2014/main" id="{E479CE2B-6450-4B8E-B803-91E4DF5C7140}"/>
              </a:ext>
            </a:extLst>
          </p:cNvPr>
          <p:cNvSpPr/>
          <p:nvPr/>
        </p:nvSpPr>
        <p:spPr>
          <a:xfrm rot="20990396">
            <a:off x="278115" y="649408"/>
            <a:ext cx="2763955" cy="1949165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23FDB46-D9B2-4F34-9AB0-AF8ED2AF52C2}"/>
              </a:ext>
            </a:extLst>
          </p:cNvPr>
          <p:cNvSpPr txBox="1"/>
          <p:nvPr/>
        </p:nvSpPr>
        <p:spPr>
          <a:xfrm>
            <a:off x="1269912" y="2827070"/>
            <a:ext cx="1039665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i="1" dirty="0" err="1">
                <a:latin typeface="+mj-lt"/>
                <a:cs typeface="Calibri" panose="020F0502020204030204" pitchFamily="34" charset="0"/>
              </a:rPr>
              <a:t>Nêu</a:t>
            </a:r>
            <a:r>
              <a:rPr lang="en-US" sz="6600" i="1" dirty="0">
                <a:latin typeface="+mj-lt"/>
                <a:cs typeface="Calibri" panose="020F0502020204030204" pitchFamily="34" charset="0"/>
              </a:rPr>
              <a:t> 2 </a:t>
            </a:r>
            <a:r>
              <a:rPr lang="en-US" sz="6600" i="1" dirty="0" err="1">
                <a:latin typeface="+mj-lt"/>
                <a:cs typeface="Calibri" panose="020F0502020204030204" pitchFamily="34" charset="0"/>
              </a:rPr>
              <a:t>tiếng</a:t>
            </a:r>
            <a:r>
              <a:rPr lang="en-US" sz="66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6600" i="1" dirty="0" err="1">
                <a:latin typeface="+mj-lt"/>
                <a:cs typeface="Calibri" panose="020F0502020204030204" pitchFamily="34" charset="0"/>
              </a:rPr>
              <a:t>có</a:t>
            </a:r>
            <a:r>
              <a:rPr lang="en-US" sz="66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6600" i="1" dirty="0" err="1">
                <a:latin typeface="+mj-lt"/>
                <a:cs typeface="Calibri" panose="020F0502020204030204" pitchFamily="34" charset="0"/>
              </a:rPr>
              <a:t>vần</a:t>
            </a:r>
            <a:r>
              <a:rPr lang="en-US" sz="66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6600" i="1" dirty="0" err="1">
                <a:solidFill>
                  <a:srgbClr val="FF0000"/>
                </a:solidFill>
                <a:latin typeface="+mj-lt"/>
                <a:cs typeface="Calibri" panose="020F0502020204030204" pitchFamily="34" charset="0"/>
              </a:rPr>
              <a:t>iêc</a:t>
            </a:r>
            <a:r>
              <a:rPr lang="en-US" sz="6600" i="1" dirty="0">
                <a:latin typeface="+mj-lt"/>
                <a:cs typeface="Calibri" panose="020F0502020204030204" pitchFamily="34" charset="0"/>
              </a:rPr>
              <a:t>?</a:t>
            </a:r>
          </a:p>
        </p:txBody>
      </p:sp>
      <p:pic>
        <p:nvPicPr>
          <p:cNvPr id="7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754BE9EE-6C5C-4D2D-A2A6-6DABF21A1FB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1444599"/>
            <a:ext cx="609600" cy="6096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5540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powerpoint-background-35 | Hình nền, Hình ảnh, Hình">
            <a:extLst>
              <a:ext uri="{FF2B5EF4-FFF2-40B4-BE49-F238E27FC236}">
                <a16:creationId xmlns:a16="http://schemas.microsoft.com/office/drawing/2014/main" id="{B87944EB-38A7-46F9-A89E-688F4E4F36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4730"/>
            <a:ext cx="12191999" cy="64732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Heart 2">
            <a:hlinkClick r:id="rId5" action="ppaction://hlinksldjump"/>
            <a:extLst>
              <a:ext uri="{FF2B5EF4-FFF2-40B4-BE49-F238E27FC236}">
                <a16:creationId xmlns:a16="http://schemas.microsoft.com/office/drawing/2014/main" id="{506A49AB-5520-43E3-A2D2-205A44FD0EE9}"/>
              </a:ext>
            </a:extLst>
          </p:cNvPr>
          <p:cNvSpPr/>
          <p:nvPr/>
        </p:nvSpPr>
        <p:spPr>
          <a:xfrm rot="20990396">
            <a:off x="278115" y="649408"/>
            <a:ext cx="2763955" cy="1949165"/>
          </a:xfrm>
          <a:prstGeom prst="heart">
            <a:avLst/>
          </a:prstGeom>
          <a:solidFill>
            <a:srgbClr val="92D05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rgbClr val="FFFF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C131C27-BA39-4670-A469-D2D06214ED4D}"/>
              </a:ext>
            </a:extLst>
          </p:cNvPr>
          <p:cNvSpPr txBox="1"/>
          <p:nvPr/>
        </p:nvSpPr>
        <p:spPr>
          <a:xfrm>
            <a:off x="2927794" y="1225243"/>
            <a:ext cx="750218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Đọc</a:t>
            </a:r>
            <a:r>
              <a:rPr lang="en-US" sz="5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to </a:t>
            </a:r>
            <a:r>
              <a:rPr lang="en-US" sz="54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các</a:t>
            </a:r>
            <a:r>
              <a:rPr lang="en-US" sz="5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từ</a:t>
            </a:r>
            <a:r>
              <a:rPr lang="en-US" sz="5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 </a:t>
            </a:r>
            <a:r>
              <a:rPr lang="en-US" sz="5400" i="1" dirty="0" err="1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sau</a:t>
            </a:r>
            <a:r>
              <a:rPr lang="en-US" sz="5400" i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2840831-C1FD-4D2D-8FFC-B08C8FA5F66D}"/>
              </a:ext>
            </a:extLst>
          </p:cNvPr>
          <p:cNvSpPr txBox="1"/>
          <p:nvPr/>
        </p:nvSpPr>
        <p:spPr>
          <a:xfrm>
            <a:off x="2927794" y="3264259"/>
            <a:ext cx="633641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i="1" dirty="0" err="1">
                <a:latin typeface="+mj-lt"/>
                <a:cs typeface="Calibri" panose="020F0502020204030204" pitchFamily="34" charset="0"/>
              </a:rPr>
              <a:t>tiếng</a:t>
            </a:r>
            <a:r>
              <a:rPr lang="en-US" sz="60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latin typeface="+mj-lt"/>
                <a:cs typeface="Calibri" panose="020F0502020204030204" pitchFamily="34" charset="0"/>
              </a:rPr>
              <a:t>hót</a:t>
            </a:r>
            <a:endParaRPr lang="en-US" sz="6000" i="1" dirty="0">
              <a:latin typeface="+mj-lt"/>
              <a:cs typeface="Calibri" panose="020F0502020204030204" pitchFamily="34" charset="0"/>
            </a:endParaRPr>
          </a:p>
          <a:p>
            <a:pPr algn="ctr"/>
            <a:r>
              <a:rPr lang="en-US" sz="6000" i="1" dirty="0" err="1">
                <a:latin typeface="+mj-lt"/>
                <a:cs typeface="Calibri" panose="020F0502020204030204" pitchFamily="34" charset="0"/>
              </a:rPr>
              <a:t>mắt</a:t>
            </a:r>
            <a:r>
              <a:rPr lang="en-US" sz="6000" i="1" dirty="0">
                <a:latin typeface="+mj-lt"/>
                <a:cs typeface="Calibri" panose="020F0502020204030204" pitchFamily="34" charset="0"/>
              </a:rPr>
              <a:t> </a:t>
            </a:r>
            <a:r>
              <a:rPr lang="en-US" sz="6000" i="1" dirty="0" err="1">
                <a:latin typeface="+mj-lt"/>
                <a:cs typeface="Calibri" panose="020F0502020204030204" pitchFamily="34" charset="0"/>
              </a:rPr>
              <a:t>biếc</a:t>
            </a:r>
            <a:endParaRPr lang="en-US" sz="6000" i="1" dirty="0">
              <a:latin typeface="+mj-lt"/>
              <a:cs typeface="Calibri" panose="020F0502020204030204" pitchFamily="34" charset="0"/>
            </a:endParaRPr>
          </a:p>
        </p:txBody>
      </p:sp>
      <p:pic>
        <p:nvPicPr>
          <p:cNvPr id="8" name="11566775_funny-kids_by_andrew_g_preview (1) cut">
            <a:hlinkClick r:id="" action="ppaction://media"/>
            <a:extLst>
              <a:ext uri="{FF2B5EF4-FFF2-40B4-BE49-F238E27FC236}">
                <a16:creationId xmlns:a16="http://schemas.microsoft.com/office/drawing/2014/main" id="{B7347D9B-EABF-4E7A-9592-04170B59E9F7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43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2192000" y="1444599"/>
            <a:ext cx="609600" cy="609600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0" y="0"/>
            <a:ext cx="12192000" cy="457200"/>
          </a:xfrm>
          <a:prstGeom prst="rect">
            <a:avLst/>
          </a:prstGeom>
          <a:solidFill>
            <a:srgbClr val="FF770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0609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676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3">
            <a:extLst>
              <a:ext uri="{FF2B5EF4-FFF2-40B4-BE49-F238E27FC236}">
                <a16:creationId xmlns:a16="http://schemas.microsoft.com/office/drawing/2014/main" id="{7E3F17A4-72AA-425B-AFF8-95F918F01962}"/>
              </a:ext>
            </a:extLst>
          </p:cNvPr>
          <p:cNvSpPr txBox="1"/>
          <p:nvPr/>
        </p:nvSpPr>
        <p:spPr>
          <a:xfrm>
            <a:off x="2458042" y="837985"/>
            <a:ext cx="727591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6000" b="1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Bài</a:t>
            </a:r>
            <a:r>
              <a:rPr lang="en-US" altLang="zh-CN" sz="6000" b="1" dirty="0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 84:  ong - </a:t>
            </a:r>
            <a:r>
              <a:rPr lang="en-US" altLang="zh-CN" sz="6000" b="1" dirty="0" err="1">
                <a:solidFill>
                  <a:srgbClr val="FF0000"/>
                </a:solidFill>
                <a:ea typeface="字魂17号-萌趣果冻体" panose="02000000000000000000" pitchFamily="2" charset="-122"/>
                <a:cs typeface="Calibri" panose="020F0502020204030204" pitchFamily="34" charset="0"/>
              </a:rPr>
              <a:t>oc</a:t>
            </a:r>
            <a:endParaRPr lang="zh-CN" altLang="en-US" sz="6000" b="1" dirty="0">
              <a:solidFill>
                <a:srgbClr val="FF0000"/>
              </a:solidFill>
              <a:ea typeface="小白" panose="02010601030101010101" pitchFamily="2" charset="-122"/>
              <a:cs typeface="Calibri" panose="020F0502020204030204" pitchFamily="34" charset="0"/>
            </a:endParaRP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A962073A-F55F-48F2-B6E5-25178B08D7B4}"/>
              </a:ext>
            </a:extLst>
          </p:cNvPr>
          <p:cNvSpPr/>
          <p:nvPr/>
        </p:nvSpPr>
        <p:spPr>
          <a:xfrm>
            <a:off x="1866328" y="2578438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>
                <a:solidFill>
                  <a:srgbClr val="FF0000"/>
                </a:solidFill>
                <a:cs typeface="Calibri" panose="020F0502020204030204" pitchFamily="34" charset="0"/>
              </a:rPr>
              <a:t>ong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5097422-5FFB-41C0-9157-D7EF9C936974}"/>
              </a:ext>
            </a:extLst>
          </p:cNvPr>
          <p:cNvSpPr/>
          <p:nvPr/>
        </p:nvSpPr>
        <p:spPr>
          <a:xfrm>
            <a:off x="6856185" y="2578437"/>
            <a:ext cx="3469489" cy="2425915"/>
          </a:xfrm>
          <a:prstGeom prst="ellipse">
            <a:avLst/>
          </a:prstGeom>
          <a:solidFill>
            <a:schemeClr val="accent4">
              <a:lumMod val="20000"/>
              <a:lumOff val="80000"/>
            </a:schemeClr>
          </a:solidFill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lIns="91431" tIns="45716" rIns="91431" bIns="45716" rtlCol="0" anchor="ctr"/>
          <a:lstStyle/>
          <a:p>
            <a:pPr algn="ctr"/>
            <a:r>
              <a:rPr lang="en-US" sz="7200" b="1" dirty="0" err="1">
                <a:solidFill>
                  <a:srgbClr val="FF0000"/>
                </a:solidFill>
                <a:cs typeface="Calibri" panose="020F0502020204030204" pitchFamily="34" charset="0"/>
              </a:rPr>
              <a:t>oc</a:t>
            </a:r>
            <a:endParaRPr lang="en-US" sz="7200" b="1" dirty="0">
              <a:solidFill>
                <a:srgbClr val="FF0000"/>
              </a:solidFill>
              <a:cs typeface="Calibri" panose="020F050202020403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7333" l="0" r="96889">
                        <a14:foregroundMark x1="32000" y1="68000" x2="32000" y2="68000"/>
                        <a14:foregroundMark x1="47111" y1="69778" x2="47111" y2="69778"/>
                        <a14:foregroundMark x1="34667" y1="60889" x2="28000" y2="72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030" y="-131229"/>
            <a:ext cx="1067461" cy="1067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2485</TotalTime>
  <Words>334</Words>
  <Application>Microsoft Office PowerPoint</Application>
  <PresentationFormat>Widescreen</PresentationFormat>
  <Paragraphs>73</Paragraphs>
  <Slides>29</Slides>
  <Notes>4</Notes>
  <HiddenSlides>0</HiddenSlides>
  <MMClips>7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0" baseType="lpstr">
      <vt:lpstr>UTM Avo</vt:lpstr>
      <vt:lpstr>字魂17号-萌趣果冻体</vt:lpstr>
      <vt:lpstr>等线</vt:lpstr>
      <vt:lpstr>Times New Roman</vt:lpstr>
      <vt:lpstr>Lato Regular</vt:lpstr>
      <vt:lpstr>小白</vt:lpstr>
      <vt:lpstr>Arial</vt:lpstr>
      <vt:lpstr>.VnAvant</vt:lpstr>
      <vt:lpstr>Calibri</vt:lpstr>
      <vt:lpstr>Cambria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90</cp:revision>
  <dcterms:created xsi:type="dcterms:W3CDTF">2021-11-01T08:16:43Z</dcterms:created>
  <dcterms:modified xsi:type="dcterms:W3CDTF">2023-12-25T05:05:12Z</dcterms:modified>
</cp:coreProperties>
</file>