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94" r:id="rId3"/>
    <p:sldId id="295" r:id="rId4"/>
    <p:sldId id="296" r:id="rId5"/>
    <p:sldId id="301" r:id="rId6"/>
    <p:sldId id="297" r:id="rId7"/>
    <p:sldId id="300" r:id="rId8"/>
    <p:sldId id="302" r:id="rId9"/>
    <p:sldId id="307" r:id="rId10"/>
    <p:sldId id="336" r:id="rId11"/>
    <p:sldId id="310" r:id="rId12"/>
    <p:sldId id="311" r:id="rId13"/>
    <p:sldId id="260" r:id="rId14"/>
    <p:sldId id="312" r:id="rId15"/>
    <p:sldId id="318" r:id="rId16"/>
    <p:sldId id="262" r:id="rId17"/>
    <p:sldId id="313" r:id="rId18"/>
    <p:sldId id="293" r:id="rId19"/>
    <p:sldId id="315" r:id="rId20"/>
    <p:sldId id="316" r:id="rId21"/>
    <p:sldId id="335" r:id="rId22"/>
    <p:sldId id="309" r:id="rId23"/>
    <p:sldId id="263" r:id="rId24"/>
    <p:sldId id="319" r:id="rId25"/>
    <p:sldId id="320" r:id="rId26"/>
    <p:sldId id="321" r:id="rId27"/>
    <p:sldId id="327" r:id="rId28"/>
    <p:sldId id="328" r:id="rId29"/>
    <p:sldId id="322" r:id="rId30"/>
    <p:sldId id="323" r:id="rId31"/>
    <p:sldId id="324" r:id="rId32"/>
    <p:sldId id="334" r:id="rId33"/>
    <p:sldId id="329" r:id="rId34"/>
    <p:sldId id="326" r:id="rId35"/>
    <p:sldId id="330" r:id="rId36"/>
    <p:sldId id="337" r:id="rId37"/>
    <p:sldId id="331" r:id="rId38"/>
    <p:sldId id="332" r:id="rId39"/>
  </p:sldIdLst>
  <p:sldSz cx="18288000" cy="10287000"/>
  <p:notesSz cx="6858000" cy="9144000"/>
  <p:embeddedFontLst>
    <p:embeddedFont>
      <p:font typeface="Calibri" pitchFamily="34" charset="0"/>
      <p:regular r:id="rId41"/>
      <p:bold r:id="rId42"/>
      <p:italic r:id="rId43"/>
      <p:boldItalic r:id="rId44"/>
    </p:embeddedFont>
    <p:embeddedFont>
      <p:font typeface="Tahoma" pitchFamily="34" charset="0"/>
      <p:regular r:id="rId45"/>
      <p:bold r:id="rId46"/>
    </p:embeddedFont>
    <p:embeddedFont>
      <p:font typeface="Alegreya Sans SC Black" charset="0"/>
      <p:regular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CCFF99"/>
    <a:srgbClr val="003300"/>
    <a:srgbClr val="FCDE2C"/>
    <a:srgbClr val="FFD653"/>
    <a:srgbClr val="00CC00"/>
    <a:srgbClr val="99FF33"/>
    <a:srgbClr val="663300"/>
    <a:srgbClr val="F8A9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A5F49-C273-45E3-A5F7-ADBF923935FA}" type="datetimeFigureOut">
              <a:rPr lang="en-US" smtClean="0"/>
              <a:t>12/12/2022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84F96-5C9A-479A-BCF6-7F5CE8033E92}" type="slidenum">
              <a:rPr lang="en-US" smtClean="0"/>
              <a:t>‹#›</a:t>
            </a:fld>
            <a:endParaRPr lang="en-US"/>
          </a:p>
        </p:txBody>
      </p:sp>
    </p:spTree>
    <p:extLst>
      <p:ext uri="{BB962C8B-B14F-4D97-AF65-F5344CB8AC3E}">
        <p14:creationId xmlns:p14="http://schemas.microsoft.com/office/powerpoint/2010/main" val="3074161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Giới thiệu trò chơi: “Hãy giúp Kam phục vụ khách hàng buổi sáng nay bạn nhé!”</a:t>
            </a:r>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2</a:t>
            </a:fld>
            <a:endParaRPr lang="en-US"/>
          </a:p>
        </p:txBody>
      </p:sp>
    </p:spTree>
    <p:extLst>
      <p:ext uri="{BB962C8B-B14F-4D97-AF65-F5344CB8AC3E}">
        <p14:creationId xmlns:p14="http://schemas.microsoft.com/office/powerpoint/2010/main" val="1269253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Cách chơi:</a:t>
            </a:r>
            <a:br>
              <a:rPr lang="vi-VN" dirty="0"/>
            </a:br>
            <a:r>
              <a:rPr lang="vi-VN" dirty="0"/>
              <a:t>- Thầy cô gọi 1 em HS đóng là người phục vụ, 1 em HS là khách hàng</a:t>
            </a:r>
            <a:br>
              <a:rPr lang="vi-VN" dirty="0"/>
            </a:br>
            <a:r>
              <a:rPr lang="vi-VN" dirty="0"/>
              <a:t>- Yêu cầu e đóng khách hàng chọn đồ uống –&gt; kích đồ uống ra câu hỏi -&gt; Em đóng người phục vụ thực hiện bằng cách trả lời câu hỏi</a:t>
            </a:r>
            <a:br>
              <a:rPr lang="vi-VN" dirty="0"/>
            </a:br>
            <a:r>
              <a:rPr lang="vi-VN" dirty="0"/>
              <a:t>- Kích vào mũi tên để quay về thực đơn</a:t>
            </a:r>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4</a:t>
            </a:fld>
            <a:endParaRPr lang="en-US"/>
          </a:p>
        </p:txBody>
      </p:sp>
    </p:spTree>
    <p:extLst>
      <p:ext uri="{BB962C8B-B14F-4D97-AF65-F5344CB8AC3E}">
        <p14:creationId xmlns:p14="http://schemas.microsoft.com/office/powerpoint/2010/main" val="539673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Ấn đáp án sai -&gt; nhạc sai</a:t>
            </a:r>
            <a:br>
              <a:rPr lang="vi-VN" dirty="0"/>
            </a:br>
            <a:r>
              <a:rPr lang="vi-VN" dirty="0"/>
              <a:t>Ấn đáp án đúng -&gt; nhạc đúng và chứng nhận hoàn thành xuất sắc nhiệm vụ</a:t>
            </a:r>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5</a:t>
            </a:fld>
            <a:endParaRPr lang="en-US"/>
          </a:p>
        </p:txBody>
      </p:sp>
    </p:spTree>
    <p:extLst>
      <p:ext uri="{BB962C8B-B14F-4D97-AF65-F5344CB8AC3E}">
        <p14:creationId xmlns:p14="http://schemas.microsoft.com/office/powerpoint/2010/main" val="1111762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36</a:t>
            </a:fld>
            <a:endParaRPr lang="en-US"/>
          </a:p>
        </p:txBody>
      </p:sp>
    </p:spTree>
    <p:extLst>
      <p:ext uri="{BB962C8B-B14F-4D97-AF65-F5344CB8AC3E}">
        <p14:creationId xmlns:p14="http://schemas.microsoft.com/office/powerpoint/2010/main" val="2159189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4717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982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9062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3127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2752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5177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089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6554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87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588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7584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8642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573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077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8376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482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3779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209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0747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7321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0727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41391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727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424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414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4605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573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7637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8233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0030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4635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23430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2558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00235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043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7126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34"/>
        <p:cNvGrpSpPr/>
        <p:nvPr/>
      </p:nvGrpSpPr>
      <p:grpSpPr>
        <a:xfrm>
          <a:off x="0" y="0"/>
          <a:ext cx="0" cy="0"/>
          <a:chOff x="0" y="0"/>
          <a:chExt cx="0" cy="0"/>
        </a:xfrm>
      </p:grpSpPr>
      <p:grpSp>
        <p:nvGrpSpPr>
          <p:cNvPr id="735" name="Google Shape;735;p21"/>
          <p:cNvGrpSpPr/>
          <p:nvPr/>
        </p:nvGrpSpPr>
        <p:grpSpPr>
          <a:xfrm rot="-2241120">
            <a:off x="17476996" y="749240"/>
            <a:ext cx="335066" cy="471468"/>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38" name="Google Shape;738;p21"/>
          <p:cNvGrpSpPr/>
          <p:nvPr/>
        </p:nvGrpSpPr>
        <p:grpSpPr>
          <a:xfrm rot="-2700000">
            <a:off x="984530" y="920897"/>
            <a:ext cx="209226" cy="294396"/>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1" name="Google Shape;741;p21"/>
          <p:cNvGrpSpPr/>
          <p:nvPr/>
        </p:nvGrpSpPr>
        <p:grpSpPr>
          <a:xfrm rot="3488692">
            <a:off x="17496575" y="1667975"/>
            <a:ext cx="1801646" cy="2484941"/>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5" name="Google Shape;745;p21"/>
          <p:cNvGrpSpPr/>
          <p:nvPr/>
        </p:nvGrpSpPr>
        <p:grpSpPr>
          <a:xfrm rot="3488692">
            <a:off x="-852525" y="2479975"/>
            <a:ext cx="1801646" cy="2484941"/>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49" name="Google Shape;749;p21"/>
          <p:cNvSpPr/>
          <p:nvPr/>
        </p:nvSpPr>
        <p:spPr>
          <a:xfrm>
            <a:off x="623400" y="6912178"/>
            <a:ext cx="287700" cy="151151"/>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0" name="Google Shape;750;p21"/>
          <p:cNvSpPr/>
          <p:nvPr/>
        </p:nvSpPr>
        <p:spPr>
          <a:xfrm>
            <a:off x="15090227" y="9061702"/>
            <a:ext cx="287700" cy="151151"/>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51" name="Google Shape;751;p21"/>
          <p:cNvGrpSpPr/>
          <p:nvPr/>
        </p:nvGrpSpPr>
        <p:grpSpPr>
          <a:xfrm rot="3488692">
            <a:off x="7840426" y="8216101"/>
            <a:ext cx="1801646" cy="2484941"/>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55" name="Google Shape;755;p21"/>
          <p:cNvSpPr/>
          <p:nvPr/>
        </p:nvSpPr>
        <p:spPr>
          <a:xfrm>
            <a:off x="3385001" y="9383002"/>
            <a:ext cx="287700" cy="151151"/>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6" name="Google Shape;756;p21"/>
          <p:cNvSpPr/>
          <p:nvPr/>
        </p:nvSpPr>
        <p:spPr>
          <a:xfrm>
            <a:off x="11574450" y="9383002"/>
            <a:ext cx="287700" cy="151151"/>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7" name="Google Shape;757;p21"/>
          <p:cNvSpPr txBox="1">
            <a:spLocks noGrp="1"/>
          </p:cNvSpPr>
          <p:nvPr>
            <p:ph type="title"/>
          </p:nvPr>
        </p:nvSpPr>
        <p:spPr>
          <a:xfrm>
            <a:off x="623400" y="890051"/>
            <a:ext cx="170412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290828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734"/>
        <p:cNvGrpSpPr/>
        <p:nvPr/>
      </p:nvGrpSpPr>
      <p:grpSpPr>
        <a:xfrm>
          <a:off x="0" y="0"/>
          <a:ext cx="0" cy="0"/>
          <a:chOff x="0" y="0"/>
          <a:chExt cx="0" cy="0"/>
        </a:xfrm>
      </p:grpSpPr>
      <p:grpSp>
        <p:nvGrpSpPr>
          <p:cNvPr id="735" name="Google Shape;735;p21"/>
          <p:cNvGrpSpPr/>
          <p:nvPr/>
        </p:nvGrpSpPr>
        <p:grpSpPr>
          <a:xfrm rot="-2241120">
            <a:off x="17476996" y="749240"/>
            <a:ext cx="335066" cy="471468"/>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38" name="Google Shape;738;p21"/>
          <p:cNvGrpSpPr/>
          <p:nvPr/>
        </p:nvGrpSpPr>
        <p:grpSpPr>
          <a:xfrm rot="-2700000">
            <a:off x="984530" y="920897"/>
            <a:ext cx="209226" cy="294396"/>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1" name="Google Shape;741;p21"/>
          <p:cNvGrpSpPr/>
          <p:nvPr/>
        </p:nvGrpSpPr>
        <p:grpSpPr>
          <a:xfrm rot="3488692">
            <a:off x="17496575" y="1667975"/>
            <a:ext cx="1801646" cy="2484941"/>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5" name="Google Shape;745;p21"/>
          <p:cNvGrpSpPr/>
          <p:nvPr/>
        </p:nvGrpSpPr>
        <p:grpSpPr>
          <a:xfrm rot="3488692">
            <a:off x="-852525" y="2479975"/>
            <a:ext cx="1801646" cy="2484941"/>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49" name="Google Shape;749;p21"/>
          <p:cNvSpPr/>
          <p:nvPr/>
        </p:nvSpPr>
        <p:spPr>
          <a:xfrm>
            <a:off x="623400" y="6912178"/>
            <a:ext cx="287700" cy="151151"/>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0" name="Google Shape;750;p21"/>
          <p:cNvSpPr/>
          <p:nvPr/>
        </p:nvSpPr>
        <p:spPr>
          <a:xfrm>
            <a:off x="15090227" y="9061702"/>
            <a:ext cx="287700" cy="151151"/>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51" name="Google Shape;751;p21"/>
          <p:cNvGrpSpPr/>
          <p:nvPr/>
        </p:nvGrpSpPr>
        <p:grpSpPr>
          <a:xfrm rot="3488692">
            <a:off x="7840426" y="8216101"/>
            <a:ext cx="1801646" cy="2484941"/>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55" name="Google Shape;755;p21"/>
          <p:cNvSpPr/>
          <p:nvPr/>
        </p:nvSpPr>
        <p:spPr>
          <a:xfrm>
            <a:off x="3385001" y="9383002"/>
            <a:ext cx="287700" cy="151151"/>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6" name="Google Shape;756;p21"/>
          <p:cNvSpPr/>
          <p:nvPr/>
        </p:nvSpPr>
        <p:spPr>
          <a:xfrm>
            <a:off x="11574450" y="9383002"/>
            <a:ext cx="287700" cy="151151"/>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7" name="Google Shape;757;p21"/>
          <p:cNvSpPr txBox="1">
            <a:spLocks noGrp="1"/>
          </p:cNvSpPr>
          <p:nvPr>
            <p:ph type="title"/>
          </p:nvPr>
        </p:nvSpPr>
        <p:spPr>
          <a:xfrm>
            <a:off x="623400" y="890051"/>
            <a:ext cx="170412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06238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734"/>
        <p:cNvGrpSpPr/>
        <p:nvPr/>
      </p:nvGrpSpPr>
      <p:grpSpPr>
        <a:xfrm>
          <a:off x="0" y="0"/>
          <a:ext cx="0" cy="0"/>
          <a:chOff x="0" y="0"/>
          <a:chExt cx="0" cy="0"/>
        </a:xfrm>
      </p:grpSpPr>
      <p:grpSp>
        <p:nvGrpSpPr>
          <p:cNvPr id="735" name="Google Shape;735;p21"/>
          <p:cNvGrpSpPr/>
          <p:nvPr/>
        </p:nvGrpSpPr>
        <p:grpSpPr>
          <a:xfrm rot="-2241120">
            <a:off x="17476996" y="749240"/>
            <a:ext cx="335066" cy="471468"/>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38" name="Google Shape;738;p21"/>
          <p:cNvGrpSpPr/>
          <p:nvPr/>
        </p:nvGrpSpPr>
        <p:grpSpPr>
          <a:xfrm rot="-2700000">
            <a:off x="984530" y="920897"/>
            <a:ext cx="209226" cy="294396"/>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1" name="Google Shape;741;p21"/>
          <p:cNvGrpSpPr/>
          <p:nvPr/>
        </p:nvGrpSpPr>
        <p:grpSpPr>
          <a:xfrm rot="3488692">
            <a:off x="17496575" y="1667975"/>
            <a:ext cx="1801646" cy="2484941"/>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5" name="Google Shape;745;p21"/>
          <p:cNvGrpSpPr/>
          <p:nvPr/>
        </p:nvGrpSpPr>
        <p:grpSpPr>
          <a:xfrm rot="3488692">
            <a:off x="-852525" y="2479975"/>
            <a:ext cx="1801646" cy="2484941"/>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49" name="Google Shape;749;p21"/>
          <p:cNvSpPr/>
          <p:nvPr/>
        </p:nvSpPr>
        <p:spPr>
          <a:xfrm>
            <a:off x="623400" y="6912178"/>
            <a:ext cx="287700" cy="151151"/>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0" name="Google Shape;750;p21"/>
          <p:cNvSpPr/>
          <p:nvPr/>
        </p:nvSpPr>
        <p:spPr>
          <a:xfrm>
            <a:off x="15090227" y="9061702"/>
            <a:ext cx="287700" cy="151151"/>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51" name="Google Shape;751;p21"/>
          <p:cNvGrpSpPr/>
          <p:nvPr/>
        </p:nvGrpSpPr>
        <p:grpSpPr>
          <a:xfrm rot="3488692">
            <a:off x="7840426" y="8216101"/>
            <a:ext cx="1801646" cy="2484941"/>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55" name="Google Shape;755;p21"/>
          <p:cNvSpPr/>
          <p:nvPr/>
        </p:nvSpPr>
        <p:spPr>
          <a:xfrm>
            <a:off x="3385001" y="9383002"/>
            <a:ext cx="287700" cy="151151"/>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6" name="Google Shape;756;p21"/>
          <p:cNvSpPr/>
          <p:nvPr/>
        </p:nvSpPr>
        <p:spPr>
          <a:xfrm>
            <a:off x="11574450" y="9383002"/>
            <a:ext cx="287700" cy="151151"/>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7" name="Google Shape;757;p21"/>
          <p:cNvSpPr txBox="1">
            <a:spLocks noGrp="1"/>
          </p:cNvSpPr>
          <p:nvPr>
            <p:ph type="title"/>
          </p:nvPr>
        </p:nvSpPr>
        <p:spPr>
          <a:xfrm>
            <a:off x="623400" y="890051"/>
            <a:ext cx="170412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5022919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734"/>
        <p:cNvGrpSpPr/>
        <p:nvPr/>
      </p:nvGrpSpPr>
      <p:grpSpPr>
        <a:xfrm>
          <a:off x="0" y="0"/>
          <a:ext cx="0" cy="0"/>
          <a:chOff x="0" y="0"/>
          <a:chExt cx="0" cy="0"/>
        </a:xfrm>
      </p:grpSpPr>
      <p:grpSp>
        <p:nvGrpSpPr>
          <p:cNvPr id="735" name="Google Shape;735;p21"/>
          <p:cNvGrpSpPr/>
          <p:nvPr/>
        </p:nvGrpSpPr>
        <p:grpSpPr>
          <a:xfrm rot="-2241120">
            <a:off x="17476996" y="749240"/>
            <a:ext cx="335066" cy="471468"/>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38" name="Google Shape;738;p21"/>
          <p:cNvGrpSpPr/>
          <p:nvPr/>
        </p:nvGrpSpPr>
        <p:grpSpPr>
          <a:xfrm rot="-2700000">
            <a:off x="984530" y="920897"/>
            <a:ext cx="209226" cy="294396"/>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1" name="Google Shape;741;p21"/>
          <p:cNvGrpSpPr/>
          <p:nvPr/>
        </p:nvGrpSpPr>
        <p:grpSpPr>
          <a:xfrm rot="3488692">
            <a:off x="17496575" y="1667975"/>
            <a:ext cx="1801646" cy="2484941"/>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5" name="Google Shape;745;p21"/>
          <p:cNvGrpSpPr/>
          <p:nvPr/>
        </p:nvGrpSpPr>
        <p:grpSpPr>
          <a:xfrm rot="3488692">
            <a:off x="-852525" y="2479975"/>
            <a:ext cx="1801646" cy="2484941"/>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49" name="Google Shape;749;p21"/>
          <p:cNvSpPr/>
          <p:nvPr/>
        </p:nvSpPr>
        <p:spPr>
          <a:xfrm>
            <a:off x="623400" y="6912178"/>
            <a:ext cx="287700" cy="151151"/>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0" name="Google Shape;750;p21"/>
          <p:cNvSpPr/>
          <p:nvPr/>
        </p:nvSpPr>
        <p:spPr>
          <a:xfrm>
            <a:off x="15090227" y="9061702"/>
            <a:ext cx="287700" cy="151151"/>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51" name="Google Shape;751;p21"/>
          <p:cNvGrpSpPr/>
          <p:nvPr/>
        </p:nvGrpSpPr>
        <p:grpSpPr>
          <a:xfrm rot="3488692">
            <a:off x="7840426" y="8216101"/>
            <a:ext cx="1801646" cy="2484941"/>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55" name="Google Shape;755;p21"/>
          <p:cNvSpPr/>
          <p:nvPr/>
        </p:nvSpPr>
        <p:spPr>
          <a:xfrm>
            <a:off x="3385001" y="9383002"/>
            <a:ext cx="287700" cy="151151"/>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6" name="Google Shape;756;p21"/>
          <p:cNvSpPr/>
          <p:nvPr/>
        </p:nvSpPr>
        <p:spPr>
          <a:xfrm>
            <a:off x="11574450" y="9383002"/>
            <a:ext cx="287700" cy="151151"/>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7" name="Google Shape;757;p21"/>
          <p:cNvSpPr txBox="1">
            <a:spLocks noGrp="1"/>
          </p:cNvSpPr>
          <p:nvPr>
            <p:ph type="title"/>
          </p:nvPr>
        </p:nvSpPr>
        <p:spPr>
          <a:xfrm>
            <a:off x="623400" y="890051"/>
            <a:ext cx="170412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945643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857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387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1951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4172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hyperlink" Target="http://www.paopoi.xyz/"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Google Shape;17;p23">
            <a:extLst>
              <a:ext uri="{FF2B5EF4-FFF2-40B4-BE49-F238E27FC236}">
                <a16:creationId xmlns:a16="http://schemas.microsoft.com/office/drawing/2014/main" xmlns="" id="{92BDDE4B-8847-413A-AB51-CECEBA2DE071}"/>
              </a:ext>
            </a:extLst>
          </p:cNvPr>
          <p:cNvSpPr txBox="1"/>
          <p:nvPr userDrawn="1"/>
        </p:nvSpPr>
        <p:spPr>
          <a:xfrm>
            <a:off x="6511389" y="10452691"/>
            <a:ext cx="668528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dirty="0">
                <a:solidFill>
                  <a:schemeClr val="dk1"/>
                </a:solidFill>
                <a:latin typeface="Calibri"/>
                <a:ea typeface="Calibri"/>
                <a:cs typeface="Calibri"/>
                <a:sym typeface="Calibri"/>
              </a:rPr>
              <a:t>Kho template </a:t>
            </a:r>
            <a:r>
              <a:rPr lang="en-US" sz="2000" b="1" i="0" u="none" strike="noStrike" cap="none" dirty="0" err="1">
                <a:solidFill>
                  <a:schemeClr val="dk1"/>
                </a:solidFill>
                <a:latin typeface="Calibri"/>
                <a:ea typeface="Calibri"/>
                <a:cs typeface="Calibri"/>
                <a:sym typeface="Calibri"/>
              </a:rPr>
              <a:t>powerpoint</a:t>
            </a:r>
            <a:r>
              <a:rPr lang="en-US" sz="2000" b="1" i="0" u="none" strike="noStrike" cap="none" dirty="0">
                <a:solidFill>
                  <a:schemeClr val="dk1"/>
                </a:solidFill>
                <a:latin typeface="Calibri"/>
                <a:ea typeface="Calibri"/>
                <a:cs typeface="Calibri"/>
                <a:sym typeface="Calibri"/>
              </a:rPr>
              <a:t> </a:t>
            </a:r>
            <a:r>
              <a:rPr lang="en-US" sz="2000" b="1" i="0" u="none" strike="noStrike" cap="none" dirty="0" err="1">
                <a:solidFill>
                  <a:schemeClr val="dk1"/>
                </a:solidFill>
                <a:latin typeface="Calibri"/>
                <a:ea typeface="Calibri"/>
                <a:cs typeface="Calibri"/>
                <a:sym typeface="Calibri"/>
              </a:rPr>
              <a:t>cho</a:t>
            </a:r>
            <a:r>
              <a:rPr lang="en-US" sz="2000" b="1" i="0" u="none" strike="noStrike" cap="none" dirty="0">
                <a:solidFill>
                  <a:schemeClr val="dk1"/>
                </a:solidFill>
                <a:latin typeface="Calibri"/>
                <a:ea typeface="Calibri"/>
                <a:cs typeface="Calibri"/>
                <a:sym typeface="Calibri"/>
              </a:rPr>
              <a:t> </a:t>
            </a:r>
            <a:r>
              <a:rPr lang="en-US" sz="2000" b="1" i="0" u="none" strike="noStrike" cap="none" dirty="0" err="1">
                <a:solidFill>
                  <a:schemeClr val="dk1"/>
                </a:solidFill>
                <a:latin typeface="Calibri"/>
                <a:ea typeface="Calibri"/>
                <a:cs typeface="Calibri"/>
                <a:sym typeface="Calibri"/>
              </a:rPr>
              <a:t>người</a:t>
            </a:r>
            <a:r>
              <a:rPr lang="en-US" sz="2000" b="1" i="0" u="none" strike="noStrike" cap="none" dirty="0">
                <a:solidFill>
                  <a:schemeClr val="dk1"/>
                </a:solidFill>
                <a:latin typeface="Calibri"/>
                <a:ea typeface="Calibri"/>
                <a:cs typeface="Calibri"/>
                <a:sym typeface="Calibri"/>
              </a:rPr>
              <a:t> </a:t>
            </a:r>
            <a:r>
              <a:rPr lang="en-US" sz="2000" b="1" i="0" u="none" strike="noStrike" cap="none" dirty="0" err="1">
                <a:solidFill>
                  <a:schemeClr val="dk1"/>
                </a:solidFill>
                <a:latin typeface="Calibri"/>
                <a:ea typeface="Calibri"/>
                <a:cs typeface="Calibri"/>
                <a:sym typeface="Calibri"/>
              </a:rPr>
              <a:t>Việt</a:t>
            </a:r>
            <a:r>
              <a:rPr lang="en-US" sz="2000" b="1" i="0" u="none" strike="noStrike" cap="none" dirty="0">
                <a:solidFill>
                  <a:schemeClr val="dk1"/>
                </a:solidFill>
                <a:latin typeface="Calibri"/>
                <a:ea typeface="Calibri"/>
                <a:cs typeface="Calibri"/>
                <a:sym typeface="Calibri"/>
              </a:rPr>
              <a:t> : </a:t>
            </a:r>
            <a:r>
              <a:rPr lang="en-US" sz="2000" b="1" i="0" u="sng" strike="noStrike" cap="none" dirty="0">
                <a:solidFill>
                  <a:schemeClr val="dk1"/>
                </a:solidFill>
                <a:latin typeface="Calibri"/>
                <a:ea typeface="Calibri"/>
                <a:cs typeface="Calibri"/>
                <a:sym typeface="Calibri"/>
                <a:hlinkClick r:id="rId57">
                  <a:extLst>
                    <a:ext uri="{A12FA001-AC4F-418D-AE19-62706E023703}">
                      <ahyp:hlinkClr xmlns:ahyp="http://schemas.microsoft.com/office/drawing/2018/hyperlinkcolor" xmlns="" val="tx"/>
                    </a:ext>
                  </a:extLst>
                </a:hlinkClick>
              </a:rPr>
              <a:t>www.paopoi.xyz</a:t>
            </a:r>
            <a:r>
              <a:rPr lang="en-US" sz="2000" b="1" i="0" u="none" strike="noStrike" cap="none" dirty="0">
                <a:solidFill>
                  <a:schemeClr val="dk1"/>
                </a:solidFill>
                <a:latin typeface="Calibri"/>
                <a:ea typeface="Calibri"/>
                <a:cs typeface="Calibri"/>
                <a:sym typeface="Calibri"/>
              </a:rPr>
              <a:t>  </a:t>
            </a:r>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711" r:id="rId3"/>
    <p:sldLayoutId id="2147483710" r:id="rId4"/>
    <p:sldLayoutId id="2147483709" r:id="rId5"/>
    <p:sldLayoutId id="2147483705" r:id="rId6"/>
    <p:sldLayoutId id="2147483703" r:id="rId7"/>
    <p:sldLayoutId id="2147483702" r:id="rId8"/>
    <p:sldLayoutId id="2147483701" r:id="rId9"/>
    <p:sldLayoutId id="2147483700" r:id="rId10"/>
    <p:sldLayoutId id="2147483699" r:id="rId11"/>
    <p:sldLayoutId id="2147483651" r:id="rId12"/>
    <p:sldLayoutId id="2147483652" r:id="rId13"/>
    <p:sldLayoutId id="2147483653" r:id="rId14"/>
    <p:sldLayoutId id="2147483654" r:id="rId15"/>
    <p:sldLayoutId id="2147483655" r:id="rId16"/>
    <p:sldLayoutId id="2147483740" r:id="rId17"/>
    <p:sldLayoutId id="2147483739" r:id="rId18"/>
    <p:sldLayoutId id="2147483738" r:id="rId19"/>
    <p:sldLayoutId id="2147483737" r:id="rId20"/>
    <p:sldLayoutId id="2147483736" r:id="rId21"/>
    <p:sldLayoutId id="2147483735" r:id="rId22"/>
    <p:sldLayoutId id="2147483734" r:id="rId23"/>
    <p:sldLayoutId id="2147483733" r:id="rId24"/>
    <p:sldLayoutId id="2147483732" r:id="rId25"/>
    <p:sldLayoutId id="2147483731" r:id="rId26"/>
    <p:sldLayoutId id="2147483730" r:id="rId27"/>
    <p:sldLayoutId id="2147483729" r:id="rId28"/>
    <p:sldLayoutId id="2147483728" r:id="rId29"/>
    <p:sldLayoutId id="2147483727" r:id="rId30"/>
    <p:sldLayoutId id="2147483726" r:id="rId31"/>
    <p:sldLayoutId id="2147483725" r:id="rId32"/>
    <p:sldLayoutId id="2147483724" r:id="rId33"/>
    <p:sldLayoutId id="2147483723" r:id="rId34"/>
    <p:sldLayoutId id="2147483722" r:id="rId35"/>
    <p:sldLayoutId id="2147483721" r:id="rId36"/>
    <p:sldLayoutId id="2147483720" r:id="rId37"/>
    <p:sldLayoutId id="2147483716" r:id="rId38"/>
    <p:sldLayoutId id="2147483715" r:id="rId39"/>
    <p:sldLayoutId id="2147483714" r:id="rId40"/>
    <p:sldLayoutId id="2147483713" r:id="rId41"/>
    <p:sldLayoutId id="2147483712" r:id="rId42"/>
    <p:sldLayoutId id="2147483708" r:id="rId43"/>
    <p:sldLayoutId id="2147483707" r:id="rId44"/>
    <p:sldLayoutId id="2147483706" r:id="rId45"/>
    <p:sldLayoutId id="2147483704" r:id="rId46"/>
    <p:sldLayoutId id="2147483673" r:id="rId47"/>
    <p:sldLayoutId id="2147483656" r:id="rId48"/>
    <p:sldLayoutId id="2147483657" r:id="rId49"/>
    <p:sldLayoutId id="2147483658" r:id="rId50"/>
    <p:sldLayoutId id="2147483659" r:id="rId51"/>
    <p:sldLayoutId id="2147483698" r:id="rId52"/>
    <p:sldLayoutId id="2147483719" r:id="rId53"/>
    <p:sldLayoutId id="2147483718" r:id="rId54"/>
    <p:sldLayoutId id="2147483717" r:id="rId5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10.jpeg"/><Relationship Id="rId1" Type="http://schemas.openxmlformats.org/officeDocument/2006/relationships/slideLayout" Target="../slideLayouts/slideLayout16.xml"/><Relationship Id="rId6" Type="http://schemas.microsoft.com/office/2007/relationships/hdphoto" Target="../media/hdphoto17.wdp"/><Relationship Id="rId5" Type="http://schemas.openxmlformats.org/officeDocument/2006/relationships/image" Target="../media/image38.png"/><Relationship Id="rId4" Type="http://schemas.microsoft.com/office/2007/relationships/hdphoto" Target="../media/hdphoto16.wdp"/></Relationships>
</file>

<file path=ppt/slides/_rels/slide1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6.xml"/><Relationship Id="rId6" Type="http://schemas.openxmlformats.org/officeDocument/2006/relationships/image" Target="../media/image49.svg"/><Relationship Id="rId11" Type="http://schemas.openxmlformats.org/officeDocument/2006/relationships/image" Target="../media/image49.png"/><Relationship Id="rId5" Type="http://schemas.openxmlformats.org/officeDocument/2006/relationships/image" Target="../media/image45.png"/><Relationship Id="rId10" Type="http://schemas.microsoft.com/office/2007/relationships/hdphoto" Target="../media/hdphoto18.wdp"/><Relationship Id="rId4" Type="http://schemas.openxmlformats.org/officeDocument/2006/relationships/image" Target="../media/image44.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63.png"/><Relationship Id="rId18" Type="http://schemas.openxmlformats.org/officeDocument/2006/relationships/image" Target="../media/image66.png"/><Relationship Id="rId3" Type="http://schemas.openxmlformats.org/officeDocument/2006/relationships/image" Target="../media/image60.sv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73.svg"/><Relationship Id="rId2" Type="http://schemas.openxmlformats.org/officeDocument/2006/relationships/image" Target="../media/image55.png"/><Relationship Id="rId16" Type="http://schemas.openxmlformats.org/officeDocument/2006/relationships/image" Target="../media/image65.png"/><Relationship Id="rId20" Type="http://schemas.microsoft.com/office/2007/relationships/hdphoto" Target="../media/hdphoto19.wdp"/><Relationship Id="rId1" Type="http://schemas.openxmlformats.org/officeDocument/2006/relationships/slideLayout" Target="../slideLayouts/slideLayout16.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62.svg"/><Relationship Id="rId15" Type="http://schemas.openxmlformats.org/officeDocument/2006/relationships/image" Target="../media/image71.svg"/><Relationship Id="rId10" Type="http://schemas.openxmlformats.org/officeDocument/2006/relationships/image" Target="../media/image60.png"/><Relationship Id="rId19" Type="http://schemas.openxmlformats.org/officeDocument/2006/relationships/image" Target="../media/image67.png"/><Relationship Id="rId4" Type="http://schemas.openxmlformats.org/officeDocument/2006/relationships/image" Target="../media/image56.png"/><Relationship Id="rId9" Type="http://schemas.openxmlformats.org/officeDocument/2006/relationships/image" Target="../media/image59.png"/><Relationship Id="rId1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6.xml"/><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6.xml"/><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72.png"/><Relationship Id="rId7" Type="http://schemas.openxmlformats.org/officeDocument/2006/relationships/image" Target="../media/image48.png"/><Relationship Id="rId2" Type="http://schemas.openxmlformats.org/officeDocument/2006/relationships/image" Target="../media/image68.png"/><Relationship Id="rId1" Type="http://schemas.openxmlformats.org/officeDocument/2006/relationships/slideLayout" Target="../slideLayouts/slideLayout52.xml"/><Relationship Id="rId6" Type="http://schemas.openxmlformats.org/officeDocument/2006/relationships/image" Target="../media/image73.jpeg"/><Relationship Id="rId5" Type="http://schemas.openxmlformats.org/officeDocument/2006/relationships/image" Target="../media/image43.png"/><Relationship Id="rId10" Type="http://schemas.openxmlformats.org/officeDocument/2006/relationships/image" Target="../media/image75.png"/><Relationship Id="rId4" Type="http://schemas.openxmlformats.org/officeDocument/2006/relationships/image" Target="../media/image81.svg"/><Relationship Id="rId9" Type="http://schemas.openxmlformats.org/officeDocument/2006/relationships/image" Target="../media/image74.png"/></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3.png"/><Relationship Id="rId7" Type="http://schemas.openxmlformats.org/officeDocument/2006/relationships/image" Target="../media/image77.jpeg"/><Relationship Id="rId2" Type="http://schemas.openxmlformats.org/officeDocument/2006/relationships/image" Target="../media/image68.png"/><Relationship Id="rId1" Type="http://schemas.openxmlformats.org/officeDocument/2006/relationships/slideLayout" Target="../slideLayouts/slideLayout52.xml"/><Relationship Id="rId6" Type="http://schemas.openxmlformats.org/officeDocument/2006/relationships/image" Target="../media/image76.jpeg"/><Relationship Id="rId5" Type="http://schemas.openxmlformats.org/officeDocument/2006/relationships/image" Target="../media/image81.svg"/><Relationship Id="rId4" Type="http://schemas.openxmlformats.org/officeDocument/2006/relationships/image" Target="../media/image72.png"/><Relationship Id="rId9" Type="http://schemas.openxmlformats.org/officeDocument/2006/relationships/image" Target="../media/image7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72.png"/><Relationship Id="rId7" Type="http://schemas.openxmlformats.org/officeDocument/2006/relationships/image" Target="../media/image48.png"/><Relationship Id="rId2" Type="http://schemas.openxmlformats.org/officeDocument/2006/relationships/image" Target="../media/image68.png"/><Relationship Id="rId1" Type="http://schemas.openxmlformats.org/officeDocument/2006/relationships/slideLayout" Target="../slideLayouts/slideLayout52.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1.png"/><Relationship Id="rId4" Type="http://schemas.openxmlformats.org/officeDocument/2006/relationships/image" Target="../media/image81.sv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6.xml"/><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jpg"/><Relationship Id="rId2" Type="http://schemas.openxmlformats.org/officeDocument/2006/relationships/image" Target="../media/image86.png"/><Relationship Id="rId1" Type="http://schemas.openxmlformats.org/officeDocument/2006/relationships/slideLayout" Target="../slideLayouts/slideLayout16.xml"/><Relationship Id="rId6" Type="http://schemas.microsoft.com/office/2007/relationships/hdphoto" Target="../media/hdphoto18.wdp"/><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2.png"/><Relationship Id="rId2" Type="http://schemas.openxmlformats.org/officeDocument/2006/relationships/image" Target="../media/image86.png"/><Relationship Id="rId1" Type="http://schemas.openxmlformats.org/officeDocument/2006/relationships/slideLayout" Target="../slideLayouts/slideLayout16.xml"/><Relationship Id="rId6" Type="http://schemas.microsoft.com/office/2007/relationships/hdphoto" Target="../media/hdphoto18.wdp"/><Relationship Id="rId5" Type="http://schemas.openxmlformats.org/officeDocument/2006/relationships/image" Target="../media/image89.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87.png"/><Relationship Id="rId7" Type="http://schemas.openxmlformats.org/officeDocument/2006/relationships/image" Target="../media/image93.png"/><Relationship Id="rId2" Type="http://schemas.openxmlformats.org/officeDocument/2006/relationships/image" Target="../media/image86.png"/><Relationship Id="rId1" Type="http://schemas.openxmlformats.org/officeDocument/2006/relationships/slideLayout" Target="../slideLayouts/slideLayout16.xml"/><Relationship Id="rId6" Type="http://schemas.microsoft.com/office/2007/relationships/hdphoto" Target="../media/hdphoto18.wdp"/><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4.png"/></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7.png"/><Relationship Id="rId7" Type="http://schemas.microsoft.com/office/2007/relationships/hdphoto" Target="../media/hdphoto18.wdp"/><Relationship Id="rId2"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89.png"/><Relationship Id="rId5" Type="http://schemas.openxmlformats.org/officeDocument/2006/relationships/image" Target="../media/image95.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87.png"/><Relationship Id="rId7" Type="http://schemas.openxmlformats.org/officeDocument/2006/relationships/image" Target="../media/image93.png"/><Relationship Id="rId2" Type="http://schemas.openxmlformats.org/officeDocument/2006/relationships/image" Target="../media/image86.png"/><Relationship Id="rId1" Type="http://schemas.openxmlformats.org/officeDocument/2006/relationships/slideLayout" Target="../slideLayouts/slideLayout16.xml"/><Relationship Id="rId6" Type="http://schemas.microsoft.com/office/2007/relationships/hdphoto" Target="../media/hdphoto18.wdp"/><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7.png"/><Relationship Id="rId7" Type="http://schemas.microsoft.com/office/2007/relationships/hdphoto" Target="../media/hdphoto18.wdp"/><Relationship Id="rId2"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89.png"/><Relationship Id="rId5" Type="http://schemas.openxmlformats.org/officeDocument/2006/relationships/image" Target="../media/image95.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87.png"/><Relationship Id="rId7" Type="http://schemas.openxmlformats.org/officeDocument/2006/relationships/image" Target="../media/image93.png"/><Relationship Id="rId2" Type="http://schemas.openxmlformats.org/officeDocument/2006/relationships/image" Target="../media/image86.png"/><Relationship Id="rId1" Type="http://schemas.openxmlformats.org/officeDocument/2006/relationships/slideLayout" Target="../slideLayouts/slideLayout16.xml"/><Relationship Id="rId6" Type="http://schemas.microsoft.com/office/2007/relationships/hdphoto" Target="../media/hdphoto18.wdp"/><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microsoft.com/office/2007/relationships/hdphoto" Target="../media/hdphoto5.wdp"/><Relationship Id="rId5" Type="http://schemas.openxmlformats.org/officeDocument/2006/relationships/image" Target="../media/image9.png"/><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7.png"/><Relationship Id="rId7" Type="http://schemas.openxmlformats.org/officeDocument/2006/relationships/image" Target="../media/image96.png"/><Relationship Id="rId2" Type="http://schemas.openxmlformats.org/officeDocument/2006/relationships/image" Target="../media/image86.png"/><Relationship Id="rId1" Type="http://schemas.openxmlformats.org/officeDocument/2006/relationships/slideLayout" Target="../slideLayouts/slideLayout16.xml"/><Relationship Id="rId6" Type="http://schemas.microsoft.com/office/2007/relationships/hdphoto" Target="../media/hdphoto18.wdp"/><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7" Type="http://schemas.microsoft.com/office/2007/relationships/hdphoto" Target="../media/hdphoto18.wdp"/><Relationship Id="rId2" Type="http://schemas.openxmlformats.org/officeDocument/2006/relationships/image" Target="../media/image86.png"/><Relationship Id="rId1" Type="http://schemas.openxmlformats.org/officeDocument/2006/relationships/slideLayout" Target="../slideLayouts/slideLayout16.xml"/><Relationship Id="rId6" Type="http://schemas.openxmlformats.org/officeDocument/2006/relationships/image" Target="../media/image89.png"/><Relationship Id="rId5" Type="http://schemas.openxmlformats.org/officeDocument/2006/relationships/image" Target="../media/image97.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63.png"/><Relationship Id="rId18" Type="http://schemas.openxmlformats.org/officeDocument/2006/relationships/image" Target="../media/image66.png"/><Relationship Id="rId3" Type="http://schemas.openxmlformats.org/officeDocument/2006/relationships/image" Target="../media/image60.sv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73.svg"/><Relationship Id="rId2" Type="http://schemas.openxmlformats.org/officeDocument/2006/relationships/image" Target="../media/image55.png"/><Relationship Id="rId16" Type="http://schemas.openxmlformats.org/officeDocument/2006/relationships/image" Target="../media/image65.png"/><Relationship Id="rId20" Type="http://schemas.microsoft.com/office/2007/relationships/hdphoto" Target="../media/hdphoto19.wdp"/><Relationship Id="rId1" Type="http://schemas.openxmlformats.org/officeDocument/2006/relationships/slideLayout" Target="../slideLayouts/slideLayout16.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62.svg"/><Relationship Id="rId15" Type="http://schemas.openxmlformats.org/officeDocument/2006/relationships/image" Target="../media/image71.svg"/><Relationship Id="rId10" Type="http://schemas.openxmlformats.org/officeDocument/2006/relationships/image" Target="../media/image60.png"/><Relationship Id="rId19" Type="http://schemas.openxmlformats.org/officeDocument/2006/relationships/image" Target="../media/image67.png"/><Relationship Id="rId4" Type="http://schemas.openxmlformats.org/officeDocument/2006/relationships/image" Target="../media/image56.png"/><Relationship Id="rId9" Type="http://schemas.openxmlformats.org/officeDocument/2006/relationships/image" Target="../media/image59.png"/><Relationship Id="rId1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6.xml"/><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0.jpeg"/><Relationship Id="rId7" Type="http://schemas.microsoft.com/office/2007/relationships/hdphoto" Target="../media/hdphoto17.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8.png"/><Relationship Id="rId5" Type="http://schemas.microsoft.com/office/2007/relationships/hdphoto" Target="../media/hdphoto16.wdp"/><Relationship Id="rId10" Type="http://schemas.microsoft.com/office/2007/relationships/hdphoto" Target="../media/hdphoto21.wdp"/><Relationship Id="rId4" Type="http://schemas.openxmlformats.org/officeDocument/2006/relationships/image" Target="../media/image37.png"/><Relationship Id="rId9" Type="http://schemas.openxmlformats.org/officeDocument/2006/relationships/image" Target="../media/image101.png"/></Relationships>
</file>

<file path=ppt/slides/_rels/slide37.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18" Type="http://schemas.openxmlformats.org/officeDocument/2006/relationships/image" Target="../media/image17.png"/><Relationship Id="rId3" Type="http://schemas.openxmlformats.org/officeDocument/2006/relationships/image" Target="../media/image10.jpeg"/><Relationship Id="rId7" Type="http://schemas.openxmlformats.org/officeDocument/2006/relationships/image" Target="../media/image13.svg"/><Relationship Id="rId12" Type="http://schemas.openxmlformats.org/officeDocument/2006/relationships/slide" Target="slide6.xml"/><Relationship Id="rId17" Type="http://schemas.openxmlformats.org/officeDocument/2006/relationships/slide" Target="slide8.xml"/><Relationship Id="rId2" Type="http://schemas.openxmlformats.org/officeDocument/2006/relationships/notesSlide" Target="../notesSlides/notesSlide2.xml"/><Relationship Id="rId16" Type="http://schemas.microsoft.com/office/2007/relationships/hdphoto" Target="../media/hdphoto8.wdp"/><Relationship Id="rId1" Type="http://schemas.openxmlformats.org/officeDocument/2006/relationships/slideLayout" Target="../slideLayouts/slideLayout16.xml"/><Relationship Id="rId6" Type="http://schemas.openxmlformats.org/officeDocument/2006/relationships/image" Target="../media/image12.png"/><Relationship Id="rId11" Type="http://schemas.microsoft.com/office/2007/relationships/hdphoto" Target="../media/hdphoto7.wdp"/><Relationship Id="rId5" Type="http://schemas.microsoft.com/office/2007/relationships/hdphoto" Target="../media/hdphoto6.wdp"/><Relationship Id="rId15" Type="http://schemas.openxmlformats.org/officeDocument/2006/relationships/image" Target="../media/image16.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slide" Target="slide5.xml"/><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18" Type="http://schemas.microsoft.com/office/2007/relationships/hdphoto" Target="../media/hdphoto12.wdp"/><Relationship Id="rId3" Type="http://schemas.microsoft.com/office/2007/relationships/media" Target="../media/media2.mp3"/><Relationship Id="rId7" Type="http://schemas.openxmlformats.org/officeDocument/2006/relationships/image" Target="../media/image10.jpeg"/><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audio" Target="../media/media1.wav"/><Relationship Id="rId16" Type="http://schemas.microsoft.com/office/2007/relationships/hdphoto" Target="../media/hdphoto11.wdp"/><Relationship Id="rId1" Type="http://schemas.microsoft.com/office/2007/relationships/media" Target="../media/media1.wav"/><Relationship Id="rId6" Type="http://schemas.openxmlformats.org/officeDocument/2006/relationships/notesSlide" Target="../notesSlides/notesSlide3.xml"/><Relationship Id="rId11" Type="http://schemas.openxmlformats.org/officeDocument/2006/relationships/slide" Target="slide4.xml"/><Relationship Id="rId5" Type="http://schemas.openxmlformats.org/officeDocument/2006/relationships/slideLayout" Target="../slideLayouts/slideLayout2.xml"/><Relationship Id="rId15" Type="http://schemas.openxmlformats.org/officeDocument/2006/relationships/image" Target="../media/image22.png"/><Relationship Id="rId10" Type="http://schemas.openxmlformats.org/officeDocument/2006/relationships/image" Target="../media/image19.png"/><Relationship Id="rId19" Type="http://schemas.openxmlformats.org/officeDocument/2006/relationships/image" Target="../media/image24.png"/><Relationship Id="rId4" Type="http://schemas.openxmlformats.org/officeDocument/2006/relationships/audio" Target="../media/media2.mp3"/><Relationship Id="rId9" Type="http://schemas.microsoft.com/office/2007/relationships/hdphoto" Target="../media/hdphoto9.wdp"/><Relationship Id="rId14" Type="http://schemas.microsoft.com/office/2007/relationships/hdphoto" Target="../media/hdphoto10.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0.wdp"/><Relationship Id="rId18"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19.png"/><Relationship Id="rId12" Type="http://schemas.openxmlformats.org/officeDocument/2006/relationships/image" Target="../media/image21.png"/><Relationship Id="rId17" Type="http://schemas.microsoft.com/office/2007/relationships/hdphoto" Target="../media/hdphoto12.wdp"/><Relationship Id="rId2" Type="http://schemas.openxmlformats.org/officeDocument/2006/relationships/audio" Target="../media/media1.wav"/><Relationship Id="rId16" Type="http://schemas.openxmlformats.org/officeDocument/2006/relationships/image" Target="../media/image23.png"/><Relationship Id="rId1" Type="http://schemas.microsoft.com/office/2007/relationships/media" Target="../media/media1.wav"/><Relationship Id="rId6" Type="http://schemas.openxmlformats.org/officeDocument/2006/relationships/image" Target="../media/image10.jpeg"/><Relationship Id="rId11" Type="http://schemas.openxmlformats.org/officeDocument/2006/relationships/image" Target="../media/image20.png"/><Relationship Id="rId5" Type="http://schemas.openxmlformats.org/officeDocument/2006/relationships/slideLayout" Target="../slideLayouts/slideLayout2.xml"/><Relationship Id="rId15" Type="http://schemas.microsoft.com/office/2007/relationships/hdphoto" Target="../media/hdphoto11.wdp"/><Relationship Id="rId10" Type="http://schemas.openxmlformats.org/officeDocument/2006/relationships/slide" Target="slide4.xml"/><Relationship Id="rId4" Type="http://schemas.openxmlformats.org/officeDocument/2006/relationships/audio" Target="../media/media2.mp3"/><Relationship Id="rId9" Type="http://schemas.microsoft.com/office/2007/relationships/hdphoto" Target="../media/hdphoto13.wdp"/><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27.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47.xml"/><Relationship Id="rId5" Type="http://schemas.openxmlformats.org/officeDocument/2006/relationships/image" Target="../media/image30.png"/><Relationship Id="rId4" Type="http://schemas.microsoft.com/office/2007/relationships/hdphoto" Target="../media/hdphoto15.wdp"/></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svg"/><Relationship Id="rId7" Type="http://schemas.openxmlformats.org/officeDocument/2006/relationships/image" Target="../media/image34.jpg"/><Relationship Id="rId2"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5.svg"/><Relationship Id="rId4" Type="http://schemas.openxmlformats.org/officeDocument/2006/relationships/image" Target="../media/image32.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E33270CC-B55D-4BB0-81AA-2E6720E5E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Free Vector | Interior design of modern coffee shop with flat design | Flat  design, Modern coffee shop, Interior design presentation">
            <a:extLst>
              <a:ext uri="{FF2B5EF4-FFF2-40B4-BE49-F238E27FC236}">
                <a16:creationId xmlns:a16="http://schemas.microsoft.com/office/drawing/2014/main" xmlns="" id="{33CDC183-E2C5-43BC-8DE7-74F4CEC560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284"/>
          <a:stretch/>
        </p:blipFill>
        <p:spPr bwMode="auto">
          <a:xfrm>
            <a:off x="0" y="0"/>
            <a:ext cx="18288000" cy="6057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ไอเดีย โลโก้ 52 รายการ ในปี 2021 | โลโก้, ผลไม้, ผลไม้เสียบไม้">
            <a:extLst>
              <a:ext uri="{FF2B5EF4-FFF2-40B4-BE49-F238E27FC236}">
                <a16:creationId xmlns:a16="http://schemas.microsoft.com/office/drawing/2014/main" xmlns="" id="{DB48AC20-4B6E-40E0-BE66-4D641E380E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5200" l="9585" r="89617">
                        <a14:foregroundMark x1="38818" y1="80200" x2="52077" y2="67200"/>
                        <a14:foregroundMark x1="52077" y1="67200" x2="52236" y2="67200"/>
                        <a14:foregroundMark x1="38179" y1="79800" x2="44569" y2="70600"/>
                        <a14:foregroundMark x1="53514" y1="74000" x2="60383" y2="78800"/>
                        <a14:foregroundMark x1="70185" y1="82681" x2="70288" y2="82200"/>
                        <a14:foregroundMark x1="58147" y1="9400" x2="58147" y2="9400"/>
                        <a14:foregroundMark x1="58147" y1="9400" x2="58147" y2="9400"/>
                        <a14:foregroundMark x1="58147" y1="9400" x2="58147" y2="9400"/>
                        <a14:foregroundMark x1="66294" y1="15000" x2="58626" y2="11600"/>
                        <a14:foregroundMark x1="58626" y1="11600" x2="55911" y2="9000"/>
                        <a14:foregroundMark x1="55591" y1="9000" x2="62620" y2="12200"/>
                        <a14:foregroundMark x1="64856" y1="12800" x2="68530" y2="17400"/>
                        <a14:backgroundMark x1="23802" y1="22600" x2="31629" y2="13000"/>
                        <a14:backgroundMark x1="31629" y1="13000" x2="39297" y2="8000"/>
                        <a14:backgroundMark x1="39297" y1="8000" x2="39457" y2="8000"/>
                        <a14:backgroundMark x1="44409" y1="5800" x2="53904" y2="8177"/>
                        <a14:backgroundMark x1="69661" y1="16288" x2="81949" y2="25400"/>
                        <a14:backgroundMark x1="74121" y1="16000" x2="67252" y2="8000"/>
                        <a14:backgroundMark x1="67252" y1="8000" x2="53834" y2="1200"/>
                        <a14:backgroundMark x1="53834" y1="1200" x2="46166" y2="200"/>
                        <a14:backgroundMark x1="38339" y1="8000" x2="45527" y2="6200"/>
                        <a14:backgroundMark x1="39457" y1="4400" x2="29872" y2="5200"/>
                        <a14:backgroundMark x1="15974" y1="28600" x2="24441" y2="25600"/>
                        <a14:backgroundMark x1="24441" y1="25600" x2="25719" y2="19800"/>
                        <a14:backgroundMark x1="78594" y1="31000" x2="79073" y2="20200"/>
                        <a14:backgroundMark x1="79073" y1="20200" x2="79073" y2="20200"/>
                        <a14:backgroundMark x1="70447" y1="77600" x2="70447" y2="77600"/>
                        <a14:backgroundMark x1="61502" y1="68200" x2="69649" y2="69200"/>
                        <a14:backgroundMark x1="69649" y1="69200" x2="77476" y2="67400"/>
                        <a14:backgroundMark x1="77476" y1="67400" x2="84345" y2="58400"/>
                        <a14:backgroundMark x1="84345" y1="58400" x2="86901" y2="52000"/>
                        <a14:backgroundMark x1="75719" y1="52400" x2="77476" y2="76200"/>
                        <a14:backgroundMark x1="70447" y1="76200" x2="78594" y2="74600"/>
                        <a14:backgroundMark x1="78594" y1="74600" x2="84185" y2="68200"/>
                        <a14:backgroundMark x1="66294" y1="89800" x2="76038" y2="76200"/>
                        <a14:backgroundMark x1="12620" y1="48600" x2="20607" y2="66800"/>
                        <a14:backgroundMark x1="20607" y1="66800" x2="26518" y2="73600"/>
                        <a14:backgroundMark x1="26518" y1="73600" x2="35942" y2="72800"/>
                        <a14:backgroundMark x1="35942" y1="72800" x2="30511" y2="89200"/>
                        <a14:backgroundMark x1="16773" y1="60800" x2="33706" y2="70800"/>
                        <a14:backgroundMark x1="33706" y1="70800" x2="23482" y2="82800"/>
                        <a14:backgroundMark x1="33866" y1="85600" x2="37540" y2="95000"/>
                        <a14:backgroundMark x1="37540" y1="95000" x2="46645" y2="96800"/>
                        <a14:backgroundMark x1="46645" y1="96800" x2="55591" y2="96200"/>
                        <a14:backgroundMark x1="55591" y1="96200" x2="60064" y2="96200"/>
                        <a14:backgroundMark x1="55112" y1="8000" x2="55112" y2="8000"/>
                      </a14:backgroundRemoval>
                    </a14:imgEffect>
                  </a14:imgLayer>
                </a14:imgProps>
              </a:ext>
              <a:ext uri="{28A0092B-C50C-407E-A947-70E740481C1C}">
                <a14:useLocalDpi xmlns:a14="http://schemas.microsoft.com/office/drawing/2010/main" val="0"/>
              </a:ext>
            </a:extLst>
          </a:blip>
          <a:srcRect/>
          <a:stretch>
            <a:fillRect/>
          </a:stretch>
        </p:blipFill>
        <p:spPr bwMode="auto">
          <a:xfrm>
            <a:off x="2101786" y="1686015"/>
            <a:ext cx="6133121" cy="48986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 Cute boy barista character in apron cartoon character  illustration">
            <a:extLst>
              <a:ext uri="{FF2B5EF4-FFF2-40B4-BE49-F238E27FC236}">
                <a16:creationId xmlns:a16="http://schemas.microsoft.com/office/drawing/2014/main" xmlns="" id="{9947A04D-9C81-4DFE-AD67-8D6CB10A804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600" b="94600" l="9585" r="89617">
                        <a14:foregroundMark x1="25319" y1="53859" x2="27796" y2="64800"/>
                        <a14:foregroundMark x1="27796" y1="64800" x2="35463" y2="71200"/>
                        <a14:foregroundMark x1="35463" y1="71200" x2="62620" y2="73200"/>
                        <a14:foregroundMark x1="62620" y1="73200" x2="67239" y2="70691"/>
                        <a14:foregroundMark x1="65955" y1="61506" x2="63419" y2="58000"/>
                        <a14:foregroundMark x1="63419" y1="58000" x2="53355" y2="57600"/>
                        <a14:foregroundMark x1="44913" y1="64860" x2="37540" y2="71200"/>
                        <a14:foregroundMark x1="53355" y1="57600" x2="47970" y2="62231"/>
                        <a14:foregroundMark x1="37540" y1="71200" x2="20447" y2="74800"/>
                        <a14:foregroundMark x1="20447" y1="74800" x2="15815" y2="70200"/>
                        <a14:foregroundMark x1="60703" y1="67800" x2="46486" y2="67800"/>
                        <a14:foregroundMark x1="68972" y1="80345" x2="65016" y2="89200"/>
                        <a14:foregroundMark x1="65016" y1="89200" x2="60943" y2="92918"/>
                        <a14:foregroundMark x1="24441" y1="48000" x2="24441" y2="48000"/>
                        <a14:foregroundMark x1="24441" y1="49800" x2="23003" y2="49800"/>
                        <a14:foregroundMark x1="23642" y1="48400" x2="23642" y2="47200"/>
                        <a14:foregroundMark x1="23642" y1="45600" x2="23642" y2="51800"/>
                        <a14:foregroundMark x1="23323" y1="50200" x2="21406" y2="49800"/>
                        <a14:foregroundMark x1="17412" y1="53400" x2="17412" y2="53400"/>
                        <a14:foregroundMark x1="17412" y1="53400" x2="17412" y2="53400"/>
                        <a14:foregroundMark x1="21086" y1="57200" x2="21086" y2="56000"/>
                        <a14:backgroundMark x1="52396" y1="8000" x2="44089" y2="7200"/>
                        <a14:backgroundMark x1="44089" y1="7200" x2="33706" y2="8600"/>
                        <a14:backgroundMark x1="33706" y1="8600" x2="27796" y2="17000"/>
                        <a14:backgroundMark x1="27796" y1="17000" x2="13419" y2="54800"/>
                        <a14:backgroundMark x1="32748" y1="50600" x2="21406" y2="14800"/>
                        <a14:backgroundMark x1="21406" y1="14800" x2="21086" y2="36000"/>
                        <a14:backgroundMark x1="21086" y1="36000" x2="17732" y2="49400"/>
                        <a14:backgroundMark x1="15132" y1="53400" x2="12141" y2="58000"/>
                        <a14:backgroundMark x1="17732" y1="49400" x2="15132" y2="53400"/>
                        <a14:backgroundMark x1="12141" y1="58000" x2="11342" y2="58400"/>
                        <a14:backgroundMark x1="36102" y1="49800" x2="26518" y2="49800"/>
                        <a14:backgroundMark x1="19209" y1="53400" x2="16773" y2="54600"/>
                        <a14:backgroundMark x1="20262" y1="52881" x2="19209" y2="53400"/>
                        <a14:backgroundMark x1="22458" y1="51800" x2="20290" y2="52868"/>
                        <a14:backgroundMark x1="16773" y1="54600" x2="14058" y2="57200"/>
                        <a14:backgroundMark x1="25719" y1="40200" x2="19968" y2="46200"/>
                        <a14:backgroundMark x1="19968" y1="46200" x2="19968" y2="46400"/>
                        <a14:backgroundMark x1="36102" y1="45600" x2="34026" y2="15200"/>
                        <a14:backgroundMark x1="49361" y1="5200" x2="60543" y2="5200"/>
                        <a14:backgroundMark x1="60543" y1="5200" x2="68051" y2="8200"/>
                        <a14:backgroundMark x1="68051" y1="8200" x2="69329" y2="9200"/>
                        <a14:backgroundMark x1="51278" y1="2600" x2="39617" y2="6000"/>
                        <a14:backgroundMark x1="85623" y1="41000" x2="83387" y2="60000"/>
                        <a14:backgroundMark x1="83387" y1="60000" x2="70927" y2="77400"/>
                        <a14:backgroundMark x1="70927" y1="77400" x2="72684" y2="82600"/>
                        <a14:backgroundMark x1="80351" y1="66800" x2="73003" y2="65600"/>
                        <a14:backgroundMark x1="73003" y1="65600" x2="70927" y2="65600"/>
                        <a14:backgroundMark x1="69010" y1="64800" x2="65655" y2="64800"/>
                        <a14:backgroundMark x1="67412" y1="64800" x2="71885" y2="73400"/>
                        <a14:backgroundMark x1="71885" y1="73400" x2="73323" y2="85800"/>
                        <a14:backgroundMark x1="73323" y1="85800" x2="72045" y2="88000"/>
                        <a14:backgroundMark x1="69010" y1="63400" x2="67732" y2="63400"/>
                        <a14:backgroundMark x1="68371" y1="63400" x2="66933" y2="64800"/>
                        <a14:backgroundMark x1="48083" y1="91000" x2="22364" y2="83400"/>
                        <a14:backgroundMark x1="59744" y1="91400" x2="53355" y2="96400"/>
                        <a14:backgroundMark x1="53355" y1="96400" x2="32748" y2="90200"/>
                        <a14:backgroundMark x1="46645" y1="79000" x2="19968" y2="82600"/>
                        <a14:backgroundMark x1="48083" y1="64400" x2="39617" y2="59400"/>
                        <a14:backgroundMark x1="48083" y1="63000" x2="48083" y2="63000"/>
                        <a14:backgroundMark x1="48083" y1="63000" x2="48083" y2="63000"/>
                        <a14:backgroundMark x1="48403" y1="63400" x2="46006" y2="61400"/>
                        <a14:backgroundMark x1="20925" y1="49441" x2="19649" y2="50200"/>
                        <a14:backgroundMark x1="25719" y1="55200" x2="25080" y2="526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747631" y="1562100"/>
            <a:ext cx="6863969" cy="54824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ee Vector | Interior design of modern coffee shop with flat design | Flat  design, Modern coffee shop, Interior design presentation">
            <a:extLst>
              <a:ext uri="{FF2B5EF4-FFF2-40B4-BE49-F238E27FC236}">
                <a16:creationId xmlns:a16="http://schemas.microsoft.com/office/drawing/2014/main" xmlns="" id="{05CEDEFB-527D-40D0-AC96-3CCA5011EE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716" b="8519"/>
          <a:stretch/>
        </p:blipFill>
        <p:spPr bwMode="auto">
          <a:xfrm>
            <a:off x="-30480" y="6057900"/>
            <a:ext cx="18288000" cy="42590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Folded Corner 5">
            <a:extLst>
              <a:ext uri="{FF2B5EF4-FFF2-40B4-BE49-F238E27FC236}">
                <a16:creationId xmlns:a16="http://schemas.microsoft.com/office/drawing/2014/main" xmlns="" id="{7FD20138-1524-4B67-8613-D3281E3A440D}"/>
              </a:ext>
            </a:extLst>
          </p:cNvPr>
          <p:cNvSpPr/>
          <p:nvPr/>
        </p:nvSpPr>
        <p:spPr>
          <a:xfrm flipH="1">
            <a:off x="228600" y="6462980"/>
            <a:ext cx="8305800" cy="2314039"/>
          </a:xfrm>
          <a:prstGeom prst="foldedCorner">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6000" dirty="0">
                <a:latin typeface="Calibri" panose="020F0502020204030204" pitchFamily="34" charset="0"/>
                <a:cs typeface="Calibri" panose="020F0502020204030204" pitchFamily="34" charset="0"/>
              </a:rPr>
              <a:t>1. Đọc đúng, trôi chảy; đọc diễn cảm câu chuyện.</a:t>
            </a:r>
            <a:endParaRPr lang="en-US" sz="6000" dirty="0">
              <a:latin typeface="Calibri" panose="020F0502020204030204" pitchFamily="34" charset="0"/>
              <a:cs typeface="Calibri" panose="020F0502020204030204" pitchFamily="34" charset="0"/>
            </a:endParaRPr>
          </a:p>
        </p:txBody>
      </p:sp>
      <p:sp>
        <p:nvSpPr>
          <p:cNvPr id="5" name="Rectangle: Folded Corner 4">
            <a:extLst>
              <a:ext uri="{FF2B5EF4-FFF2-40B4-BE49-F238E27FC236}">
                <a16:creationId xmlns:a16="http://schemas.microsoft.com/office/drawing/2014/main" xmlns="" id="{CE64B07C-F14C-4655-94E2-ED5E4E70A72F}"/>
              </a:ext>
            </a:extLst>
          </p:cNvPr>
          <p:cNvSpPr/>
          <p:nvPr/>
        </p:nvSpPr>
        <p:spPr>
          <a:xfrm>
            <a:off x="9098281" y="6462980"/>
            <a:ext cx="8854440" cy="2314039"/>
          </a:xfrm>
          <a:prstGeom prst="foldedCorner">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6000" dirty="0">
                <a:latin typeface="Calibri" panose="020F0502020204030204" pitchFamily="34" charset="0"/>
                <a:cs typeface="Calibri" panose="020F0502020204030204" pitchFamily="34" charset="0"/>
              </a:rPr>
              <a:t>2. Trình bày được nội dung, ý nghĩa của câu chuyện.</a:t>
            </a:r>
            <a:endParaRPr lang="en-US" sz="6000"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865FE0B5-777C-4926-9127-4FA1A56D14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4923" y="495300"/>
            <a:ext cx="6578154" cy="1767993"/>
          </a:xfrm>
          <a:prstGeom prst="rect">
            <a:avLst/>
          </a:prstGeom>
        </p:spPr>
      </p:pic>
    </p:spTree>
    <p:extLst>
      <p:ext uri="{BB962C8B-B14F-4D97-AF65-F5344CB8AC3E}">
        <p14:creationId xmlns:p14="http://schemas.microsoft.com/office/powerpoint/2010/main" val="162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8468939-8AA2-464E-96B8-8556A1A6BD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42"/>
            <a:ext cx="18278324" cy="10281557"/>
          </a:xfrm>
          <a:prstGeom prst="rect">
            <a:avLst/>
          </a:prstGeom>
        </p:spPr>
      </p:pic>
    </p:spTree>
    <p:extLst>
      <p:ext uri="{BB962C8B-B14F-4D97-AF65-F5344CB8AC3E}">
        <p14:creationId xmlns:p14="http://schemas.microsoft.com/office/powerpoint/2010/main" val="2503148088"/>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D68B258-1A6E-4263-9316-CC2182E32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 y="16328"/>
            <a:ext cx="18258971" cy="10270671"/>
          </a:xfrm>
          <a:prstGeom prst="rect">
            <a:avLst/>
          </a:prstGeom>
        </p:spPr>
      </p:pic>
    </p:spTree>
    <p:extLst>
      <p:ext uri="{BB962C8B-B14F-4D97-AF65-F5344CB8AC3E}">
        <p14:creationId xmlns:p14="http://schemas.microsoft.com/office/powerpoint/2010/main" val="2409487775"/>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190" r="7366" b="47763"/>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3585665" y="0"/>
            <a:ext cx="4702335" cy="3419181"/>
          </a:xfrm>
          <a:prstGeom prst="rect">
            <a:avLst/>
          </a:prstGeom>
        </p:spPr>
      </p:pic>
      <p:pic>
        <p:nvPicPr>
          <p:cNvPr id="4" name="Picture 4"/>
          <p:cNvPicPr>
            <a:picLocks noChangeAspect="1"/>
          </p:cNvPicPr>
          <p:nvPr/>
        </p:nvPicPr>
        <p:blipFill>
          <a:blip r:embed="rId4"/>
          <a:srcRect/>
          <a:stretch>
            <a:fillRect/>
          </a:stretch>
        </p:blipFill>
        <p:spPr>
          <a:xfrm rot="-5400000">
            <a:off x="59942" y="6968395"/>
            <a:ext cx="3258663" cy="337854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68527">
            <a:off x="-462986" y="394434"/>
            <a:ext cx="4877193" cy="1577177"/>
          </a:xfrm>
          <a:prstGeom prst="rect">
            <a:avLst/>
          </a:prstGeom>
        </p:spPr>
      </p:pic>
      <p:pic>
        <p:nvPicPr>
          <p:cNvPr id="10" name="Picture 10"/>
          <p:cNvPicPr>
            <a:picLocks noChangeAspect="1"/>
          </p:cNvPicPr>
          <p:nvPr/>
        </p:nvPicPr>
        <p:blipFill>
          <a:blip r:embed="rId7"/>
          <a:srcRect/>
          <a:stretch>
            <a:fillRect/>
          </a:stretch>
        </p:blipFill>
        <p:spPr>
          <a:xfrm rot="820994">
            <a:off x="15679587" y="4825715"/>
            <a:ext cx="1916552" cy="2208221"/>
          </a:xfrm>
          <a:prstGeom prst="rect">
            <a:avLst/>
          </a:prstGeom>
        </p:spPr>
      </p:pic>
      <p:pic>
        <p:nvPicPr>
          <p:cNvPr id="11" name="Picture 11"/>
          <p:cNvPicPr>
            <a:picLocks noChangeAspect="1"/>
          </p:cNvPicPr>
          <p:nvPr/>
        </p:nvPicPr>
        <p:blipFill>
          <a:blip r:embed="rId7"/>
          <a:srcRect/>
          <a:stretch>
            <a:fillRect/>
          </a:stretch>
        </p:blipFill>
        <p:spPr>
          <a:xfrm rot="1273678">
            <a:off x="1105470" y="2668666"/>
            <a:ext cx="1916552" cy="2208221"/>
          </a:xfrm>
          <a:prstGeom prst="rect">
            <a:avLst/>
          </a:prstGeom>
        </p:spPr>
      </p:pic>
      <p:pic>
        <p:nvPicPr>
          <p:cNvPr id="13" name="Picture 12">
            <a:extLst>
              <a:ext uri="{FF2B5EF4-FFF2-40B4-BE49-F238E27FC236}">
                <a16:creationId xmlns:a16="http://schemas.microsoft.com/office/drawing/2014/main" xmlns="" id="{A87CE77F-D7D8-4C22-80A5-1D4FDFC29B80}"/>
              </a:ext>
            </a:extLst>
          </p:cNvPr>
          <p:cNvPicPr>
            <a:picLocks noChangeAspect="1"/>
          </p:cNvPicPr>
          <p:nvPr/>
        </p:nvPicPr>
        <p:blipFill rotWithShape="1">
          <a:blip r:embed="rId8">
            <a:extLst>
              <a:ext uri="{28A0092B-C50C-407E-A947-70E740481C1C}">
                <a14:useLocalDpi xmlns:a14="http://schemas.microsoft.com/office/drawing/2010/main" val="0"/>
              </a:ext>
            </a:extLst>
          </a:blip>
          <a:srcRect t="7195" b="10668"/>
          <a:stretch/>
        </p:blipFill>
        <p:spPr>
          <a:xfrm>
            <a:off x="5211318" y="1352969"/>
            <a:ext cx="7865364" cy="5530080"/>
          </a:xfrm>
          <a:prstGeom prst="round2DiagRect">
            <a:avLst>
              <a:gd name="adj1" fmla="val 16667"/>
              <a:gd name="adj2" fmla="val 0"/>
            </a:avLst>
          </a:prstGeom>
          <a:ln w="76200" cap="sq">
            <a:solidFill>
              <a:srgbClr val="FFFFFF"/>
            </a:solidFill>
            <a:miter lim="800000"/>
          </a:ln>
          <a:effectLst>
            <a:outerShdw blurRad="254000" algn="tl" rotWithShape="0">
              <a:srgbClr val="000000">
                <a:alpha val="43000"/>
              </a:srgbClr>
            </a:outerShdw>
          </a:effectLst>
        </p:spPr>
      </p:pic>
      <p:pic>
        <p:nvPicPr>
          <p:cNvPr id="17" name="Picture 16">
            <a:extLst>
              <a:ext uri="{FF2B5EF4-FFF2-40B4-BE49-F238E27FC236}">
                <a16:creationId xmlns:a16="http://schemas.microsoft.com/office/drawing/2014/main" xmlns="" id="{F0AB3F98-2995-4930-BC00-6A5D6D25CBF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5520" b="90814" l="76112" r="92474">
                        <a14:foregroundMark x1="84892" y1="55600" x2="84892" y2="55600"/>
                        <a14:foregroundMark x1="85120" y1="63175" x2="87115" y2="61886"/>
                        <a14:foregroundMark x1="83295" y1="87913" x2="83295" y2="90814"/>
                      </a14:backgroundRemoval>
                    </a14:imgEffect>
                  </a14:imgLayer>
                </a14:imgProps>
              </a:ext>
              <a:ext uri="{28A0092B-C50C-407E-A947-70E740481C1C}">
                <a14:useLocalDpi xmlns:a14="http://schemas.microsoft.com/office/drawing/2010/main" val="0"/>
              </a:ext>
            </a:extLst>
          </a:blip>
          <a:srcRect l="74109" t="51481" r="5451" b="7777"/>
          <a:stretch/>
        </p:blipFill>
        <p:spPr>
          <a:xfrm>
            <a:off x="0" y="6623660"/>
            <a:ext cx="2586062" cy="3647011"/>
          </a:xfrm>
          <a:prstGeom prst="rect">
            <a:avLst/>
          </a:prstGeom>
        </p:spPr>
      </p:pic>
      <p:sp>
        <p:nvSpPr>
          <p:cNvPr id="18" name="Flowchart: Terminator 17">
            <a:extLst>
              <a:ext uri="{FF2B5EF4-FFF2-40B4-BE49-F238E27FC236}">
                <a16:creationId xmlns:a16="http://schemas.microsoft.com/office/drawing/2014/main" xmlns="" id="{D840C84D-B436-409D-AAD9-E7064190F86D}"/>
              </a:ext>
            </a:extLst>
          </p:cNvPr>
          <p:cNvSpPr/>
          <p:nvPr/>
        </p:nvSpPr>
        <p:spPr>
          <a:xfrm>
            <a:off x="2072831" y="7293750"/>
            <a:ext cx="7053750" cy="1155090"/>
          </a:xfrm>
          <a:prstGeom prst="flowChartTerminator">
            <a:avLst/>
          </a:prstGeom>
          <a:solidFill>
            <a:srgbClr val="CCFF99"/>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002060"/>
                </a:solidFill>
                <a:latin typeface="Calibri" panose="020F0502020204030204" pitchFamily="34" charset="0"/>
                <a:cs typeface="Calibri" panose="020F0502020204030204" pitchFamily="34" charset="0"/>
              </a:rPr>
              <a:t>Tranh vẽ cảnh ở đâu?</a:t>
            </a:r>
            <a:endParaRPr lang="en-US" sz="4800" dirty="0">
              <a:solidFill>
                <a:srgbClr val="002060"/>
              </a:solidFill>
              <a:latin typeface="Calibri" panose="020F0502020204030204" pitchFamily="34" charset="0"/>
              <a:cs typeface="Calibri" panose="020F0502020204030204" pitchFamily="34" charset="0"/>
            </a:endParaRPr>
          </a:p>
        </p:txBody>
      </p:sp>
      <p:sp>
        <p:nvSpPr>
          <p:cNvPr id="19" name="Flowchart: Terminator 18">
            <a:extLst>
              <a:ext uri="{FF2B5EF4-FFF2-40B4-BE49-F238E27FC236}">
                <a16:creationId xmlns:a16="http://schemas.microsoft.com/office/drawing/2014/main" xmlns="" id="{A7767515-ABD1-404B-94AD-EC315DA5D798}"/>
              </a:ext>
            </a:extLst>
          </p:cNvPr>
          <p:cNvSpPr/>
          <p:nvPr/>
        </p:nvSpPr>
        <p:spPr>
          <a:xfrm>
            <a:off x="9632255" y="7237722"/>
            <a:ext cx="7053750" cy="1155090"/>
          </a:xfrm>
          <a:prstGeom prst="flowChartTerminator">
            <a:avLst/>
          </a:prstGeom>
          <a:solidFill>
            <a:srgbClr val="CCFF99"/>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rgbClr val="002060"/>
                </a:solidFill>
                <a:latin typeface="Calibri" panose="020F0502020204030204" pitchFamily="34" charset="0"/>
                <a:cs typeface="Calibri" panose="020F0502020204030204" pitchFamily="34" charset="0"/>
              </a:rPr>
              <a:t>Mọi người đang làm gì?</a:t>
            </a:r>
            <a:endParaRPr lang="en-US" sz="4800" dirty="0">
              <a:solidFill>
                <a:srgbClr val="002060"/>
              </a:solidFill>
              <a:latin typeface="Calibri" panose="020F0502020204030204" pitchFamily="34" charset="0"/>
              <a:cs typeface="Calibri" panose="020F0502020204030204" pitchFamily="34" charset="0"/>
            </a:endParaRPr>
          </a:p>
        </p:txBody>
      </p:sp>
      <p:sp>
        <p:nvSpPr>
          <p:cNvPr id="20" name="Flowchart: Terminator 19">
            <a:extLst>
              <a:ext uri="{FF2B5EF4-FFF2-40B4-BE49-F238E27FC236}">
                <a16:creationId xmlns:a16="http://schemas.microsoft.com/office/drawing/2014/main" xmlns="" id="{0666B516-C563-4BA9-9193-587D0E86538F}"/>
              </a:ext>
            </a:extLst>
          </p:cNvPr>
          <p:cNvSpPr/>
          <p:nvPr/>
        </p:nvSpPr>
        <p:spPr>
          <a:xfrm>
            <a:off x="6105380" y="8762443"/>
            <a:ext cx="7053750" cy="1155090"/>
          </a:xfrm>
          <a:prstGeom prst="flowChartTerminator">
            <a:avLst/>
          </a:prstGeom>
          <a:solidFill>
            <a:srgbClr val="CCFF99"/>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002060"/>
                </a:solidFill>
                <a:latin typeface="Calibri" panose="020F0502020204030204" pitchFamily="34" charset="0"/>
                <a:cs typeface="Calibri" panose="020F0502020204030204" pitchFamily="34" charset="0"/>
              </a:rPr>
              <a:t>Tâm trạng của họ ra sao?</a:t>
            </a:r>
            <a:endParaRPr lang="en-US" sz="4800"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5A0ECCA3-59AC-4F65-984B-C08DE9EEE9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09707" y="-72685"/>
            <a:ext cx="12668586" cy="16643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8F40AD4-BF5E-414B-9739-207CE10FE9FA}"/>
              </a:ext>
            </a:extLst>
          </p:cNvPr>
          <p:cNvPicPr>
            <a:picLocks noChangeAspect="1"/>
          </p:cNvPicPr>
          <p:nvPr/>
        </p:nvPicPr>
        <p:blipFill rotWithShape="1">
          <a:blip r:embed="rId2"/>
          <a:srcRect l="25402" t="21875" r="10762" b="14583"/>
          <a:stretch/>
        </p:blipFill>
        <p:spPr>
          <a:xfrm>
            <a:off x="0" y="-1"/>
            <a:ext cx="18381690" cy="10287001"/>
          </a:xfrm>
          <a:prstGeom prst="rect">
            <a:avLst/>
          </a:prstGeom>
        </p:spPr>
      </p:pic>
      <p:pic>
        <p:nvPicPr>
          <p:cNvPr id="9" name="Picture 8">
            <a:extLst>
              <a:ext uri="{FF2B5EF4-FFF2-40B4-BE49-F238E27FC236}">
                <a16:creationId xmlns:a16="http://schemas.microsoft.com/office/drawing/2014/main" xmlns="" id="{96174DE9-E7A3-4A35-89DC-E25E475A0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577" y="34163"/>
            <a:ext cx="12662489" cy="2651990"/>
          </a:xfrm>
          <a:prstGeom prst="rect">
            <a:avLst/>
          </a:prstGeom>
        </p:spPr>
      </p:pic>
      <p:pic>
        <p:nvPicPr>
          <p:cNvPr id="11" name="Picture 10">
            <a:extLst>
              <a:ext uri="{FF2B5EF4-FFF2-40B4-BE49-F238E27FC236}">
                <a16:creationId xmlns:a16="http://schemas.microsoft.com/office/drawing/2014/main" xmlns="" id="{F11131A9-9053-4915-AB5B-9094998DC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920" y="2175027"/>
            <a:ext cx="5931922" cy="7559695"/>
          </a:xfrm>
          <a:prstGeom prst="rect">
            <a:avLst/>
          </a:prstGeom>
        </p:spPr>
      </p:pic>
      <p:pic>
        <p:nvPicPr>
          <p:cNvPr id="14" name="Picture 13">
            <a:extLst>
              <a:ext uri="{FF2B5EF4-FFF2-40B4-BE49-F238E27FC236}">
                <a16:creationId xmlns:a16="http://schemas.microsoft.com/office/drawing/2014/main" xmlns="" id="{FCBE2458-598F-444F-AD9A-8E9A74721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812" y="2398584"/>
            <a:ext cx="5938019" cy="7608467"/>
          </a:xfrm>
          <a:prstGeom prst="rect">
            <a:avLst/>
          </a:prstGeom>
        </p:spPr>
      </p:pic>
      <p:pic>
        <p:nvPicPr>
          <p:cNvPr id="4" name="Picture 3">
            <a:extLst>
              <a:ext uri="{FF2B5EF4-FFF2-40B4-BE49-F238E27FC236}">
                <a16:creationId xmlns:a16="http://schemas.microsoft.com/office/drawing/2014/main" xmlns="" id="{B9F8BD43-0FFB-4B73-8467-67E24FCF15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5779" y="2649748"/>
            <a:ext cx="5938019" cy="7456054"/>
          </a:xfrm>
          <a:prstGeom prst="rect">
            <a:avLst/>
          </a:prstGeom>
        </p:spPr>
      </p:pic>
    </p:spTree>
    <p:extLst>
      <p:ext uri="{BB962C8B-B14F-4D97-AF65-F5344CB8AC3E}">
        <p14:creationId xmlns:p14="http://schemas.microsoft.com/office/powerpoint/2010/main" val="149287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80">
                                          <p:stCondLst>
                                            <p:cond delay="0"/>
                                          </p:stCondLst>
                                        </p:cTn>
                                        <p:tgtEl>
                                          <p:spTgt spid="14"/>
                                        </p:tgtEl>
                                      </p:cBhvr>
                                    </p:animEffect>
                                    <p:anim calcmode="lin" valueType="num">
                                      <p:cBhvr>
                                        <p:cTn id="2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1" dur="26">
                                          <p:stCondLst>
                                            <p:cond delay="650"/>
                                          </p:stCondLst>
                                        </p:cTn>
                                        <p:tgtEl>
                                          <p:spTgt spid="14"/>
                                        </p:tgtEl>
                                      </p:cBhvr>
                                      <p:to x="100000" y="60000"/>
                                    </p:animScale>
                                    <p:animScale>
                                      <p:cBhvr>
                                        <p:cTn id="32" dur="166" decel="50000">
                                          <p:stCondLst>
                                            <p:cond delay="676"/>
                                          </p:stCondLst>
                                        </p:cTn>
                                        <p:tgtEl>
                                          <p:spTgt spid="14"/>
                                        </p:tgtEl>
                                      </p:cBhvr>
                                      <p:to x="100000" y="100000"/>
                                    </p:animScale>
                                    <p:animScale>
                                      <p:cBhvr>
                                        <p:cTn id="33" dur="26">
                                          <p:stCondLst>
                                            <p:cond delay="1312"/>
                                          </p:stCondLst>
                                        </p:cTn>
                                        <p:tgtEl>
                                          <p:spTgt spid="14"/>
                                        </p:tgtEl>
                                      </p:cBhvr>
                                      <p:to x="100000" y="80000"/>
                                    </p:animScale>
                                    <p:animScale>
                                      <p:cBhvr>
                                        <p:cTn id="34" dur="166" decel="50000">
                                          <p:stCondLst>
                                            <p:cond delay="1338"/>
                                          </p:stCondLst>
                                        </p:cTn>
                                        <p:tgtEl>
                                          <p:spTgt spid="14"/>
                                        </p:tgtEl>
                                      </p:cBhvr>
                                      <p:to x="100000" y="100000"/>
                                    </p:animScale>
                                    <p:animScale>
                                      <p:cBhvr>
                                        <p:cTn id="35" dur="26">
                                          <p:stCondLst>
                                            <p:cond delay="1642"/>
                                          </p:stCondLst>
                                        </p:cTn>
                                        <p:tgtEl>
                                          <p:spTgt spid="14"/>
                                        </p:tgtEl>
                                      </p:cBhvr>
                                      <p:to x="100000" y="90000"/>
                                    </p:animScale>
                                    <p:animScale>
                                      <p:cBhvr>
                                        <p:cTn id="36" dur="166" decel="50000">
                                          <p:stCondLst>
                                            <p:cond delay="1668"/>
                                          </p:stCondLst>
                                        </p:cTn>
                                        <p:tgtEl>
                                          <p:spTgt spid="14"/>
                                        </p:tgtEl>
                                      </p:cBhvr>
                                      <p:to x="100000" y="100000"/>
                                    </p:animScale>
                                    <p:animScale>
                                      <p:cBhvr>
                                        <p:cTn id="37" dur="26">
                                          <p:stCondLst>
                                            <p:cond delay="1808"/>
                                          </p:stCondLst>
                                        </p:cTn>
                                        <p:tgtEl>
                                          <p:spTgt spid="14"/>
                                        </p:tgtEl>
                                      </p:cBhvr>
                                      <p:to x="100000" y="95000"/>
                                    </p:animScale>
                                    <p:animScale>
                                      <p:cBhvr>
                                        <p:cTn id="38" dur="166" decel="50000">
                                          <p:stCondLst>
                                            <p:cond delay="1834"/>
                                          </p:stCondLst>
                                        </p:cTn>
                                        <p:tgtEl>
                                          <p:spTgt spid="1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32" presetClass="emph" presetSubtype="0" repeatCount="indefinite" fill="hold" nodeType="clickEffect">
                                  <p:stCondLst>
                                    <p:cond delay="0"/>
                                  </p:stCondLst>
                                  <p:childTnLst>
                                    <p:animRot by="120000">
                                      <p:cBhvr>
                                        <p:cTn id="60" dur="100" fill="hold">
                                          <p:stCondLst>
                                            <p:cond delay="0"/>
                                          </p:stCondLst>
                                        </p:cTn>
                                        <p:tgtEl>
                                          <p:spTgt spid="11"/>
                                        </p:tgtEl>
                                        <p:attrNameLst>
                                          <p:attrName>r</p:attrName>
                                        </p:attrNameLst>
                                      </p:cBhvr>
                                    </p:animRot>
                                    <p:animRot by="-240000">
                                      <p:cBhvr>
                                        <p:cTn id="61" dur="200" fill="hold">
                                          <p:stCondLst>
                                            <p:cond delay="200"/>
                                          </p:stCondLst>
                                        </p:cTn>
                                        <p:tgtEl>
                                          <p:spTgt spid="11"/>
                                        </p:tgtEl>
                                        <p:attrNameLst>
                                          <p:attrName>r</p:attrName>
                                        </p:attrNameLst>
                                      </p:cBhvr>
                                    </p:animRot>
                                    <p:animRot by="240000">
                                      <p:cBhvr>
                                        <p:cTn id="62" dur="200" fill="hold">
                                          <p:stCondLst>
                                            <p:cond delay="400"/>
                                          </p:stCondLst>
                                        </p:cTn>
                                        <p:tgtEl>
                                          <p:spTgt spid="11"/>
                                        </p:tgtEl>
                                        <p:attrNameLst>
                                          <p:attrName>r</p:attrName>
                                        </p:attrNameLst>
                                      </p:cBhvr>
                                    </p:animRot>
                                    <p:animRot by="-240000">
                                      <p:cBhvr>
                                        <p:cTn id="63" dur="200" fill="hold">
                                          <p:stCondLst>
                                            <p:cond delay="600"/>
                                          </p:stCondLst>
                                        </p:cTn>
                                        <p:tgtEl>
                                          <p:spTgt spid="11"/>
                                        </p:tgtEl>
                                        <p:attrNameLst>
                                          <p:attrName>r</p:attrName>
                                        </p:attrNameLst>
                                      </p:cBhvr>
                                    </p:animRot>
                                    <p:animRot by="120000">
                                      <p:cBhvr>
                                        <p:cTn id="6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58499">
            <a:off x="-72330" y="1572287"/>
            <a:ext cx="922323" cy="1020679"/>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9651" y="-239054"/>
            <a:ext cx="1455175" cy="1428718"/>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77171">
            <a:off x="16318531" y="-8096"/>
            <a:ext cx="732288" cy="718973"/>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463332">
            <a:off x="17395351" y="-419457"/>
            <a:ext cx="1499648" cy="1659570"/>
          </a:xfrm>
          <a:prstGeom prst="rect">
            <a:avLst/>
          </a:prstGeom>
        </p:spPr>
      </p:pic>
      <p:grpSp>
        <p:nvGrpSpPr>
          <p:cNvPr id="19" name="Group 19"/>
          <p:cNvGrpSpPr/>
          <p:nvPr/>
        </p:nvGrpSpPr>
        <p:grpSpPr>
          <a:xfrm>
            <a:off x="798823" y="741580"/>
            <a:ext cx="229877" cy="229877"/>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grpSp>
        <p:nvGrpSpPr>
          <p:cNvPr id="21" name="Group 21"/>
          <p:cNvGrpSpPr/>
          <p:nvPr/>
        </p:nvGrpSpPr>
        <p:grpSpPr>
          <a:xfrm>
            <a:off x="17915297" y="1868070"/>
            <a:ext cx="229877" cy="229877"/>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112974" y="9189907"/>
            <a:ext cx="1455175" cy="1428718"/>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63332">
            <a:off x="17093533" y="7929313"/>
            <a:ext cx="758570" cy="839464"/>
          </a:xfrm>
          <a:prstGeom prst="rect">
            <a:avLst/>
          </a:prstGeom>
        </p:spPr>
      </p:pic>
      <p:grpSp>
        <p:nvGrpSpPr>
          <p:cNvPr id="25" name="Group 25"/>
          <p:cNvGrpSpPr/>
          <p:nvPr/>
        </p:nvGrpSpPr>
        <p:grpSpPr>
          <a:xfrm>
            <a:off x="16185088" y="9674389"/>
            <a:ext cx="229877" cy="229877"/>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78976">
            <a:off x="-733774" y="8857269"/>
            <a:ext cx="1892209" cy="2093994"/>
          </a:xfrm>
          <a:prstGeom prst="rect">
            <a:avLst/>
          </a:prstGeom>
        </p:spPr>
      </p:pic>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27954" y="8493753"/>
            <a:ext cx="461974" cy="453575"/>
          </a:xfrm>
          <a:prstGeom prst="rect">
            <a:avLst/>
          </a:prstGeom>
        </p:spPr>
      </p:pic>
      <p:grpSp>
        <p:nvGrpSpPr>
          <p:cNvPr id="29" name="Group 29"/>
          <p:cNvGrpSpPr/>
          <p:nvPr/>
        </p:nvGrpSpPr>
        <p:grpSpPr>
          <a:xfrm>
            <a:off x="1463901" y="9742782"/>
            <a:ext cx="229877" cy="229877"/>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1" name="Picture 3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77171">
            <a:off x="18000237" y="7250745"/>
            <a:ext cx="480375" cy="471641"/>
          </a:xfrm>
          <a:prstGeom prst="rect">
            <a:avLst/>
          </a:prstGeom>
        </p:spPr>
      </p:pic>
      <p:pic>
        <p:nvPicPr>
          <p:cNvPr id="32" name="Picture 3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77171">
            <a:off x="1509463" y="1918336"/>
            <a:ext cx="480375" cy="471641"/>
          </a:xfrm>
          <a:prstGeom prst="rect">
            <a:avLst/>
          </a:prstGeom>
        </p:spPr>
      </p:pic>
      <p:pic>
        <p:nvPicPr>
          <p:cNvPr id="34" name="Picture 33">
            <a:extLst>
              <a:ext uri="{FF2B5EF4-FFF2-40B4-BE49-F238E27FC236}">
                <a16:creationId xmlns:a16="http://schemas.microsoft.com/office/drawing/2014/main" xmlns="" id="{1BBDD845-19FF-45E9-B94A-01A1998BBDC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50710" y="284080"/>
            <a:ext cx="13034378" cy="1767993"/>
          </a:xfrm>
          <a:prstGeom prst="rect">
            <a:avLst/>
          </a:prstGeom>
        </p:spPr>
      </p:pic>
      <p:sp>
        <p:nvSpPr>
          <p:cNvPr id="35" name="Rectangle 34">
            <a:extLst>
              <a:ext uri="{FF2B5EF4-FFF2-40B4-BE49-F238E27FC236}">
                <a16:creationId xmlns:a16="http://schemas.microsoft.com/office/drawing/2014/main" xmlns="" id="{CD8D71A4-E4FC-46DA-9016-90C44E41FC9F}"/>
              </a:ext>
            </a:extLst>
          </p:cNvPr>
          <p:cNvSpPr/>
          <p:nvPr/>
        </p:nvSpPr>
        <p:spPr>
          <a:xfrm>
            <a:off x="4343400" y="2097947"/>
            <a:ext cx="2800767" cy="923330"/>
          </a:xfrm>
          <a:prstGeom prst="rect">
            <a:avLst/>
          </a:prstGeom>
        </p:spPr>
        <p:txBody>
          <a:bodyPr wrap="none">
            <a:spAutoFit/>
          </a:bodyPr>
          <a:lstStyle/>
          <a:p>
            <a:r>
              <a:rPr lang="vi-VN" sz="5400" b="1" dirty="0">
                <a:solidFill>
                  <a:srgbClr val="004800"/>
                </a:solidFill>
                <a:ea typeface="Tahoma" panose="020B0604030504040204" pitchFamily="34" charset="0"/>
                <a:cs typeface="Tahoma" panose="020B0604030504040204" pitchFamily="34" charset="0"/>
              </a:rPr>
              <a:t>Tiêu chí</a:t>
            </a:r>
            <a:endParaRPr lang="en-US" sz="54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xmlns="" id="{0BF263CB-9B4F-42A4-A88E-42E2646D38BF}"/>
              </a:ext>
            </a:extLst>
          </p:cNvPr>
          <p:cNvGrpSpPr/>
          <p:nvPr/>
        </p:nvGrpSpPr>
        <p:grpSpPr>
          <a:xfrm>
            <a:off x="1293932" y="3619500"/>
            <a:ext cx="7850068" cy="1731169"/>
            <a:chOff x="1293932" y="3619500"/>
            <a:chExt cx="7850068" cy="1731169"/>
          </a:xfrm>
        </p:grpSpPr>
        <p:pic>
          <p:nvPicPr>
            <p:cNvPr id="3" name="Picture 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xmlns="" id="{69345C31-375C-4FCD-BBDE-BB6659066DF5}"/>
                </a:ext>
              </a:extLst>
            </p:cNvPr>
            <p:cNvSpPr txBox="1"/>
            <p:nvPr/>
          </p:nvSpPr>
          <p:spPr>
            <a:xfrm>
              <a:off x="2717887" y="3619500"/>
              <a:ext cx="6426113" cy="173116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40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xmlns="" id="{10F83B79-DF33-455C-A685-D2E7A264C769}"/>
                </a:ext>
              </a:extLst>
            </p:cNvPr>
            <p:cNvSpPr/>
            <p:nvPr/>
          </p:nvSpPr>
          <p:spPr>
            <a:xfrm>
              <a:off x="1656599" y="3983064"/>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1</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xmlns="" id="{E0753D56-B852-4567-9E8A-466295881C78}"/>
              </a:ext>
            </a:extLst>
          </p:cNvPr>
          <p:cNvGrpSpPr/>
          <p:nvPr/>
        </p:nvGrpSpPr>
        <p:grpSpPr>
          <a:xfrm>
            <a:off x="1285858" y="5676900"/>
            <a:ext cx="7876846" cy="1558052"/>
            <a:chOff x="1285858" y="5676900"/>
            <a:chExt cx="7876846" cy="1558052"/>
          </a:xfrm>
        </p:grpSpPr>
        <p:pic>
          <p:nvPicPr>
            <p:cNvPr id="4" name="Picture 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xmlns="" id="{7299D313-0245-41F1-AE8E-A93DE0472DEC}"/>
                </a:ext>
              </a:extLst>
            </p:cNvPr>
            <p:cNvSpPr txBox="1"/>
            <p:nvPr/>
          </p:nvSpPr>
          <p:spPr>
            <a:xfrm>
              <a:off x="2736591" y="5676900"/>
              <a:ext cx="6426113" cy="1558052"/>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36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36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xmlns="" id="{EAC71BC5-1CA3-40F4-A1F3-8EA2FDB3EC73}"/>
                </a:ext>
              </a:extLst>
            </p:cNvPr>
            <p:cNvSpPr/>
            <p:nvPr/>
          </p:nvSpPr>
          <p:spPr>
            <a:xfrm>
              <a:off x="1648525" y="6041530"/>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2</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xmlns="" id="{A66CA1FB-CEDF-454C-B62E-FAB6FDFD9BAA}"/>
              </a:ext>
            </a:extLst>
          </p:cNvPr>
          <p:cNvGrpSpPr/>
          <p:nvPr/>
        </p:nvGrpSpPr>
        <p:grpSpPr>
          <a:xfrm>
            <a:off x="1303718" y="7561183"/>
            <a:ext cx="7855522" cy="1731169"/>
            <a:chOff x="1303718" y="7561183"/>
            <a:chExt cx="7855522" cy="1731169"/>
          </a:xfrm>
        </p:grpSpPr>
        <p:pic>
          <p:nvPicPr>
            <p:cNvPr id="5" name="Picture 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xmlns="" id="{A53F0F91-8751-4695-9527-23BEBBD4BB01}"/>
                </a:ext>
              </a:extLst>
            </p:cNvPr>
            <p:cNvSpPr txBox="1"/>
            <p:nvPr/>
          </p:nvSpPr>
          <p:spPr>
            <a:xfrm>
              <a:off x="2733127" y="7561183"/>
              <a:ext cx="6426113" cy="173116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0"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40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xmlns="" id="{9483D34C-7B91-446E-B258-16957B980FAD}"/>
                </a:ext>
              </a:extLst>
            </p:cNvPr>
            <p:cNvSpPr/>
            <p:nvPr/>
          </p:nvSpPr>
          <p:spPr>
            <a:xfrm>
              <a:off x="1689928" y="8100035"/>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3</a:t>
              </a:r>
              <a:endParaRPr lang="en-US" sz="54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xmlns="" id="{7F5DC7E4-3B8B-4AB4-BF84-7A3EA972DDDF}"/>
              </a:ext>
            </a:extLst>
          </p:cNvPr>
          <p:cNvSpPr/>
          <p:nvPr/>
        </p:nvSpPr>
        <p:spPr>
          <a:xfrm>
            <a:off x="9908649" y="2811255"/>
            <a:ext cx="2683748"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Bình thường</a:t>
            </a:r>
            <a:endParaRPr lang="en-US" sz="3200"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xmlns="" id="{FE120D4D-EFA9-4B09-B1C9-7C36BF8C2B90}"/>
              </a:ext>
            </a:extLst>
          </p:cNvPr>
          <p:cNvSpPr/>
          <p:nvPr/>
        </p:nvSpPr>
        <p:spPr>
          <a:xfrm>
            <a:off x="13822688" y="2811254"/>
            <a:ext cx="934871"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Tốt </a:t>
            </a:r>
            <a:endParaRPr lang="en-US" sz="3200"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xmlns="" id="{9FD27FF2-7726-4FF7-80FA-4D2EB1C7301C}"/>
              </a:ext>
            </a:extLst>
          </p:cNvPr>
          <p:cNvSpPr/>
          <p:nvPr/>
        </p:nvSpPr>
        <p:spPr>
          <a:xfrm>
            <a:off x="15925800" y="2801999"/>
            <a:ext cx="1595309" cy="584775"/>
          </a:xfrm>
          <a:prstGeom prst="rect">
            <a:avLst/>
          </a:prstGeom>
        </p:spPr>
        <p:txBody>
          <a:bodyPr wrap="none">
            <a:spAutoFit/>
          </a:bodyPr>
          <a:lstStyle/>
          <a:p>
            <a:r>
              <a:rPr lang="vi-VN" sz="3200" b="1">
                <a:solidFill>
                  <a:srgbClr val="004800"/>
                </a:solidFill>
                <a:ea typeface="Tahoma" panose="020B0604030504040204" pitchFamily="34" charset="0"/>
                <a:cs typeface="Tahoma" panose="020B0604030504040204" pitchFamily="34" charset="0"/>
              </a:rPr>
              <a:t>Rất tốt </a:t>
            </a:r>
            <a:endParaRPr lang="en-US" sz="3200" dirty="0">
              <a:solidFill>
                <a:srgbClr val="004800"/>
              </a:solidFill>
              <a:ea typeface="Tahoma" panose="020B0604030504040204" pitchFamily="34" charset="0"/>
              <a:cs typeface="Tahoma" panose="020B0604030504040204" pitchFamily="34" charset="0"/>
            </a:endParaRPr>
          </a:p>
        </p:txBody>
      </p:sp>
      <p:grpSp>
        <p:nvGrpSpPr>
          <p:cNvPr id="48" name="Group 47">
            <a:extLst>
              <a:ext uri="{FF2B5EF4-FFF2-40B4-BE49-F238E27FC236}">
                <a16:creationId xmlns:a16="http://schemas.microsoft.com/office/drawing/2014/main" xmlns="" id="{9C331FA1-CD11-4D70-8E6C-427496B746E1}"/>
              </a:ext>
            </a:extLst>
          </p:cNvPr>
          <p:cNvGrpSpPr/>
          <p:nvPr/>
        </p:nvGrpSpPr>
        <p:grpSpPr>
          <a:xfrm>
            <a:off x="10210800" y="3592444"/>
            <a:ext cx="1783784" cy="1920998"/>
            <a:chOff x="10210800" y="3592444"/>
            <a:chExt cx="1783784" cy="1920998"/>
          </a:xfrm>
        </p:grpSpPr>
        <p:pic>
          <p:nvPicPr>
            <p:cNvPr id="4098" name="Picture 2" descr="Star Cartoon Images, Stock Photos &amp;amp; Vectors | Shutterstock">
              <a:extLst>
                <a:ext uri="{FF2B5EF4-FFF2-40B4-BE49-F238E27FC236}">
                  <a16:creationId xmlns:a16="http://schemas.microsoft.com/office/drawing/2014/main" xmlns="" id="{A54E4E77-ABC2-41F7-B883-9EAA10138420}"/>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xmlns="" id="{512077EE-447D-484A-845F-410C64835F4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1" name="Group 50">
            <a:extLst>
              <a:ext uri="{FF2B5EF4-FFF2-40B4-BE49-F238E27FC236}">
                <a16:creationId xmlns:a16="http://schemas.microsoft.com/office/drawing/2014/main" xmlns="" id="{7E4A3909-DC67-4532-8897-7B560E609957}"/>
              </a:ext>
            </a:extLst>
          </p:cNvPr>
          <p:cNvGrpSpPr/>
          <p:nvPr/>
        </p:nvGrpSpPr>
        <p:grpSpPr>
          <a:xfrm>
            <a:off x="13398231" y="3577583"/>
            <a:ext cx="1783784" cy="1920998"/>
            <a:chOff x="10210800" y="3592444"/>
            <a:chExt cx="1783784" cy="1920998"/>
          </a:xfrm>
        </p:grpSpPr>
        <p:pic>
          <p:nvPicPr>
            <p:cNvPr id="52" name="Picture 2" descr="Star Cartoon Images, Stock Photos &amp;amp; Vectors | Shutterstock">
              <a:extLst>
                <a:ext uri="{FF2B5EF4-FFF2-40B4-BE49-F238E27FC236}">
                  <a16:creationId xmlns:a16="http://schemas.microsoft.com/office/drawing/2014/main" xmlns="" id="{6053EBE6-087D-42CD-9EF3-6D7F4CD47401}"/>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xmlns="" id="{15514C78-236C-47C1-AE1C-88D667A18F22}"/>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4" name="Group 53">
            <a:extLst>
              <a:ext uri="{FF2B5EF4-FFF2-40B4-BE49-F238E27FC236}">
                <a16:creationId xmlns:a16="http://schemas.microsoft.com/office/drawing/2014/main" xmlns="" id="{B16A1C8C-3154-4CB2-8716-34A82C4A4B0D}"/>
              </a:ext>
            </a:extLst>
          </p:cNvPr>
          <p:cNvGrpSpPr/>
          <p:nvPr/>
        </p:nvGrpSpPr>
        <p:grpSpPr>
          <a:xfrm>
            <a:off x="15831562" y="3619500"/>
            <a:ext cx="1783784" cy="1920998"/>
            <a:chOff x="10210800" y="3592444"/>
            <a:chExt cx="1783784" cy="1920998"/>
          </a:xfrm>
        </p:grpSpPr>
        <p:pic>
          <p:nvPicPr>
            <p:cNvPr id="55" name="Picture 2" descr="Star Cartoon Images, Stock Photos &amp;amp; Vectors | Shutterstock">
              <a:extLst>
                <a:ext uri="{FF2B5EF4-FFF2-40B4-BE49-F238E27FC236}">
                  <a16:creationId xmlns:a16="http://schemas.microsoft.com/office/drawing/2014/main" xmlns="" id="{9F282869-F25D-4555-9D06-890AE5BD483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xmlns="" id="{ADE7BAFA-6AF1-4120-B9D5-499629B24A7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7" name="Group 56">
            <a:extLst>
              <a:ext uri="{FF2B5EF4-FFF2-40B4-BE49-F238E27FC236}">
                <a16:creationId xmlns:a16="http://schemas.microsoft.com/office/drawing/2014/main" xmlns="" id="{B8881F62-49B3-42DD-A016-E91241AA3D64}"/>
              </a:ext>
            </a:extLst>
          </p:cNvPr>
          <p:cNvGrpSpPr/>
          <p:nvPr/>
        </p:nvGrpSpPr>
        <p:grpSpPr>
          <a:xfrm>
            <a:off x="10218578" y="5594524"/>
            <a:ext cx="1783784" cy="1920998"/>
            <a:chOff x="10210800" y="3592444"/>
            <a:chExt cx="1783784" cy="1920998"/>
          </a:xfrm>
        </p:grpSpPr>
        <p:pic>
          <p:nvPicPr>
            <p:cNvPr id="58" name="Picture 2" descr="Star Cartoon Images, Stock Photos &amp;amp; Vectors | Shutterstock">
              <a:extLst>
                <a:ext uri="{FF2B5EF4-FFF2-40B4-BE49-F238E27FC236}">
                  <a16:creationId xmlns:a16="http://schemas.microsoft.com/office/drawing/2014/main" xmlns="" id="{1FD59893-6355-4427-941B-441B57EDE55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xmlns="" id="{AF28AC2B-A3EA-4BC3-9989-BEE2BF01612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0" name="Group 59">
            <a:extLst>
              <a:ext uri="{FF2B5EF4-FFF2-40B4-BE49-F238E27FC236}">
                <a16:creationId xmlns:a16="http://schemas.microsoft.com/office/drawing/2014/main" xmlns="" id="{66AFCC15-4EC4-478C-A657-58BE6DFA865B}"/>
              </a:ext>
            </a:extLst>
          </p:cNvPr>
          <p:cNvGrpSpPr/>
          <p:nvPr/>
        </p:nvGrpSpPr>
        <p:grpSpPr>
          <a:xfrm>
            <a:off x="13406009" y="5579663"/>
            <a:ext cx="1783784" cy="1920998"/>
            <a:chOff x="10210800" y="3592444"/>
            <a:chExt cx="1783784" cy="1920998"/>
          </a:xfrm>
        </p:grpSpPr>
        <p:pic>
          <p:nvPicPr>
            <p:cNvPr id="61" name="Picture 2" descr="Star Cartoon Images, Stock Photos &amp;amp; Vectors | Shutterstock">
              <a:extLst>
                <a:ext uri="{FF2B5EF4-FFF2-40B4-BE49-F238E27FC236}">
                  <a16:creationId xmlns:a16="http://schemas.microsoft.com/office/drawing/2014/main" xmlns="" id="{BEF55917-47D1-44A7-9A4E-E2F45A3BC448}"/>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xmlns="" id="{88DF7847-1700-47FA-96D7-0A945D481307}"/>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3" name="Group 62">
            <a:extLst>
              <a:ext uri="{FF2B5EF4-FFF2-40B4-BE49-F238E27FC236}">
                <a16:creationId xmlns:a16="http://schemas.microsoft.com/office/drawing/2014/main" xmlns="" id="{57401E51-D1A9-47E7-A43B-4E4B3C26DA26}"/>
              </a:ext>
            </a:extLst>
          </p:cNvPr>
          <p:cNvGrpSpPr/>
          <p:nvPr/>
        </p:nvGrpSpPr>
        <p:grpSpPr>
          <a:xfrm>
            <a:off x="15839340" y="5621580"/>
            <a:ext cx="1783784" cy="1920998"/>
            <a:chOff x="10210800" y="3592444"/>
            <a:chExt cx="1783784" cy="1920998"/>
          </a:xfrm>
        </p:grpSpPr>
        <p:pic>
          <p:nvPicPr>
            <p:cNvPr id="64" name="Picture 2" descr="Star Cartoon Images, Stock Photos &amp;amp; Vectors | Shutterstock">
              <a:extLst>
                <a:ext uri="{FF2B5EF4-FFF2-40B4-BE49-F238E27FC236}">
                  <a16:creationId xmlns:a16="http://schemas.microsoft.com/office/drawing/2014/main" xmlns="" id="{6EC9B370-E587-44CB-9A1A-90A536C34B21}"/>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xmlns="" id="{928B1365-01D5-4E4C-9DC6-310CD3045F10}"/>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6" name="Group 65">
            <a:extLst>
              <a:ext uri="{FF2B5EF4-FFF2-40B4-BE49-F238E27FC236}">
                <a16:creationId xmlns:a16="http://schemas.microsoft.com/office/drawing/2014/main" xmlns="" id="{61BDE017-AF9E-4997-81AF-6111FD47D7C4}"/>
              </a:ext>
            </a:extLst>
          </p:cNvPr>
          <p:cNvGrpSpPr/>
          <p:nvPr/>
        </p:nvGrpSpPr>
        <p:grpSpPr>
          <a:xfrm>
            <a:off x="10210800" y="7645253"/>
            <a:ext cx="1783784" cy="1920998"/>
            <a:chOff x="10210800" y="3592444"/>
            <a:chExt cx="1783784" cy="1920998"/>
          </a:xfrm>
        </p:grpSpPr>
        <p:pic>
          <p:nvPicPr>
            <p:cNvPr id="67" name="Picture 2" descr="Star Cartoon Images, Stock Photos &amp;amp; Vectors | Shutterstock">
              <a:extLst>
                <a:ext uri="{FF2B5EF4-FFF2-40B4-BE49-F238E27FC236}">
                  <a16:creationId xmlns:a16="http://schemas.microsoft.com/office/drawing/2014/main" xmlns="" id="{9F1643E3-6162-452D-9C5B-7ACCE0C4581D}"/>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xmlns="" id="{4DF45F61-9AF9-4408-85C8-F5E4D929C7BB}"/>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xmlns="" id="{87F71627-E2AC-4F7E-A57E-56F5C36C34AE}"/>
              </a:ext>
            </a:extLst>
          </p:cNvPr>
          <p:cNvGrpSpPr/>
          <p:nvPr/>
        </p:nvGrpSpPr>
        <p:grpSpPr>
          <a:xfrm>
            <a:off x="13398231" y="7630392"/>
            <a:ext cx="1783784" cy="1920998"/>
            <a:chOff x="10210800" y="3592444"/>
            <a:chExt cx="1783784" cy="1920998"/>
          </a:xfrm>
        </p:grpSpPr>
        <p:pic>
          <p:nvPicPr>
            <p:cNvPr id="70" name="Picture 2" descr="Star Cartoon Images, Stock Photos &amp;amp; Vectors | Shutterstock">
              <a:extLst>
                <a:ext uri="{FF2B5EF4-FFF2-40B4-BE49-F238E27FC236}">
                  <a16:creationId xmlns:a16="http://schemas.microsoft.com/office/drawing/2014/main" xmlns="" id="{E0A6AC84-37AD-45AF-8335-6DECDC83E69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xmlns="" id="{7A782C99-41EC-4619-B7B6-B3196B5A82C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72" name="Group 71">
            <a:extLst>
              <a:ext uri="{FF2B5EF4-FFF2-40B4-BE49-F238E27FC236}">
                <a16:creationId xmlns:a16="http://schemas.microsoft.com/office/drawing/2014/main" xmlns="" id="{F4B1036E-42DA-40A9-82C3-DA5E5D77D562}"/>
              </a:ext>
            </a:extLst>
          </p:cNvPr>
          <p:cNvGrpSpPr/>
          <p:nvPr/>
        </p:nvGrpSpPr>
        <p:grpSpPr>
          <a:xfrm>
            <a:off x="15831562" y="7672309"/>
            <a:ext cx="1783784" cy="1920998"/>
            <a:chOff x="10210800" y="3592444"/>
            <a:chExt cx="1783784" cy="1920998"/>
          </a:xfrm>
        </p:grpSpPr>
        <p:pic>
          <p:nvPicPr>
            <p:cNvPr id="73" name="Picture 2" descr="Star Cartoon Images, Stock Photos &amp;amp; Vectors | Shutterstock">
              <a:extLst>
                <a:ext uri="{FF2B5EF4-FFF2-40B4-BE49-F238E27FC236}">
                  <a16:creationId xmlns:a16="http://schemas.microsoft.com/office/drawing/2014/main" xmlns="" id="{2455D045-15D8-450F-A65C-344AF1EABEA4}"/>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xmlns="" id="{D5ED379A-F4F3-407E-A0D7-CE973271801F}"/>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par>
                                <p:cTn id="45" presetID="10"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par>
                                <p:cTn id="48" presetID="10" presetClass="entr" presetSubtype="0" fill="hold"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par>
                                <p:cTn id="51" presetID="10"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500"/>
                                        <p:tgtEl>
                                          <p:spTgt spid="63"/>
                                        </p:tgtEl>
                                      </p:cBhvr>
                                    </p:animEffect>
                                  </p:childTnLst>
                                </p:cTn>
                              </p:par>
                              <p:par>
                                <p:cTn id="54" presetID="10" presetClass="entr" presetSubtype="0" fill="hold"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500"/>
                                        <p:tgtEl>
                                          <p:spTgt spid="60"/>
                                        </p:tgtEl>
                                      </p:cBhvr>
                                    </p:animEffect>
                                  </p:childTnLst>
                                </p:cTn>
                              </p:par>
                              <p:par>
                                <p:cTn id="57" presetID="10"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par>
                                <p:cTn id="60" presetID="10" presetClass="entr" presetSubtype="0" fill="hold"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10" presetClass="entr" presetSubtype="0"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10" presetClass="entr" presetSubtype="0" fill="hold"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24370"/>
          <a:stretch>
            <a:fillRect/>
          </a:stretch>
        </p:blipFill>
        <p:spPr>
          <a:xfrm>
            <a:off x="0" y="0"/>
            <a:ext cx="18288000" cy="10287000"/>
          </a:xfrm>
          <a:prstGeom prst="rect">
            <a:avLst/>
          </a:prstGeom>
        </p:spPr>
      </p:pic>
      <p:pic>
        <p:nvPicPr>
          <p:cNvPr id="3" name="Picture 3"/>
          <p:cNvPicPr>
            <a:picLocks noChangeAspect="1"/>
          </p:cNvPicPr>
          <p:nvPr/>
        </p:nvPicPr>
        <p:blipFill>
          <a:blip r:embed="rId3"/>
          <a:srcRect l="79577"/>
          <a:stretch>
            <a:fillRect/>
          </a:stretch>
        </p:blipFill>
        <p:spPr>
          <a:xfrm>
            <a:off x="12573000" y="-723900"/>
            <a:ext cx="7545441" cy="15717702"/>
          </a:xfrm>
          <a:prstGeom prst="rect">
            <a:avLst/>
          </a:prstGeom>
        </p:spPr>
      </p:pic>
      <p:pic>
        <p:nvPicPr>
          <p:cNvPr id="7" name="Picture 7"/>
          <p:cNvPicPr>
            <a:picLocks noChangeAspect="1"/>
          </p:cNvPicPr>
          <p:nvPr/>
        </p:nvPicPr>
        <p:blipFill>
          <a:blip r:embed="rId4">
            <a:alphaModFix amt="37000"/>
          </a:blip>
          <a:srcRect r="23890" b="21873"/>
          <a:stretch>
            <a:fillRect/>
          </a:stretch>
        </p:blipFill>
        <p:spPr>
          <a:xfrm>
            <a:off x="13639800" y="8939745"/>
            <a:ext cx="4853756" cy="1513409"/>
          </a:xfrm>
          <a:prstGeom prst="rect">
            <a:avLst/>
          </a:prstGeom>
        </p:spPr>
      </p:pic>
      <p:sp>
        <p:nvSpPr>
          <p:cNvPr id="42" name="Rectangle 41">
            <a:extLst>
              <a:ext uri="{FF2B5EF4-FFF2-40B4-BE49-F238E27FC236}">
                <a16:creationId xmlns:a16="http://schemas.microsoft.com/office/drawing/2014/main" xmlns="" id="{2C57FAAA-B830-49DF-85FC-F8C1A722B973}"/>
              </a:ext>
            </a:extLst>
          </p:cNvPr>
          <p:cNvSpPr/>
          <p:nvPr/>
        </p:nvSpPr>
        <p:spPr>
          <a:xfrm>
            <a:off x="304800" y="1910174"/>
            <a:ext cx="17678400" cy="6863417"/>
          </a:xfrm>
          <a:prstGeom prst="rect">
            <a:avLst/>
          </a:prstGeom>
        </p:spPr>
        <p:txBody>
          <a:bodyPr wrap="square">
            <a:spAutoFit/>
          </a:bodyPr>
          <a:lstStyle/>
          <a:p>
            <a:pPr algn="just"/>
            <a:r>
              <a:rPr lang="vi-VN" sz="4400" dirty="0">
                <a:solidFill>
                  <a:srgbClr val="000000"/>
                </a:solidFill>
                <a:latin typeface="Calibri" panose="020F0502020204030204" pitchFamily="34" charset="0"/>
                <a:cs typeface="Calibri" panose="020F0502020204030204" pitchFamily="34" charset="0"/>
              </a:rPr>
              <a:t>      Căn nhà sàn chật ních người mặc quần áo như đi hội. Mấy cô gái vừa lùi vừa trải những tấm lông thú thẳng tắp từ đầu cầu thang tới cửa bếp giữa sàn. Bấy giờ, người già mới ra hiệu dẫn Y Hoa bước lên lối đi bằng lông thú mịn như nhung. Buôn Chư Lênh đã đón tiếp cô giáo đến mở trường bằng nghi thức trang trọng nhất dành cho khách quý.</a:t>
            </a:r>
          </a:p>
          <a:p>
            <a:pPr algn="just"/>
            <a:r>
              <a:rPr lang="vi-VN" sz="4400" dirty="0">
                <a:solidFill>
                  <a:srgbClr val="000000"/>
                </a:solidFill>
                <a:latin typeface="Calibri" panose="020F0502020204030204" pitchFamily="34" charset="0"/>
                <a:cs typeface="Calibri" panose="020F0502020204030204" pitchFamily="34" charset="0"/>
              </a:rPr>
              <a:t>     Y Hoa đến bên già Rok, trưởng buôn, đang đứng đón khách ở giữa nhà sàn. Nhận con dao mà già </a:t>
            </a:r>
            <a:r>
              <a:rPr lang="en-US" sz="4400" dirty="0">
                <a:solidFill>
                  <a:srgbClr val="000000"/>
                </a:solidFill>
                <a:latin typeface="Calibri" panose="020F0502020204030204" pitchFamily="34" charset="0"/>
                <a:cs typeface="Calibri" panose="020F0502020204030204" pitchFamily="34" charset="0"/>
              </a:rPr>
              <a:t>tr</a:t>
            </a:r>
            <a:r>
              <a:rPr lang="vi-VN" sz="4400" dirty="0">
                <a:solidFill>
                  <a:srgbClr val="000000"/>
                </a:solidFill>
                <a:latin typeface="Calibri" panose="020F0502020204030204" pitchFamily="34" charset="0"/>
                <a:cs typeface="Calibri" panose="020F0502020204030204" pitchFamily="34" charset="0"/>
              </a:rPr>
              <a:t>ao cho, nhằm vào cây cột nóc, Y Hoa chém một nhát thật sâu vào cột. Đó là lời thề của người lạ đến buôn, theo tục lệ</a:t>
            </a:r>
            <a:r>
              <a:rPr lang="en-US" sz="4400" dirty="0">
                <a:solidFill>
                  <a:srgbClr val="00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a:t>
            </a:r>
            <a:r>
              <a:rPr lang="en-US" sz="4400" dirty="0">
                <a:solidFill>
                  <a:srgbClr val="000000"/>
                </a:solidFill>
                <a:latin typeface="Calibri" panose="020F0502020204030204" pitchFamily="34" charset="0"/>
                <a:cs typeface="Calibri" panose="020F0502020204030204" pitchFamily="34" charset="0"/>
              </a:rPr>
              <a:t>L</a:t>
            </a:r>
            <a:r>
              <a:rPr lang="vi-VN" sz="4400" dirty="0">
                <a:solidFill>
                  <a:srgbClr val="000000"/>
                </a:solidFill>
                <a:latin typeface="Calibri" panose="020F0502020204030204" pitchFamily="34" charset="0"/>
                <a:cs typeface="Calibri" panose="020F0502020204030204" pitchFamily="34" charset="0"/>
              </a:rPr>
              <a:t>ời thề ấy không thể nói ra mà phải khắc vào cột. Y Hoa được coi là người trong buôn sau khi chém nhát dao.</a:t>
            </a:r>
          </a:p>
        </p:txBody>
      </p:sp>
      <p:sp>
        <p:nvSpPr>
          <p:cNvPr id="43" name="Hexagon 42">
            <a:extLst>
              <a:ext uri="{FF2B5EF4-FFF2-40B4-BE49-F238E27FC236}">
                <a16:creationId xmlns:a16="http://schemas.microsoft.com/office/drawing/2014/main" xmlns="" id="{A23B9046-91B2-4B7F-A8FB-8ADC0F862817}"/>
              </a:ext>
            </a:extLst>
          </p:cNvPr>
          <p:cNvSpPr/>
          <p:nvPr/>
        </p:nvSpPr>
        <p:spPr>
          <a:xfrm>
            <a:off x="175444" y="1711094"/>
            <a:ext cx="988959" cy="833552"/>
          </a:xfrm>
          <a:prstGeom prst="hexagon">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t>1</a:t>
            </a:r>
            <a:endParaRPr lang="en-US" sz="4800" b="1" dirty="0"/>
          </a:p>
        </p:txBody>
      </p:sp>
      <p:sp>
        <p:nvSpPr>
          <p:cNvPr id="44" name="Hexagon 43">
            <a:extLst>
              <a:ext uri="{FF2B5EF4-FFF2-40B4-BE49-F238E27FC236}">
                <a16:creationId xmlns:a16="http://schemas.microsoft.com/office/drawing/2014/main" xmlns="" id="{74F825E8-59EE-4B0A-ADA2-AF9B5C7D2E24}"/>
              </a:ext>
            </a:extLst>
          </p:cNvPr>
          <p:cNvSpPr/>
          <p:nvPr/>
        </p:nvSpPr>
        <p:spPr>
          <a:xfrm>
            <a:off x="158563" y="5242342"/>
            <a:ext cx="988959" cy="833552"/>
          </a:xfrm>
          <a:prstGeom prst="hexagon">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t>2</a:t>
            </a:r>
            <a:endParaRPr lang="en-US" sz="4800" b="1" dirty="0"/>
          </a:p>
        </p:txBody>
      </p:sp>
      <p:sp>
        <p:nvSpPr>
          <p:cNvPr id="45" name="Rectangle 44">
            <a:extLst>
              <a:ext uri="{FF2B5EF4-FFF2-40B4-BE49-F238E27FC236}">
                <a16:creationId xmlns:a16="http://schemas.microsoft.com/office/drawing/2014/main" xmlns="" id="{229064F3-9561-467C-BAD3-06C84DE05FB9}"/>
              </a:ext>
            </a:extLst>
          </p:cNvPr>
          <p:cNvSpPr/>
          <p:nvPr/>
        </p:nvSpPr>
        <p:spPr>
          <a:xfrm>
            <a:off x="4038600" y="1910174"/>
            <a:ext cx="2209800" cy="634472"/>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307798C5-DC4D-42E6-BAD4-43D1738E1329}"/>
              </a:ext>
            </a:extLst>
          </p:cNvPr>
          <p:cNvSpPr/>
          <p:nvPr/>
        </p:nvSpPr>
        <p:spPr>
          <a:xfrm>
            <a:off x="9533937" y="3324522"/>
            <a:ext cx="1591263" cy="634472"/>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27745EEA-EEE8-4527-A25B-8ADAF27E81D2}"/>
              </a:ext>
            </a:extLst>
          </p:cNvPr>
          <p:cNvSpPr/>
          <p:nvPr/>
        </p:nvSpPr>
        <p:spPr>
          <a:xfrm>
            <a:off x="4347868" y="3974234"/>
            <a:ext cx="3576932" cy="634472"/>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7508E50D-E440-43B4-90D1-75F4966C168C}"/>
              </a:ext>
            </a:extLst>
          </p:cNvPr>
          <p:cNvSpPr/>
          <p:nvPr/>
        </p:nvSpPr>
        <p:spPr>
          <a:xfrm>
            <a:off x="5499807" y="5373342"/>
            <a:ext cx="1129594" cy="634472"/>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xmlns="" id="{CF7C279B-BB70-4856-ABC7-3F2CDC1F3B30}"/>
              </a:ext>
            </a:extLst>
          </p:cNvPr>
          <p:cNvGrpSpPr/>
          <p:nvPr/>
        </p:nvGrpSpPr>
        <p:grpSpPr>
          <a:xfrm>
            <a:off x="7478045" y="9135602"/>
            <a:ext cx="3865310" cy="723778"/>
            <a:chOff x="4507374" y="8972671"/>
            <a:chExt cx="3865310" cy="723778"/>
          </a:xfrm>
        </p:grpSpPr>
        <p:sp>
          <p:nvSpPr>
            <p:cNvPr id="49" name="Rectangle 48">
              <a:extLst>
                <a:ext uri="{FF2B5EF4-FFF2-40B4-BE49-F238E27FC236}">
                  <a16:creationId xmlns:a16="http://schemas.microsoft.com/office/drawing/2014/main" xmlns="" id="{4CCB9B18-CEFD-4586-837B-88A0920D182A}"/>
                </a:ext>
              </a:extLst>
            </p:cNvPr>
            <p:cNvSpPr/>
            <p:nvPr/>
          </p:nvSpPr>
          <p:spPr>
            <a:xfrm>
              <a:off x="4507374" y="8972671"/>
              <a:ext cx="1129594" cy="634472"/>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6543ECE0-7B02-4AC6-B3EF-1151B553116F}"/>
                </a:ext>
              </a:extLst>
            </p:cNvPr>
            <p:cNvSpPr/>
            <p:nvPr/>
          </p:nvSpPr>
          <p:spPr>
            <a:xfrm>
              <a:off x="5841350" y="8988563"/>
              <a:ext cx="2531334" cy="707886"/>
            </a:xfrm>
            <a:prstGeom prst="rect">
              <a:avLst/>
            </a:prstGeom>
          </p:spPr>
          <p:txBody>
            <a:bodyPr wrap="none">
              <a:spAutoFit/>
            </a:bodyPr>
            <a:lstStyle/>
            <a:p>
              <a:r>
                <a:rPr lang="vi-VN" sz="4000" b="1" i="1" dirty="0">
                  <a:solidFill>
                    <a:srgbClr val="000000"/>
                  </a:solidFill>
                  <a:latin typeface="Calibri" panose="020F0502020204030204" pitchFamily="34" charset="0"/>
                  <a:cs typeface="Calibri" panose="020F0502020204030204" pitchFamily="34" charset="0"/>
                </a:rPr>
                <a:t>Từ khó đọc</a:t>
              </a:r>
              <a:endParaRPr lang="en-US" sz="4000" b="1" i="1" dirty="0"/>
            </a:p>
          </p:txBody>
        </p:sp>
      </p:grpSp>
      <p:pic>
        <p:nvPicPr>
          <p:cNvPr id="5" name="Picture 4">
            <a:extLst>
              <a:ext uri="{FF2B5EF4-FFF2-40B4-BE49-F238E27FC236}">
                <a16:creationId xmlns:a16="http://schemas.microsoft.com/office/drawing/2014/main" xmlns="" id="{CA30FFD8-FEA1-4443-8C77-5DA06701B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887" y="495289"/>
            <a:ext cx="12668586" cy="101812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left)">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24370"/>
          <a:stretch>
            <a:fillRect/>
          </a:stretch>
        </p:blipFill>
        <p:spPr>
          <a:xfrm>
            <a:off x="-487680" y="-53340"/>
            <a:ext cx="18288000" cy="11597640"/>
          </a:xfrm>
          <a:prstGeom prst="rect">
            <a:avLst/>
          </a:prstGeom>
        </p:spPr>
      </p:pic>
      <p:pic>
        <p:nvPicPr>
          <p:cNvPr id="3" name="Picture 3"/>
          <p:cNvPicPr>
            <a:picLocks noChangeAspect="1"/>
          </p:cNvPicPr>
          <p:nvPr/>
        </p:nvPicPr>
        <p:blipFill>
          <a:blip r:embed="rId3"/>
          <a:srcRect l="79577"/>
          <a:stretch>
            <a:fillRect/>
          </a:stretch>
        </p:blipFill>
        <p:spPr>
          <a:xfrm>
            <a:off x="10742559" y="-17812"/>
            <a:ext cx="7545441" cy="15717702"/>
          </a:xfrm>
          <a:prstGeom prst="rect">
            <a:avLst/>
          </a:prstGeom>
        </p:spPr>
      </p:pic>
      <p:pic>
        <p:nvPicPr>
          <p:cNvPr id="7" name="Picture 7"/>
          <p:cNvPicPr>
            <a:picLocks noChangeAspect="1"/>
          </p:cNvPicPr>
          <p:nvPr/>
        </p:nvPicPr>
        <p:blipFill>
          <a:blip r:embed="rId4">
            <a:alphaModFix amt="37000"/>
          </a:blip>
          <a:srcRect r="23890" b="21873"/>
          <a:stretch>
            <a:fillRect/>
          </a:stretch>
        </p:blipFill>
        <p:spPr>
          <a:xfrm>
            <a:off x="13639800" y="8939745"/>
            <a:ext cx="4853756" cy="1513409"/>
          </a:xfrm>
          <a:prstGeom prst="rect">
            <a:avLst/>
          </a:prstGeom>
        </p:spPr>
      </p:pic>
      <p:sp>
        <p:nvSpPr>
          <p:cNvPr id="42" name="Rectangle 41">
            <a:extLst>
              <a:ext uri="{FF2B5EF4-FFF2-40B4-BE49-F238E27FC236}">
                <a16:creationId xmlns:a16="http://schemas.microsoft.com/office/drawing/2014/main" xmlns="" id="{2C57FAAA-B830-49DF-85FC-F8C1A722B973}"/>
              </a:ext>
            </a:extLst>
          </p:cNvPr>
          <p:cNvSpPr/>
          <p:nvPr/>
        </p:nvSpPr>
        <p:spPr>
          <a:xfrm>
            <a:off x="454739" y="1514894"/>
            <a:ext cx="17678400" cy="8894743"/>
          </a:xfrm>
          <a:prstGeom prst="rect">
            <a:avLst/>
          </a:prstGeom>
        </p:spPr>
        <p:txBody>
          <a:bodyPr wrap="square">
            <a:spAutoFit/>
          </a:bodyPr>
          <a:lstStyle/>
          <a:p>
            <a:pPr algn="just"/>
            <a:r>
              <a:rPr lang="vi-VN" sz="4400" dirty="0">
                <a:solidFill>
                  <a:srgbClr val="000000"/>
                </a:solidFill>
                <a:latin typeface="Calibri" panose="020F0502020204030204" pitchFamily="34" charset="0"/>
                <a:cs typeface="Calibri" panose="020F0502020204030204" pitchFamily="34" charset="0"/>
              </a:rPr>
              <a:t>     Già Rok xoa tay lên vết chém, khen:</a:t>
            </a:r>
          </a:p>
          <a:p>
            <a:pPr algn="just"/>
            <a:r>
              <a:rPr lang="vi-VN" sz="4400" dirty="0">
                <a:solidFill>
                  <a:srgbClr val="000000"/>
                </a:solidFill>
                <a:latin typeface="Calibri" panose="020F0502020204030204" pitchFamily="34" charset="0"/>
                <a:cs typeface="Calibri" panose="020F0502020204030204" pitchFamily="34" charset="0"/>
              </a:rPr>
              <a:t>- Tốt cái bụng đó, cô giáo ạ!</a:t>
            </a:r>
          </a:p>
          <a:p>
            <a:pPr algn="just"/>
            <a:r>
              <a:rPr lang="vi-VN" sz="4400" dirty="0">
                <a:solidFill>
                  <a:srgbClr val="000000"/>
                </a:solidFill>
                <a:latin typeface="Calibri" panose="020F0502020204030204" pitchFamily="34" charset="0"/>
                <a:cs typeface="Calibri" panose="020F0502020204030204" pitchFamily="34" charset="0"/>
              </a:rPr>
              <a:t>     Rồi giọng già vui hẳn lên:</a:t>
            </a:r>
          </a:p>
          <a:p>
            <a:pPr algn="just"/>
            <a:r>
              <a:rPr lang="vi-VN" sz="4400" dirty="0">
                <a:solidFill>
                  <a:srgbClr val="000000"/>
                </a:solidFill>
                <a:latin typeface="Calibri" panose="020F0502020204030204" pitchFamily="34" charset="0"/>
                <a:cs typeface="Calibri" panose="020F0502020204030204" pitchFamily="34" charset="0"/>
              </a:rPr>
              <a:t>- Bây giờ cho người già xem cái chữ của cô giáo đi!</a:t>
            </a:r>
          </a:p>
          <a:p>
            <a:pPr algn="just"/>
            <a:r>
              <a:rPr lang="vi-VN" sz="4400" dirty="0">
                <a:solidFill>
                  <a:srgbClr val="000000"/>
                </a:solidFill>
                <a:latin typeface="Calibri" panose="020F0502020204030204" pitchFamily="34" charset="0"/>
                <a:cs typeface="Calibri" panose="020F0502020204030204" pitchFamily="34" charset="0"/>
              </a:rPr>
              <a:t>     Bao nhiêu tiếng người cùng ùa theo:</a:t>
            </a:r>
          </a:p>
          <a:p>
            <a:pPr algn="just"/>
            <a:r>
              <a:rPr lang="vi-VN" sz="4400" dirty="0">
                <a:solidFill>
                  <a:srgbClr val="000000"/>
                </a:solidFill>
                <a:latin typeface="Calibri" panose="020F0502020204030204" pitchFamily="34" charset="0"/>
                <a:cs typeface="Calibri" panose="020F0502020204030204" pitchFamily="34" charset="0"/>
              </a:rPr>
              <a:t>- Phải đấy! Cô giáo cho lũ làng xem cái chữ nào!</a:t>
            </a:r>
          </a:p>
          <a:p>
            <a:pPr algn="just"/>
            <a:r>
              <a:rPr lang="vi-VN" sz="4400" dirty="0">
                <a:solidFill>
                  <a:srgbClr val="000000"/>
                </a:solidFill>
                <a:latin typeface="Calibri" panose="020F0502020204030204" pitchFamily="34" charset="0"/>
                <a:cs typeface="Calibri" panose="020F0502020204030204" pitchFamily="34" charset="0"/>
              </a:rPr>
              <a:t>     Y Hoa lấy trong gùi ra một trang giấy, trải lên sàn nhà. Mọi người im phăng phắc. Y Hoa nghe thấy rõ cả tiếng tim đập trong lồng ngực mình. Quỳ hai gối lên sàn, cô giáo viết thật to, thật đậm hai chữ: “Bác Hồ”. Y Hoa viết xong, bỗng bao nhiêu tiếng cùng hò reo:</a:t>
            </a:r>
          </a:p>
          <a:p>
            <a:pPr algn="just"/>
            <a:r>
              <a:rPr lang="vi-VN" sz="4400" dirty="0">
                <a:solidFill>
                  <a:srgbClr val="000000"/>
                </a:solidFill>
                <a:latin typeface="Calibri" panose="020F0502020204030204" pitchFamily="34" charset="0"/>
                <a:cs typeface="Calibri" panose="020F0502020204030204" pitchFamily="34" charset="0"/>
              </a:rPr>
              <a:t>- Ôi</a:t>
            </a:r>
            <a:r>
              <a:rPr lang="en-US" sz="4400" dirty="0">
                <a:solidFill>
                  <a:srgbClr val="000000"/>
                </a:solidFill>
                <a:latin typeface="Calibri" panose="020F0502020204030204" pitchFamily="34" charset="0"/>
                <a:cs typeface="Calibri" panose="020F0502020204030204" pitchFamily="34" charset="0"/>
              </a:rPr>
              <a:t>, c</a:t>
            </a:r>
            <a:r>
              <a:rPr lang="vi-VN" sz="4400" dirty="0">
                <a:solidFill>
                  <a:srgbClr val="000000"/>
                </a:solidFill>
                <a:latin typeface="Calibri" panose="020F0502020204030204" pitchFamily="34" charset="0"/>
                <a:cs typeface="Calibri" panose="020F0502020204030204" pitchFamily="34" charset="0"/>
              </a:rPr>
              <a:t>hữ cô giáo này! Nhìn kìa!</a:t>
            </a:r>
          </a:p>
          <a:p>
            <a:pPr algn="just"/>
            <a:r>
              <a:rPr lang="vi-VN" sz="4400" dirty="0">
                <a:solidFill>
                  <a:srgbClr val="000000"/>
                </a:solidFill>
                <a:latin typeface="Calibri" panose="020F0502020204030204" pitchFamily="34" charset="0"/>
                <a:cs typeface="Calibri" panose="020F0502020204030204" pitchFamily="34" charset="0"/>
              </a:rPr>
              <a:t>- A, chữ, chữ cô giáo!</a:t>
            </a:r>
          </a:p>
          <a:p>
            <a:pPr algn="r"/>
            <a:r>
              <a:rPr lang="vi-VN" sz="4400" i="1" dirty="0">
                <a:solidFill>
                  <a:srgbClr val="000000"/>
                </a:solidFill>
                <a:latin typeface="Calibri" panose="020F0502020204030204" pitchFamily="34" charset="0"/>
                <a:cs typeface="Calibri" panose="020F0502020204030204" pitchFamily="34" charset="0"/>
              </a:rPr>
              <a:t>Theo</a:t>
            </a:r>
            <a:r>
              <a:rPr lang="vi-VN" sz="4400" dirty="0">
                <a:solidFill>
                  <a:srgbClr val="000000"/>
                </a:solidFill>
                <a:latin typeface="Calibri" panose="020F0502020204030204" pitchFamily="34" charset="0"/>
                <a:cs typeface="Calibri" panose="020F0502020204030204" pitchFamily="34" charset="0"/>
              </a:rPr>
              <a:t> </a:t>
            </a:r>
            <a:r>
              <a:rPr lang="vi-VN" sz="4400" b="1" dirty="0">
                <a:solidFill>
                  <a:srgbClr val="000000"/>
                </a:solidFill>
                <a:latin typeface="Calibri" panose="020F0502020204030204" pitchFamily="34" charset="0"/>
                <a:cs typeface="Calibri" panose="020F0502020204030204" pitchFamily="34" charset="0"/>
              </a:rPr>
              <a:t>HÀ ĐÌNH CẨN</a:t>
            </a:r>
            <a:endParaRPr lang="vi-VN" sz="4400" dirty="0">
              <a:solidFill>
                <a:srgbClr val="000000"/>
              </a:solidFill>
              <a:latin typeface="Calibri" panose="020F0502020204030204" pitchFamily="34" charset="0"/>
              <a:cs typeface="Calibri" panose="020F0502020204030204" pitchFamily="34" charset="0"/>
            </a:endParaRPr>
          </a:p>
        </p:txBody>
      </p:sp>
      <p:sp>
        <p:nvSpPr>
          <p:cNvPr id="8" name="Hexagon 7">
            <a:extLst>
              <a:ext uri="{FF2B5EF4-FFF2-40B4-BE49-F238E27FC236}">
                <a16:creationId xmlns:a16="http://schemas.microsoft.com/office/drawing/2014/main" xmlns="" id="{B89D396D-CD2D-420A-A537-59878F0DC0AF}"/>
              </a:ext>
            </a:extLst>
          </p:cNvPr>
          <p:cNvSpPr/>
          <p:nvPr/>
        </p:nvSpPr>
        <p:spPr>
          <a:xfrm>
            <a:off x="124381" y="1409700"/>
            <a:ext cx="988959" cy="833552"/>
          </a:xfrm>
          <a:prstGeom prst="hexagon">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t>3</a:t>
            </a:r>
            <a:endParaRPr lang="en-US" sz="4800" b="1" dirty="0"/>
          </a:p>
        </p:txBody>
      </p:sp>
      <p:sp>
        <p:nvSpPr>
          <p:cNvPr id="9" name="Hexagon 8">
            <a:extLst>
              <a:ext uri="{FF2B5EF4-FFF2-40B4-BE49-F238E27FC236}">
                <a16:creationId xmlns:a16="http://schemas.microsoft.com/office/drawing/2014/main" xmlns="" id="{21757D95-0EF9-400D-A204-AF8609FFD787}"/>
              </a:ext>
            </a:extLst>
          </p:cNvPr>
          <p:cNvSpPr/>
          <p:nvPr/>
        </p:nvSpPr>
        <p:spPr>
          <a:xfrm>
            <a:off x="124381" y="5492892"/>
            <a:ext cx="988959" cy="833552"/>
          </a:xfrm>
          <a:prstGeom prst="hexagon">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t>4</a:t>
            </a:r>
            <a:endParaRPr lang="en-US" sz="4800" b="1" dirty="0"/>
          </a:p>
        </p:txBody>
      </p:sp>
      <p:pic>
        <p:nvPicPr>
          <p:cNvPr id="10" name="Picture 9">
            <a:extLst>
              <a:ext uri="{FF2B5EF4-FFF2-40B4-BE49-F238E27FC236}">
                <a16:creationId xmlns:a16="http://schemas.microsoft.com/office/drawing/2014/main" xmlns="" id="{D4F26F72-C47A-4F92-BD3F-222A454B23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887" y="495289"/>
            <a:ext cx="12668586" cy="1018120"/>
          </a:xfrm>
          <a:prstGeom prst="rect">
            <a:avLst/>
          </a:prstGeom>
        </p:spPr>
      </p:pic>
    </p:spTree>
    <p:extLst>
      <p:ext uri="{BB962C8B-B14F-4D97-AF65-F5344CB8AC3E}">
        <p14:creationId xmlns:p14="http://schemas.microsoft.com/office/powerpoint/2010/main" val="560974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xmlns="" id="{57B556D8-F356-44D3-A85D-A99822F9F759}"/>
              </a:ext>
            </a:extLst>
          </p:cNvPr>
          <p:cNvPicPr>
            <a:picLocks noChangeAspect="1"/>
          </p:cNvPicPr>
          <p:nvPr/>
        </p:nvPicPr>
        <p:blipFill>
          <a:blip r:embed="rId2"/>
          <a:srcRect r="24370"/>
          <a:stretch>
            <a:fillRect/>
          </a:stretch>
        </p:blipFill>
        <p:spPr>
          <a:xfrm>
            <a:off x="0" y="0"/>
            <a:ext cx="18288000" cy="10287000"/>
          </a:xfrm>
          <a:prstGeom prst="rect">
            <a:avLst/>
          </a:prstGeom>
        </p:spPr>
      </p:pic>
      <p:grpSp>
        <p:nvGrpSpPr>
          <p:cNvPr id="6" name="Group 4">
            <a:extLst>
              <a:ext uri="{FF2B5EF4-FFF2-40B4-BE49-F238E27FC236}">
                <a16:creationId xmlns:a16="http://schemas.microsoft.com/office/drawing/2014/main" xmlns="" id="{5B7B6837-DEF6-4854-B0CD-5469FC75DA9F}"/>
              </a:ext>
            </a:extLst>
          </p:cNvPr>
          <p:cNvGrpSpPr/>
          <p:nvPr/>
        </p:nvGrpSpPr>
        <p:grpSpPr>
          <a:xfrm>
            <a:off x="8913628" y="300718"/>
            <a:ext cx="8840615" cy="8958857"/>
            <a:chOff x="336452" y="0"/>
            <a:chExt cx="18411278" cy="12062934"/>
          </a:xfrm>
        </p:grpSpPr>
        <p:grpSp>
          <p:nvGrpSpPr>
            <p:cNvPr id="7" name="Group 5">
              <a:extLst>
                <a:ext uri="{FF2B5EF4-FFF2-40B4-BE49-F238E27FC236}">
                  <a16:creationId xmlns:a16="http://schemas.microsoft.com/office/drawing/2014/main" xmlns="" id="{7EF119BF-E4CB-4C93-8052-AEE166D0F48A}"/>
                </a:ext>
              </a:extLst>
            </p:cNvPr>
            <p:cNvGrpSpPr/>
            <p:nvPr/>
          </p:nvGrpSpPr>
          <p:grpSpPr>
            <a:xfrm>
              <a:off x="816223" y="253390"/>
              <a:ext cx="17931507" cy="11809544"/>
              <a:chOff x="492054" y="-17029"/>
              <a:chExt cx="10809883" cy="7119301"/>
            </a:xfrm>
          </p:grpSpPr>
          <p:sp>
            <p:nvSpPr>
              <p:cNvPr id="10" name="Freeform 6">
                <a:extLst>
                  <a:ext uri="{FF2B5EF4-FFF2-40B4-BE49-F238E27FC236}">
                    <a16:creationId xmlns:a16="http://schemas.microsoft.com/office/drawing/2014/main" xmlns="" id="{4FEB46E9-6C1B-40CE-AC34-3440E97B4BE9}"/>
                  </a:ext>
                </a:extLst>
              </p:cNvPr>
              <p:cNvSpPr/>
              <p:nvPr/>
            </p:nvSpPr>
            <p:spPr>
              <a:xfrm>
                <a:off x="492054" y="-17029"/>
                <a:ext cx="10809883"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8" name="Group 7">
              <a:extLst>
                <a:ext uri="{FF2B5EF4-FFF2-40B4-BE49-F238E27FC236}">
                  <a16:creationId xmlns:a16="http://schemas.microsoft.com/office/drawing/2014/main" xmlns="" id="{5B65CA3C-89FD-4948-9B54-187C557271ED}"/>
                </a:ext>
              </a:extLst>
            </p:cNvPr>
            <p:cNvGrpSpPr/>
            <p:nvPr/>
          </p:nvGrpSpPr>
          <p:grpSpPr>
            <a:xfrm>
              <a:off x="336452" y="0"/>
              <a:ext cx="17906330" cy="11727398"/>
              <a:chOff x="0" y="0"/>
              <a:chExt cx="10821129" cy="7087086"/>
            </a:xfrm>
          </p:grpSpPr>
          <p:sp>
            <p:nvSpPr>
              <p:cNvPr id="9" name="Freeform 8">
                <a:extLst>
                  <a:ext uri="{FF2B5EF4-FFF2-40B4-BE49-F238E27FC236}">
                    <a16:creationId xmlns:a16="http://schemas.microsoft.com/office/drawing/2014/main" xmlns="" id="{358F6EAA-BB6C-470E-8EA1-B2633404F267}"/>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a:ln>
                <a:solidFill>
                  <a:schemeClr val="tx2">
                    <a:lumMod val="85000"/>
                  </a:schemeClr>
                </a:solidFill>
              </a:ln>
            </p:spPr>
          </p:sp>
        </p:grpSp>
      </p:grpSp>
      <p:sp>
        <p:nvSpPr>
          <p:cNvPr id="4" name="Freeform 10">
            <a:extLst>
              <a:ext uri="{FF2B5EF4-FFF2-40B4-BE49-F238E27FC236}">
                <a16:creationId xmlns:a16="http://schemas.microsoft.com/office/drawing/2014/main" xmlns="" id="{E227E523-1CFD-4DE7-8AEE-30365B2782A1}"/>
              </a:ext>
            </a:extLst>
          </p:cNvPr>
          <p:cNvSpPr/>
          <p:nvPr/>
        </p:nvSpPr>
        <p:spPr>
          <a:xfrm>
            <a:off x="776222" y="1696894"/>
            <a:ext cx="10668000" cy="7811876"/>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bg2">
              <a:lumMod val="40000"/>
              <a:lumOff val="60000"/>
            </a:schemeClr>
          </a:solidFill>
        </p:spPr>
        <p:txBody>
          <a:bodyPr/>
          <a:lstStyle/>
          <a:p>
            <a:endParaRPr lang="en-US" sz="2700"/>
          </a:p>
        </p:txBody>
      </p:sp>
      <p:pic>
        <p:nvPicPr>
          <p:cNvPr id="12" name="Picture 12">
            <a:extLst>
              <a:ext uri="{FF2B5EF4-FFF2-40B4-BE49-F238E27FC236}">
                <a16:creationId xmlns:a16="http://schemas.microsoft.com/office/drawing/2014/main" xmlns="" id="{E7CDF4D1-247E-455C-8A8B-969A46C8DB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24001" flipH="1">
            <a:off x="1934898" y="1034179"/>
            <a:ext cx="669915" cy="1824026"/>
          </a:xfrm>
          <a:prstGeom prst="rect">
            <a:avLst/>
          </a:prstGeom>
        </p:spPr>
      </p:pic>
      <p:sp>
        <p:nvSpPr>
          <p:cNvPr id="15" name="TextBox 18">
            <a:extLst>
              <a:ext uri="{FF2B5EF4-FFF2-40B4-BE49-F238E27FC236}">
                <a16:creationId xmlns:a16="http://schemas.microsoft.com/office/drawing/2014/main" xmlns="" id="{FE46F271-83F5-46B4-823D-625DEAE9319B}"/>
              </a:ext>
            </a:extLst>
          </p:cNvPr>
          <p:cNvSpPr txBox="1"/>
          <p:nvPr/>
        </p:nvSpPr>
        <p:spPr>
          <a:xfrm>
            <a:off x="8068583" y="3578709"/>
            <a:ext cx="12667075" cy="923330"/>
          </a:xfrm>
          <a:prstGeom prst="rect">
            <a:avLst/>
          </a:prstGeom>
        </p:spPr>
        <p:txBody>
          <a:bodyPr wrap="square" lIns="0" tIns="0" rIns="0" bIns="0" rtlCol="0" anchor="t">
            <a:spAutoFit/>
          </a:bodyPr>
          <a:lstStyle/>
          <a:p>
            <a:pPr algn="ctr"/>
            <a:r>
              <a:rPr lang="vi-VN" sz="6000" dirty="0">
                <a:ln w="0"/>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Làng ở Tây Nguyên</a:t>
            </a:r>
            <a:endParaRPr lang="en-US" sz="9600" dirty="0">
              <a:ln w="0"/>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pic>
        <p:nvPicPr>
          <p:cNvPr id="16" name="Picture 3">
            <a:extLst>
              <a:ext uri="{FF2B5EF4-FFF2-40B4-BE49-F238E27FC236}">
                <a16:creationId xmlns:a16="http://schemas.microsoft.com/office/drawing/2014/main" xmlns="" id="{67769AA0-64F9-4CCE-9144-5C23BF6AD498}"/>
              </a:ext>
            </a:extLst>
          </p:cNvPr>
          <p:cNvPicPr>
            <a:picLocks noChangeAspect="1"/>
          </p:cNvPicPr>
          <p:nvPr/>
        </p:nvPicPr>
        <p:blipFill>
          <a:blip r:embed="rId5"/>
          <a:srcRect/>
          <a:stretch>
            <a:fillRect/>
          </a:stretch>
        </p:blipFill>
        <p:spPr>
          <a:xfrm>
            <a:off x="13585665" y="0"/>
            <a:ext cx="4702335" cy="3419181"/>
          </a:xfrm>
          <a:prstGeom prst="rect">
            <a:avLst/>
          </a:prstGeom>
        </p:spPr>
      </p:pic>
      <p:pic>
        <p:nvPicPr>
          <p:cNvPr id="37890" name="Picture 2" descr="Thực trạng phát triển du lịch cộng đồng vùng Tây Nguyên">
            <a:extLst>
              <a:ext uri="{FF2B5EF4-FFF2-40B4-BE49-F238E27FC236}">
                <a16:creationId xmlns:a16="http://schemas.microsoft.com/office/drawing/2014/main" xmlns="" id="{8320EF14-9027-497B-938D-BF00218F81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891" y="2074830"/>
            <a:ext cx="9779026" cy="69355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F044A592-0A61-4D82-8979-30820ED3289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5520" b="90814" l="76112" r="92474">
                        <a14:foregroundMark x1="84892" y1="55600" x2="84892" y2="55600"/>
                        <a14:foregroundMark x1="85120" y1="63175" x2="87115" y2="61886"/>
                        <a14:foregroundMark x1="83295" y1="87913" x2="83295" y2="90814"/>
                      </a14:backgroundRemoval>
                    </a14:imgEffect>
                  </a14:imgLayer>
                </a14:imgProps>
              </a:ext>
              <a:ext uri="{28A0092B-C50C-407E-A947-70E740481C1C}">
                <a14:useLocalDpi xmlns:a14="http://schemas.microsoft.com/office/drawing/2010/main" val="0"/>
              </a:ext>
            </a:extLst>
          </a:blip>
          <a:srcRect l="74109" t="51481" r="5451" b="7777"/>
          <a:stretch/>
        </p:blipFill>
        <p:spPr>
          <a:xfrm flipH="1">
            <a:off x="15004647" y="5051942"/>
            <a:ext cx="2895243" cy="4083036"/>
          </a:xfrm>
          <a:prstGeom prst="rect">
            <a:avLst/>
          </a:prstGeom>
        </p:spPr>
      </p:pic>
      <p:pic>
        <p:nvPicPr>
          <p:cNvPr id="3" name="Picture 2">
            <a:extLst>
              <a:ext uri="{FF2B5EF4-FFF2-40B4-BE49-F238E27FC236}">
                <a16:creationId xmlns:a16="http://schemas.microsoft.com/office/drawing/2014/main" xmlns="" id="{579412ED-3A5C-4CA3-934E-4EE8C00B51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3518" y="215413"/>
            <a:ext cx="3968840" cy="1670449"/>
          </a:xfrm>
          <a:prstGeom prst="rect">
            <a:avLst/>
          </a:prstGeom>
        </p:spPr>
      </p:pic>
      <p:pic>
        <p:nvPicPr>
          <p:cNvPr id="17" name="Picture 16">
            <a:extLst>
              <a:ext uri="{FF2B5EF4-FFF2-40B4-BE49-F238E27FC236}">
                <a16:creationId xmlns:a16="http://schemas.microsoft.com/office/drawing/2014/main" xmlns="" id="{4DE71F3C-8E83-4C91-B8F2-21529CCC3A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54196" y="1831112"/>
            <a:ext cx="12668586" cy="2651990"/>
          </a:xfrm>
          <a:prstGeom prst="rect">
            <a:avLst/>
          </a:prstGeom>
        </p:spPr>
      </p:pic>
    </p:spTree>
    <p:extLst>
      <p:ext uri="{BB962C8B-B14F-4D97-AF65-F5344CB8AC3E}">
        <p14:creationId xmlns:p14="http://schemas.microsoft.com/office/powerpoint/2010/main" val="2322635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D6692FC-6E29-4CB3-A114-3AD0EC4C6894}"/>
              </a:ext>
            </a:extLst>
          </p:cNvPr>
          <p:cNvGrpSpPr/>
          <p:nvPr/>
        </p:nvGrpSpPr>
        <p:grpSpPr>
          <a:xfrm>
            <a:off x="4159663" y="864069"/>
            <a:ext cx="12848732" cy="8118486"/>
            <a:chOff x="0" y="0"/>
            <a:chExt cx="9825898" cy="6208505"/>
          </a:xfrm>
        </p:grpSpPr>
        <p:sp>
          <p:nvSpPr>
            <p:cNvPr id="4" name="Freeform 3">
              <a:extLst>
                <a:ext uri="{FF2B5EF4-FFF2-40B4-BE49-F238E27FC236}">
                  <a16:creationId xmlns:a16="http://schemas.microsoft.com/office/drawing/2014/main" xmlns="" id="{1179CED8-372A-4D96-936C-34D596AA6252}"/>
                </a:ext>
              </a:extLst>
            </p:cNvPr>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pic>
        <p:nvPicPr>
          <p:cNvPr id="17" name="Picture 2">
            <a:extLst>
              <a:ext uri="{FF2B5EF4-FFF2-40B4-BE49-F238E27FC236}">
                <a16:creationId xmlns:a16="http://schemas.microsoft.com/office/drawing/2014/main" xmlns="" id="{2C0888D3-B49C-4683-A0B4-B1108181BA26}"/>
              </a:ext>
            </a:extLst>
          </p:cNvPr>
          <p:cNvPicPr>
            <a:picLocks noChangeAspect="1"/>
          </p:cNvPicPr>
          <p:nvPr/>
        </p:nvPicPr>
        <p:blipFill>
          <a:blip r:embed="rId2"/>
          <a:srcRect r="24370"/>
          <a:stretch>
            <a:fillRect/>
          </a:stretch>
        </p:blipFill>
        <p:spPr>
          <a:xfrm>
            <a:off x="0" y="0"/>
            <a:ext cx="18288000" cy="10287000"/>
          </a:xfrm>
          <a:prstGeom prst="rect">
            <a:avLst/>
          </a:prstGeom>
        </p:spPr>
      </p:pic>
      <p:pic>
        <p:nvPicPr>
          <p:cNvPr id="24" name="Picture 3">
            <a:extLst>
              <a:ext uri="{FF2B5EF4-FFF2-40B4-BE49-F238E27FC236}">
                <a16:creationId xmlns:a16="http://schemas.microsoft.com/office/drawing/2014/main" xmlns="" id="{6E493F31-5F5F-4978-8469-8D62E45AB782}"/>
              </a:ext>
            </a:extLst>
          </p:cNvPr>
          <p:cNvPicPr>
            <a:picLocks noChangeAspect="1"/>
          </p:cNvPicPr>
          <p:nvPr/>
        </p:nvPicPr>
        <p:blipFill>
          <a:blip r:embed="rId3"/>
          <a:srcRect/>
          <a:stretch>
            <a:fillRect/>
          </a:stretch>
        </p:blipFill>
        <p:spPr>
          <a:xfrm>
            <a:off x="13585665" y="0"/>
            <a:ext cx="4702335" cy="3419181"/>
          </a:xfrm>
          <a:prstGeom prst="rect">
            <a:avLst/>
          </a:prstGeom>
        </p:spPr>
      </p:pic>
      <p:grpSp>
        <p:nvGrpSpPr>
          <p:cNvPr id="5" name="Group 4">
            <a:extLst>
              <a:ext uri="{FF2B5EF4-FFF2-40B4-BE49-F238E27FC236}">
                <a16:creationId xmlns:a16="http://schemas.microsoft.com/office/drawing/2014/main" xmlns="" id="{99A04549-6EDC-4D33-B4E0-5425583273B6}"/>
              </a:ext>
            </a:extLst>
          </p:cNvPr>
          <p:cNvGrpSpPr/>
          <p:nvPr/>
        </p:nvGrpSpPr>
        <p:grpSpPr>
          <a:xfrm>
            <a:off x="3957584" y="1220157"/>
            <a:ext cx="14044667" cy="8580558"/>
            <a:chOff x="0" y="0"/>
            <a:chExt cx="18242782" cy="12091182"/>
          </a:xfrm>
        </p:grpSpPr>
        <p:grpSp>
          <p:nvGrpSpPr>
            <p:cNvPr id="6" name="Group 5">
              <a:extLst>
                <a:ext uri="{FF2B5EF4-FFF2-40B4-BE49-F238E27FC236}">
                  <a16:creationId xmlns:a16="http://schemas.microsoft.com/office/drawing/2014/main" xmlns="" id="{13D5965B-2B26-4429-B424-1DC42360C725}"/>
                </a:ext>
              </a:extLst>
            </p:cNvPr>
            <p:cNvGrpSpPr/>
            <p:nvPr/>
          </p:nvGrpSpPr>
          <p:grpSpPr>
            <a:xfrm>
              <a:off x="0" y="281638"/>
              <a:ext cx="17924518" cy="11809544"/>
              <a:chOff x="0" y="0"/>
              <a:chExt cx="10805670" cy="7119301"/>
            </a:xfrm>
          </p:grpSpPr>
          <p:sp>
            <p:nvSpPr>
              <p:cNvPr id="9" name="Freeform 6">
                <a:extLst>
                  <a:ext uri="{FF2B5EF4-FFF2-40B4-BE49-F238E27FC236}">
                    <a16:creationId xmlns:a16="http://schemas.microsoft.com/office/drawing/2014/main" xmlns="" id="{FFC1A9F2-95BE-4261-9DC1-92CE9C39B0CC}"/>
                  </a:ext>
                </a:extLst>
              </p:cNvPr>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a:extLst>
                <a:ext uri="{FF2B5EF4-FFF2-40B4-BE49-F238E27FC236}">
                  <a16:creationId xmlns:a16="http://schemas.microsoft.com/office/drawing/2014/main" xmlns="" id="{5E5C2F20-C1A8-4A29-8BBD-6AABFC58BFE7}"/>
                </a:ext>
              </a:extLst>
            </p:cNvPr>
            <p:cNvGrpSpPr/>
            <p:nvPr/>
          </p:nvGrpSpPr>
          <p:grpSpPr>
            <a:xfrm>
              <a:off x="336452" y="0"/>
              <a:ext cx="17906330" cy="11727398"/>
              <a:chOff x="0" y="0"/>
              <a:chExt cx="10821129" cy="7087086"/>
            </a:xfrm>
          </p:grpSpPr>
          <p:sp>
            <p:nvSpPr>
              <p:cNvPr id="8" name="Freeform 8">
                <a:extLst>
                  <a:ext uri="{FF2B5EF4-FFF2-40B4-BE49-F238E27FC236}">
                    <a16:creationId xmlns:a16="http://schemas.microsoft.com/office/drawing/2014/main" xmlns="" id="{F04CB23B-49EE-480D-83A9-170B15CEEB5A}"/>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10" name="Freeform 10">
            <a:extLst>
              <a:ext uri="{FF2B5EF4-FFF2-40B4-BE49-F238E27FC236}">
                <a16:creationId xmlns:a16="http://schemas.microsoft.com/office/drawing/2014/main" xmlns="" id="{18589467-7D8D-4813-A7A3-3E88091BA02F}"/>
              </a:ext>
            </a:extLst>
          </p:cNvPr>
          <p:cNvSpPr/>
          <p:nvPr/>
        </p:nvSpPr>
        <p:spPr>
          <a:xfrm>
            <a:off x="91811" y="2336218"/>
            <a:ext cx="9490017" cy="6549392"/>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ACD6B"/>
          </a:solidFill>
        </p:spPr>
        <p:txBody>
          <a:bodyPr/>
          <a:lstStyle/>
          <a:p>
            <a:pPr defTabSz="914445"/>
            <a:endParaRPr lang="en-US">
              <a:solidFill>
                <a:prstClr val="black"/>
              </a:solidFill>
              <a:latin typeface="Calibri"/>
            </a:endParaRPr>
          </a:p>
        </p:txBody>
      </p:sp>
      <p:sp>
        <p:nvSpPr>
          <p:cNvPr id="13" name="Freeform 10">
            <a:extLst>
              <a:ext uri="{FF2B5EF4-FFF2-40B4-BE49-F238E27FC236}">
                <a16:creationId xmlns:a16="http://schemas.microsoft.com/office/drawing/2014/main" xmlns="" id="{51BF9450-A234-4DC9-BA51-FDF16B5ABF0F}"/>
              </a:ext>
            </a:extLst>
          </p:cNvPr>
          <p:cNvSpPr/>
          <p:nvPr/>
        </p:nvSpPr>
        <p:spPr>
          <a:xfrm>
            <a:off x="9820526" y="4585574"/>
            <a:ext cx="8467475" cy="5607138"/>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ACD6B"/>
          </a:solidFill>
          <a:ln>
            <a:solidFill>
              <a:srgbClr val="FACD6B"/>
            </a:solidFill>
          </a:ln>
        </p:spPr>
        <p:txBody>
          <a:bodyPr/>
          <a:lstStyle/>
          <a:p>
            <a:pPr defTabSz="914445"/>
            <a:endParaRPr lang="en-US">
              <a:solidFill>
                <a:prstClr val="black"/>
              </a:solidFill>
              <a:latin typeface="Calibri"/>
            </a:endParaRPr>
          </a:p>
        </p:txBody>
      </p:sp>
      <p:pic>
        <p:nvPicPr>
          <p:cNvPr id="21" name="Picture 12">
            <a:extLst>
              <a:ext uri="{FF2B5EF4-FFF2-40B4-BE49-F238E27FC236}">
                <a16:creationId xmlns:a16="http://schemas.microsoft.com/office/drawing/2014/main" xmlns="" id="{CBA7F1C5-B448-48E6-9218-0BF832F5DF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34381">
            <a:off x="17210105" y="3921525"/>
            <a:ext cx="777725" cy="2117570"/>
          </a:xfrm>
          <a:prstGeom prst="rect">
            <a:avLst/>
          </a:prstGeom>
        </p:spPr>
      </p:pic>
      <p:pic>
        <p:nvPicPr>
          <p:cNvPr id="16" name="Picture 12">
            <a:extLst>
              <a:ext uri="{FF2B5EF4-FFF2-40B4-BE49-F238E27FC236}">
                <a16:creationId xmlns:a16="http://schemas.microsoft.com/office/drawing/2014/main" xmlns="" id="{210DF762-4F37-4411-A069-007B9ACD044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24001">
            <a:off x="1146530" y="1436899"/>
            <a:ext cx="777725" cy="2117570"/>
          </a:xfrm>
          <a:prstGeom prst="rect">
            <a:avLst/>
          </a:prstGeom>
        </p:spPr>
      </p:pic>
      <p:sp>
        <p:nvSpPr>
          <p:cNvPr id="25" name="TextBox 18">
            <a:extLst>
              <a:ext uri="{FF2B5EF4-FFF2-40B4-BE49-F238E27FC236}">
                <a16:creationId xmlns:a16="http://schemas.microsoft.com/office/drawing/2014/main" xmlns="" id="{45B66F32-2001-427A-8419-999D639509AF}"/>
              </a:ext>
            </a:extLst>
          </p:cNvPr>
          <p:cNvSpPr txBox="1"/>
          <p:nvPr/>
        </p:nvSpPr>
        <p:spPr>
          <a:xfrm>
            <a:off x="9840002" y="2712464"/>
            <a:ext cx="8119174" cy="1477328"/>
          </a:xfrm>
          <a:prstGeom prst="rect">
            <a:avLst/>
          </a:prstGeom>
        </p:spPr>
        <p:txBody>
          <a:bodyPr wrap="square" lIns="0" tIns="0" rIns="0" bIns="0" rtlCol="0" anchor="t">
            <a:spAutoFit/>
          </a:bodyPr>
          <a:lstStyle/>
          <a:p>
            <a:pPr algn="just"/>
            <a:r>
              <a:rPr lang="vi-VN" sz="4800" dirty="0">
                <a:ln w="0"/>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Quy định về cách thức tiếp khách hay tiến hành các buổi lễ.</a:t>
            </a:r>
            <a:endParaRPr lang="en-US" sz="8000" dirty="0">
              <a:ln w="0"/>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pic>
        <p:nvPicPr>
          <p:cNvPr id="38914" name="Picture 2" descr="Tháng Ba âm lịch về trẩy hội trên đất Cố đô">
            <a:extLst>
              <a:ext uri="{FF2B5EF4-FFF2-40B4-BE49-F238E27FC236}">
                <a16:creationId xmlns:a16="http://schemas.microsoft.com/office/drawing/2014/main" xmlns="" id="{5D547E28-E9F2-443F-871E-7F0BD54052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824" y="2538743"/>
            <a:ext cx="8893175" cy="6144341"/>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Tái hiện Lễ hội Xăng Khan của dân tộc Thái tại “Ngôi nhà chung”">
            <a:extLst>
              <a:ext uri="{FF2B5EF4-FFF2-40B4-BE49-F238E27FC236}">
                <a16:creationId xmlns:a16="http://schemas.microsoft.com/office/drawing/2014/main" xmlns="" id="{37434C13-8836-473D-8E64-C9CFACE951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5742" y="4938121"/>
            <a:ext cx="7414657" cy="49085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4110A070-C740-4BB4-A9CA-CBE3F9F0E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3518" y="215413"/>
            <a:ext cx="3968840" cy="1670449"/>
          </a:xfrm>
          <a:prstGeom prst="rect">
            <a:avLst/>
          </a:prstGeom>
        </p:spPr>
      </p:pic>
      <p:pic>
        <p:nvPicPr>
          <p:cNvPr id="22" name="Picture 21">
            <a:extLst>
              <a:ext uri="{FF2B5EF4-FFF2-40B4-BE49-F238E27FC236}">
                <a16:creationId xmlns:a16="http://schemas.microsoft.com/office/drawing/2014/main" xmlns="" id="{71B0001E-8E59-4918-9841-995942A0AD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8008" y="925919"/>
            <a:ext cx="12668586" cy="2651990"/>
          </a:xfrm>
          <a:prstGeom prst="rect">
            <a:avLst/>
          </a:prstGeom>
        </p:spPr>
      </p:pic>
    </p:spTree>
    <p:extLst>
      <p:ext uri="{BB962C8B-B14F-4D97-AF65-F5344CB8AC3E}">
        <p14:creationId xmlns:p14="http://schemas.microsoft.com/office/powerpoint/2010/main" val="2320665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icture 18" descr="Free Vector | Friendly shop showcase in the city flat style illustration.">
            <a:extLst>
              <a:ext uri="{FF2B5EF4-FFF2-40B4-BE49-F238E27FC236}">
                <a16:creationId xmlns:a16="http://schemas.microsoft.com/office/drawing/2014/main" xmlns="" id="{ED5BEED9-668B-408C-A823-67BED56099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10227"/>
          <a:stretch/>
        </p:blipFill>
        <p:spPr bwMode="auto">
          <a:xfrm>
            <a:off x="0" y="-266700"/>
            <a:ext cx="18288000" cy="10591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fe building with bright Royalty Free Vector Image">
            <a:extLst>
              <a:ext uri="{FF2B5EF4-FFF2-40B4-BE49-F238E27FC236}">
                <a16:creationId xmlns:a16="http://schemas.microsoft.com/office/drawing/2014/main" xmlns="" id="{3982AC18-0182-40B2-B014-D0431F7603C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154" b="99744" l="700" r="96800">
                        <a14:foregroundMark x1="10100" y1="47436" x2="10100" y2="47436"/>
                        <a14:foregroundMark x1="6600" y1="46538" x2="6600" y2="46538"/>
                        <a14:foregroundMark x1="28100" y1="5641" x2="35900" y2="5385"/>
                        <a14:foregroundMark x1="35900" y1="5385" x2="54100" y2="9103"/>
                        <a14:foregroundMark x1="75800" y1="5385" x2="76000" y2="17564"/>
                        <a14:foregroundMark x1="75700" y1="4231" x2="61000" y2="4231"/>
                        <a14:foregroundMark x1="61000" y1="4231" x2="58900" y2="5385"/>
                        <a14:foregroundMark x1="57000" y1="5385" x2="64600" y2="3462"/>
                        <a14:foregroundMark x1="64600" y1="3462" x2="68100" y2="3462"/>
                        <a14:foregroundMark x1="68100" y1="3462" x2="74700" y2="2949"/>
                        <a14:foregroundMark x1="74700" y1="2949" x2="75400" y2="2949"/>
                        <a14:foregroundMark x1="32300" y1="1154" x2="32300" y2="1154"/>
                        <a14:foregroundMark x1="7400" y1="83846" x2="45800" y2="82564"/>
                        <a14:foregroundMark x1="45800" y1="82564" x2="63200" y2="82564"/>
                        <a14:foregroundMark x1="63200" y1="82564" x2="80000" y2="80897"/>
                        <a14:foregroundMark x1="80000" y1="80897" x2="83300" y2="79487"/>
                        <a14:foregroundMark x1="83300" y1="79487" x2="86300" y2="76923"/>
                        <a14:foregroundMark x1="86300" y1="76923" x2="87000" y2="65769"/>
                        <a14:foregroundMark x1="87000" y1="65769" x2="86000" y2="58590"/>
                        <a14:foregroundMark x1="69800" y1="85641" x2="81700" y2="84103"/>
                        <a14:foregroundMark x1="81700" y1="84103" x2="93700" y2="84487"/>
                        <a14:foregroundMark x1="93700" y1="84487" x2="96800" y2="85897"/>
                        <a14:foregroundMark x1="96800" y1="85897" x2="81500" y2="75000"/>
                        <a14:foregroundMark x1="400" y1="86282" x2="27200" y2="94359"/>
                        <a14:foregroundMark x1="27200" y1="94359" x2="32600" y2="98974"/>
                        <a14:foregroundMark x1="32600" y1="98974" x2="41100" y2="99744"/>
                        <a14:foregroundMark x1="41100" y1="99744" x2="41900" y2="99487"/>
                        <a14:foregroundMark x1="700" y1="85000" x2="6200" y2="82949"/>
                        <a14:backgroundMark x1="83900" y1="52692" x2="83900" y2="52692"/>
                      </a14:backgroundRemoval>
                    </a14:imgEffect>
                  </a14:imgLayer>
                </a14:imgProps>
              </a:ext>
              <a:ext uri="{28A0092B-C50C-407E-A947-70E740481C1C}">
                <a14:useLocalDpi xmlns:a14="http://schemas.microsoft.com/office/drawing/2010/main" val="0"/>
              </a:ext>
            </a:extLst>
          </a:blip>
          <a:srcRect b="11026"/>
          <a:stretch/>
        </p:blipFill>
        <p:spPr bwMode="auto">
          <a:xfrm>
            <a:off x="2567486" y="-396776"/>
            <a:ext cx="12899785" cy="895245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ree Vector | Cute boy barista in apron holding a coffee cup cartoon  character illustration">
            <a:extLst>
              <a:ext uri="{FF2B5EF4-FFF2-40B4-BE49-F238E27FC236}">
                <a16:creationId xmlns:a16="http://schemas.microsoft.com/office/drawing/2014/main" xmlns="" id="{A1E1EDBC-607E-44F7-B8D6-D884F5977A0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00" b="93400" l="9585" r="94569">
                        <a14:foregroundMark x1="14856" y1="69000" x2="38498" y2="71200"/>
                        <a14:foregroundMark x1="18690" y1="77800" x2="36422" y2="74600"/>
                        <a14:foregroundMark x1="36422" y1="74600" x2="40256" y2="74600"/>
                        <a14:foregroundMark x1="28754" y1="79000" x2="28754" y2="79000"/>
                        <a14:foregroundMark x1="28754" y1="79400" x2="28754" y2="79400"/>
                        <a14:foregroundMark x1="24920" y1="93000" x2="26997" y2="89000"/>
                        <a14:foregroundMark x1="14856" y1="74600" x2="25240" y2="74600"/>
                        <a14:foregroundMark x1="25240" y1="74600" x2="30511" y2="73800"/>
                        <a14:foregroundMark x1="60064" y1="79000" x2="84185" y2="71600"/>
                        <a14:foregroundMark x1="79233" y1="77200" x2="83067" y2="74200"/>
                        <a14:foregroundMark x1="90415" y1="52800" x2="90415" y2="52800"/>
                        <a14:foregroundMark x1="90415" y1="49400" x2="94569" y2="55400"/>
                        <a14:foregroundMark x1="33546" y1="92600" x2="33546" y2="92600"/>
                        <a14:foregroundMark x1="32588" y1="92600" x2="36102" y2="92600"/>
                        <a14:foregroundMark x1="68850" y1="93400" x2="68850" y2="93400"/>
                        <a14:foregroundMark x1="72843" y1="93200" x2="72843" y2="93200"/>
                        <a14:foregroundMark x1="55431" y1="70000" x2="55431" y2="70000"/>
                        <a14:foregroundMark x1="52556" y1="60600" x2="52556" y2="60600"/>
                        <a14:foregroundMark x1="42652" y1="66600" x2="42652" y2="66600"/>
                        <a14:foregroundMark x1="55751" y1="64400" x2="55751" y2="64400"/>
                        <a14:foregroundMark x1="47923" y1="55000" x2="47923" y2="55000"/>
                        <a14:foregroundMark x1="53195" y1="46400" x2="53195" y2="46400"/>
                        <a14:foregroundMark x1="57508" y1="69600" x2="57508" y2="69600"/>
                        <a14:foregroundMark x1="43450" y1="70800" x2="43450" y2="70800"/>
                        <a14:foregroundMark x1="43770" y1="68000" x2="43770" y2="68000"/>
                        <a14:backgroundMark x1="56070" y1="30800" x2="52077" y2="1400"/>
                        <a14:backgroundMark x1="26837" y1="15600" x2="71246" y2="22600"/>
                        <a14:backgroundMark x1="71246" y1="22600" x2="82748" y2="22400"/>
                        <a14:backgroundMark x1="21246" y1="24000" x2="33706" y2="22600"/>
                        <a14:backgroundMark x1="33706" y1="22600" x2="38978" y2="22800"/>
                        <a14:backgroundMark x1="38978" y1="22800" x2="53514" y2="35000"/>
                        <a14:backgroundMark x1="53514" y1="35000" x2="73962" y2="27400"/>
                        <a14:backgroundMark x1="42971" y1="7600" x2="47923" y2="12200"/>
                        <a14:backgroundMark x1="48562" y1="68200" x2="55431" y2="92600"/>
                        <a14:backgroundMark x1="46326" y1="62000" x2="51278" y2="67600"/>
                        <a14:backgroundMark x1="47570" y1="53200" x2="47764" y2="51400"/>
                        <a14:backgroundMark x1="47375" y1="55000" x2="47570" y2="53200"/>
                        <a14:backgroundMark x1="46965" y1="58800" x2="47375" y2="55000"/>
                        <a14:backgroundMark x1="47764" y1="51400" x2="49361" y2="49000"/>
                        <a14:backgroundMark x1="41902" y1="66600" x2="43610" y2="64600"/>
                        <a14:backgroundMark x1="38658" y1="70400" x2="41902" y2="66600"/>
                        <a14:backgroundMark x1="57029" y1="68800" x2="57029" y2="68800"/>
                        <a14:backgroundMark x1="60224" y1="67600" x2="60224" y2="67600"/>
                        <a14:backgroundMark x1="60291" y1="69600" x2="61821" y2="71000"/>
                        <a14:backgroundMark x1="57668" y1="67200" x2="60291" y2="69600"/>
                        <a14:backgroundMark x1="61821" y1="71000" x2="62141" y2="71800"/>
                        <a14:backgroundMark x1="51655" y1="60600" x2="54792" y2="58800"/>
                        <a14:backgroundMark x1="50958" y1="61000" x2="51655" y2="60600"/>
                        <a14:backgroundMark x1="47923" y1="38600" x2="47125" y2="53200"/>
                        <a14:backgroundMark x1="47125" y1="53200" x2="47125" y2="38800"/>
                        <a14:backgroundMark x1="47125" y1="38800" x2="47444" y2="46400"/>
                        <a14:backgroundMark x1="47444" y1="46400" x2="48083" y2="40000"/>
                        <a14:backgroundMark x1="48083" y1="40000" x2="48083" y2="45600"/>
                        <a14:backgroundMark x1="47284" y1="38000" x2="46486" y2="37000"/>
                      </a14:backgroundRemoval>
                    </a14:imgEffect>
                  </a14:imgLayer>
                </a14:imgProps>
              </a:ext>
              <a:ext uri="{28A0092B-C50C-407E-A947-70E740481C1C}">
                <a14:useLocalDpi xmlns:a14="http://schemas.microsoft.com/office/drawing/2010/main" val="0"/>
              </a:ext>
            </a:extLst>
          </a:blip>
          <a:srcRect l="46893" t="31193"/>
          <a:stretch/>
        </p:blipFill>
        <p:spPr bwMode="auto">
          <a:xfrm>
            <a:off x="0" y="3892303"/>
            <a:ext cx="4930767" cy="51026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Free Vector | Cute boy barista in apron holding a coffee cup cartoon  character illustration">
            <a:extLst>
              <a:ext uri="{FF2B5EF4-FFF2-40B4-BE49-F238E27FC236}">
                <a16:creationId xmlns:a16="http://schemas.microsoft.com/office/drawing/2014/main" xmlns="" id="{50B130CC-6377-42D0-8AC0-1D7A0358809D}"/>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8800" b="93400" l="9585" r="94569">
                        <a14:foregroundMark x1="14856" y1="69000" x2="38498" y2="71200"/>
                        <a14:foregroundMark x1="18690" y1="77800" x2="36422" y2="74600"/>
                        <a14:foregroundMark x1="36422" y1="74600" x2="40256" y2="74600"/>
                        <a14:foregroundMark x1="28754" y1="79000" x2="28754" y2="79000"/>
                        <a14:foregroundMark x1="28754" y1="79400" x2="28754" y2="79400"/>
                        <a14:foregroundMark x1="24920" y1="93000" x2="26997" y2="89000"/>
                        <a14:foregroundMark x1="14856" y1="74600" x2="25240" y2="74600"/>
                        <a14:foregroundMark x1="25240" y1="74600" x2="30511" y2="73800"/>
                        <a14:foregroundMark x1="60064" y1="79000" x2="84185" y2="71600"/>
                        <a14:foregroundMark x1="79233" y1="77200" x2="83067" y2="74200"/>
                        <a14:foregroundMark x1="90415" y1="52800" x2="90415" y2="52800"/>
                        <a14:foregroundMark x1="90415" y1="49400" x2="94569" y2="55400"/>
                        <a14:foregroundMark x1="33546" y1="92600" x2="33546" y2="92600"/>
                        <a14:foregroundMark x1="32588" y1="92600" x2="36102" y2="92600"/>
                        <a14:foregroundMark x1="68850" y1="93400" x2="68850" y2="93400"/>
                        <a14:foregroundMark x1="72843" y1="93200" x2="72843" y2="93200"/>
                        <a14:foregroundMark x1="55431" y1="70000" x2="55431" y2="70000"/>
                        <a14:foregroundMark x1="52556" y1="60600" x2="52556" y2="60600"/>
                        <a14:foregroundMark x1="42652" y1="66600" x2="42652" y2="66600"/>
                        <a14:foregroundMark x1="55751" y1="64400" x2="55751" y2="64400"/>
                        <a14:foregroundMark x1="53195" y1="46400" x2="53195" y2="46400"/>
                        <a14:foregroundMark x1="57508" y1="69600" x2="57508" y2="69600"/>
                        <a14:foregroundMark x1="43450" y1="70800" x2="43450" y2="70800"/>
                        <a14:foregroundMark x1="43770" y1="68000" x2="43770" y2="68000"/>
                        <a14:backgroundMark x1="56070" y1="30800" x2="52077" y2="1400"/>
                        <a14:backgroundMark x1="26837" y1="15600" x2="71246" y2="22600"/>
                        <a14:backgroundMark x1="71246" y1="22600" x2="82748" y2="22400"/>
                        <a14:backgroundMark x1="21246" y1="24000" x2="33706" y2="22600"/>
                        <a14:backgroundMark x1="33706" y1="22600" x2="38978" y2="22800"/>
                        <a14:backgroundMark x1="38978" y1="22800" x2="53514" y2="35000"/>
                        <a14:backgroundMark x1="53514" y1="35000" x2="73962" y2="27400"/>
                        <a14:backgroundMark x1="42971" y1="7600" x2="47923" y2="12200"/>
                        <a14:backgroundMark x1="48562" y1="68200" x2="55431" y2="92600"/>
                        <a14:backgroundMark x1="46326" y1="62000" x2="51278" y2="67600"/>
                        <a14:backgroundMark x1="47570" y1="53200" x2="47764" y2="51400"/>
                        <a14:backgroundMark x1="47375" y1="55000" x2="47570" y2="53200"/>
                        <a14:backgroundMark x1="46965" y1="58800" x2="47375" y2="55000"/>
                        <a14:backgroundMark x1="47764" y1="51400" x2="49361" y2="49000"/>
                        <a14:backgroundMark x1="41902" y1="66600" x2="43610" y2="64600"/>
                        <a14:backgroundMark x1="38658" y1="70400" x2="41902" y2="66600"/>
                        <a14:backgroundMark x1="57029" y1="68800" x2="57029" y2="68800"/>
                        <a14:backgroundMark x1="60224" y1="67600" x2="60224" y2="67600"/>
                        <a14:backgroundMark x1="60291" y1="69600" x2="61821" y2="71000"/>
                        <a14:backgroundMark x1="57668" y1="67200" x2="60291" y2="69600"/>
                        <a14:backgroundMark x1="61821" y1="71000" x2="62141" y2="71800"/>
                        <a14:backgroundMark x1="51655" y1="60600" x2="54792" y2="58800"/>
                        <a14:backgroundMark x1="50958" y1="61000" x2="51655" y2="60600"/>
                        <a14:backgroundMark x1="47764" y1="54800" x2="47764" y2="54800"/>
                        <a14:backgroundMark x1="47764" y1="52800" x2="48083" y2="59400"/>
                        <a14:backgroundMark x1="48083" y1="59400" x2="48083" y2="51000"/>
                      </a14:backgroundRemoval>
                    </a14:imgEffect>
                  </a14:imgLayer>
                </a14:imgProps>
              </a:ext>
              <a:ext uri="{28A0092B-C50C-407E-A947-70E740481C1C}">
                <a14:useLocalDpi xmlns:a14="http://schemas.microsoft.com/office/drawing/2010/main" val="0"/>
              </a:ext>
            </a:extLst>
          </a:blip>
          <a:srcRect r="51468"/>
          <a:stretch/>
        </p:blipFill>
        <p:spPr bwMode="auto">
          <a:xfrm>
            <a:off x="13815514" y="2598521"/>
            <a:ext cx="3810000" cy="627036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Biểu tượng trò chơi Trò chơi Video game - trò chơi nút png tải về - Miễn  phí trong suốt Máy Tính Nền png Tải về.">
            <a:extLst>
              <a:ext uri="{FF2B5EF4-FFF2-40B4-BE49-F238E27FC236}">
                <a16:creationId xmlns:a16="http://schemas.microsoft.com/office/drawing/2014/main" xmlns="" id="{C5FDB0F9-AD27-4163-9693-303C4A9EB3A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7778" t="34000" r="20682" b="39334"/>
          <a:stretch/>
        </p:blipFill>
        <p:spPr bwMode="auto">
          <a:xfrm>
            <a:off x="6576514" y="7793675"/>
            <a:ext cx="4418271"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xmlns="" id="{9096F3E0-A50D-4589-91D2-0732AFD855F1}"/>
              </a:ext>
            </a:extLst>
          </p:cNvPr>
          <p:cNvSpPr/>
          <p:nvPr/>
        </p:nvSpPr>
        <p:spPr>
          <a:xfrm>
            <a:off x="5024078" y="2635003"/>
            <a:ext cx="7772400" cy="1295400"/>
          </a:xfrm>
          <a:prstGeom prst="flowChartTerminator">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t>COFFEE SERVING</a:t>
            </a:r>
            <a:endParaRPr lang="en-US" sz="6000" b="1" dirty="0"/>
          </a:p>
        </p:txBody>
      </p:sp>
    </p:spTree>
    <p:extLst>
      <p:ext uri="{BB962C8B-B14F-4D97-AF65-F5344CB8AC3E}">
        <p14:creationId xmlns:p14="http://schemas.microsoft.com/office/powerpoint/2010/main" val="297245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50"/>
                                        </p:tgtEl>
                                        <p:attrNameLst>
                                          <p:attrName>r</p:attrName>
                                        </p:attrNameLst>
                                      </p:cBhvr>
                                    </p:animRot>
                                    <p:animRot by="-240000">
                                      <p:cBhvr>
                                        <p:cTn id="7" dur="200" fill="hold">
                                          <p:stCondLst>
                                            <p:cond delay="200"/>
                                          </p:stCondLst>
                                        </p:cTn>
                                        <p:tgtEl>
                                          <p:spTgt spid="1050"/>
                                        </p:tgtEl>
                                        <p:attrNameLst>
                                          <p:attrName>r</p:attrName>
                                        </p:attrNameLst>
                                      </p:cBhvr>
                                    </p:animRot>
                                    <p:animRot by="240000">
                                      <p:cBhvr>
                                        <p:cTn id="8" dur="200" fill="hold">
                                          <p:stCondLst>
                                            <p:cond delay="400"/>
                                          </p:stCondLst>
                                        </p:cTn>
                                        <p:tgtEl>
                                          <p:spTgt spid="1050"/>
                                        </p:tgtEl>
                                        <p:attrNameLst>
                                          <p:attrName>r</p:attrName>
                                        </p:attrNameLst>
                                      </p:cBhvr>
                                    </p:animRot>
                                    <p:animRot by="-240000">
                                      <p:cBhvr>
                                        <p:cTn id="9" dur="200" fill="hold">
                                          <p:stCondLst>
                                            <p:cond delay="600"/>
                                          </p:stCondLst>
                                        </p:cTn>
                                        <p:tgtEl>
                                          <p:spTgt spid="1050"/>
                                        </p:tgtEl>
                                        <p:attrNameLst>
                                          <p:attrName>r</p:attrName>
                                        </p:attrNameLst>
                                      </p:cBhvr>
                                    </p:animRot>
                                    <p:animRot by="120000">
                                      <p:cBhvr>
                                        <p:cTn id="10" dur="200" fill="hold">
                                          <p:stCondLst>
                                            <p:cond delay="800"/>
                                          </p:stCondLst>
                                        </p:cTn>
                                        <p:tgtEl>
                                          <p:spTgt spid="1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xmlns="" id="{AF9D43C1-A8BB-453D-9400-B37E2724E23D}"/>
              </a:ext>
            </a:extLst>
          </p:cNvPr>
          <p:cNvPicPr>
            <a:picLocks noChangeAspect="1"/>
          </p:cNvPicPr>
          <p:nvPr/>
        </p:nvPicPr>
        <p:blipFill>
          <a:blip r:embed="rId2"/>
          <a:srcRect r="24370"/>
          <a:stretch>
            <a:fillRect/>
          </a:stretch>
        </p:blipFill>
        <p:spPr>
          <a:xfrm>
            <a:off x="0" y="0"/>
            <a:ext cx="18288000" cy="10287000"/>
          </a:xfrm>
          <a:prstGeom prst="rect">
            <a:avLst/>
          </a:prstGeom>
        </p:spPr>
      </p:pic>
      <p:grpSp>
        <p:nvGrpSpPr>
          <p:cNvPr id="6" name="Group 4">
            <a:extLst>
              <a:ext uri="{FF2B5EF4-FFF2-40B4-BE49-F238E27FC236}">
                <a16:creationId xmlns:a16="http://schemas.microsoft.com/office/drawing/2014/main" xmlns="" id="{5B7B6837-DEF6-4854-B0CD-5469FC75DA9F}"/>
              </a:ext>
            </a:extLst>
          </p:cNvPr>
          <p:cNvGrpSpPr/>
          <p:nvPr/>
        </p:nvGrpSpPr>
        <p:grpSpPr>
          <a:xfrm>
            <a:off x="8913628" y="300718"/>
            <a:ext cx="8840615" cy="8958857"/>
            <a:chOff x="336452" y="0"/>
            <a:chExt cx="18411278" cy="12062934"/>
          </a:xfrm>
        </p:grpSpPr>
        <p:grpSp>
          <p:nvGrpSpPr>
            <p:cNvPr id="7" name="Group 5">
              <a:extLst>
                <a:ext uri="{FF2B5EF4-FFF2-40B4-BE49-F238E27FC236}">
                  <a16:creationId xmlns:a16="http://schemas.microsoft.com/office/drawing/2014/main" xmlns="" id="{7EF119BF-E4CB-4C93-8052-AEE166D0F48A}"/>
                </a:ext>
              </a:extLst>
            </p:cNvPr>
            <p:cNvGrpSpPr/>
            <p:nvPr/>
          </p:nvGrpSpPr>
          <p:grpSpPr>
            <a:xfrm>
              <a:off x="816223" y="253390"/>
              <a:ext cx="17931507" cy="11809544"/>
              <a:chOff x="492054" y="-17029"/>
              <a:chExt cx="10809883" cy="7119301"/>
            </a:xfrm>
          </p:grpSpPr>
          <p:sp>
            <p:nvSpPr>
              <p:cNvPr id="10" name="Freeform 6">
                <a:extLst>
                  <a:ext uri="{FF2B5EF4-FFF2-40B4-BE49-F238E27FC236}">
                    <a16:creationId xmlns:a16="http://schemas.microsoft.com/office/drawing/2014/main" xmlns="" id="{4FEB46E9-6C1B-40CE-AC34-3440E97B4BE9}"/>
                  </a:ext>
                </a:extLst>
              </p:cNvPr>
              <p:cNvSpPr/>
              <p:nvPr/>
            </p:nvSpPr>
            <p:spPr>
              <a:xfrm>
                <a:off x="492054" y="-17029"/>
                <a:ext cx="10809883"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8" name="Group 7">
              <a:extLst>
                <a:ext uri="{FF2B5EF4-FFF2-40B4-BE49-F238E27FC236}">
                  <a16:creationId xmlns:a16="http://schemas.microsoft.com/office/drawing/2014/main" xmlns="" id="{5B65CA3C-89FD-4948-9B54-187C557271ED}"/>
                </a:ext>
              </a:extLst>
            </p:cNvPr>
            <p:cNvGrpSpPr/>
            <p:nvPr/>
          </p:nvGrpSpPr>
          <p:grpSpPr>
            <a:xfrm>
              <a:off x="336452" y="0"/>
              <a:ext cx="17906330" cy="11727398"/>
              <a:chOff x="0" y="0"/>
              <a:chExt cx="10821129" cy="7087086"/>
            </a:xfrm>
          </p:grpSpPr>
          <p:sp>
            <p:nvSpPr>
              <p:cNvPr id="9" name="Freeform 8">
                <a:extLst>
                  <a:ext uri="{FF2B5EF4-FFF2-40B4-BE49-F238E27FC236}">
                    <a16:creationId xmlns:a16="http://schemas.microsoft.com/office/drawing/2014/main" xmlns="" id="{358F6EAA-BB6C-470E-8EA1-B2633404F267}"/>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a:ln>
                <a:solidFill>
                  <a:schemeClr val="tx2">
                    <a:lumMod val="85000"/>
                  </a:schemeClr>
                </a:solidFill>
              </a:ln>
            </p:spPr>
          </p:sp>
        </p:grpSp>
      </p:grpSp>
      <p:sp>
        <p:nvSpPr>
          <p:cNvPr id="4" name="Freeform 10">
            <a:extLst>
              <a:ext uri="{FF2B5EF4-FFF2-40B4-BE49-F238E27FC236}">
                <a16:creationId xmlns:a16="http://schemas.microsoft.com/office/drawing/2014/main" xmlns="" id="{E227E523-1CFD-4DE7-8AEE-30365B2782A1}"/>
              </a:ext>
            </a:extLst>
          </p:cNvPr>
          <p:cNvSpPr/>
          <p:nvPr/>
        </p:nvSpPr>
        <p:spPr>
          <a:xfrm>
            <a:off x="266701" y="1696894"/>
            <a:ext cx="10896863" cy="7811876"/>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bg2">
              <a:lumMod val="40000"/>
              <a:lumOff val="60000"/>
            </a:schemeClr>
          </a:solidFill>
        </p:spPr>
        <p:txBody>
          <a:bodyPr/>
          <a:lstStyle/>
          <a:p>
            <a:pPr defTabSz="1371600">
              <a:defRPr/>
            </a:pPr>
            <a:endParaRPr lang="en-US" sz="2700">
              <a:solidFill>
                <a:srgbClr val="000000"/>
              </a:solidFill>
              <a:latin typeface="Arial"/>
            </a:endParaRPr>
          </a:p>
        </p:txBody>
      </p:sp>
      <p:pic>
        <p:nvPicPr>
          <p:cNvPr id="12" name="Picture 12">
            <a:extLst>
              <a:ext uri="{FF2B5EF4-FFF2-40B4-BE49-F238E27FC236}">
                <a16:creationId xmlns:a16="http://schemas.microsoft.com/office/drawing/2014/main" xmlns="" id="{E7CDF4D1-247E-455C-8A8B-969A46C8DB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24001" flipH="1">
            <a:off x="1934898" y="1034179"/>
            <a:ext cx="669915" cy="1824026"/>
          </a:xfrm>
          <a:prstGeom prst="rect">
            <a:avLst/>
          </a:prstGeom>
        </p:spPr>
      </p:pic>
      <p:sp>
        <p:nvSpPr>
          <p:cNvPr id="17" name="TextBox 18">
            <a:extLst>
              <a:ext uri="{FF2B5EF4-FFF2-40B4-BE49-F238E27FC236}">
                <a16:creationId xmlns:a16="http://schemas.microsoft.com/office/drawing/2014/main" xmlns="" id="{9340AE71-8E35-464B-A569-D3A823D3E4B4}"/>
              </a:ext>
            </a:extLst>
          </p:cNvPr>
          <p:cNvSpPr txBox="1"/>
          <p:nvPr/>
        </p:nvSpPr>
        <p:spPr>
          <a:xfrm>
            <a:off x="11296914" y="2998203"/>
            <a:ext cx="6081515" cy="2215991"/>
          </a:xfrm>
          <a:prstGeom prst="rect">
            <a:avLst/>
          </a:prstGeom>
        </p:spPr>
        <p:txBody>
          <a:bodyPr wrap="square" lIns="0" tIns="0" rIns="0" bIns="0" rtlCol="0" anchor="t">
            <a:spAutoFit/>
          </a:bodyPr>
          <a:lstStyle/>
          <a:p>
            <a:pPr algn="just"/>
            <a:r>
              <a:rPr lang="vi-VN" sz="4800" dirty="0">
                <a:ln w="0"/>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Đồ đan bằng mây, tre, đeo trên lưng để mang đồ đạc.</a:t>
            </a:r>
            <a:endParaRPr lang="en-US" sz="8000" dirty="0">
              <a:ln w="0"/>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pic>
        <p:nvPicPr>
          <p:cNvPr id="39938" name="Picture 2" descr="Gùi – Wikipedia tiếng Việt">
            <a:extLst>
              <a:ext uri="{FF2B5EF4-FFF2-40B4-BE49-F238E27FC236}">
                <a16:creationId xmlns:a16="http://schemas.microsoft.com/office/drawing/2014/main" xmlns="" id="{4764DC4C-F635-4F34-BB39-113C479BE7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780" y="2188785"/>
            <a:ext cx="4813263" cy="5267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9940" name="Picture 4" descr="Chiếc gùi trong đời sống văn hóa đồng bào Tây Nguyên | Tạp chí Quê Hương  Online | Ủy ban Nhà nước về người Việt Nam ở nước ngoài">
            <a:extLst>
              <a:ext uri="{FF2B5EF4-FFF2-40B4-BE49-F238E27FC236}">
                <a16:creationId xmlns:a16="http://schemas.microsoft.com/office/drawing/2014/main" xmlns="" id="{981CE3BE-709A-4E85-9329-DA882154D7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8795" y="3993799"/>
            <a:ext cx="4874657" cy="50359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xmlns="" id="{3B2DE8C4-6855-4586-B966-818A1D3CEE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5520" b="90814" l="76112" r="92474">
                        <a14:foregroundMark x1="84892" y1="55600" x2="84892" y2="55600"/>
                        <a14:foregroundMark x1="85120" y1="63175" x2="87115" y2="61886"/>
                        <a14:foregroundMark x1="83295" y1="87913" x2="83295" y2="90814"/>
                      </a14:backgroundRemoval>
                    </a14:imgEffect>
                  </a14:imgLayer>
                </a14:imgProps>
              </a:ext>
              <a:ext uri="{28A0092B-C50C-407E-A947-70E740481C1C}">
                <a14:useLocalDpi xmlns:a14="http://schemas.microsoft.com/office/drawing/2010/main" val="0"/>
              </a:ext>
            </a:extLst>
          </a:blip>
          <a:srcRect l="74109" t="51481" r="5451" b="7777"/>
          <a:stretch/>
        </p:blipFill>
        <p:spPr>
          <a:xfrm flipH="1">
            <a:off x="15004647" y="5051942"/>
            <a:ext cx="2895243" cy="4083036"/>
          </a:xfrm>
          <a:prstGeom prst="rect">
            <a:avLst/>
          </a:prstGeom>
        </p:spPr>
      </p:pic>
      <p:pic>
        <p:nvPicPr>
          <p:cNvPr id="18" name="Picture 17">
            <a:extLst>
              <a:ext uri="{FF2B5EF4-FFF2-40B4-BE49-F238E27FC236}">
                <a16:creationId xmlns:a16="http://schemas.microsoft.com/office/drawing/2014/main" xmlns="" id="{4BC8F835-A570-426F-992B-A5586DD176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3518" y="215413"/>
            <a:ext cx="3968840" cy="1670449"/>
          </a:xfrm>
          <a:prstGeom prst="rect">
            <a:avLst/>
          </a:prstGeom>
        </p:spPr>
      </p:pic>
      <p:pic>
        <p:nvPicPr>
          <p:cNvPr id="19" name="Picture 18">
            <a:extLst>
              <a:ext uri="{FF2B5EF4-FFF2-40B4-BE49-F238E27FC236}">
                <a16:creationId xmlns:a16="http://schemas.microsoft.com/office/drawing/2014/main" xmlns="" id="{09597EAA-0CF5-4014-8BD0-7360EB7049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2910" y="862790"/>
            <a:ext cx="12668586" cy="2651990"/>
          </a:xfrm>
          <a:prstGeom prst="rect">
            <a:avLst/>
          </a:prstGeom>
        </p:spPr>
      </p:pic>
    </p:spTree>
    <p:extLst>
      <p:ext uri="{BB962C8B-B14F-4D97-AF65-F5344CB8AC3E}">
        <p14:creationId xmlns:p14="http://schemas.microsoft.com/office/powerpoint/2010/main" val="1358618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8F40AD4-BF5E-414B-9739-207CE10FE9FA}"/>
              </a:ext>
            </a:extLst>
          </p:cNvPr>
          <p:cNvPicPr>
            <a:picLocks noChangeAspect="1"/>
          </p:cNvPicPr>
          <p:nvPr/>
        </p:nvPicPr>
        <p:blipFill rotWithShape="1">
          <a:blip r:embed="rId2"/>
          <a:srcRect l="25402" t="21875" r="10762" b="14583"/>
          <a:stretch/>
        </p:blipFill>
        <p:spPr>
          <a:xfrm>
            <a:off x="0" y="-1"/>
            <a:ext cx="18381690" cy="10287001"/>
          </a:xfrm>
          <a:prstGeom prst="rect">
            <a:avLst/>
          </a:prstGeom>
        </p:spPr>
      </p:pic>
      <p:pic>
        <p:nvPicPr>
          <p:cNvPr id="9" name="Picture 8">
            <a:extLst>
              <a:ext uri="{FF2B5EF4-FFF2-40B4-BE49-F238E27FC236}">
                <a16:creationId xmlns:a16="http://schemas.microsoft.com/office/drawing/2014/main" xmlns="" id="{96174DE9-E7A3-4A35-89DC-E25E475A0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577" y="34163"/>
            <a:ext cx="12662489" cy="2651990"/>
          </a:xfrm>
          <a:prstGeom prst="rect">
            <a:avLst/>
          </a:prstGeom>
        </p:spPr>
      </p:pic>
      <p:pic>
        <p:nvPicPr>
          <p:cNvPr id="11" name="Picture 10">
            <a:extLst>
              <a:ext uri="{FF2B5EF4-FFF2-40B4-BE49-F238E27FC236}">
                <a16:creationId xmlns:a16="http://schemas.microsoft.com/office/drawing/2014/main" xmlns="" id="{F11131A9-9053-4915-AB5B-9094998DC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920" y="2175027"/>
            <a:ext cx="5931922" cy="7559695"/>
          </a:xfrm>
          <a:prstGeom prst="rect">
            <a:avLst/>
          </a:prstGeom>
        </p:spPr>
      </p:pic>
      <p:pic>
        <p:nvPicPr>
          <p:cNvPr id="14" name="Picture 13">
            <a:extLst>
              <a:ext uri="{FF2B5EF4-FFF2-40B4-BE49-F238E27FC236}">
                <a16:creationId xmlns:a16="http://schemas.microsoft.com/office/drawing/2014/main" xmlns="" id="{FCBE2458-598F-444F-AD9A-8E9A74721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812" y="2398584"/>
            <a:ext cx="5938019" cy="7608467"/>
          </a:xfrm>
          <a:prstGeom prst="rect">
            <a:avLst/>
          </a:prstGeom>
        </p:spPr>
      </p:pic>
      <p:pic>
        <p:nvPicPr>
          <p:cNvPr id="4" name="Picture 3">
            <a:extLst>
              <a:ext uri="{FF2B5EF4-FFF2-40B4-BE49-F238E27FC236}">
                <a16:creationId xmlns:a16="http://schemas.microsoft.com/office/drawing/2014/main" xmlns="" id="{B9F8BD43-0FFB-4B73-8467-67E24FCF15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5779" y="2649748"/>
            <a:ext cx="5938019" cy="7456054"/>
          </a:xfrm>
          <a:prstGeom prst="rect">
            <a:avLst/>
          </a:prstGeom>
        </p:spPr>
      </p:pic>
    </p:spTree>
    <p:extLst>
      <p:ext uri="{BB962C8B-B14F-4D97-AF65-F5344CB8AC3E}">
        <p14:creationId xmlns:p14="http://schemas.microsoft.com/office/powerpoint/2010/main" val="17361504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Phong Cảnh Thiên Nhiên Phong Cảnh Xanh Cây Xanh, Sáng, Sáng Tạo, Xanh Hình  nền Vector để tải xuống miễn phí">
            <a:extLst>
              <a:ext uri="{FF2B5EF4-FFF2-40B4-BE49-F238E27FC236}">
                <a16:creationId xmlns:a16="http://schemas.microsoft.com/office/drawing/2014/main" xmlns="" id="{DD1D28AD-56A2-4744-B41E-035A896472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8870"/>
          <a:stretch/>
        </p:blipFill>
        <p:spPr bwMode="auto">
          <a:xfrm>
            <a:off x="21771" y="0"/>
            <a:ext cx="18266229"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E30123AE-16F8-4D9A-A424-408A603A0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706" y="299999"/>
            <a:ext cx="12668586" cy="2213040"/>
          </a:xfrm>
          <a:prstGeom prst="rect">
            <a:avLst/>
          </a:prstGeom>
        </p:spPr>
      </p:pic>
      <p:pic>
        <p:nvPicPr>
          <p:cNvPr id="15" name="Picture 14">
            <a:extLst>
              <a:ext uri="{FF2B5EF4-FFF2-40B4-BE49-F238E27FC236}">
                <a16:creationId xmlns:a16="http://schemas.microsoft.com/office/drawing/2014/main" xmlns="" id="{1AE9EF4D-8E4C-40AC-9DCA-4EA5A2108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4304" y="2513038"/>
            <a:ext cx="7559695" cy="5962405"/>
          </a:xfrm>
          <a:prstGeom prst="rect">
            <a:avLst/>
          </a:prstGeom>
        </p:spPr>
      </p:pic>
      <p:pic>
        <p:nvPicPr>
          <p:cNvPr id="17" name="Picture 16">
            <a:extLst>
              <a:ext uri="{FF2B5EF4-FFF2-40B4-BE49-F238E27FC236}">
                <a16:creationId xmlns:a16="http://schemas.microsoft.com/office/drawing/2014/main" xmlns="" id="{42FC1DDE-92B8-41BD-916F-7695FBD1F3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9097" y="2394172"/>
            <a:ext cx="7774597" cy="5962405"/>
          </a:xfrm>
          <a:prstGeom prst="rect">
            <a:avLst/>
          </a:prstGeom>
        </p:spPr>
      </p:pic>
    </p:spTree>
    <p:extLst>
      <p:ext uri="{BB962C8B-B14F-4D97-AF65-F5344CB8AC3E}">
        <p14:creationId xmlns:p14="http://schemas.microsoft.com/office/powerpoint/2010/main" val="3820264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80">
                                          <p:stCondLst>
                                            <p:cond delay="0"/>
                                          </p:stCondLst>
                                        </p:cTn>
                                        <p:tgtEl>
                                          <p:spTgt spid="17"/>
                                        </p:tgtEl>
                                      </p:cBhvr>
                                    </p:animEffect>
                                    <p:anim calcmode="lin" valueType="num">
                                      <p:cBhvr>
                                        <p:cTn id="2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1" dur="26">
                                          <p:stCondLst>
                                            <p:cond delay="650"/>
                                          </p:stCondLst>
                                        </p:cTn>
                                        <p:tgtEl>
                                          <p:spTgt spid="17"/>
                                        </p:tgtEl>
                                      </p:cBhvr>
                                      <p:to x="100000" y="60000"/>
                                    </p:animScale>
                                    <p:animScale>
                                      <p:cBhvr>
                                        <p:cTn id="32" dur="166" decel="50000">
                                          <p:stCondLst>
                                            <p:cond delay="676"/>
                                          </p:stCondLst>
                                        </p:cTn>
                                        <p:tgtEl>
                                          <p:spTgt spid="17"/>
                                        </p:tgtEl>
                                      </p:cBhvr>
                                      <p:to x="100000" y="100000"/>
                                    </p:animScale>
                                    <p:animScale>
                                      <p:cBhvr>
                                        <p:cTn id="33" dur="26">
                                          <p:stCondLst>
                                            <p:cond delay="1312"/>
                                          </p:stCondLst>
                                        </p:cTn>
                                        <p:tgtEl>
                                          <p:spTgt spid="17"/>
                                        </p:tgtEl>
                                      </p:cBhvr>
                                      <p:to x="100000" y="80000"/>
                                    </p:animScale>
                                    <p:animScale>
                                      <p:cBhvr>
                                        <p:cTn id="34" dur="166" decel="50000">
                                          <p:stCondLst>
                                            <p:cond delay="1338"/>
                                          </p:stCondLst>
                                        </p:cTn>
                                        <p:tgtEl>
                                          <p:spTgt spid="17"/>
                                        </p:tgtEl>
                                      </p:cBhvr>
                                      <p:to x="100000" y="100000"/>
                                    </p:animScale>
                                    <p:animScale>
                                      <p:cBhvr>
                                        <p:cTn id="35" dur="26">
                                          <p:stCondLst>
                                            <p:cond delay="1642"/>
                                          </p:stCondLst>
                                        </p:cTn>
                                        <p:tgtEl>
                                          <p:spTgt spid="17"/>
                                        </p:tgtEl>
                                      </p:cBhvr>
                                      <p:to x="100000" y="90000"/>
                                    </p:animScale>
                                    <p:animScale>
                                      <p:cBhvr>
                                        <p:cTn id="36" dur="166" decel="50000">
                                          <p:stCondLst>
                                            <p:cond delay="1668"/>
                                          </p:stCondLst>
                                        </p:cTn>
                                        <p:tgtEl>
                                          <p:spTgt spid="17"/>
                                        </p:tgtEl>
                                      </p:cBhvr>
                                      <p:to x="100000" y="100000"/>
                                    </p:animScale>
                                    <p:animScale>
                                      <p:cBhvr>
                                        <p:cTn id="37" dur="26">
                                          <p:stCondLst>
                                            <p:cond delay="1808"/>
                                          </p:stCondLst>
                                        </p:cTn>
                                        <p:tgtEl>
                                          <p:spTgt spid="17"/>
                                        </p:tgtEl>
                                      </p:cBhvr>
                                      <p:to x="100000" y="95000"/>
                                    </p:animScale>
                                    <p:animScale>
                                      <p:cBhvr>
                                        <p:cTn id="38"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585"/>
          <a:stretch>
            <a:fillRect/>
          </a:stretch>
        </p:blipFill>
        <p:spPr>
          <a:xfrm>
            <a:off x="-6297477" y="88518"/>
            <a:ext cx="16230600" cy="6087205"/>
          </a:xfrm>
          <a:prstGeom prst="rect">
            <a:avLst/>
          </a:prstGeom>
        </p:spPr>
      </p:pic>
      <p:grpSp>
        <p:nvGrpSpPr>
          <p:cNvPr id="26" name="Group 25">
            <a:extLst>
              <a:ext uri="{FF2B5EF4-FFF2-40B4-BE49-F238E27FC236}">
                <a16:creationId xmlns:a16="http://schemas.microsoft.com/office/drawing/2014/main" xmlns="" id="{4493C7DD-21A9-40CB-9404-E6A9E41B88EB}"/>
              </a:ext>
            </a:extLst>
          </p:cNvPr>
          <p:cNvGrpSpPr/>
          <p:nvPr/>
        </p:nvGrpSpPr>
        <p:grpSpPr>
          <a:xfrm>
            <a:off x="-1272" y="-2171700"/>
            <a:ext cx="18441672" cy="12458700"/>
            <a:chOff x="-1271" y="0"/>
            <a:chExt cx="12193906" cy="6858000"/>
          </a:xfrm>
        </p:grpSpPr>
        <p:pic>
          <p:nvPicPr>
            <p:cNvPr id="27" name="Google Shape;761;p5">
              <a:extLst>
                <a:ext uri="{FF2B5EF4-FFF2-40B4-BE49-F238E27FC236}">
                  <a16:creationId xmlns:a16="http://schemas.microsoft.com/office/drawing/2014/main" xmlns="" id="{2222F2BD-C499-4261-9DAF-9974A1B7C335}"/>
                </a:ext>
              </a:extLst>
            </p:cNvPr>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28" name="Google Shape;763;p5">
              <a:extLst>
                <a:ext uri="{FF2B5EF4-FFF2-40B4-BE49-F238E27FC236}">
                  <a16:creationId xmlns:a16="http://schemas.microsoft.com/office/drawing/2014/main" xmlns="" id="{378E5431-0C1B-4F60-B778-4F6566239934}"/>
                </a:ext>
              </a:extLst>
            </p:cNvPr>
            <p:cNvPicPr preferRelativeResize="0">
              <a:picLocks/>
            </p:cNvPicPr>
            <p:nvPr/>
          </p:nvPicPr>
          <p:blipFill rotWithShape="1">
            <a:blip r:embed="rId4">
              <a:alphaModFix/>
            </a:blip>
            <a:srcRect t="75555" r="-1013"/>
            <a:stretch/>
          </p:blipFill>
          <p:spPr>
            <a:xfrm>
              <a:off x="-1271" y="4787900"/>
              <a:ext cx="12193271" cy="2070100"/>
            </a:xfrm>
            <a:prstGeom prst="rect">
              <a:avLst/>
            </a:prstGeom>
            <a:noFill/>
            <a:ln>
              <a:noFill/>
            </a:ln>
          </p:spPr>
        </p:pic>
      </p:grpSp>
      <p:sp>
        <p:nvSpPr>
          <p:cNvPr id="5" name="TextBox 5"/>
          <p:cNvSpPr txBox="1"/>
          <p:nvPr/>
        </p:nvSpPr>
        <p:spPr>
          <a:xfrm>
            <a:off x="3376504" y="357505"/>
            <a:ext cx="11534992" cy="1763303"/>
          </a:xfrm>
          <a:prstGeom prst="rect">
            <a:avLst/>
          </a:prstGeom>
        </p:spPr>
        <p:txBody>
          <a:bodyPr lIns="0" tIns="0" rIns="0" bIns="0" rtlCol="0" anchor="t">
            <a:spAutoFit/>
          </a:bodyPr>
          <a:lstStyle/>
          <a:p>
            <a:pPr algn="ctr">
              <a:lnSpc>
                <a:spcPts val="15400"/>
              </a:lnSpc>
            </a:pPr>
            <a:endParaRPr lang="en-US" sz="11000" dirty="0">
              <a:solidFill>
                <a:srgbClr val="3BA579"/>
              </a:solidFill>
              <a:latin typeface="Alegreya Sans SC Black"/>
            </a:endParaRPr>
          </a:p>
        </p:txBody>
      </p:sp>
      <p:pic>
        <p:nvPicPr>
          <p:cNvPr id="10" name="Picture 9">
            <a:extLst>
              <a:ext uri="{FF2B5EF4-FFF2-40B4-BE49-F238E27FC236}">
                <a16:creationId xmlns:a16="http://schemas.microsoft.com/office/drawing/2014/main" xmlns="" id="{D12AF467-33B7-4AEC-928A-DB593F6CE2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90" b="40532" l="2623" r="23774">
                        <a14:foregroundMark x1="13113" y1="40532" x2="13113" y2="40532"/>
                        <a14:foregroundMark x1="14823" y1="40532" x2="14823" y2="40532"/>
                      </a14:backgroundRemoval>
                    </a14:imgEffect>
                  </a14:imgLayer>
                </a14:imgProps>
              </a:ext>
              <a:ext uri="{28A0092B-C50C-407E-A947-70E740481C1C}">
                <a14:useLocalDpi xmlns:a14="http://schemas.microsoft.com/office/drawing/2010/main" val="0"/>
              </a:ext>
            </a:extLst>
          </a:blip>
          <a:srcRect r="73568" b="57384"/>
          <a:stretch/>
        </p:blipFill>
        <p:spPr>
          <a:xfrm>
            <a:off x="-1390445" y="4772449"/>
            <a:ext cx="4703067" cy="5364880"/>
          </a:xfrm>
          <a:prstGeom prst="rect">
            <a:avLst/>
          </a:prstGeom>
        </p:spPr>
      </p:pic>
      <p:sp>
        <p:nvSpPr>
          <p:cNvPr id="11" name="Thought Bubble: Cloud 10">
            <a:extLst>
              <a:ext uri="{FF2B5EF4-FFF2-40B4-BE49-F238E27FC236}">
                <a16:creationId xmlns:a16="http://schemas.microsoft.com/office/drawing/2014/main" xmlns="" id="{8B688A02-E046-4E1E-9FDF-EE3CF7C596CC}"/>
              </a:ext>
            </a:extLst>
          </p:cNvPr>
          <p:cNvSpPr/>
          <p:nvPr/>
        </p:nvSpPr>
        <p:spPr>
          <a:xfrm>
            <a:off x="4876800" y="2120808"/>
            <a:ext cx="11534992" cy="4054915"/>
          </a:xfrm>
          <a:prstGeom prst="cloudCallout">
            <a:avLst>
              <a:gd name="adj1" fmla="val -68197"/>
              <a:gd name="adj2" fmla="val 4107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5400" dirty="0">
                <a:latin typeface="Calibri" panose="020F0502020204030204" pitchFamily="34" charset="0"/>
                <a:cs typeface="Calibri" panose="020F0502020204030204" pitchFamily="34" charset="0"/>
              </a:rPr>
              <a:t>Cô giáo Y Hoa đến buôn Chư Lênh để làm gì?</a:t>
            </a:r>
            <a:endParaRPr lang="en-US" sz="54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xmlns="" id="{B40EE681-A90D-46C7-B177-3E9F1A6AF6CB}"/>
              </a:ext>
            </a:extLst>
          </p:cNvPr>
          <p:cNvSpPr/>
          <p:nvPr/>
        </p:nvSpPr>
        <p:spPr>
          <a:xfrm>
            <a:off x="935582" y="3018733"/>
            <a:ext cx="12491112" cy="830997"/>
          </a:xfrm>
          <a:prstGeom prst="rect">
            <a:avLst/>
          </a:prstGeom>
        </p:spPr>
        <p:txBody>
          <a:bodyPr wrap="none">
            <a:spAutoFit/>
          </a:bodyPr>
          <a:lstStyle/>
          <a:p>
            <a:pPr algn="ctr"/>
            <a:r>
              <a:rPr lang="vi-VN" sz="4800" b="1" dirty="0">
                <a:solidFill>
                  <a:srgbClr val="002060"/>
                </a:solidFill>
                <a:latin typeface="Calibri" panose="020F0502020204030204" pitchFamily="34" charset="0"/>
                <a:cs typeface="Calibri" panose="020F0502020204030204" pitchFamily="34" charset="0"/>
              </a:rPr>
              <a:t>- Nghi thức đón tiếp cô giáo của buôn Chư Lênh:</a:t>
            </a:r>
            <a:endParaRPr lang="en-US" sz="4800" b="1" dirty="0">
              <a:solidFill>
                <a:srgbClr val="002060"/>
              </a:solidFill>
              <a:latin typeface="Calibri" panose="020F0502020204030204" pitchFamily="34" charset="0"/>
              <a:cs typeface="Calibri" panose="020F0502020204030204" pitchFamily="34" charset="0"/>
            </a:endParaRPr>
          </a:p>
        </p:txBody>
      </p:sp>
      <p:sp>
        <p:nvSpPr>
          <p:cNvPr id="13" name="Thought Bubble: Cloud 12">
            <a:extLst>
              <a:ext uri="{FF2B5EF4-FFF2-40B4-BE49-F238E27FC236}">
                <a16:creationId xmlns:a16="http://schemas.microsoft.com/office/drawing/2014/main" xmlns="" id="{1251B8CA-7023-4852-AAEF-371A8E78054A}"/>
              </a:ext>
            </a:extLst>
          </p:cNvPr>
          <p:cNvSpPr/>
          <p:nvPr/>
        </p:nvSpPr>
        <p:spPr>
          <a:xfrm>
            <a:off x="4805604" y="3234165"/>
            <a:ext cx="11534992" cy="4054915"/>
          </a:xfrm>
          <a:prstGeom prst="cloudCallout">
            <a:avLst>
              <a:gd name="adj1" fmla="val -68197"/>
              <a:gd name="adj2" fmla="val 4107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5400" dirty="0">
                <a:latin typeface="Calibri" panose="020F0502020204030204" pitchFamily="34" charset="0"/>
                <a:cs typeface="Calibri" panose="020F0502020204030204" pitchFamily="34" charset="0"/>
              </a:rPr>
              <a:t>Người dân Chư Lênh đã đón tiếp cô giáo Y Hoa với nghi thức như thế nào?</a:t>
            </a:r>
            <a:endParaRPr lang="en-US" sz="5400" dirty="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xmlns="" id="{401C2EFE-3C5E-4129-B452-FB4D24D148E1}"/>
              </a:ext>
            </a:extLst>
          </p:cNvPr>
          <p:cNvSpPr/>
          <p:nvPr/>
        </p:nvSpPr>
        <p:spPr>
          <a:xfrm>
            <a:off x="248136" y="2118871"/>
            <a:ext cx="16163656" cy="830997"/>
          </a:xfrm>
          <a:prstGeom prst="rect">
            <a:avLst/>
          </a:prstGeom>
        </p:spPr>
        <p:txBody>
          <a:bodyPr wrap="none">
            <a:spAutoFit/>
          </a:bodyPr>
          <a:lstStyle/>
          <a:p>
            <a:pPr algn="ctr"/>
            <a:r>
              <a:rPr lang="vi-VN" sz="4800" b="1" dirty="0">
                <a:solidFill>
                  <a:srgbClr val="002060"/>
                </a:solidFill>
                <a:latin typeface="Calibri" panose="020F0502020204030204" pitchFamily="34" charset="0"/>
                <a:cs typeface="Calibri" panose="020F0502020204030204" pitchFamily="34" charset="0"/>
              </a:rPr>
              <a:t>-</a:t>
            </a:r>
            <a:r>
              <a:rPr lang="en-US" sz="4800" b="1" dirty="0">
                <a:solidFill>
                  <a:srgbClr val="002060"/>
                </a:solidFill>
                <a:latin typeface="Calibri" panose="020F0502020204030204" pitchFamily="34" charset="0"/>
                <a:cs typeface="Calibri" panose="020F0502020204030204" pitchFamily="34" charset="0"/>
              </a:rPr>
              <a:t> </a:t>
            </a:r>
            <a:r>
              <a:rPr lang="vi-VN" sz="4800" b="1" dirty="0">
                <a:solidFill>
                  <a:srgbClr val="002060"/>
                </a:solidFill>
                <a:latin typeface="Calibri" panose="020F0502020204030204" pitchFamily="34" charset="0"/>
                <a:cs typeface="Calibri" panose="020F0502020204030204" pitchFamily="34" charset="0"/>
              </a:rPr>
              <a:t>Cô giáo Y Hoa đến buôn Chư Lênh để dạy mở trường dạy học.</a:t>
            </a:r>
            <a:endParaRPr lang="en-US" sz="4800" b="1" dirty="0">
              <a:solidFill>
                <a:srgbClr val="002060"/>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xmlns="" id="{9B254854-172A-4AD5-8660-25946018E872}"/>
              </a:ext>
            </a:extLst>
          </p:cNvPr>
          <p:cNvSpPr/>
          <p:nvPr/>
        </p:nvSpPr>
        <p:spPr>
          <a:xfrm>
            <a:off x="2962778" y="4063225"/>
            <a:ext cx="11089145" cy="1569660"/>
          </a:xfrm>
          <a:prstGeom prst="rect">
            <a:avLst/>
          </a:prstGeom>
        </p:spPr>
        <p:txBody>
          <a:bodyPr wrap="square">
            <a:spAutoFit/>
          </a:bodyPr>
          <a:lstStyle/>
          <a:p>
            <a:r>
              <a:rPr lang="vi-VN" sz="4800" dirty="0">
                <a:solidFill>
                  <a:srgbClr val="002060"/>
                </a:solidFill>
                <a:latin typeface="Calibri" panose="020F0502020204030204" pitchFamily="34" charset="0"/>
                <a:cs typeface="Calibri" panose="020F0502020204030204" pitchFamily="34" charset="0"/>
              </a:rPr>
              <a:t>+ Căn nhà sàn chật ních người mặc quần áo như đi hội. </a:t>
            </a:r>
            <a:endParaRPr lang="en-US" sz="4800" dirty="0">
              <a:solidFill>
                <a:srgbClr val="002060"/>
              </a:solidFill>
            </a:endParaRPr>
          </a:p>
        </p:txBody>
      </p:sp>
      <p:pic>
        <p:nvPicPr>
          <p:cNvPr id="19" name="Picture 18">
            <a:extLst>
              <a:ext uri="{FF2B5EF4-FFF2-40B4-BE49-F238E27FC236}">
                <a16:creationId xmlns:a16="http://schemas.microsoft.com/office/drawing/2014/main" xmlns="" id="{4BDB6388-C9E9-4A21-B42C-7A4D66DBB9F2}"/>
              </a:ext>
            </a:extLst>
          </p:cNvPr>
          <p:cNvPicPr>
            <a:picLocks noChangeAspect="1"/>
          </p:cNvPicPr>
          <p:nvPr/>
        </p:nvPicPr>
        <p:blipFill rotWithShape="1">
          <a:blip r:embed="rId7">
            <a:extLst>
              <a:ext uri="{28A0092B-C50C-407E-A947-70E740481C1C}">
                <a14:useLocalDpi xmlns:a14="http://schemas.microsoft.com/office/drawing/2010/main" val="0"/>
              </a:ext>
            </a:extLst>
          </a:blip>
          <a:srcRect l="53054" t="14975" r="15483" b="14653"/>
          <a:stretch/>
        </p:blipFill>
        <p:spPr>
          <a:xfrm>
            <a:off x="13840837" y="3937561"/>
            <a:ext cx="1998636" cy="3844437"/>
          </a:xfrm>
          <a:prstGeom prst="rect">
            <a:avLst/>
          </a:prstGeom>
        </p:spPr>
      </p:pic>
      <p:sp>
        <p:nvSpPr>
          <p:cNvPr id="20" name="Rectangle 19">
            <a:extLst>
              <a:ext uri="{FF2B5EF4-FFF2-40B4-BE49-F238E27FC236}">
                <a16:creationId xmlns:a16="http://schemas.microsoft.com/office/drawing/2014/main" xmlns="" id="{74C000E6-A525-448B-8FCA-98D84A2C140B}"/>
              </a:ext>
            </a:extLst>
          </p:cNvPr>
          <p:cNvSpPr/>
          <p:nvPr/>
        </p:nvSpPr>
        <p:spPr>
          <a:xfrm>
            <a:off x="2947710" y="5763511"/>
            <a:ext cx="11089145" cy="830997"/>
          </a:xfrm>
          <a:prstGeom prst="rect">
            <a:avLst/>
          </a:prstGeom>
        </p:spPr>
        <p:txBody>
          <a:bodyPr wrap="square">
            <a:spAutoFit/>
          </a:bodyPr>
          <a:lstStyle/>
          <a:p>
            <a:r>
              <a:rPr lang="vi-VN" sz="4800" dirty="0">
                <a:solidFill>
                  <a:srgbClr val="002060"/>
                </a:solidFill>
                <a:latin typeface="Calibri" panose="020F0502020204030204" pitchFamily="34" charset="0"/>
                <a:cs typeface="Calibri" panose="020F0502020204030204" pitchFamily="34" charset="0"/>
              </a:rPr>
              <a:t>+ Trải thảm lông thú để cô Y Hoa bước vào.</a:t>
            </a:r>
            <a:endParaRPr lang="en-US" sz="4800" dirty="0">
              <a:solidFill>
                <a:srgbClr val="002060"/>
              </a:solidFill>
            </a:endParaRPr>
          </a:p>
        </p:txBody>
      </p:sp>
      <p:sp>
        <p:nvSpPr>
          <p:cNvPr id="21" name="Arrow: Right 20">
            <a:extLst>
              <a:ext uri="{FF2B5EF4-FFF2-40B4-BE49-F238E27FC236}">
                <a16:creationId xmlns:a16="http://schemas.microsoft.com/office/drawing/2014/main" xmlns="" id="{B606CF5A-9A49-49E4-994B-9B478F781585}"/>
              </a:ext>
            </a:extLst>
          </p:cNvPr>
          <p:cNvSpPr/>
          <p:nvPr/>
        </p:nvSpPr>
        <p:spPr>
          <a:xfrm>
            <a:off x="2111934" y="7566429"/>
            <a:ext cx="1119646" cy="75666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1A9E9B6B-9046-4068-BE4D-554EDC616683}"/>
              </a:ext>
            </a:extLst>
          </p:cNvPr>
          <p:cNvSpPr/>
          <p:nvPr/>
        </p:nvSpPr>
        <p:spPr>
          <a:xfrm>
            <a:off x="3231580" y="7479107"/>
            <a:ext cx="14016850" cy="923330"/>
          </a:xfrm>
          <a:prstGeom prst="rect">
            <a:avLst/>
          </a:prstGeom>
        </p:spPr>
        <p:txBody>
          <a:bodyPr wrap="none">
            <a:spAutoFit/>
          </a:bodyPr>
          <a:lstStyle/>
          <a:p>
            <a:pPr algn="ctr"/>
            <a:r>
              <a:rPr lang="vi-VN" sz="5400" b="1" i="1" dirty="0">
                <a:solidFill>
                  <a:schemeClr val="accent2">
                    <a:lumMod val="75000"/>
                  </a:schemeClr>
                </a:solidFill>
                <a:latin typeface="Calibri" panose="020F0502020204030204" pitchFamily="34" charset="0"/>
                <a:cs typeface="Calibri" panose="020F0502020204030204" pitchFamily="34" charset="0"/>
              </a:rPr>
              <a:t>Nghi thức trang trọng nhất dành cho khách quý.</a:t>
            </a:r>
            <a:endParaRPr lang="en-US" sz="5400" b="1" i="1" dirty="0">
              <a:solidFill>
                <a:schemeClr val="accent2">
                  <a:lumMod val="75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A15348F1-39BF-4BDC-AD77-2EA2A127FB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799" y="144010"/>
            <a:ext cx="16552075" cy="17253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3" presetClass="exit" presetSubtype="10" fill="hold" grpId="1" nodeType="withEffect">
                                  <p:stCondLst>
                                    <p:cond delay="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3" presetClass="exit" presetSubtype="10" fill="hold" grpId="1" nodeType="withEffect">
                                  <p:stCondLst>
                                    <p:cond delay="0"/>
                                  </p:stCondLst>
                                  <p:childTnLst>
                                    <p:animEffect transition="out" filter="blinds(horizontal)">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3" grpId="0" animBg="1"/>
      <p:bldP spid="13" grpId="1" animBg="1"/>
      <p:bldP spid="14" grpId="0"/>
      <p:bldP spid="17" grpId="0"/>
      <p:bldP spid="20" grpId="0"/>
      <p:bldP spid="21" grpId="0" animBg="1"/>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585"/>
          <a:stretch>
            <a:fillRect/>
          </a:stretch>
        </p:blipFill>
        <p:spPr>
          <a:xfrm>
            <a:off x="-6297477" y="88518"/>
            <a:ext cx="16230600" cy="6087205"/>
          </a:xfrm>
          <a:prstGeom prst="rect">
            <a:avLst/>
          </a:prstGeom>
        </p:spPr>
      </p:pic>
      <p:sp>
        <p:nvSpPr>
          <p:cNvPr id="5" name="TextBox 5"/>
          <p:cNvSpPr txBox="1"/>
          <p:nvPr/>
        </p:nvSpPr>
        <p:spPr>
          <a:xfrm>
            <a:off x="3376504" y="357505"/>
            <a:ext cx="11534992" cy="1763303"/>
          </a:xfrm>
          <a:prstGeom prst="rect">
            <a:avLst/>
          </a:prstGeom>
        </p:spPr>
        <p:txBody>
          <a:bodyPr lIns="0" tIns="0" rIns="0" bIns="0" rtlCol="0" anchor="t">
            <a:spAutoFit/>
          </a:bodyPr>
          <a:lstStyle/>
          <a:p>
            <a:pPr algn="ctr">
              <a:lnSpc>
                <a:spcPts val="15400"/>
              </a:lnSpc>
            </a:pPr>
            <a:endParaRPr lang="en-US" sz="11000" dirty="0">
              <a:solidFill>
                <a:srgbClr val="3BA579"/>
              </a:solidFill>
              <a:latin typeface="Alegreya Sans SC Black"/>
            </a:endParaRPr>
          </a:p>
        </p:txBody>
      </p:sp>
      <p:grpSp>
        <p:nvGrpSpPr>
          <p:cNvPr id="18" name="Group 17">
            <a:extLst>
              <a:ext uri="{FF2B5EF4-FFF2-40B4-BE49-F238E27FC236}">
                <a16:creationId xmlns:a16="http://schemas.microsoft.com/office/drawing/2014/main" xmlns="" id="{C6C74E26-019C-4CC1-ACDA-B410B28EE93A}"/>
              </a:ext>
            </a:extLst>
          </p:cNvPr>
          <p:cNvGrpSpPr/>
          <p:nvPr/>
        </p:nvGrpSpPr>
        <p:grpSpPr>
          <a:xfrm>
            <a:off x="-1272" y="-2171700"/>
            <a:ext cx="18441672" cy="12458700"/>
            <a:chOff x="-1271" y="0"/>
            <a:chExt cx="12193906" cy="6858000"/>
          </a:xfrm>
        </p:grpSpPr>
        <p:pic>
          <p:nvPicPr>
            <p:cNvPr id="23" name="Google Shape;761;p5">
              <a:extLst>
                <a:ext uri="{FF2B5EF4-FFF2-40B4-BE49-F238E27FC236}">
                  <a16:creationId xmlns:a16="http://schemas.microsoft.com/office/drawing/2014/main" xmlns="" id="{9E29533C-EAFF-404B-A36C-3D8838D216A4}"/>
                </a:ext>
              </a:extLst>
            </p:cNvPr>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24" name="Google Shape;763;p5">
              <a:extLst>
                <a:ext uri="{FF2B5EF4-FFF2-40B4-BE49-F238E27FC236}">
                  <a16:creationId xmlns:a16="http://schemas.microsoft.com/office/drawing/2014/main" xmlns="" id="{04ED935D-1A4E-4F18-A69C-4368F18CEBC5}"/>
                </a:ext>
              </a:extLst>
            </p:cNvPr>
            <p:cNvPicPr preferRelativeResize="0">
              <a:picLocks/>
            </p:cNvPicPr>
            <p:nvPr/>
          </p:nvPicPr>
          <p:blipFill rotWithShape="1">
            <a:blip r:embed="rId4">
              <a:alphaModFix/>
            </a:blip>
            <a:srcRect t="75555" r="-1013"/>
            <a:stretch/>
          </p:blipFill>
          <p:spPr>
            <a:xfrm>
              <a:off x="-1271" y="4787900"/>
              <a:ext cx="12193271" cy="2070100"/>
            </a:xfrm>
            <a:prstGeom prst="rect">
              <a:avLst/>
            </a:prstGeom>
            <a:noFill/>
            <a:ln>
              <a:noFill/>
            </a:ln>
          </p:spPr>
        </p:pic>
      </p:grpSp>
      <p:pic>
        <p:nvPicPr>
          <p:cNvPr id="10" name="Picture 9">
            <a:extLst>
              <a:ext uri="{FF2B5EF4-FFF2-40B4-BE49-F238E27FC236}">
                <a16:creationId xmlns:a16="http://schemas.microsoft.com/office/drawing/2014/main" xmlns="" id="{D12AF467-33B7-4AEC-928A-DB593F6CE2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90" b="40532" l="2623" r="23774">
                        <a14:foregroundMark x1="13113" y1="40532" x2="13113" y2="40532"/>
                        <a14:foregroundMark x1="14823" y1="40532" x2="14823" y2="40532"/>
                      </a14:backgroundRemoval>
                    </a14:imgEffect>
                  </a14:imgLayer>
                </a14:imgProps>
              </a:ext>
              <a:ext uri="{28A0092B-C50C-407E-A947-70E740481C1C}">
                <a14:useLocalDpi xmlns:a14="http://schemas.microsoft.com/office/drawing/2010/main" val="0"/>
              </a:ext>
            </a:extLst>
          </a:blip>
          <a:srcRect r="73568" b="57384"/>
          <a:stretch/>
        </p:blipFill>
        <p:spPr>
          <a:xfrm>
            <a:off x="-1840939" y="3872116"/>
            <a:ext cx="5562600" cy="6345366"/>
          </a:xfrm>
          <a:prstGeom prst="rect">
            <a:avLst/>
          </a:prstGeom>
        </p:spPr>
      </p:pic>
      <p:sp>
        <p:nvSpPr>
          <p:cNvPr id="11" name="Thought Bubble: Cloud 10">
            <a:extLst>
              <a:ext uri="{FF2B5EF4-FFF2-40B4-BE49-F238E27FC236}">
                <a16:creationId xmlns:a16="http://schemas.microsoft.com/office/drawing/2014/main" xmlns="" id="{8B688A02-E046-4E1E-9FDF-EE3CF7C596CC}"/>
              </a:ext>
            </a:extLst>
          </p:cNvPr>
          <p:cNvSpPr/>
          <p:nvPr/>
        </p:nvSpPr>
        <p:spPr>
          <a:xfrm>
            <a:off x="4876800" y="2120808"/>
            <a:ext cx="11534992" cy="3022691"/>
          </a:xfrm>
          <a:prstGeom prst="cloudCallout">
            <a:avLst>
              <a:gd name="adj1" fmla="val -68395"/>
              <a:gd name="adj2" fmla="val 8563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5400">
                <a:latin typeface="Calibri" panose="020F0502020204030204" pitchFamily="34" charset="0"/>
                <a:cs typeface="Calibri" panose="020F0502020204030204" pitchFamily="34" charset="0"/>
              </a:rPr>
              <a:t>Theo tục lệ, cô </a:t>
            </a:r>
            <a:r>
              <a:rPr lang="vi-VN" sz="5400" dirty="0">
                <a:latin typeface="Calibri" panose="020F0502020204030204" pitchFamily="34" charset="0"/>
                <a:cs typeface="Calibri" panose="020F0502020204030204" pitchFamily="34" charset="0"/>
              </a:rPr>
              <a:t>giáo Y </a:t>
            </a:r>
            <a:r>
              <a:rPr lang="vi-VN" sz="5400">
                <a:latin typeface="Calibri" panose="020F0502020204030204" pitchFamily="34" charset="0"/>
                <a:cs typeface="Calibri" panose="020F0502020204030204" pitchFamily="34" charset="0"/>
              </a:rPr>
              <a:t>Hoa đã làm gì để được coi là người trong buôn?</a:t>
            </a:r>
            <a:endParaRPr lang="en-US" sz="5400"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EDDC5731-0A26-46A6-99F6-69F31AFAE941}"/>
              </a:ext>
            </a:extLst>
          </p:cNvPr>
          <p:cNvPicPr>
            <a:picLocks noChangeAspect="1"/>
          </p:cNvPicPr>
          <p:nvPr/>
        </p:nvPicPr>
        <p:blipFill rotWithShape="1">
          <a:blip r:embed="rId7"/>
          <a:srcRect l="1418" t="4733" r="1951" b="2429"/>
          <a:stretch/>
        </p:blipFill>
        <p:spPr>
          <a:xfrm>
            <a:off x="6096000" y="2187080"/>
            <a:ext cx="7238569" cy="3909923"/>
          </a:xfrm>
          <a:prstGeom prst="rect">
            <a:avLst/>
          </a:prstGeom>
        </p:spPr>
      </p:pic>
      <p:sp>
        <p:nvSpPr>
          <p:cNvPr id="21" name="Arrow: Right 20">
            <a:extLst>
              <a:ext uri="{FF2B5EF4-FFF2-40B4-BE49-F238E27FC236}">
                <a16:creationId xmlns:a16="http://schemas.microsoft.com/office/drawing/2014/main" xmlns="" id="{B606CF5A-9A49-49E4-994B-9B478F781585}"/>
              </a:ext>
            </a:extLst>
          </p:cNvPr>
          <p:cNvSpPr/>
          <p:nvPr/>
        </p:nvSpPr>
        <p:spPr>
          <a:xfrm>
            <a:off x="2220229" y="6621128"/>
            <a:ext cx="1119646" cy="75666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1A9E9B6B-9046-4068-BE4D-554EDC616683}"/>
              </a:ext>
            </a:extLst>
          </p:cNvPr>
          <p:cNvSpPr/>
          <p:nvPr/>
        </p:nvSpPr>
        <p:spPr>
          <a:xfrm>
            <a:off x="3376504" y="6574377"/>
            <a:ext cx="14536352" cy="1754326"/>
          </a:xfrm>
          <a:prstGeom prst="rect">
            <a:avLst/>
          </a:prstGeom>
        </p:spPr>
        <p:txBody>
          <a:bodyPr wrap="none">
            <a:spAutoFit/>
          </a:bodyPr>
          <a:lstStyle/>
          <a:p>
            <a:pPr algn="ctr"/>
            <a:r>
              <a:rPr lang="vi-VN" sz="5400" b="1" i="1" dirty="0">
                <a:solidFill>
                  <a:schemeClr val="accent2">
                    <a:lumMod val="75000"/>
                  </a:schemeClr>
                </a:solidFill>
                <a:latin typeface="Calibri" panose="020F0502020204030204" pitchFamily="34" charset="0"/>
                <a:cs typeface="Calibri" panose="020F0502020204030204" pitchFamily="34" charset="0"/>
              </a:rPr>
              <a:t>Người dân Chư Lênh đón tiếp cô giáo trang trọng </a:t>
            </a:r>
          </a:p>
          <a:p>
            <a:pPr algn="ctr"/>
            <a:r>
              <a:rPr lang="vi-VN" sz="5400" b="1" i="1" dirty="0">
                <a:solidFill>
                  <a:schemeClr val="accent2">
                    <a:lumMod val="75000"/>
                  </a:schemeClr>
                </a:solidFill>
                <a:latin typeface="Calibri" panose="020F0502020204030204" pitchFamily="34" charset="0"/>
                <a:cs typeface="Calibri" panose="020F0502020204030204" pitchFamily="34" charset="0"/>
              </a:rPr>
              <a:t>và thân tình.</a:t>
            </a:r>
            <a:endParaRPr lang="en-US" sz="5400" b="1" i="1" dirty="0">
              <a:solidFill>
                <a:schemeClr val="accent2">
                  <a:lumMod val="75000"/>
                </a:schemeClr>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xmlns="" id="{7750104F-4EB8-4856-BB3D-5DC59630EB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799" y="144010"/>
            <a:ext cx="16552075" cy="1725318"/>
          </a:xfrm>
          <a:prstGeom prst="rect">
            <a:avLst/>
          </a:prstGeom>
        </p:spPr>
      </p:pic>
    </p:spTree>
    <p:extLst>
      <p:ext uri="{BB962C8B-B14F-4D97-AF65-F5344CB8AC3E}">
        <p14:creationId xmlns:p14="http://schemas.microsoft.com/office/powerpoint/2010/main" val="1216566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1"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585"/>
          <a:stretch>
            <a:fillRect/>
          </a:stretch>
        </p:blipFill>
        <p:spPr>
          <a:xfrm>
            <a:off x="-6297477" y="88518"/>
            <a:ext cx="16230600" cy="6087205"/>
          </a:xfrm>
          <a:prstGeom prst="rect">
            <a:avLst/>
          </a:prstGeom>
        </p:spPr>
      </p:pic>
      <p:sp>
        <p:nvSpPr>
          <p:cNvPr id="5" name="TextBox 5"/>
          <p:cNvSpPr txBox="1"/>
          <p:nvPr/>
        </p:nvSpPr>
        <p:spPr>
          <a:xfrm>
            <a:off x="3376504" y="357505"/>
            <a:ext cx="11534992" cy="1763303"/>
          </a:xfrm>
          <a:prstGeom prst="rect">
            <a:avLst/>
          </a:prstGeom>
        </p:spPr>
        <p:txBody>
          <a:bodyPr lIns="0" tIns="0" rIns="0" bIns="0" rtlCol="0" anchor="t">
            <a:spAutoFit/>
          </a:bodyPr>
          <a:lstStyle/>
          <a:p>
            <a:pPr algn="ctr">
              <a:lnSpc>
                <a:spcPts val="15400"/>
              </a:lnSpc>
            </a:pPr>
            <a:endParaRPr lang="en-US" sz="11000" dirty="0">
              <a:solidFill>
                <a:srgbClr val="3BA579"/>
              </a:solidFill>
              <a:latin typeface="Alegreya Sans SC Black"/>
            </a:endParaRPr>
          </a:p>
        </p:txBody>
      </p:sp>
      <p:grpSp>
        <p:nvGrpSpPr>
          <p:cNvPr id="18" name="Group 17">
            <a:extLst>
              <a:ext uri="{FF2B5EF4-FFF2-40B4-BE49-F238E27FC236}">
                <a16:creationId xmlns:a16="http://schemas.microsoft.com/office/drawing/2014/main" xmlns="" id="{C6C74E26-019C-4CC1-ACDA-B410B28EE93A}"/>
              </a:ext>
            </a:extLst>
          </p:cNvPr>
          <p:cNvGrpSpPr/>
          <p:nvPr/>
        </p:nvGrpSpPr>
        <p:grpSpPr>
          <a:xfrm>
            <a:off x="-1272" y="-2171700"/>
            <a:ext cx="18441672" cy="12458700"/>
            <a:chOff x="-1271" y="0"/>
            <a:chExt cx="12193906" cy="6858000"/>
          </a:xfrm>
        </p:grpSpPr>
        <p:pic>
          <p:nvPicPr>
            <p:cNvPr id="23" name="Google Shape;761;p5">
              <a:extLst>
                <a:ext uri="{FF2B5EF4-FFF2-40B4-BE49-F238E27FC236}">
                  <a16:creationId xmlns:a16="http://schemas.microsoft.com/office/drawing/2014/main" xmlns="" id="{9E29533C-EAFF-404B-A36C-3D8838D216A4}"/>
                </a:ext>
              </a:extLst>
            </p:cNvPr>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24" name="Google Shape;763;p5">
              <a:extLst>
                <a:ext uri="{FF2B5EF4-FFF2-40B4-BE49-F238E27FC236}">
                  <a16:creationId xmlns:a16="http://schemas.microsoft.com/office/drawing/2014/main" xmlns="" id="{04ED935D-1A4E-4F18-A69C-4368F18CEBC5}"/>
                </a:ext>
              </a:extLst>
            </p:cNvPr>
            <p:cNvPicPr preferRelativeResize="0">
              <a:picLocks/>
            </p:cNvPicPr>
            <p:nvPr/>
          </p:nvPicPr>
          <p:blipFill rotWithShape="1">
            <a:blip r:embed="rId4">
              <a:alphaModFix/>
            </a:blip>
            <a:srcRect t="75555" r="-1013"/>
            <a:stretch/>
          </p:blipFill>
          <p:spPr>
            <a:xfrm>
              <a:off x="-1271" y="4787900"/>
              <a:ext cx="12193271" cy="2070100"/>
            </a:xfrm>
            <a:prstGeom prst="rect">
              <a:avLst/>
            </a:prstGeom>
            <a:noFill/>
            <a:ln>
              <a:noFill/>
            </a:ln>
          </p:spPr>
        </p:pic>
      </p:grpSp>
      <p:pic>
        <p:nvPicPr>
          <p:cNvPr id="10" name="Picture 9">
            <a:extLst>
              <a:ext uri="{FF2B5EF4-FFF2-40B4-BE49-F238E27FC236}">
                <a16:creationId xmlns:a16="http://schemas.microsoft.com/office/drawing/2014/main" xmlns="" id="{D12AF467-33B7-4AEC-928A-DB593F6CE2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90" b="40532" l="2623" r="23774">
                        <a14:foregroundMark x1="13113" y1="40532" x2="13113" y2="40532"/>
                        <a14:foregroundMark x1="14823" y1="40532" x2="14823" y2="40532"/>
                      </a14:backgroundRemoval>
                    </a14:imgEffect>
                  </a14:imgLayer>
                </a14:imgProps>
              </a:ext>
              <a:ext uri="{28A0092B-C50C-407E-A947-70E740481C1C}">
                <a14:useLocalDpi xmlns:a14="http://schemas.microsoft.com/office/drawing/2010/main" val="0"/>
              </a:ext>
            </a:extLst>
          </a:blip>
          <a:srcRect r="73568" b="57384"/>
          <a:stretch/>
        </p:blipFill>
        <p:spPr>
          <a:xfrm>
            <a:off x="-859777" y="3640698"/>
            <a:ext cx="5584177" cy="6369979"/>
          </a:xfrm>
          <a:prstGeom prst="rect">
            <a:avLst/>
          </a:prstGeom>
        </p:spPr>
      </p:pic>
      <p:grpSp>
        <p:nvGrpSpPr>
          <p:cNvPr id="3" name="Group 2">
            <a:extLst>
              <a:ext uri="{FF2B5EF4-FFF2-40B4-BE49-F238E27FC236}">
                <a16:creationId xmlns:a16="http://schemas.microsoft.com/office/drawing/2014/main" xmlns="" id="{44AA0D94-D7B7-44B4-A46C-97CB27C4F68C}"/>
              </a:ext>
            </a:extLst>
          </p:cNvPr>
          <p:cNvGrpSpPr/>
          <p:nvPr/>
        </p:nvGrpSpPr>
        <p:grpSpPr>
          <a:xfrm>
            <a:off x="4482373" y="1698092"/>
            <a:ext cx="10773680" cy="7495719"/>
            <a:chOff x="4482373" y="1698092"/>
            <a:chExt cx="10773680" cy="7495719"/>
          </a:xfrm>
        </p:grpSpPr>
        <p:pic>
          <p:nvPicPr>
            <p:cNvPr id="13" name="Google Shape;796;p8">
              <a:extLst>
                <a:ext uri="{FF2B5EF4-FFF2-40B4-BE49-F238E27FC236}">
                  <a16:creationId xmlns:a16="http://schemas.microsoft.com/office/drawing/2014/main" xmlns="" id="{0DD274AA-52B2-47AA-9C80-C7D16BEC5F0D}"/>
                </a:ext>
              </a:extLst>
            </p:cNvPr>
            <p:cNvPicPr preferRelativeResize="0"/>
            <p:nvPr/>
          </p:nvPicPr>
          <p:blipFill rotWithShape="1">
            <a:blip r:embed="rId7">
              <a:alphaModFix/>
              <a:extLst>
                <a:ext uri="{BEBA8EAE-BF5A-486C-A8C5-ECC9F3942E4B}">
                  <a14:imgProps xmlns:a14="http://schemas.microsoft.com/office/drawing/2010/main">
                    <a14:imgLayer r:embed="rId8">
                      <a14:imgEffect>
                        <a14:colorTemperature colorTemp="11200"/>
                      </a14:imgEffect>
                      <a14:imgEffect>
                        <a14:saturation sat="200000"/>
                      </a14:imgEffect>
                    </a14:imgLayer>
                  </a14:imgProps>
                </a:ext>
              </a:extLst>
            </a:blip>
            <a:srcRect/>
            <a:stretch/>
          </p:blipFill>
          <p:spPr>
            <a:xfrm rot="540000" flipH="1">
              <a:off x="4482373" y="1698092"/>
              <a:ext cx="10773680" cy="7495719"/>
            </a:xfrm>
            <a:prstGeom prst="rect">
              <a:avLst/>
            </a:prstGeom>
            <a:noFill/>
            <a:ln>
              <a:noFill/>
            </a:ln>
          </p:spPr>
        </p:pic>
        <p:sp>
          <p:nvSpPr>
            <p:cNvPr id="2" name="Rectangle 1">
              <a:extLst>
                <a:ext uri="{FF2B5EF4-FFF2-40B4-BE49-F238E27FC236}">
                  <a16:creationId xmlns:a16="http://schemas.microsoft.com/office/drawing/2014/main" xmlns="" id="{22E56539-9CD7-45C5-9177-7C8816A42854}"/>
                </a:ext>
              </a:extLst>
            </p:cNvPr>
            <p:cNvSpPr/>
            <p:nvPr/>
          </p:nvSpPr>
          <p:spPr>
            <a:xfrm>
              <a:off x="6298575" y="1937127"/>
              <a:ext cx="7010402" cy="4708981"/>
            </a:xfrm>
            <a:prstGeom prst="rect">
              <a:avLst/>
            </a:prstGeom>
          </p:spPr>
          <p:txBody>
            <a:bodyPr wrap="square">
              <a:spAutoFit/>
            </a:bodyPr>
            <a:lstStyle/>
            <a:p>
              <a:pPr algn="ctr"/>
              <a:r>
                <a:rPr lang="vi-VN" sz="6000" b="1" dirty="0">
                  <a:solidFill>
                    <a:schemeClr val="bg1"/>
                  </a:solidFill>
                  <a:latin typeface="Calibri" panose="020F0502020204030204" pitchFamily="34" charset="0"/>
                  <a:cs typeface="Calibri" panose="020F0502020204030204" pitchFamily="34" charset="0"/>
                </a:rPr>
                <a:t>Những chi tiết nào cho thấy sự háo hức chờ đợi và yêu quý “cái chữ” của dân làng Chư Lênh?</a:t>
              </a:r>
              <a:endParaRPr lang="en-US" sz="6000" b="1" dirty="0">
                <a:solidFill>
                  <a:schemeClr val="bg1"/>
                </a:solidFill>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xmlns="" id="{BA84CCCF-3714-4649-B7A8-8A46A45517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680" y="196972"/>
            <a:ext cx="18288000" cy="1364505"/>
          </a:xfrm>
          <a:prstGeom prst="rect">
            <a:avLst/>
          </a:prstGeom>
        </p:spPr>
      </p:pic>
    </p:spTree>
    <p:extLst>
      <p:ext uri="{BB962C8B-B14F-4D97-AF65-F5344CB8AC3E}">
        <p14:creationId xmlns:p14="http://schemas.microsoft.com/office/powerpoint/2010/main" val="3790790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585"/>
          <a:stretch>
            <a:fillRect/>
          </a:stretch>
        </p:blipFill>
        <p:spPr>
          <a:xfrm>
            <a:off x="-6297477" y="88518"/>
            <a:ext cx="16230600" cy="6087205"/>
          </a:xfrm>
          <a:prstGeom prst="rect">
            <a:avLst/>
          </a:prstGeom>
        </p:spPr>
      </p:pic>
      <p:sp>
        <p:nvSpPr>
          <p:cNvPr id="5" name="TextBox 5"/>
          <p:cNvSpPr txBox="1"/>
          <p:nvPr/>
        </p:nvSpPr>
        <p:spPr>
          <a:xfrm>
            <a:off x="3376504" y="357505"/>
            <a:ext cx="11534992" cy="1763303"/>
          </a:xfrm>
          <a:prstGeom prst="rect">
            <a:avLst/>
          </a:prstGeom>
        </p:spPr>
        <p:txBody>
          <a:bodyPr lIns="0" tIns="0" rIns="0" bIns="0" rtlCol="0" anchor="t">
            <a:spAutoFit/>
          </a:bodyPr>
          <a:lstStyle/>
          <a:p>
            <a:pPr algn="ctr">
              <a:lnSpc>
                <a:spcPts val="15400"/>
              </a:lnSpc>
            </a:pPr>
            <a:endParaRPr lang="en-US" sz="11000" dirty="0">
              <a:solidFill>
                <a:srgbClr val="3BA579"/>
              </a:solidFill>
              <a:latin typeface="Alegreya Sans SC Black"/>
            </a:endParaRPr>
          </a:p>
        </p:txBody>
      </p:sp>
      <p:grpSp>
        <p:nvGrpSpPr>
          <p:cNvPr id="18" name="Group 17">
            <a:extLst>
              <a:ext uri="{FF2B5EF4-FFF2-40B4-BE49-F238E27FC236}">
                <a16:creationId xmlns:a16="http://schemas.microsoft.com/office/drawing/2014/main" xmlns="" id="{C6C74E26-019C-4CC1-ACDA-B410B28EE93A}"/>
              </a:ext>
            </a:extLst>
          </p:cNvPr>
          <p:cNvGrpSpPr/>
          <p:nvPr/>
        </p:nvGrpSpPr>
        <p:grpSpPr>
          <a:xfrm>
            <a:off x="-1272" y="-2171700"/>
            <a:ext cx="18441672" cy="12458700"/>
            <a:chOff x="-1271" y="0"/>
            <a:chExt cx="12193906" cy="6858000"/>
          </a:xfrm>
        </p:grpSpPr>
        <p:pic>
          <p:nvPicPr>
            <p:cNvPr id="23" name="Google Shape;761;p5">
              <a:extLst>
                <a:ext uri="{FF2B5EF4-FFF2-40B4-BE49-F238E27FC236}">
                  <a16:creationId xmlns:a16="http://schemas.microsoft.com/office/drawing/2014/main" xmlns="" id="{9E29533C-EAFF-404B-A36C-3D8838D216A4}"/>
                </a:ext>
              </a:extLst>
            </p:cNvPr>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24" name="Google Shape;763;p5">
              <a:extLst>
                <a:ext uri="{FF2B5EF4-FFF2-40B4-BE49-F238E27FC236}">
                  <a16:creationId xmlns:a16="http://schemas.microsoft.com/office/drawing/2014/main" xmlns="" id="{04ED935D-1A4E-4F18-A69C-4368F18CEBC5}"/>
                </a:ext>
              </a:extLst>
            </p:cNvPr>
            <p:cNvPicPr preferRelativeResize="0">
              <a:picLocks/>
            </p:cNvPicPr>
            <p:nvPr/>
          </p:nvPicPr>
          <p:blipFill rotWithShape="1">
            <a:blip r:embed="rId4">
              <a:alphaModFix/>
            </a:blip>
            <a:srcRect t="75555" r="-1013"/>
            <a:stretch/>
          </p:blipFill>
          <p:spPr>
            <a:xfrm>
              <a:off x="-1271" y="4787900"/>
              <a:ext cx="12193271" cy="2070100"/>
            </a:xfrm>
            <a:prstGeom prst="rect">
              <a:avLst/>
            </a:prstGeom>
            <a:noFill/>
            <a:ln>
              <a:noFill/>
            </a:ln>
          </p:spPr>
        </p:pic>
      </p:grpSp>
      <p:pic>
        <p:nvPicPr>
          <p:cNvPr id="11" name="Google Shape;978;p31">
            <a:extLst>
              <a:ext uri="{FF2B5EF4-FFF2-40B4-BE49-F238E27FC236}">
                <a16:creationId xmlns:a16="http://schemas.microsoft.com/office/drawing/2014/main" xmlns="" id="{52667FB6-BDFE-4714-BE4F-A1286BE4C42E}"/>
              </a:ext>
            </a:extLst>
          </p:cNvPr>
          <p:cNvPicPr preferRelativeResize="0"/>
          <p:nvPr/>
        </p:nvPicPr>
        <p:blipFill rotWithShape="1">
          <a:blip r:embed="rId5">
            <a:alphaModFix/>
          </a:blip>
          <a:srcRect/>
          <a:stretch/>
        </p:blipFill>
        <p:spPr>
          <a:xfrm>
            <a:off x="2362200" y="0"/>
            <a:ext cx="15925150" cy="9944100"/>
          </a:xfrm>
          <a:prstGeom prst="rect">
            <a:avLst/>
          </a:prstGeom>
          <a:noFill/>
          <a:ln>
            <a:noFill/>
          </a:ln>
        </p:spPr>
      </p:pic>
      <p:pic>
        <p:nvPicPr>
          <p:cNvPr id="10" name="Picture 9">
            <a:extLst>
              <a:ext uri="{FF2B5EF4-FFF2-40B4-BE49-F238E27FC236}">
                <a16:creationId xmlns:a16="http://schemas.microsoft.com/office/drawing/2014/main" xmlns="" id="{D12AF467-33B7-4AEC-928A-DB593F6CE2F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90" b="40532" l="2623" r="23774">
                        <a14:foregroundMark x1="13113" y1="40532" x2="13113" y2="40532"/>
                        <a14:foregroundMark x1="14823" y1="40532" x2="14823" y2="40532"/>
                      </a14:backgroundRemoval>
                    </a14:imgEffect>
                  </a14:imgLayer>
                </a14:imgProps>
              </a:ext>
              <a:ext uri="{28A0092B-C50C-407E-A947-70E740481C1C}">
                <a14:useLocalDpi xmlns:a14="http://schemas.microsoft.com/office/drawing/2010/main" val="0"/>
              </a:ext>
            </a:extLst>
          </a:blip>
          <a:srcRect r="73568" b="57384"/>
          <a:stretch/>
        </p:blipFill>
        <p:spPr>
          <a:xfrm>
            <a:off x="-859777" y="3640698"/>
            <a:ext cx="5584177" cy="6369979"/>
          </a:xfrm>
          <a:prstGeom prst="rect">
            <a:avLst/>
          </a:prstGeom>
        </p:spPr>
      </p:pic>
      <p:sp>
        <p:nvSpPr>
          <p:cNvPr id="12" name="Rectangle 11">
            <a:extLst>
              <a:ext uri="{FF2B5EF4-FFF2-40B4-BE49-F238E27FC236}">
                <a16:creationId xmlns:a16="http://schemas.microsoft.com/office/drawing/2014/main" xmlns="" id="{80E428F2-0482-48CB-AE3D-479F5051EA17}"/>
              </a:ext>
            </a:extLst>
          </p:cNvPr>
          <p:cNvSpPr/>
          <p:nvPr/>
        </p:nvSpPr>
        <p:spPr>
          <a:xfrm>
            <a:off x="4141598" y="3139740"/>
            <a:ext cx="12573000" cy="1323439"/>
          </a:xfrm>
          <a:prstGeom prst="rect">
            <a:avLst/>
          </a:prstGeom>
        </p:spPr>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 Giọng già làng như vui hẳn lên khi đề nghị cô Y Hoa cho xem cái chữ.</a:t>
            </a:r>
            <a:endParaRPr lang="en-US" sz="4000" b="1" dirty="0">
              <a:solidFill>
                <a:srgbClr val="002060"/>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xmlns="" id="{BBF292C7-F2F5-40DC-95A6-08DED9A062D2}"/>
              </a:ext>
            </a:extLst>
          </p:cNvPr>
          <p:cNvSpPr/>
          <p:nvPr/>
        </p:nvSpPr>
        <p:spPr>
          <a:xfrm>
            <a:off x="4217643" y="4349549"/>
            <a:ext cx="12573000" cy="1323439"/>
          </a:xfrm>
          <a:prstGeom prst="rect">
            <a:avLst/>
          </a:prstGeom>
        </p:spPr>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 Mọi người cùng ùa theo già làng: “Phải đấy... xem cái chữ nào.”</a:t>
            </a:r>
            <a:endParaRPr lang="en-US" sz="4000" b="1" dirty="0">
              <a:solidFill>
                <a:srgbClr val="00206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xmlns="" id="{57906E20-E5E5-493F-B001-CDCB87BD01A0}"/>
              </a:ext>
            </a:extLst>
          </p:cNvPr>
          <p:cNvSpPr/>
          <p:nvPr/>
        </p:nvSpPr>
        <p:spPr>
          <a:xfrm>
            <a:off x="4245162" y="5528608"/>
            <a:ext cx="12573000" cy="707886"/>
          </a:xfrm>
          <a:prstGeom prst="rect">
            <a:avLst/>
          </a:prstGeom>
        </p:spPr>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 Cả buôn làng im phăng phắc khi Y Hoa viết.</a:t>
            </a:r>
            <a:endParaRPr lang="en-US" sz="4000" b="1" dirty="0">
              <a:solidFill>
                <a:srgbClr val="002060"/>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xmlns="" id="{6127A8F4-29B6-4194-9F19-F9223690CCFC}"/>
              </a:ext>
            </a:extLst>
          </p:cNvPr>
          <p:cNvSpPr/>
          <p:nvPr/>
        </p:nvSpPr>
        <p:spPr>
          <a:xfrm>
            <a:off x="5211755" y="6367715"/>
            <a:ext cx="12573000" cy="707886"/>
          </a:xfrm>
          <a:prstGeom prst="rect">
            <a:avLst/>
          </a:prstGeom>
        </p:spPr>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 Khi Y Hoa viết xong, bao nhiêu tiếng cùng hò reo.</a:t>
            </a:r>
            <a:endParaRPr lang="en-US" sz="4000" b="1" dirty="0">
              <a:solidFill>
                <a:srgbClr val="002060"/>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xmlns="" id="{7E077EDD-6264-4B14-BCBF-8CBCDE791F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680" y="196972"/>
            <a:ext cx="18288000" cy="1364505"/>
          </a:xfrm>
          <a:prstGeom prst="rect">
            <a:avLst/>
          </a:prstGeom>
        </p:spPr>
      </p:pic>
    </p:spTree>
    <p:extLst>
      <p:ext uri="{BB962C8B-B14F-4D97-AF65-F5344CB8AC3E}">
        <p14:creationId xmlns:p14="http://schemas.microsoft.com/office/powerpoint/2010/main" val="2757949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585"/>
          <a:stretch>
            <a:fillRect/>
          </a:stretch>
        </p:blipFill>
        <p:spPr>
          <a:xfrm>
            <a:off x="-6297477" y="88518"/>
            <a:ext cx="16230600" cy="6087205"/>
          </a:xfrm>
          <a:prstGeom prst="rect">
            <a:avLst/>
          </a:prstGeom>
        </p:spPr>
      </p:pic>
      <p:sp>
        <p:nvSpPr>
          <p:cNvPr id="5" name="TextBox 5"/>
          <p:cNvSpPr txBox="1"/>
          <p:nvPr/>
        </p:nvSpPr>
        <p:spPr>
          <a:xfrm>
            <a:off x="3376504" y="357505"/>
            <a:ext cx="11534992" cy="1763303"/>
          </a:xfrm>
          <a:prstGeom prst="rect">
            <a:avLst/>
          </a:prstGeom>
        </p:spPr>
        <p:txBody>
          <a:bodyPr lIns="0" tIns="0" rIns="0" bIns="0" rtlCol="0" anchor="t">
            <a:spAutoFit/>
          </a:bodyPr>
          <a:lstStyle/>
          <a:p>
            <a:pPr algn="ctr">
              <a:lnSpc>
                <a:spcPts val="15400"/>
              </a:lnSpc>
            </a:pPr>
            <a:endParaRPr lang="en-US" sz="11000" dirty="0">
              <a:solidFill>
                <a:srgbClr val="3BA579"/>
              </a:solidFill>
              <a:latin typeface="Alegreya Sans SC Black"/>
            </a:endParaRPr>
          </a:p>
        </p:txBody>
      </p:sp>
      <p:grpSp>
        <p:nvGrpSpPr>
          <p:cNvPr id="18" name="Group 17">
            <a:extLst>
              <a:ext uri="{FF2B5EF4-FFF2-40B4-BE49-F238E27FC236}">
                <a16:creationId xmlns:a16="http://schemas.microsoft.com/office/drawing/2014/main" xmlns="" id="{C6C74E26-019C-4CC1-ACDA-B410B28EE93A}"/>
              </a:ext>
            </a:extLst>
          </p:cNvPr>
          <p:cNvGrpSpPr/>
          <p:nvPr/>
        </p:nvGrpSpPr>
        <p:grpSpPr>
          <a:xfrm>
            <a:off x="-1272" y="-2171700"/>
            <a:ext cx="18441672" cy="12458700"/>
            <a:chOff x="-1271" y="0"/>
            <a:chExt cx="12193906" cy="6858000"/>
          </a:xfrm>
        </p:grpSpPr>
        <p:pic>
          <p:nvPicPr>
            <p:cNvPr id="23" name="Google Shape;761;p5">
              <a:extLst>
                <a:ext uri="{FF2B5EF4-FFF2-40B4-BE49-F238E27FC236}">
                  <a16:creationId xmlns:a16="http://schemas.microsoft.com/office/drawing/2014/main" xmlns="" id="{9E29533C-EAFF-404B-A36C-3D8838D216A4}"/>
                </a:ext>
              </a:extLst>
            </p:cNvPr>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24" name="Google Shape;763;p5">
              <a:extLst>
                <a:ext uri="{FF2B5EF4-FFF2-40B4-BE49-F238E27FC236}">
                  <a16:creationId xmlns:a16="http://schemas.microsoft.com/office/drawing/2014/main" xmlns="" id="{04ED935D-1A4E-4F18-A69C-4368F18CEBC5}"/>
                </a:ext>
              </a:extLst>
            </p:cNvPr>
            <p:cNvPicPr preferRelativeResize="0">
              <a:picLocks/>
            </p:cNvPicPr>
            <p:nvPr/>
          </p:nvPicPr>
          <p:blipFill rotWithShape="1">
            <a:blip r:embed="rId4">
              <a:alphaModFix/>
            </a:blip>
            <a:srcRect t="75555" r="-1013"/>
            <a:stretch/>
          </p:blipFill>
          <p:spPr>
            <a:xfrm>
              <a:off x="-1271" y="4787900"/>
              <a:ext cx="12193271" cy="2070100"/>
            </a:xfrm>
            <a:prstGeom prst="rect">
              <a:avLst/>
            </a:prstGeom>
            <a:noFill/>
            <a:ln>
              <a:noFill/>
            </a:ln>
          </p:spPr>
        </p:pic>
      </p:grpSp>
      <p:pic>
        <p:nvPicPr>
          <p:cNvPr id="10" name="Picture 9">
            <a:extLst>
              <a:ext uri="{FF2B5EF4-FFF2-40B4-BE49-F238E27FC236}">
                <a16:creationId xmlns:a16="http://schemas.microsoft.com/office/drawing/2014/main" xmlns="" id="{D12AF467-33B7-4AEC-928A-DB593F6CE2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90" b="40532" l="2623" r="23774">
                        <a14:foregroundMark x1="13113" y1="40532" x2="13113" y2="40532"/>
                        <a14:foregroundMark x1="14823" y1="40532" x2="14823" y2="40532"/>
                      </a14:backgroundRemoval>
                    </a14:imgEffect>
                  </a14:imgLayer>
                </a14:imgProps>
              </a:ext>
              <a:ext uri="{28A0092B-C50C-407E-A947-70E740481C1C}">
                <a14:useLocalDpi xmlns:a14="http://schemas.microsoft.com/office/drawing/2010/main" val="0"/>
              </a:ext>
            </a:extLst>
          </a:blip>
          <a:srcRect r="73568" b="57384"/>
          <a:stretch/>
        </p:blipFill>
        <p:spPr>
          <a:xfrm>
            <a:off x="-859777" y="3640698"/>
            <a:ext cx="5584177" cy="6369979"/>
          </a:xfrm>
          <a:prstGeom prst="rect">
            <a:avLst/>
          </a:prstGeom>
        </p:spPr>
      </p:pic>
      <p:grpSp>
        <p:nvGrpSpPr>
          <p:cNvPr id="3" name="Group 2">
            <a:extLst>
              <a:ext uri="{FF2B5EF4-FFF2-40B4-BE49-F238E27FC236}">
                <a16:creationId xmlns:a16="http://schemas.microsoft.com/office/drawing/2014/main" xmlns="" id="{832EE050-16F1-4FD6-880B-BAD205BC4383}"/>
              </a:ext>
            </a:extLst>
          </p:cNvPr>
          <p:cNvGrpSpPr/>
          <p:nvPr/>
        </p:nvGrpSpPr>
        <p:grpSpPr>
          <a:xfrm>
            <a:off x="4600117" y="1854034"/>
            <a:ext cx="10684289" cy="6843563"/>
            <a:chOff x="4600117" y="1854034"/>
            <a:chExt cx="10684289" cy="6843563"/>
          </a:xfrm>
        </p:grpSpPr>
        <p:pic>
          <p:nvPicPr>
            <p:cNvPr id="13" name="Google Shape;796;p8">
              <a:extLst>
                <a:ext uri="{FF2B5EF4-FFF2-40B4-BE49-F238E27FC236}">
                  <a16:creationId xmlns:a16="http://schemas.microsoft.com/office/drawing/2014/main" xmlns="" id="{0DD274AA-52B2-47AA-9C80-C7D16BEC5F0D}"/>
                </a:ext>
              </a:extLst>
            </p:cNvPr>
            <p:cNvPicPr preferRelativeResize="0"/>
            <p:nvPr/>
          </p:nvPicPr>
          <p:blipFill rotWithShape="1">
            <a:blip r:embed="rId7">
              <a:alphaModFix/>
              <a:extLst>
                <a:ext uri="{BEBA8EAE-BF5A-486C-A8C5-ECC9F3942E4B}">
                  <a14:imgProps xmlns:a14="http://schemas.microsoft.com/office/drawing/2010/main">
                    <a14:imgLayer r:embed="rId8">
                      <a14:imgEffect>
                        <a14:colorTemperature colorTemp="11200"/>
                      </a14:imgEffect>
                      <a14:imgEffect>
                        <a14:saturation sat="200000"/>
                      </a14:imgEffect>
                    </a14:imgLayer>
                  </a14:imgProps>
                </a:ext>
              </a:extLst>
            </a:blip>
            <a:srcRect/>
            <a:stretch/>
          </p:blipFill>
          <p:spPr>
            <a:xfrm rot="540000" flipH="1">
              <a:off x="4600117" y="1854034"/>
              <a:ext cx="10684289" cy="6843563"/>
            </a:xfrm>
            <a:prstGeom prst="rect">
              <a:avLst/>
            </a:prstGeom>
            <a:noFill/>
            <a:ln>
              <a:noFill/>
            </a:ln>
          </p:spPr>
        </p:pic>
        <p:sp>
          <p:nvSpPr>
            <p:cNvPr id="2" name="Rectangle 1">
              <a:extLst>
                <a:ext uri="{FF2B5EF4-FFF2-40B4-BE49-F238E27FC236}">
                  <a16:creationId xmlns:a16="http://schemas.microsoft.com/office/drawing/2014/main" xmlns="" id="{22E56539-9CD7-45C5-9177-7C8816A42854}"/>
                </a:ext>
              </a:extLst>
            </p:cNvPr>
            <p:cNvSpPr/>
            <p:nvPr/>
          </p:nvSpPr>
          <p:spPr>
            <a:xfrm>
              <a:off x="6275715" y="2331865"/>
              <a:ext cx="7265027" cy="3785652"/>
            </a:xfrm>
            <a:prstGeom prst="rect">
              <a:avLst/>
            </a:prstGeom>
          </p:spPr>
          <p:txBody>
            <a:bodyPr wrap="square">
              <a:spAutoFit/>
            </a:bodyPr>
            <a:lstStyle/>
            <a:p>
              <a:pPr algn="ctr"/>
              <a:r>
                <a:rPr lang="vi-VN" sz="6000" b="1" dirty="0">
                  <a:solidFill>
                    <a:schemeClr val="bg1"/>
                  </a:solidFill>
                  <a:latin typeface="Calibri" panose="020F0502020204030204" pitchFamily="34" charset="0"/>
                  <a:cs typeface="Calibri" panose="020F0502020204030204" pitchFamily="34" charset="0"/>
                </a:rPr>
                <a:t>Tình cảm của cô giáo Y Hoa đối với người dân nơi đây như thế nào?</a:t>
              </a:r>
              <a:endParaRPr lang="en-US" sz="6000" b="1" dirty="0">
                <a:solidFill>
                  <a:schemeClr val="bg1"/>
                </a:solidFill>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xmlns="" id="{F39D46EF-42BC-4A37-82DC-208B6A875D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680" y="196972"/>
            <a:ext cx="18288000" cy="1364505"/>
          </a:xfrm>
          <a:prstGeom prst="rect">
            <a:avLst/>
          </a:prstGeom>
        </p:spPr>
      </p:pic>
    </p:spTree>
    <p:extLst>
      <p:ext uri="{BB962C8B-B14F-4D97-AF65-F5344CB8AC3E}">
        <p14:creationId xmlns:p14="http://schemas.microsoft.com/office/powerpoint/2010/main" val="201340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585"/>
          <a:stretch>
            <a:fillRect/>
          </a:stretch>
        </p:blipFill>
        <p:spPr>
          <a:xfrm>
            <a:off x="-6297477" y="88518"/>
            <a:ext cx="16230600" cy="6087205"/>
          </a:xfrm>
          <a:prstGeom prst="rect">
            <a:avLst/>
          </a:prstGeom>
        </p:spPr>
      </p:pic>
      <p:sp>
        <p:nvSpPr>
          <p:cNvPr id="5" name="TextBox 5"/>
          <p:cNvSpPr txBox="1"/>
          <p:nvPr/>
        </p:nvSpPr>
        <p:spPr>
          <a:xfrm>
            <a:off x="3376504" y="357505"/>
            <a:ext cx="11534992" cy="1763303"/>
          </a:xfrm>
          <a:prstGeom prst="rect">
            <a:avLst/>
          </a:prstGeom>
        </p:spPr>
        <p:txBody>
          <a:bodyPr lIns="0" tIns="0" rIns="0" bIns="0" rtlCol="0" anchor="t">
            <a:spAutoFit/>
          </a:bodyPr>
          <a:lstStyle/>
          <a:p>
            <a:pPr algn="ctr">
              <a:lnSpc>
                <a:spcPts val="15400"/>
              </a:lnSpc>
            </a:pPr>
            <a:endParaRPr lang="en-US" sz="11000" dirty="0">
              <a:solidFill>
                <a:srgbClr val="3BA579"/>
              </a:solidFill>
              <a:latin typeface="Alegreya Sans SC Black"/>
            </a:endParaRPr>
          </a:p>
        </p:txBody>
      </p:sp>
      <p:grpSp>
        <p:nvGrpSpPr>
          <p:cNvPr id="18" name="Group 17">
            <a:extLst>
              <a:ext uri="{FF2B5EF4-FFF2-40B4-BE49-F238E27FC236}">
                <a16:creationId xmlns:a16="http://schemas.microsoft.com/office/drawing/2014/main" xmlns="" id="{C6C74E26-019C-4CC1-ACDA-B410B28EE93A}"/>
              </a:ext>
            </a:extLst>
          </p:cNvPr>
          <p:cNvGrpSpPr/>
          <p:nvPr/>
        </p:nvGrpSpPr>
        <p:grpSpPr>
          <a:xfrm>
            <a:off x="-1272" y="-2171700"/>
            <a:ext cx="18441672" cy="12458700"/>
            <a:chOff x="-1271" y="0"/>
            <a:chExt cx="12193906" cy="6858000"/>
          </a:xfrm>
        </p:grpSpPr>
        <p:pic>
          <p:nvPicPr>
            <p:cNvPr id="23" name="Google Shape;761;p5">
              <a:extLst>
                <a:ext uri="{FF2B5EF4-FFF2-40B4-BE49-F238E27FC236}">
                  <a16:creationId xmlns:a16="http://schemas.microsoft.com/office/drawing/2014/main" xmlns="" id="{9E29533C-EAFF-404B-A36C-3D8838D216A4}"/>
                </a:ext>
              </a:extLst>
            </p:cNvPr>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24" name="Google Shape;763;p5">
              <a:extLst>
                <a:ext uri="{FF2B5EF4-FFF2-40B4-BE49-F238E27FC236}">
                  <a16:creationId xmlns:a16="http://schemas.microsoft.com/office/drawing/2014/main" xmlns="" id="{04ED935D-1A4E-4F18-A69C-4368F18CEBC5}"/>
                </a:ext>
              </a:extLst>
            </p:cNvPr>
            <p:cNvPicPr preferRelativeResize="0">
              <a:picLocks/>
            </p:cNvPicPr>
            <p:nvPr/>
          </p:nvPicPr>
          <p:blipFill rotWithShape="1">
            <a:blip r:embed="rId4">
              <a:alphaModFix/>
            </a:blip>
            <a:srcRect t="75555" r="-1013"/>
            <a:stretch/>
          </p:blipFill>
          <p:spPr>
            <a:xfrm>
              <a:off x="-1271" y="4787900"/>
              <a:ext cx="12193271" cy="2070100"/>
            </a:xfrm>
            <a:prstGeom prst="rect">
              <a:avLst/>
            </a:prstGeom>
            <a:noFill/>
            <a:ln>
              <a:noFill/>
            </a:ln>
          </p:spPr>
        </p:pic>
      </p:grpSp>
      <p:pic>
        <p:nvPicPr>
          <p:cNvPr id="11" name="Google Shape;978;p31">
            <a:extLst>
              <a:ext uri="{FF2B5EF4-FFF2-40B4-BE49-F238E27FC236}">
                <a16:creationId xmlns:a16="http://schemas.microsoft.com/office/drawing/2014/main" xmlns="" id="{52667FB6-BDFE-4714-BE4F-A1286BE4C42E}"/>
              </a:ext>
            </a:extLst>
          </p:cNvPr>
          <p:cNvPicPr preferRelativeResize="0"/>
          <p:nvPr/>
        </p:nvPicPr>
        <p:blipFill rotWithShape="1">
          <a:blip r:embed="rId5">
            <a:alphaModFix/>
          </a:blip>
          <a:srcRect/>
          <a:stretch/>
        </p:blipFill>
        <p:spPr>
          <a:xfrm>
            <a:off x="2656503" y="777841"/>
            <a:ext cx="14554200" cy="7658100"/>
          </a:xfrm>
          <a:prstGeom prst="rect">
            <a:avLst/>
          </a:prstGeom>
          <a:noFill/>
          <a:ln>
            <a:noFill/>
          </a:ln>
        </p:spPr>
      </p:pic>
      <p:pic>
        <p:nvPicPr>
          <p:cNvPr id="10" name="Picture 9">
            <a:extLst>
              <a:ext uri="{FF2B5EF4-FFF2-40B4-BE49-F238E27FC236}">
                <a16:creationId xmlns:a16="http://schemas.microsoft.com/office/drawing/2014/main" xmlns="" id="{D12AF467-33B7-4AEC-928A-DB593F6CE2F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90" b="40532" l="2623" r="23774">
                        <a14:foregroundMark x1="13113" y1="40532" x2="13113" y2="40532"/>
                        <a14:foregroundMark x1="14823" y1="40532" x2="14823" y2="40532"/>
                      </a14:backgroundRemoval>
                    </a14:imgEffect>
                  </a14:imgLayer>
                </a14:imgProps>
              </a:ext>
              <a:ext uri="{28A0092B-C50C-407E-A947-70E740481C1C}">
                <a14:useLocalDpi xmlns:a14="http://schemas.microsoft.com/office/drawing/2010/main" val="0"/>
              </a:ext>
            </a:extLst>
          </a:blip>
          <a:srcRect r="73568" b="57384"/>
          <a:stretch/>
        </p:blipFill>
        <p:spPr>
          <a:xfrm>
            <a:off x="-859777" y="3640698"/>
            <a:ext cx="5584177" cy="6369979"/>
          </a:xfrm>
          <a:prstGeom prst="rect">
            <a:avLst/>
          </a:prstGeom>
        </p:spPr>
      </p:pic>
      <p:sp>
        <p:nvSpPr>
          <p:cNvPr id="12" name="Rectangle 11">
            <a:extLst>
              <a:ext uri="{FF2B5EF4-FFF2-40B4-BE49-F238E27FC236}">
                <a16:creationId xmlns:a16="http://schemas.microsoft.com/office/drawing/2014/main" xmlns="" id="{80E428F2-0482-48CB-AE3D-479F5051EA17}"/>
              </a:ext>
            </a:extLst>
          </p:cNvPr>
          <p:cNvSpPr/>
          <p:nvPr/>
        </p:nvSpPr>
        <p:spPr>
          <a:xfrm>
            <a:off x="4251214" y="3452729"/>
            <a:ext cx="11952423" cy="2308324"/>
          </a:xfrm>
          <a:prstGeom prst="rect">
            <a:avLst/>
          </a:prstGeom>
        </p:spPr>
        <p:txBody>
          <a:bodyPr wrap="square">
            <a:spAutoFit/>
          </a:bodyPr>
          <a:lstStyle/>
          <a:p>
            <a:pPr algn="just"/>
            <a:r>
              <a:rPr lang="vi-VN" sz="4800" b="1" dirty="0">
                <a:solidFill>
                  <a:srgbClr val="002060"/>
                </a:solidFill>
                <a:latin typeface="Calibri" panose="020F0502020204030204" pitchFamily="34" charset="0"/>
                <a:cs typeface="Calibri" panose="020F0502020204030204" pitchFamily="34" charset="0"/>
              </a:rPr>
              <a:t>Cô giáo Y Hoa rất yêu quý người dân ở buôn làng. Cô rất xúc động, tim đập rộn ràng khi viết cho mọi người xem cái chữ.</a:t>
            </a:r>
            <a:endParaRPr lang="en-US" sz="4800" b="1" dirty="0">
              <a:solidFill>
                <a:srgbClr val="002060"/>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xmlns="" id="{9EBC8D61-D439-48F4-9863-B311E91A90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680" y="196972"/>
            <a:ext cx="18288000" cy="1364505"/>
          </a:xfrm>
          <a:prstGeom prst="rect">
            <a:avLst/>
          </a:prstGeom>
        </p:spPr>
      </p:pic>
    </p:spTree>
    <p:extLst>
      <p:ext uri="{BB962C8B-B14F-4D97-AF65-F5344CB8AC3E}">
        <p14:creationId xmlns:p14="http://schemas.microsoft.com/office/powerpoint/2010/main" val="4014538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585"/>
          <a:stretch>
            <a:fillRect/>
          </a:stretch>
        </p:blipFill>
        <p:spPr>
          <a:xfrm>
            <a:off x="-6297477" y="88518"/>
            <a:ext cx="16230600" cy="6087205"/>
          </a:xfrm>
          <a:prstGeom prst="rect">
            <a:avLst/>
          </a:prstGeom>
        </p:spPr>
      </p:pic>
      <p:sp>
        <p:nvSpPr>
          <p:cNvPr id="5" name="TextBox 5"/>
          <p:cNvSpPr txBox="1"/>
          <p:nvPr/>
        </p:nvSpPr>
        <p:spPr>
          <a:xfrm>
            <a:off x="3376504" y="357505"/>
            <a:ext cx="11534992" cy="1763303"/>
          </a:xfrm>
          <a:prstGeom prst="rect">
            <a:avLst/>
          </a:prstGeom>
        </p:spPr>
        <p:txBody>
          <a:bodyPr lIns="0" tIns="0" rIns="0" bIns="0" rtlCol="0" anchor="t">
            <a:spAutoFit/>
          </a:bodyPr>
          <a:lstStyle/>
          <a:p>
            <a:pPr algn="ctr">
              <a:lnSpc>
                <a:spcPts val="15400"/>
              </a:lnSpc>
            </a:pPr>
            <a:endParaRPr lang="en-US" sz="11000" dirty="0">
              <a:solidFill>
                <a:srgbClr val="3BA579"/>
              </a:solidFill>
              <a:latin typeface="Alegreya Sans SC Black"/>
            </a:endParaRPr>
          </a:p>
        </p:txBody>
      </p:sp>
      <p:grpSp>
        <p:nvGrpSpPr>
          <p:cNvPr id="18" name="Group 17">
            <a:extLst>
              <a:ext uri="{FF2B5EF4-FFF2-40B4-BE49-F238E27FC236}">
                <a16:creationId xmlns:a16="http://schemas.microsoft.com/office/drawing/2014/main" xmlns="" id="{C6C74E26-019C-4CC1-ACDA-B410B28EE93A}"/>
              </a:ext>
            </a:extLst>
          </p:cNvPr>
          <p:cNvGrpSpPr/>
          <p:nvPr/>
        </p:nvGrpSpPr>
        <p:grpSpPr>
          <a:xfrm>
            <a:off x="-1272" y="-2171700"/>
            <a:ext cx="18441672" cy="12458700"/>
            <a:chOff x="-1271" y="0"/>
            <a:chExt cx="12193906" cy="6858000"/>
          </a:xfrm>
        </p:grpSpPr>
        <p:pic>
          <p:nvPicPr>
            <p:cNvPr id="23" name="Google Shape;761;p5">
              <a:extLst>
                <a:ext uri="{FF2B5EF4-FFF2-40B4-BE49-F238E27FC236}">
                  <a16:creationId xmlns:a16="http://schemas.microsoft.com/office/drawing/2014/main" xmlns="" id="{9E29533C-EAFF-404B-A36C-3D8838D216A4}"/>
                </a:ext>
              </a:extLst>
            </p:cNvPr>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24" name="Google Shape;763;p5">
              <a:extLst>
                <a:ext uri="{FF2B5EF4-FFF2-40B4-BE49-F238E27FC236}">
                  <a16:creationId xmlns:a16="http://schemas.microsoft.com/office/drawing/2014/main" xmlns="" id="{04ED935D-1A4E-4F18-A69C-4368F18CEBC5}"/>
                </a:ext>
              </a:extLst>
            </p:cNvPr>
            <p:cNvPicPr preferRelativeResize="0">
              <a:picLocks/>
            </p:cNvPicPr>
            <p:nvPr/>
          </p:nvPicPr>
          <p:blipFill rotWithShape="1">
            <a:blip r:embed="rId4">
              <a:alphaModFix/>
            </a:blip>
            <a:srcRect t="75555" r="-1013"/>
            <a:stretch/>
          </p:blipFill>
          <p:spPr>
            <a:xfrm>
              <a:off x="-1271" y="4787900"/>
              <a:ext cx="12193271" cy="2070100"/>
            </a:xfrm>
            <a:prstGeom prst="rect">
              <a:avLst/>
            </a:prstGeom>
            <a:noFill/>
            <a:ln>
              <a:noFill/>
            </a:ln>
          </p:spPr>
        </p:pic>
      </p:grpSp>
      <p:pic>
        <p:nvPicPr>
          <p:cNvPr id="10" name="Picture 9">
            <a:extLst>
              <a:ext uri="{FF2B5EF4-FFF2-40B4-BE49-F238E27FC236}">
                <a16:creationId xmlns:a16="http://schemas.microsoft.com/office/drawing/2014/main" xmlns="" id="{D12AF467-33B7-4AEC-928A-DB593F6CE2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90" b="40532" l="2623" r="23774">
                        <a14:foregroundMark x1="13113" y1="40532" x2="13113" y2="40532"/>
                        <a14:foregroundMark x1="14823" y1="40532" x2="14823" y2="40532"/>
                      </a14:backgroundRemoval>
                    </a14:imgEffect>
                  </a14:imgLayer>
                </a14:imgProps>
              </a:ext>
              <a:ext uri="{28A0092B-C50C-407E-A947-70E740481C1C}">
                <a14:useLocalDpi xmlns:a14="http://schemas.microsoft.com/office/drawing/2010/main" val="0"/>
              </a:ext>
            </a:extLst>
          </a:blip>
          <a:srcRect r="73568" b="57384"/>
          <a:stretch/>
        </p:blipFill>
        <p:spPr>
          <a:xfrm>
            <a:off x="-859777" y="3640698"/>
            <a:ext cx="5584177" cy="6369979"/>
          </a:xfrm>
          <a:prstGeom prst="rect">
            <a:avLst/>
          </a:prstGeom>
        </p:spPr>
      </p:pic>
      <p:grpSp>
        <p:nvGrpSpPr>
          <p:cNvPr id="3" name="Group 2">
            <a:extLst>
              <a:ext uri="{FF2B5EF4-FFF2-40B4-BE49-F238E27FC236}">
                <a16:creationId xmlns:a16="http://schemas.microsoft.com/office/drawing/2014/main" xmlns="" id="{832EE050-16F1-4FD6-880B-BAD205BC4383}"/>
              </a:ext>
            </a:extLst>
          </p:cNvPr>
          <p:cNvGrpSpPr/>
          <p:nvPr/>
        </p:nvGrpSpPr>
        <p:grpSpPr>
          <a:xfrm>
            <a:off x="4600117" y="1854034"/>
            <a:ext cx="10684289" cy="6843563"/>
            <a:chOff x="4600117" y="1854034"/>
            <a:chExt cx="10684289" cy="6843563"/>
          </a:xfrm>
        </p:grpSpPr>
        <p:pic>
          <p:nvPicPr>
            <p:cNvPr id="13" name="Google Shape;796;p8">
              <a:extLst>
                <a:ext uri="{FF2B5EF4-FFF2-40B4-BE49-F238E27FC236}">
                  <a16:creationId xmlns:a16="http://schemas.microsoft.com/office/drawing/2014/main" xmlns="" id="{0DD274AA-52B2-47AA-9C80-C7D16BEC5F0D}"/>
                </a:ext>
              </a:extLst>
            </p:cNvPr>
            <p:cNvPicPr preferRelativeResize="0"/>
            <p:nvPr/>
          </p:nvPicPr>
          <p:blipFill rotWithShape="1">
            <a:blip r:embed="rId7">
              <a:alphaModFix/>
              <a:extLst>
                <a:ext uri="{BEBA8EAE-BF5A-486C-A8C5-ECC9F3942E4B}">
                  <a14:imgProps xmlns:a14="http://schemas.microsoft.com/office/drawing/2010/main">
                    <a14:imgLayer r:embed="rId8">
                      <a14:imgEffect>
                        <a14:colorTemperature colorTemp="11200"/>
                      </a14:imgEffect>
                      <a14:imgEffect>
                        <a14:saturation sat="200000"/>
                      </a14:imgEffect>
                    </a14:imgLayer>
                  </a14:imgProps>
                </a:ext>
              </a:extLst>
            </a:blip>
            <a:srcRect/>
            <a:stretch/>
          </p:blipFill>
          <p:spPr>
            <a:xfrm rot="540000" flipH="1">
              <a:off x="4600117" y="1854034"/>
              <a:ext cx="10684289" cy="6843563"/>
            </a:xfrm>
            <a:prstGeom prst="rect">
              <a:avLst/>
            </a:prstGeom>
            <a:noFill/>
            <a:ln>
              <a:noFill/>
            </a:ln>
          </p:spPr>
        </p:pic>
        <p:sp>
          <p:nvSpPr>
            <p:cNvPr id="2" name="Rectangle 1">
              <a:extLst>
                <a:ext uri="{FF2B5EF4-FFF2-40B4-BE49-F238E27FC236}">
                  <a16:creationId xmlns:a16="http://schemas.microsoft.com/office/drawing/2014/main" xmlns="" id="{22E56539-9CD7-45C5-9177-7C8816A42854}"/>
                </a:ext>
              </a:extLst>
            </p:cNvPr>
            <p:cNvSpPr/>
            <p:nvPr/>
          </p:nvSpPr>
          <p:spPr>
            <a:xfrm>
              <a:off x="5707653" y="2392326"/>
              <a:ext cx="7592685" cy="3785652"/>
            </a:xfrm>
            <a:prstGeom prst="rect">
              <a:avLst/>
            </a:prstGeom>
          </p:spPr>
          <p:txBody>
            <a:bodyPr wrap="square">
              <a:spAutoFit/>
            </a:bodyPr>
            <a:lstStyle/>
            <a:p>
              <a:pPr algn="ctr"/>
              <a:r>
                <a:rPr lang="vi-VN" sz="6000" b="1" dirty="0">
                  <a:solidFill>
                    <a:schemeClr val="bg1"/>
                  </a:solidFill>
                  <a:latin typeface="Calibri" panose="020F0502020204030204" pitchFamily="34" charset="0"/>
                  <a:cs typeface="Calibri" panose="020F0502020204030204" pitchFamily="34" charset="0"/>
                </a:rPr>
                <a:t>Sự háo hức chờ đợi và yêu quý cái chữ của dân làng Chư Lênh thể hiện điều gì?</a:t>
              </a:r>
              <a:endParaRPr lang="en-US" sz="6000" b="1" dirty="0">
                <a:solidFill>
                  <a:schemeClr val="bg1"/>
                </a:solidFill>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xmlns="" id="{F662C3B9-4F2C-43A1-AD80-E098A28A50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680" y="196972"/>
            <a:ext cx="18288000" cy="1364505"/>
          </a:xfrm>
          <a:prstGeom prst="rect">
            <a:avLst/>
          </a:prstGeom>
        </p:spPr>
      </p:pic>
    </p:spTree>
    <p:extLst>
      <p:ext uri="{BB962C8B-B14F-4D97-AF65-F5344CB8AC3E}">
        <p14:creationId xmlns:p14="http://schemas.microsoft.com/office/powerpoint/2010/main" val="2370791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artoon wooden medieval door 3D model - TurboSquid 1417889">
            <a:extLst>
              <a:ext uri="{FF2B5EF4-FFF2-40B4-BE49-F238E27FC236}">
                <a16:creationId xmlns:a16="http://schemas.microsoft.com/office/drawing/2014/main" xmlns="" id="{609AD9A9-57C7-4C07-B0B5-A60DC95F09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0" t="11000" r="3000" b="13000"/>
          <a:stretch/>
        </p:blipFill>
        <p:spPr bwMode="auto">
          <a:xfrm>
            <a:off x="0" y="30480"/>
            <a:ext cx="18288000" cy="103022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Vector | Cute barista in apron holding a coffee cup logo cartoon  character illustration">
            <a:extLst>
              <a:ext uri="{FF2B5EF4-FFF2-40B4-BE49-F238E27FC236}">
                <a16:creationId xmlns:a16="http://schemas.microsoft.com/office/drawing/2014/main" xmlns="" id="{4D1D58D3-0F1F-4118-8A44-AE920424944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200" b="91400" l="9744" r="89776">
                        <a14:foregroundMark x1="49681" y1="9200" x2="49681" y2="9200"/>
                        <a14:foregroundMark x1="39776" y1="75400" x2="59744" y2="72400"/>
                        <a14:foregroundMark x1="59744" y1="72400" x2="59904" y2="72400"/>
                        <a14:foregroundMark x1="46166" y1="91400" x2="46166" y2="91400"/>
                      </a14:backgroundRemoval>
                    </a14:imgEffect>
                  </a14:imgLayer>
                </a14:imgProps>
              </a:ext>
              <a:ext uri="{28A0092B-C50C-407E-A947-70E740481C1C}">
                <a14:useLocalDpi xmlns:a14="http://schemas.microsoft.com/office/drawing/2010/main" val="0"/>
              </a:ext>
            </a:extLst>
          </a:blip>
          <a:srcRect/>
          <a:stretch>
            <a:fillRect/>
          </a:stretch>
        </p:blipFill>
        <p:spPr bwMode="auto">
          <a:xfrm>
            <a:off x="691516" y="2324100"/>
            <a:ext cx="8227694" cy="6571641"/>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Cute Baristas in aprons making coffee cartoon character illustration  2384223 Vector Art at Vecteezy">
            <a:extLst>
              <a:ext uri="{FF2B5EF4-FFF2-40B4-BE49-F238E27FC236}">
                <a16:creationId xmlns:a16="http://schemas.microsoft.com/office/drawing/2014/main" xmlns="" id="{8FE2C808-65B7-4457-B6A4-5B4CECF9D40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3571" l="9878" r="89878">
                        <a14:foregroundMark x1="18449" y1="80408" x2="30694" y2="83776"/>
                        <a14:foregroundMark x1="30694" y1="83776" x2="32735" y2="85510"/>
                        <a14:foregroundMark x1="18449" y1="83571" x2="18449" y2="83571"/>
                        <a14:foregroundMark x1="29061" y1="83061" x2="45469" y2="86939"/>
                        <a14:foregroundMark x1="63347" y1="91837" x2="73714" y2="79898"/>
                        <a14:foregroundMark x1="77388" y1="83776" x2="74449" y2="80408"/>
                        <a14:foregroundMark x1="63347" y1="93571" x2="63347" y2="93571"/>
                        <a14:foregroundMark x1="20408" y1="85510" x2="26694" y2="86020"/>
                      </a14:backgroundRemoval>
                    </a14:imgEffect>
                  </a14:imgLayer>
                </a14:imgProps>
              </a:ext>
              <a:ext uri="{28A0092B-C50C-407E-A947-70E740481C1C}">
                <a14:useLocalDpi xmlns:a14="http://schemas.microsoft.com/office/drawing/2010/main" val="0"/>
              </a:ext>
            </a:extLst>
          </a:blip>
          <a:srcRect/>
          <a:stretch>
            <a:fillRect/>
          </a:stretch>
        </p:blipFill>
        <p:spPr bwMode="auto">
          <a:xfrm>
            <a:off x="9551670" y="1661160"/>
            <a:ext cx="8705850" cy="696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9828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585"/>
          <a:stretch>
            <a:fillRect/>
          </a:stretch>
        </p:blipFill>
        <p:spPr>
          <a:xfrm>
            <a:off x="-6297477" y="88518"/>
            <a:ext cx="16230600" cy="6087205"/>
          </a:xfrm>
          <a:prstGeom prst="rect">
            <a:avLst/>
          </a:prstGeom>
        </p:spPr>
      </p:pic>
      <p:sp>
        <p:nvSpPr>
          <p:cNvPr id="5" name="TextBox 5"/>
          <p:cNvSpPr txBox="1"/>
          <p:nvPr/>
        </p:nvSpPr>
        <p:spPr>
          <a:xfrm>
            <a:off x="3376504" y="357505"/>
            <a:ext cx="11534992" cy="1763303"/>
          </a:xfrm>
          <a:prstGeom prst="rect">
            <a:avLst/>
          </a:prstGeom>
        </p:spPr>
        <p:txBody>
          <a:bodyPr lIns="0" tIns="0" rIns="0" bIns="0" rtlCol="0" anchor="t">
            <a:spAutoFit/>
          </a:bodyPr>
          <a:lstStyle/>
          <a:p>
            <a:pPr algn="ctr">
              <a:lnSpc>
                <a:spcPts val="15400"/>
              </a:lnSpc>
            </a:pPr>
            <a:endParaRPr lang="en-US" sz="11000" dirty="0">
              <a:solidFill>
                <a:srgbClr val="3BA579"/>
              </a:solidFill>
              <a:latin typeface="Alegreya Sans SC Black"/>
            </a:endParaRPr>
          </a:p>
        </p:txBody>
      </p:sp>
      <p:grpSp>
        <p:nvGrpSpPr>
          <p:cNvPr id="18" name="Group 17">
            <a:extLst>
              <a:ext uri="{FF2B5EF4-FFF2-40B4-BE49-F238E27FC236}">
                <a16:creationId xmlns:a16="http://schemas.microsoft.com/office/drawing/2014/main" xmlns="" id="{C6C74E26-019C-4CC1-ACDA-B410B28EE93A}"/>
              </a:ext>
            </a:extLst>
          </p:cNvPr>
          <p:cNvGrpSpPr/>
          <p:nvPr/>
        </p:nvGrpSpPr>
        <p:grpSpPr>
          <a:xfrm>
            <a:off x="-1272" y="-2171700"/>
            <a:ext cx="18441672" cy="12458700"/>
            <a:chOff x="-1271" y="0"/>
            <a:chExt cx="12193906" cy="6858000"/>
          </a:xfrm>
        </p:grpSpPr>
        <p:pic>
          <p:nvPicPr>
            <p:cNvPr id="23" name="Google Shape;761;p5">
              <a:extLst>
                <a:ext uri="{FF2B5EF4-FFF2-40B4-BE49-F238E27FC236}">
                  <a16:creationId xmlns:a16="http://schemas.microsoft.com/office/drawing/2014/main" xmlns="" id="{9E29533C-EAFF-404B-A36C-3D8838D216A4}"/>
                </a:ext>
              </a:extLst>
            </p:cNvPr>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24" name="Google Shape;763;p5">
              <a:extLst>
                <a:ext uri="{FF2B5EF4-FFF2-40B4-BE49-F238E27FC236}">
                  <a16:creationId xmlns:a16="http://schemas.microsoft.com/office/drawing/2014/main" xmlns="" id="{04ED935D-1A4E-4F18-A69C-4368F18CEBC5}"/>
                </a:ext>
              </a:extLst>
            </p:cNvPr>
            <p:cNvPicPr preferRelativeResize="0">
              <a:picLocks/>
            </p:cNvPicPr>
            <p:nvPr/>
          </p:nvPicPr>
          <p:blipFill rotWithShape="1">
            <a:blip r:embed="rId4">
              <a:alphaModFix/>
            </a:blip>
            <a:srcRect t="75555" r="-1013"/>
            <a:stretch/>
          </p:blipFill>
          <p:spPr>
            <a:xfrm>
              <a:off x="-1271" y="4787900"/>
              <a:ext cx="12193271" cy="2070100"/>
            </a:xfrm>
            <a:prstGeom prst="rect">
              <a:avLst/>
            </a:prstGeom>
            <a:noFill/>
            <a:ln>
              <a:noFill/>
            </a:ln>
          </p:spPr>
        </p:pic>
      </p:grpSp>
      <p:pic>
        <p:nvPicPr>
          <p:cNvPr id="10" name="Picture 9">
            <a:extLst>
              <a:ext uri="{FF2B5EF4-FFF2-40B4-BE49-F238E27FC236}">
                <a16:creationId xmlns:a16="http://schemas.microsoft.com/office/drawing/2014/main" xmlns="" id="{D12AF467-33B7-4AEC-928A-DB593F6CE2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90" b="40532" l="2623" r="23774">
                        <a14:foregroundMark x1="13113" y1="40532" x2="13113" y2="40532"/>
                        <a14:foregroundMark x1="14823" y1="40532" x2="14823" y2="40532"/>
                      </a14:backgroundRemoval>
                    </a14:imgEffect>
                  </a14:imgLayer>
                </a14:imgProps>
              </a:ext>
              <a:ext uri="{28A0092B-C50C-407E-A947-70E740481C1C}">
                <a14:useLocalDpi xmlns:a14="http://schemas.microsoft.com/office/drawing/2010/main" val="0"/>
              </a:ext>
            </a:extLst>
          </a:blip>
          <a:srcRect r="73568" b="57384"/>
          <a:stretch/>
        </p:blipFill>
        <p:spPr>
          <a:xfrm>
            <a:off x="-859777" y="3640698"/>
            <a:ext cx="5584177" cy="6369979"/>
          </a:xfrm>
          <a:prstGeom prst="rect">
            <a:avLst/>
          </a:prstGeom>
        </p:spPr>
      </p:pic>
      <p:grpSp>
        <p:nvGrpSpPr>
          <p:cNvPr id="7" name="Group 6">
            <a:extLst>
              <a:ext uri="{FF2B5EF4-FFF2-40B4-BE49-F238E27FC236}">
                <a16:creationId xmlns:a16="http://schemas.microsoft.com/office/drawing/2014/main" xmlns="" id="{5A4DB444-D4B7-40A6-81D3-C68FA9B7B4C6}"/>
              </a:ext>
            </a:extLst>
          </p:cNvPr>
          <p:cNvGrpSpPr/>
          <p:nvPr/>
        </p:nvGrpSpPr>
        <p:grpSpPr>
          <a:xfrm>
            <a:off x="3733800" y="1911415"/>
            <a:ext cx="13106400" cy="6778908"/>
            <a:chOff x="3733800" y="1911415"/>
            <a:chExt cx="13106400" cy="6778908"/>
          </a:xfrm>
        </p:grpSpPr>
        <p:pic>
          <p:nvPicPr>
            <p:cNvPr id="12" name="Google Shape;946;p27">
              <a:extLst>
                <a:ext uri="{FF2B5EF4-FFF2-40B4-BE49-F238E27FC236}">
                  <a16:creationId xmlns:a16="http://schemas.microsoft.com/office/drawing/2014/main" xmlns="" id="{A765480A-B3C9-4DA7-A934-7DF6802194C7}"/>
                </a:ext>
              </a:extLst>
            </p:cNvPr>
            <p:cNvPicPr preferRelativeResize="0"/>
            <p:nvPr/>
          </p:nvPicPr>
          <p:blipFill rotWithShape="1">
            <a:blip r:embed="rId7">
              <a:alphaModFix/>
            </a:blip>
            <a:srcRect/>
            <a:stretch/>
          </p:blipFill>
          <p:spPr>
            <a:xfrm>
              <a:off x="3733800" y="1911415"/>
              <a:ext cx="13106400" cy="6778908"/>
            </a:xfrm>
            <a:prstGeom prst="rect">
              <a:avLst/>
            </a:prstGeom>
            <a:noFill/>
            <a:ln>
              <a:noFill/>
            </a:ln>
          </p:spPr>
        </p:pic>
        <p:sp>
          <p:nvSpPr>
            <p:cNvPr id="6" name="Rectangle 5">
              <a:extLst>
                <a:ext uri="{FF2B5EF4-FFF2-40B4-BE49-F238E27FC236}">
                  <a16:creationId xmlns:a16="http://schemas.microsoft.com/office/drawing/2014/main" xmlns="" id="{4224372C-43FB-4F60-BF36-3E042C4B6658}"/>
                </a:ext>
              </a:extLst>
            </p:cNvPr>
            <p:cNvSpPr/>
            <p:nvPr/>
          </p:nvSpPr>
          <p:spPr>
            <a:xfrm>
              <a:off x="4686299" y="2624920"/>
              <a:ext cx="11201401" cy="5078313"/>
            </a:xfrm>
            <a:prstGeom prst="rect">
              <a:avLst/>
            </a:prstGeom>
          </p:spPr>
          <p:txBody>
            <a:bodyPr wrap="square">
              <a:spAutoFit/>
            </a:bodyPr>
            <a:lstStyle/>
            <a:p>
              <a:pPr algn="just"/>
              <a:r>
                <a:rPr lang="vi-VN" sz="5400" b="1" i="1" dirty="0">
                  <a:solidFill>
                    <a:srgbClr val="FFFF00"/>
                  </a:solidFill>
                  <a:latin typeface="Calibri" panose="020F0502020204030204" pitchFamily="34" charset="0"/>
                  <a:cs typeface="Calibri" panose="020F0502020204030204" pitchFamily="34" charset="0"/>
                </a:rPr>
                <a:t>Sự háo hức chờ đợi và yêu quý cái chữ của dân làng Chư Lênh thể hiện: </a:t>
              </a:r>
              <a:r>
                <a:rPr lang="vi-VN" sz="5400" b="1" dirty="0">
                  <a:solidFill>
                    <a:schemeClr val="bg1"/>
                  </a:solidFill>
                  <a:latin typeface="Calibri" panose="020F0502020204030204" pitchFamily="34" charset="0"/>
                  <a:cs typeface="Calibri" panose="020F0502020204030204" pitchFamily="34" charset="0"/>
                </a:rPr>
                <a:t>người Tây Nguyên ham học, ham hiểu biết, yêu cái chữ và họ hiểu rằng: chữ viết</a:t>
              </a:r>
              <a:r>
                <a:rPr lang="en-US" sz="5400" b="1" dirty="0">
                  <a:solidFill>
                    <a:schemeClr val="bg1"/>
                  </a:solidFill>
                  <a:latin typeface="Calibri" panose="020F0502020204030204" pitchFamily="34" charset="0"/>
                  <a:cs typeface="Calibri" panose="020F0502020204030204" pitchFamily="34" charset="0"/>
                </a:rPr>
                <a:t> </a:t>
              </a:r>
              <a:r>
                <a:rPr lang="vi-VN" sz="5400" b="1" dirty="0">
                  <a:solidFill>
                    <a:schemeClr val="bg1"/>
                  </a:solidFill>
                  <a:latin typeface="Calibri" panose="020F0502020204030204" pitchFamily="34" charset="0"/>
                  <a:cs typeface="Calibri" panose="020F0502020204030204" pitchFamily="34" charset="0"/>
                </a:rPr>
                <a:t>- kiến thức mang lại sự hiểu biết, ấm no cho con người.</a:t>
              </a:r>
              <a:endParaRPr lang="en-US" sz="5400" b="1" dirty="0">
                <a:solidFill>
                  <a:schemeClr val="bg1"/>
                </a:solidFill>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xmlns="" id="{489C8D9D-8344-4E8A-A26C-2F39FF0ACB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680" y="196972"/>
            <a:ext cx="18288000" cy="1364505"/>
          </a:xfrm>
          <a:prstGeom prst="rect">
            <a:avLst/>
          </a:prstGeom>
        </p:spPr>
      </p:pic>
    </p:spTree>
    <p:extLst>
      <p:ext uri="{BB962C8B-B14F-4D97-AF65-F5344CB8AC3E}">
        <p14:creationId xmlns:p14="http://schemas.microsoft.com/office/powerpoint/2010/main" val="67850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585"/>
          <a:stretch>
            <a:fillRect/>
          </a:stretch>
        </p:blipFill>
        <p:spPr>
          <a:xfrm>
            <a:off x="-6297477" y="88518"/>
            <a:ext cx="16230600" cy="6087205"/>
          </a:xfrm>
          <a:prstGeom prst="rect">
            <a:avLst/>
          </a:prstGeom>
        </p:spPr>
      </p:pic>
      <p:sp>
        <p:nvSpPr>
          <p:cNvPr id="5" name="TextBox 5"/>
          <p:cNvSpPr txBox="1"/>
          <p:nvPr/>
        </p:nvSpPr>
        <p:spPr>
          <a:xfrm>
            <a:off x="3376504" y="357505"/>
            <a:ext cx="11534992" cy="1763303"/>
          </a:xfrm>
          <a:prstGeom prst="rect">
            <a:avLst/>
          </a:prstGeom>
        </p:spPr>
        <p:txBody>
          <a:bodyPr lIns="0" tIns="0" rIns="0" bIns="0" rtlCol="0" anchor="t">
            <a:spAutoFit/>
          </a:bodyPr>
          <a:lstStyle/>
          <a:p>
            <a:pPr algn="ctr">
              <a:lnSpc>
                <a:spcPts val="15400"/>
              </a:lnSpc>
            </a:pPr>
            <a:endParaRPr lang="en-US" sz="11000" dirty="0">
              <a:solidFill>
                <a:srgbClr val="3BA579"/>
              </a:solidFill>
              <a:latin typeface="Alegreya Sans SC Black"/>
            </a:endParaRPr>
          </a:p>
        </p:txBody>
      </p:sp>
      <p:grpSp>
        <p:nvGrpSpPr>
          <p:cNvPr id="18" name="Group 17">
            <a:extLst>
              <a:ext uri="{FF2B5EF4-FFF2-40B4-BE49-F238E27FC236}">
                <a16:creationId xmlns:a16="http://schemas.microsoft.com/office/drawing/2014/main" xmlns="" id="{C6C74E26-019C-4CC1-ACDA-B410B28EE93A}"/>
              </a:ext>
            </a:extLst>
          </p:cNvPr>
          <p:cNvGrpSpPr/>
          <p:nvPr/>
        </p:nvGrpSpPr>
        <p:grpSpPr>
          <a:xfrm>
            <a:off x="-1272" y="-2171700"/>
            <a:ext cx="18441672" cy="12458700"/>
            <a:chOff x="-1271" y="0"/>
            <a:chExt cx="12193906" cy="6858000"/>
          </a:xfrm>
        </p:grpSpPr>
        <p:pic>
          <p:nvPicPr>
            <p:cNvPr id="23" name="Google Shape;761;p5">
              <a:extLst>
                <a:ext uri="{FF2B5EF4-FFF2-40B4-BE49-F238E27FC236}">
                  <a16:creationId xmlns:a16="http://schemas.microsoft.com/office/drawing/2014/main" xmlns="" id="{9E29533C-EAFF-404B-A36C-3D8838D216A4}"/>
                </a:ext>
              </a:extLst>
            </p:cNvPr>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24" name="Google Shape;763;p5">
              <a:extLst>
                <a:ext uri="{FF2B5EF4-FFF2-40B4-BE49-F238E27FC236}">
                  <a16:creationId xmlns:a16="http://schemas.microsoft.com/office/drawing/2014/main" xmlns="" id="{04ED935D-1A4E-4F18-A69C-4368F18CEBC5}"/>
                </a:ext>
              </a:extLst>
            </p:cNvPr>
            <p:cNvPicPr preferRelativeResize="0">
              <a:picLocks/>
            </p:cNvPicPr>
            <p:nvPr/>
          </p:nvPicPr>
          <p:blipFill rotWithShape="1">
            <a:blip r:embed="rId4">
              <a:alphaModFix/>
            </a:blip>
            <a:srcRect t="75555" r="-1013"/>
            <a:stretch/>
          </p:blipFill>
          <p:spPr>
            <a:xfrm>
              <a:off x="-1271" y="4787900"/>
              <a:ext cx="12193271" cy="2070100"/>
            </a:xfrm>
            <a:prstGeom prst="rect">
              <a:avLst/>
            </a:prstGeom>
            <a:noFill/>
            <a:ln>
              <a:noFill/>
            </a:ln>
          </p:spPr>
        </p:pic>
      </p:grpSp>
      <p:pic>
        <p:nvPicPr>
          <p:cNvPr id="13" name="Google Shape;984;p32">
            <a:extLst>
              <a:ext uri="{FF2B5EF4-FFF2-40B4-BE49-F238E27FC236}">
                <a16:creationId xmlns:a16="http://schemas.microsoft.com/office/drawing/2014/main" xmlns="" id="{CB781AE2-7DB1-4179-B2A5-C28AC92F4D9F}"/>
              </a:ext>
            </a:extLst>
          </p:cNvPr>
          <p:cNvPicPr preferRelativeResize="0"/>
          <p:nvPr/>
        </p:nvPicPr>
        <p:blipFill rotWithShape="1">
          <a:blip r:embed="rId5">
            <a:alphaModFix/>
          </a:blip>
          <a:srcRect/>
          <a:stretch/>
        </p:blipFill>
        <p:spPr>
          <a:xfrm>
            <a:off x="1952995" y="509386"/>
            <a:ext cx="14382010" cy="7526655"/>
          </a:xfrm>
          <a:prstGeom prst="rect">
            <a:avLst/>
          </a:prstGeom>
          <a:noFill/>
          <a:ln>
            <a:noFill/>
          </a:ln>
        </p:spPr>
      </p:pic>
      <p:pic>
        <p:nvPicPr>
          <p:cNvPr id="10" name="Picture 9">
            <a:extLst>
              <a:ext uri="{FF2B5EF4-FFF2-40B4-BE49-F238E27FC236}">
                <a16:creationId xmlns:a16="http://schemas.microsoft.com/office/drawing/2014/main" xmlns="" id="{D12AF467-33B7-4AEC-928A-DB593F6CE2F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90" b="40532" l="2623" r="23774">
                        <a14:foregroundMark x1="13113" y1="40532" x2="13113" y2="40532"/>
                        <a14:foregroundMark x1="14823" y1="40532" x2="14823" y2="40532"/>
                      </a14:backgroundRemoval>
                    </a14:imgEffect>
                  </a14:imgLayer>
                </a14:imgProps>
              </a:ext>
              <a:ext uri="{28A0092B-C50C-407E-A947-70E740481C1C}">
                <a14:useLocalDpi xmlns:a14="http://schemas.microsoft.com/office/drawing/2010/main" val="0"/>
              </a:ext>
            </a:extLst>
          </a:blip>
          <a:srcRect r="73568" b="57384"/>
          <a:stretch/>
        </p:blipFill>
        <p:spPr>
          <a:xfrm>
            <a:off x="-859777" y="2510702"/>
            <a:ext cx="6574777" cy="7499976"/>
          </a:xfrm>
          <a:prstGeom prst="rect">
            <a:avLst/>
          </a:prstGeom>
        </p:spPr>
      </p:pic>
      <p:sp>
        <p:nvSpPr>
          <p:cNvPr id="14" name="Rectangle 13">
            <a:extLst>
              <a:ext uri="{FF2B5EF4-FFF2-40B4-BE49-F238E27FC236}">
                <a16:creationId xmlns:a16="http://schemas.microsoft.com/office/drawing/2014/main" xmlns="" id="{5F55B5C5-6CDA-4118-A9D8-DF04E85BB92F}"/>
              </a:ext>
            </a:extLst>
          </p:cNvPr>
          <p:cNvSpPr/>
          <p:nvPr/>
        </p:nvSpPr>
        <p:spPr>
          <a:xfrm>
            <a:off x="4694342" y="1733556"/>
            <a:ext cx="9857559" cy="5170646"/>
          </a:xfrm>
          <a:prstGeom prst="rect">
            <a:avLst/>
          </a:prstGeom>
        </p:spPr>
        <p:txBody>
          <a:bodyPr wrap="square">
            <a:spAutoFit/>
          </a:bodyPr>
          <a:lstStyle/>
          <a:p>
            <a:pPr algn="ctr"/>
            <a:r>
              <a:rPr lang="vi-VN" sz="6000" b="1" dirty="0">
                <a:solidFill>
                  <a:schemeClr val="bg1"/>
                </a:solidFill>
                <a:latin typeface="Calibri" panose="020F0502020204030204" pitchFamily="34" charset="0"/>
                <a:cs typeface="Calibri" panose="020F0502020204030204" pitchFamily="34" charset="0"/>
              </a:rPr>
              <a:t>Nội dung</a:t>
            </a:r>
          </a:p>
          <a:p>
            <a:pPr algn="just"/>
            <a:r>
              <a:rPr lang="vi-VN" sz="5400" b="1" i="1" dirty="0">
                <a:solidFill>
                  <a:srgbClr val="002060"/>
                </a:solidFill>
                <a:latin typeface="Calibri" panose="020F0502020204030204" pitchFamily="34" charset="0"/>
                <a:cs typeface="Calibri" panose="020F0502020204030204" pitchFamily="34" charset="0"/>
              </a:rPr>
              <a:t>Tình cảm của người Tây Nguyên yêu quý cô giáo, biết trọng văn hóa, mong muốn con em của dân tộc mình được học hành, thoát khỏi nghèo nàn, lạc hậu.</a:t>
            </a:r>
            <a:endParaRPr lang="en-US" sz="5400" b="1"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57861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8F40AD4-BF5E-414B-9739-207CE10FE9FA}"/>
              </a:ext>
            </a:extLst>
          </p:cNvPr>
          <p:cNvPicPr>
            <a:picLocks noChangeAspect="1"/>
          </p:cNvPicPr>
          <p:nvPr/>
        </p:nvPicPr>
        <p:blipFill rotWithShape="1">
          <a:blip r:embed="rId2"/>
          <a:srcRect l="25402" t="21875" r="10762" b="14583"/>
          <a:stretch/>
        </p:blipFill>
        <p:spPr>
          <a:xfrm>
            <a:off x="0" y="-1"/>
            <a:ext cx="18381690" cy="10287001"/>
          </a:xfrm>
          <a:prstGeom prst="rect">
            <a:avLst/>
          </a:prstGeom>
        </p:spPr>
      </p:pic>
      <p:pic>
        <p:nvPicPr>
          <p:cNvPr id="9" name="Picture 8">
            <a:extLst>
              <a:ext uri="{FF2B5EF4-FFF2-40B4-BE49-F238E27FC236}">
                <a16:creationId xmlns:a16="http://schemas.microsoft.com/office/drawing/2014/main" xmlns="" id="{96174DE9-E7A3-4A35-89DC-E25E475A0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577" y="34163"/>
            <a:ext cx="12662489" cy="2651990"/>
          </a:xfrm>
          <a:prstGeom prst="rect">
            <a:avLst/>
          </a:prstGeom>
        </p:spPr>
      </p:pic>
      <p:pic>
        <p:nvPicPr>
          <p:cNvPr id="11" name="Picture 10">
            <a:extLst>
              <a:ext uri="{FF2B5EF4-FFF2-40B4-BE49-F238E27FC236}">
                <a16:creationId xmlns:a16="http://schemas.microsoft.com/office/drawing/2014/main" xmlns="" id="{F11131A9-9053-4915-AB5B-9094998DC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920" y="2175027"/>
            <a:ext cx="5931922" cy="7559695"/>
          </a:xfrm>
          <a:prstGeom prst="rect">
            <a:avLst/>
          </a:prstGeom>
        </p:spPr>
      </p:pic>
      <p:pic>
        <p:nvPicPr>
          <p:cNvPr id="14" name="Picture 13">
            <a:extLst>
              <a:ext uri="{FF2B5EF4-FFF2-40B4-BE49-F238E27FC236}">
                <a16:creationId xmlns:a16="http://schemas.microsoft.com/office/drawing/2014/main" xmlns="" id="{FCBE2458-598F-444F-AD9A-8E9A74721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812" y="2398584"/>
            <a:ext cx="5938019" cy="7608467"/>
          </a:xfrm>
          <a:prstGeom prst="rect">
            <a:avLst/>
          </a:prstGeom>
        </p:spPr>
      </p:pic>
      <p:pic>
        <p:nvPicPr>
          <p:cNvPr id="7" name="Picture 6">
            <a:extLst>
              <a:ext uri="{FF2B5EF4-FFF2-40B4-BE49-F238E27FC236}">
                <a16:creationId xmlns:a16="http://schemas.microsoft.com/office/drawing/2014/main" xmlns="" id="{FC8F00BB-873E-4945-AFFB-7F7AFC5154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5779" y="2649748"/>
            <a:ext cx="5938019" cy="7456054"/>
          </a:xfrm>
          <a:prstGeom prst="rect">
            <a:avLst/>
          </a:prstGeom>
        </p:spPr>
      </p:pic>
    </p:spTree>
    <p:extLst>
      <p:ext uri="{BB962C8B-B14F-4D97-AF65-F5344CB8AC3E}">
        <p14:creationId xmlns:p14="http://schemas.microsoft.com/office/powerpoint/2010/main" val="16884097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E4D696B-C7FD-40FC-A574-4535A0C1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0" name="Picture 9">
            <a:extLst>
              <a:ext uri="{FF2B5EF4-FFF2-40B4-BE49-F238E27FC236}">
                <a16:creationId xmlns:a16="http://schemas.microsoft.com/office/drawing/2014/main" xmlns="" id="{9241BDF4-71F0-4193-86D5-18CAF428A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556" y="1790700"/>
            <a:ext cx="15056043" cy="7626757"/>
          </a:xfrm>
          <a:prstGeom prst="rect">
            <a:avLst/>
          </a:prstGeom>
        </p:spPr>
      </p:pic>
      <p:sp>
        <p:nvSpPr>
          <p:cNvPr id="8" name="TextBox 18">
            <a:extLst>
              <a:ext uri="{FF2B5EF4-FFF2-40B4-BE49-F238E27FC236}">
                <a16:creationId xmlns:a16="http://schemas.microsoft.com/office/drawing/2014/main" xmlns="" id="{A9358894-9A2A-473B-AAA0-4E7B9ABB3020}"/>
              </a:ext>
            </a:extLst>
          </p:cNvPr>
          <p:cNvSpPr txBox="1"/>
          <p:nvPr/>
        </p:nvSpPr>
        <p:spPr>
          <a:xfrm>
            <a:off x="6705600" y="3390900"/>
            <a:ext cx="9601201" cy="5170646"/>
          </a:xfrm>
          <a:prstGeom prst="rect">
            <a:avLst/>
          </a:prstGeom>
        </p:spPr>
        <p:txBody>
          <a:bodyPr wrap="square" lIns="0" tIns="0" rIns="0" bIns="0" rtlCol="0" anchor="t">
            <a:spAutoFit/>
          </a:bodyPr>
          <a:lstStyle/>
          <a:p>
            <a:pPr algn="just"/>
            <a:r>
              <a:rPr lang="vi-VN" sz="48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Toàn bài đọc với giọng kể chuyện: </a:t>
            </a:r>
          </a:p>
          <a:p>
            <a:pPr algn="just"/>
            <a:r>
              <a:rPr lang="vi-VN" sz="48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Trang nghiêm ở đoạn dân làng đón cô giáo với nghi thức long trọng.</a:t>
            </a:r>
          </a:p>
          <a:p>
            <a:pPr algn="just"/>
            <a:r>
              <a:rPr lang="vi-VN" sz="48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Vui, hồ hởi ở đoạn dân làng xem cô giáo viết chữ.</a:t>
            </a:r>
          </a:p>
          <a:p>
            <a:pPr algn="just"/>
            <a:r>
              <a:rPr lang="vi-VN" sz="48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Nhấn giọng từ ngữ gợi tả, gợi cảm.</a:t>
            </a:r>
          </a:p>
          <a:p>
            <a:pPr algn="just"/>
            <a:endParaRPr lang="en-US" sz="48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80858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58499">
            <a:off x="-72330" y="1572287"/>
            <a:ext cx="922323" cy="1020679"/>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9651" y="-239054"/>
            <a:ext cx="1455175" cy="1428718"/>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77171">
            <a:off x="16318531" y="-8096"/>
            <a:ext cx="732288" cy="718973"/>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463332">
            <a:off x="17395351" y="-419457"/>
            <a:ext cx="1499648" cy="1659570"/>
          </a:xfrm>
          <a:prstGeom prst="rect">
            <a:avLst/>
          </a:prstGeom>
        </p:spPr>
      </p:pic>
      <p:grpSp>
        <p:nvGrpSpPr>
          <p:cNvPr id="19" name="Group 19"/>
          <p:cNvGrpSpPr/>
          <p:nvPr/>
        </p:nvGrpSpPr>
        <p:grpSpPr>
          <a:xfrm>
            <a:off x="798823" y="741580"/>
            <a:ext cx="229877" cy="229877"/>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grpSp>
        <p:nvGrpSpPr>
          <p:cNvPr id="21" name="Group 21"/>
          <p:cNvGrpSpPr/>
          <p:nvPr/>
        </p:nvGrpSpPr>
        <p:grpSpPr>
          <a:xfrm>
            <a:off x="17915297" y="1868070"/>
            <a:ext cx="229877" cy="229877"/>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112974" y="9189907"/>
            <a:ext cx="1455175" cy="1428718"/>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63332">
            <a:off x="16648384" y="7013701"/>
            <a:ext cx="758570" cy="839464"/>
          </a:xfrm>
          <a:prstGeom prst="rect">
            <a:avLst/>
          </a:prstGeom>
        </p:spPr>
      </p:pic>
      <p:grpSp>
        <p:nvGrpSpPr>
          <p:cNvPr id="25" name="Group 25"/>
          <p:cNvGrpSpPr/>
          <p:nvPr/>
        </p:nvGrpSpPr>
        <p:grpSpPr>
          <a:xfrm>
            <a:off x="15739939" y="8758777"/>
            <a:ext cx="229877" cy="229877"/>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78976">
            <a:off x="-733774" y="8857269"/>
            <a:ext cx="1892209" cy="2093994"/>
          </a:xfrm>
          <a:prstGeom prst="rect">
            <a:avLst/>
          </a:prstGeom>
        </p:spPr>
      </p:pic>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2564" y="7424406"/>
            <a:ext cx="461974" cy="453575"/>
          </a:xfrm>
          <a:prstGeom prst="rect">
            <a:avLst/>
          </a:prstGeom>
        </p:spPr>
      </p:pic>
      <p:grpSp>
        <p:nvGrpSpPr>
          <p:cNvPr id="29" name="Group 29"/>
          <p:cNvGrpSpPr/>
          <p:nvPr/>
        </p:nvGrpSpPr>
        <p:grpSpPr>
          <a:xfrm>
            <a:off x="1068511" y="8673435"/>
            <a:ext cx="229877" cy="229877"/>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1" name="Picture 3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77171">
            <a:off x="18000237" y="7250745"/>
            <a:ext cx="480375" cy="471641"/>
          </a:xfrm>
          <a:prstGeom prst="rect">
            <a:avLst/>
          </a:prstGeom>
        </p:spPr>
      </p:pic>
      <p:pic>
        <p:nvPicPr>
          <p:cNvPr id="32" name="Picture 3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77171">
            <a:off x="1509463" y="1918336"/>
            <a:ext cx="480375" cy="471641"/>
          </a:xfrm>
          <a:prstGeom prst="rect">
            <a:avLst/>
          </a:prstGeom>
        </p:spPr>
      </p:pic>
      <p:pic>
        <p:nvPicPr>
          <p:cNvPr id="34" name="Picture 33">
            <a:extLst>
              <a:ext uri="{FF2B5EF4-FFF2-40B4-BE49-F238E27FC236}">
                <a16:creationId xmlns:a16="http://schemas.microsoft.com/office/drawing/2014/main" xmlns="" id="{1BBDD845-19FF-45E9-B94A-01A1998BBDC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50710" y="77853"/>
            <a:ext cx="13034378" cy="1767993"/>
          </a:xfrm>
          <a:prstGeom prst="rect">
            <a:avLst/>
          </a:prstGeom>
        </p:spPr>
      </p:pic>
      <p:sp>
        <p:nvSpPr>
          <p:cNvPr id="35" name="Rectangle 34">
            <a:extLst>
              <a:ext uri="{FF2B5EF4-FFF2-40B4-BE49-F238E27FC236}">
                <a16:creationId xmlns:a16="http://schemas.microsoft.com/office/drawing/2014/main" xmlns="" id="{CD8D71A4-E4FC-46DA-9016-90C44E41FC9F}"/>
              </a:ext>
            </a:extLst>
          </p:cNvPr>
          <p:cNvSpPr/>
          <p:nvPr/>
        </p:nvSpPr>
        <p:spPr>
          <a:xfrm>
            <a:off x="4150409" y="1620961"/>
            <a:ext cx="2800767" cy="923330"/>
          </a:xfrm>
          <a:prstGeom prst="rect">
            <a:avLst/>
          </a:prstGeom>
        </p:spPr>
        <p:txBody>
          <a:bodyPr wrap="none">
            <a:spAutoFit/>
          </a:bodyPr>
          <a:lstStyle/>
          <a:p>
            <a:r>
              <a:rPr lang="vi-VN" sz="5400" b="1" dirty="0">
                <a:solidFill>
                  <a:srgbClr val="004800"/>
                </a:solidFill>
                <a:ea typeface="Tahoma" panose="020B0604030504040204" pitchFamily="34" charset="0"/>
                <a:cs typeface="Tahoma" panose="020B0604030504040204" pitchFamily="34" charset="0"/>
              </a:rPr>
              <a:t>Tiêu chí</a:t>
            </a:r>
            <a:endParaRPr lang="en-US" sz="54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xmlns="" id="{0BF263CB-9B4F-42A4-A88E-42E2646D38BF}"/>
              </a:ext>
            </a:extLst>
          </p:cNvPr>
          <p:cNvGrpSpPr/>
          <p:nvPr/>
        </p:nvGrpSpPr>
        <p:grpSpPr>
          <a:xfrm>
            <a:off x="898542" y="2550153"/>
            <a:ext cx="7850068" cy="1731169"/>
            <a:chOff x="1293932" y="3619500"/>
            <a:chExt cx="7850068" cy="1731169"/>
          </a:xfrm>
        </p:grpSpPr>
        <p:pic>
          <p:nvPicPr>
            <p:cNvPr id="3" name="Picture 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xmlns="" id="{69345C31-375C-4FCD-BBDE-BB6659066DF5}"/>
                </a:ext>
              </a:extLst>
            </p:cNvPr>
            <p:cNvSpPr txBox="1"/>
            <p:nvPr/>
          </p:nvSpPr>
          <p:spPr>
            <a:xfrm>
              <a:off x="2717887" y="3619500"/>
              <a:ext cx="6426113" cy="173116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40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xmlns="" id="{10F83B79-DF33-455C-A685-D2E7A264C769}"/>
                </a:ext>
              </a:extLst>
            </p:cNvPr>
            <p:cNvSpPr/>
            <p:nvPr/>
          </p:nvSpPr>
          <p:spPr>
            <a:xfrm>
              <a:off x="1656599" y="3983064"/>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1</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xmlns="" id="{E0753D56-B852-4567-9E8A-466295881C78}"/>
              </a:ext>
            </a:extLst>
          </p:cNvPr>
          <p:cNvGrpSpPr/>
          <p:nvPr/>
        </p:nvGrpSpPr>
        <p:grpSpPr>
          <a:xfrm>
            <a:off x="890468" y="4607553"/>
            <a:ext cx="7876846" cy="1558052"/>
            <a:chOff x="1285858" y="5676900"/>
            <a:chExt cx="7876846" cy="1558052"/>
          </a:xfrm>
        </p:grpSpPr>
        <p:pic>
          <p:nvPicPr>
            <p:cNvPr id="4" name="Picture 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xmlns="" id="{7299D313-0245-41F1-AE8E-A93DE0472DEC}"/>
                </a:ext>
              </a:extLst>
            </p:cNvPr>
            <p:cNvSpPr txBox="1"/>
            <p:nvPr/>
          </p:nvSpPr>
          <p:spPr>
            <a:xfrm>
              <a:off x="2736591" y="5676900"/>
              <a:ext cx="6426113" cy="1558052"/>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36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36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xmlns="" id="{EAC71BC5-1CA3-40F4-A1F3-8EA2FDB3EC73}"/>
                </a:ext>
              </a:extLst>
            </p:cNvPr>
            <p:cNvSpPr/>
            <p:nvPr/>
          </p:nvSpPr>
          <p:spPr>
            <a:xfrm>
              <a:off x="1648525" y="6041530"/>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2</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xmlns="" id="{A66CA1FB-CEDF-454C-B62E-FAB6FDFD9BAA}"/>
              </a:ext>
            </a:extLst>
          </p:cNvPr>
          <p:cNvGrpSpPr/>
          <p:nvPr/>
        </p:nvGrpSpPr>
        <p:grpSpPr>
          <a:xfrm>
            <a:off x="908328" y="6491836"/>
            <a:ext cx="7855522" cy="1731169"/>
            <a:chOff x="1303718" y="7561183"/>
            <a:chExt cx="7855522" cy="1731169"/>
          </a:xfrm>
        </p:grpSpPr>
        <p:pic>
          <p:nvPicPr>
            <p:cNvPr id="5" name="Picture 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xmlns="" id="{A53F0F91-8751-4695-9527-23BEBBD4BB01}"/>
                </a:ext>
              </a:extLst>
            </p:cNvPr>
            <p:cNvSpPr txBox="1"/>
            <p:nvPr/>
          </p:nvSpPr>
          <p:spPr>
            <a:xfrm>
              <a:off x="2733127" y="7561183"/>
              <a:ext cx="6426113" cy="173116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0"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40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xmlns="" id="{9483D34C-7B91-446E-B258-16957B980FAD}"/>
                </a:ext>
              </a:extLst>
            </p:cNvPr>
            <p:cNvSpPr/>
            <p:nvPr/>
          </p:nvSpPr>
          <p:spPr>
            <a:xfrm>
              <a:off x="1689928" y="8100035"/>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3</a:t>
              </a:r>
              <a:endParaRPr lang="en-US" sz="54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xmlns="" id="{7F5DC7E4-3B8B-4AB4-BF84-7A3EA972DDDF}"/>
              </a:ext>
            </a:extLst>
          </p:cNvPr>
          <p:cNvSpPr/>
          <p:nvPr/>
        </p:nvSpPr>
        <p:spPr>
          <a:xfrm>
            <a:off x="9463500" y="1895643"/>
            <a:ext cx="2683748"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Bình thường</a:t>
            </a:r>
            <a:endParaRPr lang="en-US" sz="3200"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xmlns="" id="{FE120D4D-EFA9-4B09-B1C9-7C36BF8C2B90}"/>
              </a:ext>
            </a:extLst>
          </p:cNvPr>
          <p:cNvSpPr/>
          <p:nvPr/>
        </p:nvSpPr>
        <p:spPr>
          <a:xfrm>
            <a:off x="13377539" y="1895642"/>
            <a:ext cx="934871"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Tốt </a:t>
            </a:r>
            <a:endParaRPr lang="en-US" sz="3200"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xmlns="" id="{9FD27FF2-7726-4FF7-80FA-4D2EB1C7301C}"/>
              </a:ext>
            </a:extLst>
          </p:cNvPr>
          <p:cNvSpPr/>
          <p:nvPr/>
        </p:nvSpPr>
        <p:spPr>
          <a:xfrm>
            <a:off x="15480651" y="1886387"/>
            <a:ext cx="1595309" cy="584775"/>
          </a:xfrm>
          <a:prstGeom prst="rect">
            <a:avLst/>
          </a:prstGeom>
        </p:spPr>
        <p:txBody>
          <a:bodyPr wrap="none">
            <a:spAutoFit/>
          </a:bodyPr>
          <a:lstStyle/>
          <a:p>
            <a:r>
              <a:rPr lang="vi-VN" sz="3200" b="1">
                <a:solidFill>
                  <a:srgbClr val="004800"/>
                </a:solidFill>
                <a:ea typeface="Tahoma" panose="020B0604030504040204" pitchFamily="34" charset="0"/>
                <a:cs typeface="Tahoma" panose="020B0604030504040204" pitchFamily="34" charset="0"/>
              </a:rPr>
              <a:t>Rất tốt </a:t>
            </a:r>
            <a:endParaRPr lang="en-US" sz="3200" dirty="0">
              <a:solidFill>
                <a:srgbClr val="004800"/>
              </a:solidFill>
              <a:ea typeface="Tahoma" panose="020B0604030504040204" pitchFamily="34" charset="0"/>
              <a:cs typeface="Tahoma" panose="020B0604030504040204" pitchFamily="34" charset="0"/>
            </a:endParaRPr>
          </a:p>
        </p:txBody>
      </p:sp>
      <p:grpSp>
        <p:nvGrpSpPr>
          <p:cNvPr id="48" name="Group 47">
            <a:extLst>
              <a:ext uri="{FF2B5EF4-FFF2-40B4-BE49-F238E27FC236}">
                <a16:creationId xmlns:a16="http://schemas.microsoft.com/office/drawing/2014/main" xmlns="" id="{9C331FA1-CD11-4D70-8E6C-427496B746E1}"/>
              </a:ext>
            </a:extLst>
          </p:cNvPr>
          <p:cNvGrpSpPr/>
          <p:nvPr/>
        </p:nvGrpSpPr>
        <p:grpSpPr>
          <a:xfrm>
            <a:off x="9765651" y="2676832"/>
            <a:ext cx="1783784" cy="1920998"/>
            <a:chOff x="10210800" y="3592444"/>
            <a:chExt cx="1783784" cy="1920998"/>
          </a:xfrm>
        </p:grpSpPr>
        <p:pic>
          <p:nvPicPr>
            <p:cNvPr id="4098" name="Picture 2" descr="Star Cartoon Images, Stock Photos &amp;amp; Vectors | Shutterstock">
              <a:extLst>
                <a:ext uri="{FF2B5EF4-FFF2-40B4-BE49-F238E27FC236}">
                  <a16:creationId xmlns:a16="http://schemas.microsoft.com/office/drawing/2014/main" xmlns="" id="{A54E4E77-ABC2-41F7-B883-9EAA10138420}"/>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xmlns="" id="{512077EE-447D-484A-845F-410C64835F4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1" name="Group 50">
            <a:extLst>
              <a:ext uri="{FF2B5EF4-FFF2-40B4-BE49-F238E27FC236}">
                <a16:creationId xmlns:a16="http://schemas.microsoft.com/office/drawing/2014/main" xmlns="" id="{7E4A3909-DC67-4532-8897-7B560E609957}"/>
              </a:ext>
            </a:extLst>
          </p:cNvPr>
          <p:cNvGrpSpPr/>
          <p:nvPr/>
        </p:nvGrpSpPr>
        <p:grpSpPr>
          <a:xfrm>
            <a:off x="12953082" y="2661971"/>
            <a:ext cx="1783784" cy="1920998"/>
            <a:chOff x="10210800" y="3592444"/>
            <a:chExt cx="1783784" cy="1920998"/>
          </a:xfrm>
        </p:grpSpPr>
        <p:pic>
          <p:nvPicPr>
            <p:cNvPr id="52" name="Picture 2" descr="Star Cartoon Images, Stock Photos &amp;amp; Vectors | Shutterstock">
              <a:extLst>
                <a:ext uri="{FF2B5EF4-FFF2-40B4-BE49-F238E27FC236}">
                  <a16:creationId xmlns:a16="http://schemas.microsoft.com/office/drawing/2014/main" xmlns="" id="{6053EBE6-087D-42CD-9EF3-6D7F4CD47401}"/>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xmlns="" id="{15514C78-236C-47C1-AE1C-88D667A18F22}"/>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4" name="Group 53">
            <a:extLst>
              <a:ext uri="{FF2B5EF4-FFF2-40B4-BE49-F238E27FC236}">
                <a16:creationId xmlns:a16="http://schemas.microsoft.com/office/drawing/2014/main" xmlns="" id="{B16A1C8C-3154-4CB2-8716-34A82C4A4B0D}"/>
              </a:ext>
            </a:extLst>
          </p:cNvPr>
          <p:cNvGrpSpPr/>
          <p:nvPr/>
        </p:nvGrpSpPr>
        <p:grpSpPr>
          <a:xfrm>
            <a:off x="15386413" y="2703888"/>
            <a:ext cx="1783784" cy="1920998"/>
            <a:chOff x="10210800" y="3592444"/>
            <a:chExt cx="1783784" cy="1920998"/>
          </a:xfrm>
        </p:grpSpPr>
        <p:pic>
          <p:nvPicPr>
            <p:cNvPr id="55" name="Picture 2" descr="Star Cartoon Images, Stock Photos &amp;amp; Vectors | Shutterstock">
              <a:extLst>
                <a:ext uri="{FF2B5EF4-FFF2-40B4-BE49-F238E27FC236}">
                  <a16:creationId xmlns:a16="http://schemas.microsoft.com/office/drawing/2014/main" xmlns="" id="{9F282869-F25D-4555-9D06-890AE5BD483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xmlns="" id="{ADE7BAFA-6AF1-4120-B9D5-499629B24A7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7" name="Group 56">
            <a:extLst>
              <a:ext uri="{FF2B5EF4-FFF2-40B4-BE49-F238E27FC236}">
                <a16:creationId xmlns:a16="http://schemas.microsoft.com/office/drawing/2014/main" xmlns="" id="{B8881F62-49B3-42DD-A016-E91241AA3D64}"/>
              </a:ext>
            </a:extLst>
          </p:cNvPr>
          <p:cNvGrpSpPr/>
          <p:nvPr/>
        </p:nvGrpSpPr>
        <p:grpSpPr>
          <a:xfrm>
            <a:off x="9773429" y="4678912"/>
            <a:ext cx="1783784" cy="1920998"/>
            <a:chOff x="10210800" y="3592444"/>
            <a:chExt cx="1783784" cy="1920998"/>
          </a:xfrm>
        </p:grpSpPr>
        <p:pic>
          <p:nvPicPr>
            <p:cNvPr id="58" name="Picture 2" descr="Star Cartoon Images, Stock Photos &amp;amp; Vectors | Shutterstock">
              <a:extLst>
                <a:ext uri="{FF2B5EF4-FFF2-40B4-BE49-F238E27FC236}">
                  <a16:creationId xmlns:a16="http://schemas.microsoft.com/office/drawing/2014/main" xmlns="" id="{1FD59893-6355-4427-941B-441B57EDE55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xmlns="" id="{AF28AC2B-A3EA-4BC3-9989-BEE2BF01612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0" name="Group 59">
            <a:extLst>
              <a:ext uri="{FF2B5EF4-FFF2-40B4-BE49-F238E27FC236}">
                <a16:creationId xmlns:a16="http://schemas.microsoft.com/office/drawing/2014/main" xmlns="" id="{66AFCC15-4EC4-478C-A657-58BE6DFA865B}"/>
              </a:ext>
            </a:extLst>
          </p:cNvPr>
          <p:cNvGrpSpPr/>
          <p:nvPr/>
        </p:nvGrpSpPr>
        <p:grpSpPr>
          <a:xfrm>
            <a:off x="12960860" y="4664051"/>
            <a:ext cx="1783784" cy="1920998"/>
            <a:chOff x="10210800" y="3592444"/>
            <a:chExt cx="1783784" cy="1920998"/>
          </a:xfrm>
        </p:grpSpPr>
        <p:pic>
          <p:nvPicPr>
            <p:cNvPr id="61" name="Picture 2" descr="Star Cartoon Images, Stock Photos &amp;amp; Vectors | Shutterstock">
              <a:extLst>
                <a:ext uri="{FF2B5EF4-FFF2-40B4-BE49-F238E27FC236}">
                  <a16:creationId xmlns:a16="http://schemas.microsoft.com/office/drawing/2014/main" xmlns="" id="{BEF55917-47D1-44A7-9A4E-E2F45A3BC448}"/>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xmlns="" id="{88DF7847-1700-47FA-96D7-0A945D481307}"/>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3" name="Group 62">
            <a:extLst>
              <a:ext uri="{FF2B5EF4-FFF2-40B4-BE49-F238E27FC236}">
                <a16:creationId xmlns:a16="http://schemas.microsoft.com/office/drawing/2014/main" xmlns="" id="{57401E51-D1A9-47E7-A43B-4E4B3C26DA26}"/>
              </a:ext>
            </a:extLst>
          </p:cNvPr>
          <p:cNvGrpSpPr/>
          <p:nvPr/>
        </p:nvGrpSpPr>
        <p:grpSpPr>
          <a:xfrm>
            <a:off x="15394191" y="4705968"/>
            <a:ext cx="1783784" cy="1920998"/>
            <a:chOff x="10210800" y="3592444"/>
            <a:chExt cx="1783784" cy="1920998"/>
          </a:xfrm>
        </p:grpSpPr>
        <p:pic>
          <p:nvPicPr>
            <p:cNvPr id="64" name="Picture 2" descr="Star Cartoon Images, Stock Photos &amp;amp; Vectors | Shutterstock">
              <a:extLst>
                <a:ext uri="{FF2B5EF4-FFF2-40B4-BE49-F238E27FC236}">
                  <a16:creationId xmlns:a16="http://schemas.microsoft.com/office/drawing/2014/main" xmlns="" id="{6EC9B370-E587-44CB-9A1A-90A536C34B21}"/>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xmlns="" id="{928B1365-01D5-4E4C-9DC6-310CD3045F10}"/>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6" name="Group 65">
            <a:extLst>
              <a:ext uri="{FF2B5EF4-FFF2-40B4-BE49-F238E27FC236}">
                <a16:creationId xmlns:a16="http://schemas.microsoft.com/office/drawing/2014/main" xmlns="" id="{61BDE017-AF9E-4997-81AF-6111FD47D7C4}"/>
              </a:ext>
            </a:extLst>
          </p:cNvPr>
          <p:cNvGrpSpPr/>
          <p:nvPr/>
        </p:nvGrpSpPr>
        <p:grpSpPr>
          <a:xfrm>
            <a:off x="9765651" y="6377561"/>
            <a:ext cx="1783784" cy="1920998"/>
            <a:chOff x="10210800" y="3592444"/>
            <a:chExt cx="1783784" cy="1920998"/>
          </a:xfrm>
        </p:grpSpPr>
        <p:pic>
          <p:nvPicPr>
            <p:cNvPr id="67" name="Picture 2" descr="Star Cartoon Images, Stock Photos &amp;amp; Vectors | Shutterstock">
              <a:extLst>
                <a:ext uri="{FF2B5EF4-FFF2-40B4-BE49-F238E27FC236}">
                  <a16:creationId xmlns:a16="http://schemas.microsoft.com/office/drawing/2014/main" xmlns="" id="{9F1643E3-6162-452D-9C5B-7ACCE0C4581D}"/>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xmlns="" id="{4DF45F61-9AF9-4408-85C8-F5E4D929C7BB}"/>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xmlns="" id="{87F71627-E2AC-4F7E-A57E-56F5C36C34AE}"/>
              </a:ext>
            </a:extLst>
          </p:cNvPr>
          <p:cNvGrpSpPr/>
          <p:nvPr/>
        </p:nvGrpSpPr>
        <p:grpSpPr>
          <a:xfrm>
            <a:off x="12953082" y="6362700"/>
            <a:ext cx="1783784" cy="1920998"/>
            <a:chOff x="10210800" y="3592444"/>
            <a:chExt cx="1783784" cy="1920998"/>
          </a:xfrm>
        </p:grpSpPr>
        <p:pic>
          <p:nvPicPr>
            <p:cNvPr id="70" name="Picture 2" descr="Star Cartoon Images, Stock Photos &amp;amp; Vectors | Shutterstock">
              <a:extLst>
                <a:ext uri="{FF2B5EF4-FFF2-40B4-BE49-F238E27FC236}">
                  <a16:creationId xmlns:a16="http://schemas.microsoft.com/office/drawing/2014/main" xmlns="" id="{E0A6AC84-37AD-45AF-8335-6DECDC83E69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xmlns="" id="{7A782C99-41EC-4619-B7B6-B3196B5A82C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72" name="Group 71">
            <a:extLst>
              <a:ext uri="{FF2B5EF4-FFF2-40B4-BE49-F238E27FC236}">
                <a16:creationId xmlns:a16="http://schemas.microsoft.com/office/drawing/2014/main" xmlns="" id="{F4B1036E-42DA-40A9-82C3-DA5E5D77D562}"/>
              </a:ext>
            </a:extLst>
          </p:cNvPr>
          <p:cNvGrpSpPr/>
          <p:nvPr/>
        </p:nvGrpSpPr>
        <p:grpSpPr>
          <a:xfrm>
            <a:off x="15386413" y="6404617"/>
            <a:ext cx="1783784" cy="1920998"/>
            <a:chOff x="10210800" y="3592444"/>
            <a:chExt cx="1783784" cy="1920998"/>
          </a:xfrm>
        </p:grpSpPr>
        <p:pic>
          <p:nvPicPr>
            <p:cNvPr id="73" name="Picture 2" descr="Star Cartoon Images, Stock Photos &amp;amp; Vectors | Shutterstock">
              <a:extLst>
                <a:ext uri="{FF2B5EF4-FFF2-40B4-BE49-F238E27FC236}">
                  <a16:creationId xmlns:a16="http://schemas.microsoft.com/office/drawing/2014/main" xmlns="" id="{2455D045-15D8-450F-A65C-344AF1EABEA4}"/>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xmlns="" id="{D5ED379A-F4F3-407E-A0D7-CE973271801F}"/>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75" name="Group 74">
            <a:extLst>
              <a:ext uri="{FF2B5EF4-FFF2-40B4-BE49-F238E27FC236}">
                <a16:creationId xmlns:a16="http://schemas.microsoft.com/office/drawing/2014/main" xmlns="" id="{05251FEA-CF28-486F-84A3-DB2F6948D5F9}"/>
              </a:ext>
            </a:extLst>
          </p:cNvPr>
          <p:cNvGrpSpPr/>
          <p:nvPr/>
        </p:nvGrpSpPr>
        <p:grpSpPr>
          <a:xfrm>
            <a:off x="947923" y="8550141"/>
            <a:ext cx="7876579" cy="1063375"/>
            <a:chOff x="1285858" y="5901485"/>
            <a:chExt cx="7876579" cy="1063375"/>
          </a:xfrm>
        </p:grpSpPr>
        <p:pic>
          <p:nvPicPr>
            <p:cNvPr id="76" name="Picture 4">
              <a:extLst>
                <a:ext uri="{FF2B5EF4-FFF2-40B4-BE49-F238E27FC236}">
                  <a16:creationId xmlns:a16="http://schemas.microsoft.com/office/drawing/2014/main" xmlns="" id="{2F573A5C-6A15-4C97-8F5D-1912FF6A709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85858" y="5901485"/>
              <a:ext cx="1294722" cy="1016945"/>
            </a:xfrm>
            <a:prstGeom prst="rect">
              <a:avLst/>
            </a:prstGeom>
          </p:spPr>
        </p:pic>
        <p:sp>
          <p:nvSpPr>
            <p:cNvPr id="77" name="TextBox 5">
              <a:extLst>
                <a:ext uri="{FF2B5EF4-FFF2-40B4-BE49-F238E27FC236}">
                  <a16:creationId xmlns:a16="http://schemas.microsoft.com/office/drawing/2014/main" xmlns="" id="{2B6D9981-7149-4AE6-831B-DE4CA53F276D}"/>
                </a:ext>
              </a:extLst>
            </p:cNvPr>
            <p:cNvSpPr txBox="1"/>
            <p:nvPr/>
          </p:nvSpPr>
          <p:spPr>
            <a:xfrm>
              <a:off x="2736324" y="6072156"/>
              <a:ext cx="6426113" cy="779026"/>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3600" b="1">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endParaRPr lang="en-US" sz="36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xmlns="" id="{6FDCEFB7-2E5D-4D54-B989-D28E3F8EA899}"/>
                </a:ext>
              </a:extLst>
            </p:cNvPr>
            <p:cNvSpPr/>
            <p:nvPr/>
          </p:nvSpPr>
          <p:spPr>
            <a:xfrm>
              <a:off x="1648525" y="6041530"/>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4</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79" name="Group 78">
            <a:extLst>
              <a:ext uri="{FF2B5EF4-FFF2-40B4-BE49-F238E27FC236}">
                <a16:creationId xmlns:a16="http://schemas.microsoft.com/office/drawing/2014/main" xmlns="" id="{E5A475A4-81E1-4C00-9619-4C559F2CE5A4}"/>
              </a:ext>
            </a:extLst>
          </p:cNvPr>
          <p:cNvGrpSpPr/>
          <p:nvPr/>
        </p:nvGrpSpPr>
        <p:grpSpPr>
          <a:xfrm>
            <a:off x="9786194" y="8039277"/>
            <a:ext cx="1783784" cy="1920998"/>
            <a:chOff x="10210800" y="3592444"/>
            <a:chExt cx="1783784" cy="1920998"/>
          </a:xfrm>
        </p:grpSpPr>
        <p:pic>
          <p:nvPicPr>
            <p:cNvPr id="80" name="Picture 2" descr="Star Cartoon Images, Stock Photos &amp;amp; Vectors | Shutterstock">
              <a:extLst>
                <a:ext uri="{FF2B5EF4-FFF2-40B4-BE49-F238E27FC236}">
                  <a16:creationId xmlns:a16="http://schemas.microsoft.com/office/drawing/2014/main" xmlns="" id="{4C5C4EA2-42F8-4E1E-822A-8531AE109EF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xmlns="" id="{18FF27BC-A8D2-41C6-BCA9-DA80273C3398}"/>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82" name="Group 81">
            <a:extLst>
              <a:ext uri="{FF2B5EF4-FFF2-40B4-BE49-F238E27FC236}">
                <a16:creationId xmlns:a16="http://schemas.microsoft.com/office/drawing/2014/main" xmlns="" id="{7E0D92C4-E3A7-4A3B-9824-1ABA2BF20001}"/>
              </a:ext>
            </a:extLst>
          </p:cNvPr>
          <p:cNvGrpSpPr/>
          <p:nvPr/>
        </p:nvGrpSpPr>
        <p:grpSpPr>
          <a:xfrm>
            <a:off x="12973625" y="8024416"/>
            <a:ext cx="1783784" cy="1920998"/>
            <a:chOff x="10210800" y="3592444"/>
            <a:chExt cx="1783784" cy="1920998"/>
          </a:xfrm>
        </p:grpSpPr>
        <p:pic>
          <p:nvPicPr>
            <p:cNvPr id="83" name="Picture 2" descr="Star Cartoon Images, Stock Photos &amp;amp; Vectors | Shutterstock">
              <a:extLst>
                <a:ext uri="{FF2B5EF4-FFF2-40B4-BE49-F238E27FC236}">
                  <a16:creationId xmlns:a16="http://schemas.microsoft.com/office/drawing/2014/main" xmlns="" id="{42D96DA4-BF35-4726-846C-41001BE85BF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xmlns="" id="{D12755B5-5AD5-424D-8FD9-3C2489DF6387}"/>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85" name="Group 84">
            <a:extLst>
              <a:ext uri="{FF2B5EF4-FFF2-40B4-BE49-F238E27FC236}">
                <a16:creationId xmlns:a16="http://schemas.microsoft.com/office/drawing/2014/main" xmlns="" id="{CA366431-2375-41CE-880C-47BAB1375165}"/>
              </a:ext>
            </a:extLst>
          </p:cNvPr>
          <p:cNvGrpSpPr/>
          <p:nvPr/>
        </p:nvGrpSpPr>
        <p:grpSpPr>
          <a:xfrm>
            <a:off x="15406956" y="8066333"/>
            <a:ext cx="1783784" cy="1920998"/>
            <a:chOff x="10210800" y="3592444"/>
            <a:chExt cx="1783784" cy="1920998"/>
          </a:xfrm>
        </p:grpSpPr>
        <p:pic>
          <p:nvPicPr>
            <p:cNvPr id="86" name="Picture 2" descr="Star Cartoon Images, Stock Photos &amp;amp; Vectors | Shutterstock">
              <a:extLst>
                <a:ext uri="{FF2B5EF4-FFF2-40B4-BE49-F238E27FC236}">
                  <a16:creationId xmlns:a16="http://schemas.microsoft.com/office/drawing/2014/main" xmlns="" id="{522A73D6-4E0B-4DA6-B1A9-8EB2CD09D3A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xmlns="" id="{01B3083A-DA62-4EFB-99C6-339F213389F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2194403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1000"/>
                                        <p:tgtEl>
                                          <p:spTgt spid="75"/>
                                        </p:tgtEl>
                                      </p:cBhvr>
                                    </p:animEffect>
                                    <p:anim calcmode="lin" valueType="num">
                                      <p:cBhvr>
                                        <p:cTn id="34" dur="1000" fill="hold"/>
                                        <p:tgtEl>
                                          <p:spTgt spid="75"/>
                                        </p:tgtEl>
                                        <p:attrNameLst>
                                          <p:attrName>ppt_x</p:attrName>
                                        </p:attrNameLst>
                                      </p:cBhvr>
                                      <p:tavLst>
                                        <p:tav tm="0">
                                          <p:val>
                                            <p:strVal val="#ppt_x"/>
                                          </p:val>
                                        </p:tav>
                                        <p:tav tm="100000">
                                          <p:val>
                                            <p:strVal val="#ppt_x"/>
                                          </p:val>
                                        </p:tav>
                                      </p:tavLst>
                                    </p:anim>
                                    <p:anim calcmode="lin" valueType="num">
                                      <p:cBhvr>
                                        <p:cTn id="3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par>
                                <p:cTn id="52" presetID="10" presetClass="entr" presetSubtype="0"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par>
                                <p:cTn id="55" presetID="10" presetClass="entr" presetSubtype="0"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500"/>
                                        <p:tgtEl>
                                          <p:spTgt spid="72"/>
                                        </p:tgtEl>
                                      </p:cBhvr>
                                    </p:animEffect>
                                  </p:childTnLst>
                                </p:cTn>
                              </p:par>
                              <p:par>
                                <p:cTn id="58" presetID="10" presetClass="entr" presetSubtype="0" fill="hold"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par>
                                <p:cTn id="61" presetID="10"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10" presetClass="entr" presetSubtype="0" fill="hold"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10"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par>
                                <p:cTn id="70" presetID="10" presetClass="entr" presetSubtype="0"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par>
                                <p:cTn id="73" presetID="10" presetClass="entr" presetSubtype="0"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10" presetClass="entr" presetSubtype="0" fill="hold"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par>
                                <p:cTn id="79" presetID="10" presetClass="entr" presetSubtype="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nodeType="withEffect">
                                  <p:stCondLst>
                                    <p:cond delay="0"/>
                                  </p:stCondLst>
                                  <p:childTnLst>
                                    <p:set>
                                      <p:cBhvr>
                                        <p:cTn id="83" dur="1" fill="hold">
                                          <p:stCondLst>
                                            <p:cond delay="0"/>
                                          </p:stCondLst>
                                        </p:cTn>
                                        <p:tgtEl>
                                          <p:spTgt spid="85"/>
                                        </p:tgtEl>
                                        <p:attrNameLst>
                                          <p:attrName>style.visibility</p:attrName>
                                        </p:attrNameLst>
                                      </p:cBhvr>
                                      <p:to>
                                        <p:strVal val="visible"/>
                                      </p:to>
                                    </p:set>
                                    <p:animEffect transition="in" filter="fade">
                                      <p:cBhvr>
                                        <p:cTn id="8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24370"/>
          <a:stretch>
            <a:fillRect/>
          </a:stretch>
        </p:blipFill>
        <p:spPr>
          <a:xfrm>
            <a:off x="-487680" y="-53340"/>
            <a:ext cx="18288000" cy="11597640"/>
          </a:xfrm>
          <a:prstGeom prst="rect">
            <a:avLst/>
          </a:prstGeom>
        </p:spPr>
      </p:pic>
      <p:pic>
        <p:nvPicPr>
          <p:cNvPr id="3" name="Picture 3"/>
          <p:cNvPicPr>
            <a:picLocks noChangeAspect="1"/>
          </p:cNvPicPr>
          <p:nvPr/>
        </p:nvPicPr>
        <p:blipFill>
          <a:blip r:embed="rId3"/>
          <a:srcRect l="79577"/>
          <a:stretch>
            <a:fillRect/>
          </a:stretch>
        </p:blipFill>
        <p:spPr>
          <a:xfrm>
            <a:off x="10742559" y="-17812"/>
            <a:ext cx="7545441" cy="15717702"/>
          </a:xfrm>
          <a:prstGeom prst="rect">
            <a:avLst/>
          </a:prstGeom>
        </p:spPr>
      </p:pic>
      <p:pic>
        <p:nvPicPr>
          <p:cNvPr id="7" name="Picture 7"/>
          <p:cNvPicPr>
            <a:picLocks noChangeAspect="1"/>
          </p:cNvPicPr>
          <p:nvPr/>
        </p:nvPicPr>
        <p:blipFill>
          <a:blip r:embed="rId4">
            <a:alphaModFix amt="37000"/>
          </a:blip>
          <a:srcRect r="23890" b="21873"/>
          <a:stretch>
            <a:fillRect/>
          </a:stretch>
        </p:blipFill>
        <p:spPr>
          <a:xfrm>
            <a:off x="13639800" y="8939745"/>
            <a:ext cx="4853756" cy="1513409"/>
          </a:xfrm>
          <a:prstGeom prst="rect">
            <a:avLst/>
          </a:prstGeom>
        </p:spPr>
      </p:pic>
      <p:sp>
        <p:nvSpPr>
          <p:cNvPr id="42" name="Rectangle 41">
            <a:extLst>
              <a:ext uri="{FF2B5EF4-FFF2-40B4-BE49-F238E27FC236}">
                <a16:creationId xmlns:a16="http://schemas.microsoft.com/office/drawing/2014/main" xmlns="" id="{2C57FAAA-B830-49DF-85FC-F8C1A722B973}"/>
              </a:ext>
            </a:extLst>
          </p:cNvPr>
          <p:cNvSpPr/>
          <p:nvPr/>
        </p:nvSpPr>
        <p:spPr>
          <a:xfrm>
            <a:off x="454739" y="1514894"/>
            <a:ext cx="17678400" cy="8894743"/>
          </a:xfrm>
          <a:prstGeom prst="rect">
            <a:avLst/>
          </a:prstGeom>
        </p:spPr>
        <p:txBody>
          <a:bodyPr wrap="square">
            <a:spAutoFit/>
          </a:bodyPr>
          <a:lstStyle/>
          <a:p>
            <a:pPr algn="just"/>
            <a:r>
              <a:rPr lang="vi-VN" sz="4400" dirty="0">
                <a:solidFill>
                  <a:srgbClr val="000000"/>
                </a:solidFill>
                <a:latin typeface="Calibri" panose="020F0502020204030204" pitchFamily="34" charset="0"/>
                <a:cs typeface="Calibri" panose="020F0502020204030204" pitchFamily="34" charset="0"/>
              </a:rPr>
              <a:t>     Già Rok xoa tay lên vết chém, khen:</a:t>
            </a:r>
          </a:p>
          <a:p>
            <a:pPr algn="just"/>
            <a:r>
              <a:rPr lang="vi-VN" sz="4400" dirty="0">
                <a:solidFill>
                  <a:srgbClr val="000000"/>
                </a:solidFill>
                <a:latin typeface="Calibri" panose="020F0502020204030204" pitchFamily="34" charset="0"/>
                <a:cs typeface="Calibri" panose="020F0502020204030204" pitchFamily="34" charset="0"/>
              </a:rPr>
              <a:t>- Tốt cái bụng đó, cô giáo ạ!</a:t>
            </a:r>
          </a:p>
          <a:p>
            <a:pPr algn="just"/>
            <a:r>
              <a:rPr lang="vi-VN" sz="4400" dirty="0">
                <a:solidFill>
                  <a:srgbClr val="000000"/>
                </a:solidFill>
                <a:latin typeface="Calibri" panose="020F0502020204030204" pitchFamily="34" charset="0"/>
                <a:cs typeface="Calibri" panose="020F0502020204030204" pitchFamily="34" charset="0"/>
              </a:rPr>
              <a:t>     Rồi giọng già vui hẳn lên:</a:t>
            </a:r>
          </a:p>
          <a:p>
            <a:pPr algn="just"/>
            <a:r>
              <a:rPr lang="vi-VN" sz="4400" dirty="0">
                <a:solidFill>
                  <a:srgbClr val="000000"/>
                </a:solidFill>
                <a:latin typeface="Calibri" panose="020F0502020204030204" pitchFamily="34" charset="0"/>
                <a:cs typeface="Calibri" panose="020F0502020204030204" pitchFamily="34" charset="0"/>
              </a:rPr>
              <a:t>- Bây giờ cho người già xem cái chữ của cô giáo đi!</a:t>
            </a:r>
          </a:p>
          <a:p>
            <a:pPr algn="just"/>
            <a:r>
              <a:rPr lang="vi-VN" sz="4400" dirty="0">
                <a:solidFill>
                  <a:srgbClr val="000000"/>
                </a:solidFill>
                <a:latin typeface="Calibri" panose="020F0502020204030204" pitchFamily="34" charset="0"/>
                <a:cs typeface="Calibri" panose="020F0502020204030204" pitchFamily="34" charset="0"/>
              </a:rPr>
              <a:t>     Bao nhiêu tiếng người cùng ùa theo:</a:t>
            </a:r>
          </a:p>
          <a:p>
            <a:pPr algn="just"/>
            <a:r>
              <a:rPr lang="vi-VN" sz="4400" dirty="0">
                <a:solidFill>
                  <a:srgbClr val="000000"/>
                </a:solidFill>
                <a:latin typeface="Calibri" panose="020F0502020204030204" pitchFamily="34" charset="0"/>
                <a:cs typeface="Calibri" panose="020F0502020204030204" pitchFamily="34" charset="0"/>
              </a:rPr>
              <a:t>- Phải đấy! Cô giáo cho lũ làng xem cái chữ nào!</a:t>
            </a:r>
          </a:p>
          <a:p>
            <a:pPr algn="just"/>
            <a:r>
              <a:rPr lang="vi-VN" sz="4400" dirty="0">
                <a:solidFill>
                  <a:srgbClr val="000000"/>
                </a:solidFill>
                <a:latin typeface="Calibri" panose="020F0502020204030204" pitchFamily="34" charset="0"/>
                <a:cs typeface="Calibri" panose="020F0502020204030204" pitchFamily="34" charset="0"/>
              </a:rPr>
              <a:t>     Y Hoa lấy trong gùi ra một trang giấy, trải lên sàn nhà. Mọi người im phăng phắc. Y Hoa nghe thấy rõ cả tiếng </a:t>
            </a:r>
            <a:r>
              <a:rPr lang="vi-VN" sz="4400" dirty="0" smtClean="0">
                <a:solidFill>
                  <a:srgbClr val="000000"/>
                </a:solidFill>
                <a:latin typeface="Calibri" panose="020F0502020204030204" pitchFamily="34" charset="0"/>
                <a:cs typeface="Calibri" panose="020F0502020204030204" pitchFamily="34" charset="0"/>
              </a:rPr>
              <a:t>đập </a:t>
            </a:r>
            <a:r>
              <a:rPr lang="vi-VN" sz="4400" dirty="0">
                <a:solidFill>
                  <a:srgbClr val="000000"/>
                </a:solidFill>
                <a:latin typeface="Calibri" panose="020F0502020204030204" pitchFamily="34" charset="0"/>
                <a:cs typeface="Calibri" panose="020F0502020204030204" pitchFamily="34" charset="0"/>
              </a:rPr>
              <a:t>trong lồng ngực mình. Quỳ hai gối lên sàn, cô giáo viết thật to, thật đậm hai chữ: “Bác Hồ”. Y Hoa viết xong, bỗng bao nhiêu tiếng cùng hò reo:</a:t>
            </a:r>
          </a:p>
          <a:p>
            <a:pPr algn="just"/>
            <a:r>
              <a:rPr lang="vi-VN" sz="4400" dirty="0">
                <a:solidFill>
                  <a:srgbClr val="000000"/>
                </a:solidFill>
                <a:latin typeface="Calibri" panose="020F0502020204030204" pitchFamily="34" charset="0"/>
                <a:cs typeface="Calibri" panose="020F0502020204030204" pitchFamily="34" charset="0"/>
              </a:rPr>
              <a:t>- Ôi</a:t>
            </a:r>
            <a:r>
              <a:rPr lang="en-US" sz="4400" dirty="0">
                <a:solidFill>
                  <a:srgbClr val="000000"/>
                </a:solidFill>
                <a:latin typeface="Calibri" panose="020F0502020204030204" pitchFamily="34" charset="0"/>
                <a:cs typeface="Calibri" panose="020F0502020204030204" pitchFamily="34" charset="0"/>
              </a:rPr>
              <a:t>, c</a:t>
            </a:r>
            <a:r>
              <a:rPr lang="vi-VN" sz="4400" dirty="0">
                <a:solidFill>
                  <a:srgbClr val="000000"/>
                </a:solidFill>
                <a:latin typeface="Calibri" panose="020F0502020204030204" pitchFamily="34" charset="0"/>
                <a:cs typeface="Calibri" panose="020F0502020204030204" pitchFamily="34" charset="0"/>
              </a:rPr>
              <a:t>hữ cô giáo này! Nhìn kìa!</a:t>
            </a:r>
          </a:p>
          <a:p>
            <a:pPr algn="just"/>
            <a:r>
              <a:rPr lang="vi-VN" sz="4400" dirty="0">
                <a:solidFill>
                  <a:srgbClr val="000000"/>
                </a:solidFill>
                <a:latin typeface="Calibri" panose="020F0502020204030204" pitchFamily="34" charset="0"/>
                <a:cs typeface="Calibri" panose="020F0502020204030204" pitchFamily="34" charset="0"/>
              </a:rPr>
              <a:t>- A, chữ, chữ cô giáo!</a:t>
            </a:r>
          </a:p>
          <a:p>
            <a:pPr algn="r"/>
            <a:r>
              <a:rPr lang="vi-VN" sz="4400" i="1" dirty="0">
                <a:solidFill>
                  <a:srgbClr val="000000"/>
                </a:solidFill>
                <a:latin typeface="Calibri" panose="020F0502020204030204" pitchFamily="34" charset="0"/>
                <a:cs typeface="Calibri" panose="020F0502020204030204" pitchFamily="34" charset="0"/>
              </a:rPr>
              <a:t>Theo</a:t>
            </a:r>
            <a:r>
              <a:rPr lang="vi-VN" sz="4400" dirty="0">
                <a:solidFill>
                  <a:srgbClr val="000000"/>
                </a:solidFill>
                <a:latin typeface="Calibri" panose="020F0502020204030204" pitchFamily="34" charset="0"/>
                <a:cs typeface="Calibri" panose="020F0502020204030204" pitchFamily="34" charset="0"/>
              </a:rPr>
              <a:t> </a:t>
            </a:r>
            <a:r>
              <a:rPr lang="vi-VN" sz="4400" b="1" dirty="0">
                <a:solidFill>
                  <a:srgbClr val="000000"/>
                </a:solidFill>
                <a:latin typeface="Calibri" panose="020F0502020204030204" pitchFamily="34" charset="0"/>
                <a:cs typeface="Calibri" panose="020F0502020204030204" pitchFamily="34" charset="0"/>
              </a:rPr>
              <a:t>HÀ ĐÌNH CẨN</a:t>
            </a:r>
            <a:endParaRPr lang="vi-VN" sz="4400" dirty="0">
              <a:solidFill>
                <a:srgbClr val="000000"/>
              </a:solidFill>
              <a:latin typeface="Calibri" panose="020F0502020204030204" pitchFamily="34" charset="0"/>
              <a:cs typeface="Calibri" panose="020F0502020204030204" pitchFamily="34" charset="0"/>
            </a:endParaRPr>
          </a:p>
        </p:txBody>
      </p:sp>
      <p:sp>
        <p:nvSpPr>
          <p:cNvPr id="8" name="Hexagon 7">
            <a:extLst>
              <a:ext uri="{FF2B5EF4-FFF2-40B4-BE49-F238E27FC236}">
                <a16:creationId xmlns:a16="http://schemas.microsoft.com/office/drawing/2014/main" xmlns="" id="{B89D396D-CD2D-420A-A537-59878F0DC0AF}"/>
              </a:ext>
            </a:extLst>
          </p:cNvPr>
          <p:cNvSpPr/>
          <p:nvPr/>
        </p:nvSpPr>
        <p:spPr>
          <a:xfrm>
            <a:off x="124381" y="1409700"/>
            <a:ext cx="988959" cy="833552"/>
          </a:xfrm>
          <a:prstGeom prst="hexagon">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t>3</a:t>
            </a:r>
            <a:endParaRPr lang="en-US" sz="4800" b="1" dirty="0"/>
          </a:p>
        </p:txBody>
      </p:sp>
      <p:sp>
        <p:nvSpPr>
          <p:cNvPr id="9" name="Hexagon 8">
            <a:extLst>
              <a:ext uri="{FF2B5EF4-FFF2-40B4-BE49-F238E27FC236}">
                <a16:creationId xmlns:a16="http://schemas.microsoft.com/office/drawing/2014/main" xmlns="" id="{21757D95-0EF9-400D-A204-AF8609FFD787}"/>
              </a:ext>
            </a:extLst>
          </p:cNvPr>
          <p:cNvSpPr/>
          <p:nvPr/>
        </p:nvSpPr>
        <p:spPr>
          <a:xfrm>
            <a:off x="124381" y="5492892"/>
            <a:ext cx="988959" cy="833552"/>
          </a:xfrm>
          <a:prstGeom prst="hexagon">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t>4</a:t>
            </a:r>
            <a:endParaRPr lang="en-US" sz="4800" b="1" dirty="0"/>
          </a:p>
        </p:txBody>
      </p:sp>
      <p:cxnSp>
        <p:nvCxnSpPr>
          <p:cNvPr id="5" name="Straight Connector 4">
            <a:extLst>
              <a:ext uri="{FF2B5EF4-FFF2-40B4-BE49-F238E27FC236}">
                <a16:creationId xmlns:a16="http://schemas.microsoft.com/office/drawing/2014/main" xmlns="" id="{34F41B4D-B9C6-470B-B502-28265FBD4730}"/>
              </a:ext>
            </a:extLst>
          </p:cNvPr>
          <p:cNvCxnSpPr/>
          <p:nvPr/>
        </p:nvCxnSpPr>
        <p:spPr>
          <a:xfrm>
            <a:off x="2971800" y="20955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2FBBE6B3-EE2C-4CB4-9C42-A85F467EB68A}"/>
              </a:ext>
            </a:extLst>
          </p:cNvPr>
          <p:cNvCxnSpPr/>
          <p:nvPr/>
        </p:nvCxnSpPr>
        <p:spPr>
          <a:xfrm>
            <a:off x="4191000" y="34671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E3991BB-1AE6-4E6A-B479-390C4459A5EC}"/>
              </a:ext>
            </a:extLst>
          </p:cNvPr>
          <p:cNvCxnSpPr>
            <a:cxnSpLocks/>
          </p:cNvCxnSpPr>
          <p:nvPr/>
        </p:nvCxnSpPr>
        <p:spPr>
          <a:xfrm>
            <a:off x="5791200" y="4152900"/>
            <a:ext cx="2743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1F17001-EDE3-499B-91E7-8293F3BD729A}"/>
              </a:ext>
            </a:extLst>
          </p:cNvPr>
          <p:cNvCxnSpPr>
            <a:cxnSpLocks/>
          </p:cNvCxnSpPr>
          <p:nvPr/>
        </p:nvCxnSpPr>
        <p:spPr>
          <a:xfrm>
            <a:off x="7620000" y="48387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55C761AC-99F2-4611-90F5-1BB902808A77}"/>
              </a:ext>
            </a:extLst>
          </p:cNvPr>
          <p:cNvCxnSpPr>
            <a:cxnSpLocks/>
          </p:cNvCxnSpPr>
          <p:nvPr/>
        </p:nvCxnSpPr>
        <p:spPr>
          <a:xfrm>
            <a:off x="838200" y="5492892"/>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B6A37829-311D-4528-84B8-0B6854D4C3B3}"/>
              </a:ext>
            </a:extLst>
          </p:cNvPr>
          <p:cNvCxnSpPr>
            <a:cxnSpLocks/>
          </p:cNvCxnSpPr>
          <p:nvPr/>
        </p:nvCxnSpPr>
        <p:spPr>
          <a:xfrm>
            <a:off x="7315200" y="5492892"/>
            <a:ext cx="381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A85C0F4-9AF3-4837-8429-FFC26181E200}"/>
              </a:ext>
            </a:extLst>
          </p:cNvPr>
          <p:cNvCxnSpPr>
            <a:cxnSpLocks/>
          </p:cNvCxnSpPr>
          <p:nvPr/>
        </p:nvCxnSpPr>
        <p:spPr>
          <a:xfrm>
            <a:off x="15867475" y="6210300"/>
            <a:ext cx="22656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155456C-4944-424C-A17E-3C27893EB51E}"/>
              </a:ext>
            </a:extLst>
          </p:cNvPr>
          <p:cNvCxnSpPr>
            <a:cxnSpLocks/>
          </p:cNvCxnSpPr>
          <p:nvPr/>
        </p:nvCxnSpPr>
        <p:spPr>
          <a:xfrm>
            <a:off x="487680" y="6819900"/>
            <a:ext cx="1188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92D8041C-F2A9-4CEF-81BD-E764BDD7692B}"/>
              </a:ext>
            </a:extLst>
          </p:cNvPr>
          <p:cNvCxnSpPr>
            <a:cxnSpLocks/>
          </p:cNvCxnSpPr>
          <p:nvPr/>
        </p:nvCxnSpPr>
        <p:spPr>
          <a:xfrm>
            <a:off x="7086600" y="6896100"/>
            <a:ext cx="2133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760EB144-5E41-4276-A617-B197591F3F5E}"/>
              </a:ext>
            </a:extLst>
          </p:cNvPr>
          <p:cNvCxnSpPr>
            <a:cxnSpLocks/>
          </p:cNvCxnSpPr>
          <p:nvPr/>
        </p:nvCxnSpPr>
        <p:spPr>
          <a:xfrm>
            <a:off x="6492240" y="7505700"/>
            <a:ext cx="5943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2E032BB2-CD92-4A2D-A506-2C75D57A00EC}"/>
              </a:ext>
            </a:extLst>
          </p:cNvPr>
          <p:cNvCxnSpPr>
            <a:cxnSpLocks/>
          </p:cNvCxnSpPr>
          <p:nvPr/>
        </p:nvCxnSpPr>
        <p:spPr>
          <a:xfrm>
            <a:off x="8534400" y="75819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181726B0-0F7F-413A-9801-9586BED951CF}"/>
              </a:ext>
            </a:extLst>
          </p:cNvPr>
          <p:cNvCxnSpPr>
            <a:cxnSpLocks/>
          </p:cNvCxnSpPr>
          <p:nvPr/>
        </p:nvCxnSpPr>
        <p:spPr>
          <a:xfrm>
            <a:off x="12039600" y="75819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C4D1D808-D2B2-4196-9029-FEFC0918DBE5}"/>
              </a:ext>
            </a:extLst>
          </p:cNvPr>
          <p:cNvCxnSpPr>
            <a:cxnSpLocks/>
          </p:cNvCxnSpPr>
          <p:nvPr/>
        </p:nvCxnSpPr>
        <p:spPr>
          <a:xfrm>
            <a:off x="6743700" y="8191500"/>
            <a:ext cx="1409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xmlns="" id="{9BCB15D5-225F-4218-BD06-B1D4DB9648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887" y="495289"/>
            <a:ext cx="12668586" cy="1018120"/>
          </a:xfrm>
          <a:prstGeom prst="rect">
            <a:avLst/>
          </a:prstGeom>
        </p:spPr>
      </p:pic>
    </p:spTree>
    <p:extLst>
      <p:ext uri="{BB962C8B-B14F-4D97-AF65-F5344CB8AC3E}">
        <p14:creationId xmlns:p14="http://schemas.microsoft.com/office/powerpoint/2010/main" val="19264873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2" presetClass="entr" presetSubtype="8"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par>
                                <p:cTn id="33" presetID="22" presetClass="entr" presetSubtype="8"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par>
                                <p:cTn id="36" presetID="22" presetClass="entr" presetSubtype="8"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par>
                                <p:cTn id="39" presetID="22" presetClass="entr" presetSubtype="8"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par>
                                <p:cTn id="42" presetID="22" presetClass="entr" presetSubtype="8"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par>
                                <p:cTn id="45" presetID="22" presetClass="entr" presetSubtype="8"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par>
                                <p:cTn id="48" presetID="22" presetClass="entr" presetSubtype="8"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par>
                                <p:cTn id="51" presetID="22" presetClass="entr" presetSubtype="8"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left)">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Free Vector | Interior design of modern coffee shop with flat design | Flat  design, Modern coffee shop, Interior design presentation">
            <a:extLst>
              <a:ext uri="{FF2B5EF4-FFF2-40B4-BE49-F238E27FC236}">
                <a16:creationId xmlns:a16="http://schemas.microsoft.com/office/drawing/2014/main" xmlns="" id="{33CDC183-E2C5-43BC-8DE7-74F4CEC560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284"/>
          <a:stretch/>
        </p:blipFill>
        <p:spPr bwMode="auto">
          <a:xfrm>
            <a:off x="0" y="0"/>
            <a:ext cx="18288000" cy="6057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ไอเดีย โลโก้ 52 รายการ ในปี 2021 | โลโก้, ผลไม้, ผลไม้เสียบไม้">
            <a:extLst>
              <a:ext uri="{FF2B5EF4-FFF2-40B4-BE49-F238E27FC236}">
                <a16:creationId xmlns:a16="http://schemas.microsoft.com/office/drawing/2014/main" xmlns="" id="{DB48AC20-4B6E-40E0-BE66-4D641E380E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000" b="95200" l="9585" r="89617">
                        <a14:foregroundMark x1="38818" y1="80200" x2="52077" y2="67200"/>
                        <a14:foregroundMark x1="52077" y1="67200" x2="52236" y2="67200"/>
                        <a14:foregroundMark x1="38179" y1="79800" x2="44569" y2="70600"/>
                        <a14:foregroundMark x1="53514" y1="74000" x2="60383" y2="78800"/>
                        <a14:foregroundMark x1="70185" y1="82681" x2="70288" y2="82200"/>
                        <a14:foregroundMark x1="58147" y1="9400" x2="58147" y2="9400"/>
                        <a14:foregroundMark x1="58147" y1="9400" x2="58147" y2="9400"/>
                        <a14:foregroundMark x1="58147" y1="9400" x2="58147" y2="9400"/>
                        <a14:foregroundMark x1="66294" y1="15000" x2="58626" y2="11600"/>
                        <a14:foregroundMark x1="58626" y1="11600" x2="55911" y2="9000"/>
                        <a14:foregroundMark x1="55591" y1="9000" x2="62620" y2="12200"/>
                        <a14:foregroundMark x1="64856" y1="12800" x2="68530" y2="17400"/>
                        <a14:backgroundMark x1="23802" y1="22600" x2="31629" y2="13000"/>
                        <a14:backgroundMark x1="31629" y1="13000" x2="39297" y2="8000"/>
                        <a14:backgroundMark x1="39297" y1="8000" x2="39457" y2="8000"/>
                        <a14:backgroundMark x1="44409" y1="5800" x2="53904" y2="8177"/>
                        <a14:backgroundMark x1="69661" y1="16288" x2="81949" y2="25400"/>
                        <a14:backgroundMark x1="74121" y1="16000" x2="67252" y2="8000"/>
                        <a14:backgroundMark x1="67252" y1="8000" x2="53834" y2="1200"/>
                        <a14:backgroundMark x1="53834" y1="1200" x2="46166" y2="200"/>
                        <a14:backgroundMark x1="38339" y1="8000" x2="45527" y2="6200"/>
                        <a14:backgroundMark x1="39457" y1="4400" x2="29872" y2="5200"/>
                        <a14:backgroundMark x1="15974" y1="28600" x2="24441" y2="25600"/>
                        <a14:backgroundMark x1="24441" y1="25600" x2="25719" y2="19800"/>
                        <a14:backgroundMark x1="78594" y1="31000" x2="79073" y2="20200"/>
                        <a14:backgroundMark x1="79073" y1="20200" x2="79073" y2="20200"/>
                        <a14:backgroundMark x1="70447" y1="77600" x2="70447" y2="77600"/>
                        <a14:backgroundMark x1="61502" y1="68200" x2="69649" y2="69200"/>
                        <a14:backgroundMark x1="69649" y1="69200" x2="77476" y2="67400"/>
                        <a14:backgroundMark x1="77476" y1="67400" x2="84345" y2="58400"/>
                        <a14:backgroundMark x1="84345" y1="58400" x2="86901" y2="52000"/>
                        <a14:backgroundMark x1="75719" y1="52400" x2="77476" y2="76200"/>
                        <a14:backgroundMark x1="70447" y1="76200" x2="78594" y2="74600"/>
                        <a14:backgroundMark x1="78594" y1="74600" x2="84185" y2="68200"/>
                        <a14:backgroundMark x1="66294" y1="89800" x2="76038" y2="76200"/>
                        <a14:backgroundMark x1="12620" y1="48600" x2="20607" y2="66800"/>
                        <a14:backgroundMark x1="20607" y1="66800" x2="26518" y2="73600"/>
                        <a14:backgroundMark x1="26518" y1="73600" x2="35942" y2="72800"/>
                        <a14:backgroundMark x1="35942" y1="72800" x2="30511" y2="89200"/>
                        <a14:backgroundMark x1="16773" y1="60800" x2="33706" y2="70800"/>
                        <a14:backgroundMark x1="33706" y1="70800" x2="23482" y2="82800"/>
                        <a14:backgroundMark x1="33866" y1="85600" x2="37540" y2="95000"/>
                        <a14:backgroundMark x1="37540" y1="95000" x2="46645" y2="96800"/>
                        <a14:backgroundMark x1="46645" y1="96800" x2="55591" y2="96200"/>
                        <a14:backgroundMark x1="55591" y1="96200" x2="60064" y2="96200"/>
                        <a14:backgroundMark x1="55112" y1="8000" x2="55112" y2="8000"/>
                      </a14:backgroundRemoval>
                    </a14:imgEffect>
                  </a14:imgLayer>
                </a14:imgProps>
              </a:ext>
              <a:ext uri="{28A0092B-C50C-407E-A947-70E740481C1C}">
                <a14:useLocalDpi xmlns:a14="http://schemas.microsoft.com/office/drawing/2010/main" val="0"/>
              </a:ext>
            </a:extLst>
          </a:blip>
          <a:srcRect/>
          <a:stretch>
            <a:fillRect/>
          </a:stretch>
        </p:blipFill>
        <p:spPr bwMode="auto">
          <a:xfrm>
            <a:off x="2101786" y="1686015"/>
            <a:ext cx="6133121" cy="48986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 Cute boy barista character in apron cartoon character  illustration">
            <a:extLst>
              <a:ext uri="{FF2B5EF4-FFF2-40B4-BE49-F238E27FC236}">
                <a16:creationId xmlns:a16="http://schemas.microsoft.com/office/drawing/2014/main" xmlns="" id="{9947A04D-9C81-4DFE-AD67-8D6CB10A804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600" b="94600" l="9585" r="89617">
                        <a14:foregroundMark x1="25319" y1="53859" x2="27796" y2="64800"/>
                        <a14:foregroundMark x1="27796" y1="64800" x2="35463" y2="71200"/>
                        <a14:foregroundMark x1="35463" y1="71200" x2="62620" y2="73200"/>
                        <a14:foregroundMark x1="62620" y1="73200" x2="67239" y2="70691"/>
                        <a14:foregroundMark x1="65955" y1="61506" x2="63419" y2="58000"/>
                        <a14:foregroundMark x1="63419" y1="58000" x2="53355" y2="57600"/>
                        <a14:foregroundMark x1="44913" y1="64860" x2="37540" y2="71200"/>
                        <a14:foregroundMark x1="53355" y1="57600" x2="47970" y2="62231"/>
                        <a14:foregroundMark x1="37540" y1="71200" x2="20447" y2="74800"/>
                        <a14:foregroundMark x1="20447" y1="74800" x2="15815" y2="70200"/>
                        <a14:foregroundMark x1="60703" y1="67800" x2="46486" y2="67800"/>
                        <a14:foregroundMark x1="68972" y1="80345" x2="65016" y2="89200"/>
                        <a14:foregroundMark x1="65016" y1="89200" x2="60943" y2="92918"/>
                        <a14:foregroundMark x1="24441" y1="48000" x2="24441" y2="48000"/>
                        <a14:foregroundMark x1="24441" y1="49800" x2="23003" y2="49800"/>
                        <a14:foregroundMark x1="23642" y1="48400" x2="23642" y2="47200"/>
                        <a14:foregroundMark x1="23642" y1="45600" x2="23642" y2="51800"/>
                        <a14:foregroundMark x1="23323" y1="50200" x2="21406" y2="49800"/>
                        <a14:foregroundMark x1="17412" y1="53400" x2="17412" y2="53400"/>
                        <a14:foregroundMark x1="17412" y1="53400" x2="17412" y2="53400"/>
                        <a14:foregroundMark x1="21086" y1="57200" x2="21086" y2="56000"/>
                        <a14:backgroundMark x1="52396" y1="8000" x2="44089" y2="7200"/>
                        <a14:backgroundMark x1="44089" y1="7200" x2="33706" y2="8600"/>
                        <a14:backgroundMark x1="33706" y1="8600" x2="27796" y2="17000"/>
                        <a14:backgroundMark x1="27796" y1="17000" x2="13419" y2="54800"/>
                        <a14:backgroundMark x1="32748" y1="50600" x2="21406" y2="14800"/>
                        <a14:backgroundMark x1="21406" y1="14800" x2="21086" y2="36000"/>
                        <a14:backgroundMark x1="21086" y1="36000" x2="17732" y2="49400"/>
                        <a14:backgroundMark x1="15132" y1="53400" x2="12141" y2="58000"/>
                        <a14:backgroundMark x1="17732" y1="49400" x2="15132" y2="53400"/>
                        <a14:backgroundMark x1="12141" y1="58000" x2="11342" y2="58400"/>
                        <a14:backgroundMark x1="36102" y1="49800" x2="26518" y2="49800"/>
                        <a14:backgroundMark x1="19209" y1="53400" x2="16773" y2="54600"/>
                        <a14:backgroundMark x1="20262" y1="52881" x2="19209" y2="53400"/>
                        <a14:backgroundMark x1="22458" y1="51800" x2="20290" y2="52868"/>
                        <a14:backgroundMark x1="16773" y1="54600" x2="14058" y2="57200"/>
                        <a14:backgroundMark x1="25719" y1="40200" x2="19968" y2="46200"/>
                        <a14:backgroundMark x1="19968" y1="46200" x2="19968" y2="46400"/>
                        <a14:backgroundMark x1="36102" y1="45600" x2="34026" y2="15200"/>
                        <a14:backgroundMark x1="49361" y1="5200" x2="60543" y2="5200"/>
                        <a14:backgroundMark x1="60543" y1="5200" x2="68051" y2="8200"/>
                        <a14:backgroundMark x1="68051" y1="8200" x2="69329" y2="9200"/>
                        <a14:backgroundMark x1="51278" y1="2600" x2="39617" y2="6000"/>
                        <a14:backgroundMark x1="85623" y1="41000" x2="83387" y2="60000"/>
                        <a14:backgroundMark x1="83387" y1="60000" x2="70927" y2="77400"/>
                        <a14:backgroundMark x1="70927" y1="77400" x2="72684" y2="82600"/>
                        <a14:backgroundMark x1="80351" y1="66800" x2="73003" y2="65600"/>
                        <a14:backgroundMark x1="73003" y1="65600" x2="70927" y2="65600"/>
                        <a14:backgroundMark x1="69010" y1="64800" x2="65655" y2="64800"/>
                        <a14:backgroundMark x1="67412" y1="64800" x2="71885" y2="73400"/>
                        <a14:backgroundMark x1="71885" y1="73400" x2="73323" y2="85800"/>
                        <a14:backgroundMark x1="73323" y1="85800" x2="72045" y2="88000"/>
                        <a14:backgroundMark x1="69010" y1="63400" x2="67732" y2="63400"/>
                        <a14:backgroundMark x1="68371" y1="63400" x2="66933" y2="64800"/>
                        <a14:backgroundMark x1="48083" y1="91000" x2="22364" y2="83400"/>
                        <a14:backgroundMark x1="59744" y1="91400" x2="53355" y2="96400"/>
                        <a14:backgroundMark x1="53355" y1="96400" x2="32748" y2="90200"/>
                        <a14:backgroundMark x1="46645" y1="79000" x2="19968" y2="82600"/>
                        <a14:backgroundMark x1="48083" y1="64400" x2="39617" y2="59400"/>
                        <a14:backgroundMark x1="48083" y1="63000" x2="48083" y2="63000"/>
                        <a14:backgroundMark x1="48083" y1="63000" x2="48083" y2="63000"/>
                        <a14:backgroundMark x1="48403" y1="63400" x2="46006" y2="61400"/>
                        <a14:backgroundMark x1="20925" y1="49441" x2="19649" y2="50200"/>
                        <a14:backgroundMark x1="25719" y1="55200" x2="25080" y2="526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747631" y="1562100"/>
            <a:ext cx="6863969" cy="54824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ee Vector | Interior design of modern coffee shop with flat design | Flat  design, Modern coffee shop, Interior design presentation">
            <a:extLst>
              <a:ext uri="{FF2B5EF4-FFF2-40B4-BE49-F238E27FC236}">
                <a16:creationId xmlns:a16="http://schemas.microsoft.com/office/drawing/2014/main" xmlns="" id="{05CEDEFB-527D-40D0-AC96-3CCA5011EE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716" b="8519"/>
          <a:stretch/>
        </p:blipFill>
        <p:spPr bwMode="auto">
          <a:xfrm>
            <a:off x="-30480" y="6057900"/>
            <a:ext cx="18288000" cy="42590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Folded Corner 5">
            <a:extLst>
              <a:ext uri="{FF2B5EF4-FFF2-40B4-BE49-F238E27FC236}">
                <a16:creationId xmlns:a16="http://schemas.microsoft.com/office/drawing/2014/main" xmlns="" id="{7FD20138-1524-4B67-8613-D3281E3A440D}"/>
              </a:ext>
            </a:extLst>
          </p:cNvPr>
          <p:cNvSpPr/>
          <p:nvPr/>
        </p:nvSpPr>
        <p:spPr>
          <a:xfrm flipH="1">
            <a:off x="480559" y="6434460"/>
            <a:ext cx="8208721" cy="2314039"/>
          </a:xfrm>
          <a:prstGeom prst="foldedCorner">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6000" dirty="0">
                <a:latin typeface="Calibri" panose="020F0502020204030204" pitchFamily="34" charset="0"/>
                <a:cs typeface="Calibri" panose="020F0502020204030204" pitchFamily="34" charset="0"/>
              </a:rPr>
              <a:t>1. Đọc đúng, trôi chảy; đọc diễn cảm câu chuyện.</a:t>
            </a:r>
            <a:endParaRPr lang="en-US" sz="6000" dirty="0">
              <a:latin typeface="Calibri" panose="020F0502020204030204" pitchFamily="34" charset="0"/>
              <a:cs typeface="Calibri" panose="020F0502020204030204" pitchFamily="34" charset="0"/>
            </a:endParaRPr>
          </a:p>
        </p:txBody>
      </p:sp>
      <p:sp>
        <p:nvSpPr>
          <p:cNvPr id="5" name="Rectangle: Folded Corner 4">
            <a:extLst>
              <a:ext uri="{FF2B5EF4-FFF2-40B4-BE49-F238E27FC236}">
                <a16:creationId xmlns:a16="http://schemas.microsoft.com/office/drawing/2014/main" xmlns="" id="{CE64B07C-F14C-4655-94E2-ED5E4E70A72F}"/>
              </a:ext>
            </a:extLst>
          </p:cNvPr>
          <p:cNvSpPr/>
          <p:nvPr/>
        </p:nvSpPr>
        <p:spPr>
          <a:xfrm>
            <a:off x="9295147" y="6434460"/>
            <a:ext cx="8920705" cy="2314039"/>
          </a:xfrm>
          <a:prstGeom prst="foldedCorner">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6000" dirty="0">
                <a:latin typeface="Calibri" panose="020F0502020204030204" pitchFamily="34" charset="0"/>
                <a:cs typeface="Calibri" panose="020F0502020204030204" pitchFamily="34" charset="0"/>
              </a:rPr>
              <a:t>2. Trình bày được nội dung, ý nghĩa của câu chuyện.</a:t>
            </a:r>
            <a:endParaRPr lang="en-US" sz="60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xmlns="" id="{6B161587-787A-4C1A-9AF3-AAA3856E3F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6970" y="460624"/>
            <a:ext cx="7059780" cy="1767993"/>
          </a:xfrm>
          <a:prstGeom prst="rect">
            <a:avLst/>
          </a:prstGeom>
        </p:spPr>
      </p:pic>
      <p:pic>
        <p:nvPicPr>
          <p:cNvPr id="2050" name="Picture 2" descr="About us - ArmyHaus">
            <a:extLst>
              <a:ext uri="{FF2B5EF4-FFF2-40B4-BE49-F238E27FC236}">
                <a16:creationId xmlns:a16="http://schemas.microsoft.com/office/drawing/2014/main" xmlns="" id="{54BABDA0-FE02-4DFE-A483-C72AD518B26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89" b="98222" l="5778" r="97778">
                        <a14:foregroundMark x1="61333" y1="24889" x2="38222" y2="16444"/>
                        <a14:foregroundMark x1="38222" y1="16444" x2="21778" y2="39556"/>
                        <a14:foregroundMark x1="21778" y1="39556" x2="37778" y2="64889"/>
                        <a14:foregroundMark x1="37778" y1="64889" x2="60000" y2="66222"/>
                        <a14:foregroundMark x1="60000" y1="66222" x2="71111" y2="42667"/>
                        <a14:foregroundMark x1="71111" y1="42667" x2="52000" y2="24889"/>
                        <a14:foregroundMark x1="52000" y1="24889" x2="26222" y2="31111"/>
                        <a14:foregroundMark x1="26222" y1="31111" x2="17333" y2="51556"/>
                        <a14:foregroundMark x1="17333" y1="51556" x2="16889" y2="78222"/>
                        <a14:foregroundMark x1="16889" y1="78222" x2="36000" y2="91111"/>
                        <a14:foregroundMark x1="36000" y1="91111" x2="60000" y2="91556"/>
                        <a14:foregroundMark x1="60000" y1="91556" x2="81333" y2="72889"/>
                        <a14:foregroundMark x1="81333" y1="72889" x2="84889" y2="47111"/>
                        <a14:foregroundMark x1="84889" y1="47111" x2="69778" y2="23556"/>
                        <a14:foregroundMark x1="69778" y1="23556" x2="46667" y2="16444"/>
                        <a14:foregroundMark x1="46667" y1="16444" x2="20889" y2="27556"/>
                        <a14:foregroundMark x1="20889" y1="27556" x2="9333" y2="55556"/>
                        <a14:foregroundMark x1="9333" y1="55556" x2="10222" y2="65333"/>
                        <a14:foregroundMark x1="21778" y1="38667" x2="51111" y2="54222"/>
                        <a14:foregroundMark x1="51111" y1="54222" x2="62667" y2="75556"/>
                        <a14:foregroundMark x1="62667" y1="75556" x2="85778" y2="70222"/>
                        <a14:foregroundMark x1="85778" y1="70222" x2="85778" y2="39556"/>
                        <a14:foregroundMark x1="87111" y1="21778" x2="92889" y2="47556"/>
                        <a14:foregroundMark x1="92889" y1="47556" x2="89778" y2="72000"/>
                        <a14:foregroundMark x1="89778" y1="72000" x2="62667" y2="91111"/>
                        <a14:foregroundMark x1="73333" y1="92000" x2="92000" y2="70222"/>
                        <a14:foregroundMark x1="92000" y1="70222" x2="98222" y2="41333"/>
                        <a14:foregroundMark x1="98222" y1="41333" x2="88000" y2="21778"/>
                        <a14:foregroundMark x1="88000" y1="21778" x2="65778" y2="9333"/>
                        <a14:foregroundMark x1="65778" y1="9333" x2="39111" y2="9778"/>
                        <a14:foregroundMark x1="39111" y1="9778" x2="20889" y2="26667"/>
                        <a14:foregroundMark x1="20889" y1="26667" x2="10222" y2="48444"/>
                        <a14:foregroundMark x1="10222" y1="48444" x2="5778" y2="76000"/>
                        <a14:foregroundMark x1="5778" y1="46222" x2="15111" y2="22667"/>
                        <a14:foregroundMark x1="15111" y1="22667" x2="37778" y2="8000"/>
                        <a14:foregroundMark x1="37778" y1="8000" x2="64000" y2="12000"/>
                        <a14:foregroundMark x1="64000" y1="12000" x2="69778" y2="16444"/>
                        <a14:foregroundMark x1="68889" y1="3556" x2="46667" y2="1333"/>
                        <a14:foregroundMark x1="46667" y1="1333" x2="36000" y2="3556"/>
                        <a14:foregroundMark x1="97778" y1="66222" x2="97778" y2="39556"/>
                        <a14:foregroundMark x1="36889" y1="96444" x2="55111" y2="98222"/>
                        <a14:foregroundMark x1="20000" y1="52444" x2="34667" y2="73778"/>
                        <a14:foregroundMark x1="34667" y1="73778" x2="84000" y2="28889"/>
                        <a14:foregroundMark x1="44444" y1="63111" x2="57333" y2="72889"/>
                        <a14:foregroundMark x1="40000" y1="67556" x2="40000" y2="84444"/>
                        <a14:foregroundMark x1="77333" y1="12000" x2="87111" y2="17333"/>
                      </a14:backgroundRemoval>
                    </a14:imgEffect>
                  </a14:imgLayer>
                </a14:imgProps>
              </a:ext>
              <a:ext uri="{28A0092B-C50C-407E-A947-70E740481C1C}">
                <a14:useLocalDpi xmlns:a14="http://schemas.microsoft.com/office/drawing/2010/main" val="0"/>
              </a:ext>
            </a:extLst>
          </a:blip>
          <a:srcRect/>
          <a:stretch>
            <a:fillRect/>
          </a:stretch>
        </p:blipFill>
        <p:spPr bwMode="auto">
          <a:xfrm>
            <a:off x="29609" y="5435380"/>
            <a:ext cx="1245039" cy="12450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bout us - ArmyHaus">
            <a:extLst>
              <a:ext uri="{FF2B5EF4-FFF2-40B4-BE49-F238E27FC236}">
                <a16:creationId xmlns:a16="http://schemas.microsoft.com/office/drawing/2014/main" xmlns="" id="{466A48C8-06B1-404A-840E-AB712DB425E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89" b="98222" l="5778" r="97778">
                        <a14:foregroundMark x1="61333" y1="24889" x2="38222" y2="16444"/>
                        <a14:foregroundMark x1="38222" y1="16444" x2="21778" y2="39556"/>
                        <a14:foregroundMark x1="21778" y1="39556" x2="37778" y2="64889"/>
                        <a14:foregroundMark x1="37778" y1="64889" x2="60000" y2="66222"/>
                        <a14:foregroundMark x1="60000" y1="66222" x2="71111" y2="42667"/>
                        <a14:foregroundMark x1="71111" y1="42667" x2="52000" y2="24889"/>
                        <a14:foregroundMark x1="52000" y1="24889" x2="26222" y2="31111"/>
                        <a14:foregroundMark x1="26222" y1="31111" x2="17333" y2="51556"/>
                        <a14:foregroundMark x1="17333" y1="51556" x2="16889" y2="78222"/>
                        <a14:foregroundMark x1="16889" y1="78222" x2="36000" y2="91111"/>
                        <a14:foregroundMark x1="36000" y1="91111" x2="60000" y2="91556"/>
                        <a14:foregroundMark x1="60000" y1="91556" x2="81333" y2="72889"/>
                        <a14:foregroundMark x1="81333" y1="72889" x2="84889" y2="47111"/>
                        <a14:foregroundMark x1="84889" y1="47111" x2="69778" y2="23556"/>
                        <a14:foregroundMark x1="69778" y1="23556" x2="46667" y2="16444"/>
                        <a14:foregroundMark x1="46667" y1="16444" x2="20889" y2="27556"/>
                        <a14:foregroundMark x1="20889" y1="27556" x2="9333" y2="55556"/>
                        <a14:foregroundMark x1="9333" y1="55556" x2="10222" y2="65333"/>
                        <a14:foregroundMark x1="21778" y1="38667" x2="51111" y2="54222"/>
                        <a14:foregroundMark x1="51111" y1="54222" x2="62667" y2="75556"/>
                        <a14:foregroundMark x1="62667" y1="75556" x2="85778" y2="70222"/>
                        <a14:foregroundMark x1="85778" y1="70222" x2="85778" y2="39556"/>
                        <a14:foregroundMark x1="87111" y1="21778" x2="92889" y2="47556"/>
                        <a14:foregroundMark x1="92889" y1="47556" x2="89778" y2="72000"/>
                        <a14:foregroundMark x1="89778" y1="72000" x2="62667" y2="91111"/>
                        <a14:foregroundMark x1="73333" y1="92000" x2="92000" y2="70222"/>
                        <a14:foregroundMark x1="92000" y1="70222" x2="98222" y2="41333"/>
                        <a14:foregroundMark x1="98222" y1="41333" x2="88000" y2="21778"/>
                        <a14:foregroundMark x1="88000" y1="21778" x2="65778" y2="9333"/>
                        <a14:foregroundMark x1="65778" y1="9333" x2="39111" y2="9778"/>
                        <a14:foregroundMark x1="39111" y1="9778" x2="20889" y2="26667"/>
                        <a14:foregroundMark x1="20889" y1="26667" x2="10222" y2="48444"/>
                        <a14:foregroundMark x1="10222" y1="48444" x2="5778" y2="76000"/>
                        <a14:foregroundMark x1="5778" y1="46222" x2="15111" y2="22667"/>
                        <a14:foregroundMark x1="15111" y1="22667" x2="37778" y2="8000"/>
                        <a14:foregroundMark x1="37778" y1="8000" x2="64000" y2="12000"/>
                        <a14:foregroundMark x1="64000" y1="12000" x2="69778" y2="16444"/>
                        <a14:foregroundMark x1="68889" y1="3556" x2="46667" y2="1333"/>
                        <a14:foregroundMark x1="46667" y1="1333" x2="36000" y2="3556"/>
                        <a14:foregroundMark x1="97778" y1="66222" x2="97778" y2="39556"/>
                        <a14:foregroundMark x1="36889" y1="96444" x2="55111" y2="98222"/>
                        <a14:foregroundMark x1="20000" y1="52444" x2="34667" y2="73778"/>
                        <a14:foregroundMark x1="34667" y1="73778" x2="84000" y2="28889"/>
                        <a14:foregroundMark x1="44444" y1="63111" x2="57333" y2="72889"/>
                        <a14:foregroundMark x1="40000" y1="67556" x2="40000" y2="84444"/>
                        <a14:foregroundMark x1="77333" y1="12000" x2="87111" y2="17333"/>
                      </a14:backgroundRemoval>
                    </a14:imgEffect>
                  </a14:imgLayer>
                </a14:imgProps>
              </a:ext>
              <a:ext uri="{28A0092B-C50C-407E-A947-70E740481C1C}">
                <a14:useLocalDpi xmlns:a14="http://schemas.microsoft.com/office/drawing/2010/main" val="0"/>
              </a:ext>
            </a:extLst>
          </a:blip>
          <a:srcRect/>
          <a:stretch>
            <a:fillRect/>
          </a:stretch>
        </p:blipFill>
        <p:spPr bwMode="auto">
          <a:xfrm>
            <a:off x="8779872" y="5452912"/>
            <a:ext cx="1245039" cy="124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63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3B0F21-62C2-4800-A98F-EDFC1394A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 y="0"/>
            <a:ext cx="18295620" cy="10329386"/>
          </a:xfrm>
          <a:prstGeom prst="rect">
            <a:avLst/>
          </a:prstGeom>
        </p:spPr>
      </p:pic>
    </p:spTree>
    <p:extLst>
      <p:ext uri="{BB962C8B-B14F-4D97-AF65-F5344CB8AC3E}">
        <p14:creationId xmlns:p14="http://schemas.microsoft.com/office/powerpoint/2010/main" val="1683131398"/>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64F108D-5C0F-4312-84A4-B26205DB1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964391948"/>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Free Vector | Interior design of modern coffee shop with flat design | Flat  design, Modern coffee shop, Interior design presentation">
            <a:extLst>
              <a:ext uri="{FF2B5EF4-FFF2-40B4-BE49-F238E27FC236}">
                <a16:creationId xmlns:a16="http://schemas.microsoft.com/office/drawing/2014/main" xmlns="" id="{416B3C39-007A-4DE9-A8E8-D2AAC3D810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284"/>
          <a:stretch/>
        </p:blipFill>
        <p:spPr bwMode="auto">
          <a:xfrm>
            <a:off x="0" y="0"/>
            <a:ext cx="18288000" cy="60579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te Baristas in aprons standing with arms crossed cartoon character  illustration 2384239 Vector Art at Vecteezy">
            <a:extLst>
              <a:ext uri="{FF2B5EF4-FFF2-40B4-BE49-F238E27FC236}">
                <a16:creationId xmlns:a16="http://schemas.microsoft.com/office/drawing/2014/main" xmlns="" id="{49C6FD67-FB83-4006-A7CB-2C5495EA341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1" b="95117" l="7344" r="91042">
                        <a14:foregroundMark x1="8021" y1="40885" x2="27969" y2="39974"/>
                        <a14:foregroundMark x1="27969" y1="39974" x2="32344" y2="48828"/>
                        <a14:foregroundMark x1="32344" y1="48828" x2="39688" y2="90885"/>
                        <a14:foregroundMark x1="24063" y1="64193" x2="42344" y2="56120"/>
                        <a14:foregroundMark x1="42344" y1="56120" x2="44479" y2="53971"/>
                        <a14:foregroundMark x1="6615" y1="43750" x2="8021" y2="48438"/>
                        <a14:foregroundMark x1="8021" y1="48438" x2="10521" y2="49089"/>
                        <a14:foregroundMark x1="7344" y1="55534" x2="10156" y2="53581"/>
                        <a14:foregroundMark x1="29219" y1="84245" x2="32031" y2="77734"/>
                        <a14:foregroundMark x1="32031" y1="77734" x2="35573" y2="75130"/>
                        <a14:foregroundMark x1="35573" y1="75130" x2="36823" y2="80794"/>
                        <a14:foregroundMark x1="36823" y1="80794" x2="35573" y2="87370"/>
                        <a14:foregroundMark x1="35573" y1="87370" x2="32604" y2="91536"/>
                        <a14:foregroundMark x1="32604" y1="91536" x2="43333" y2="87760"/>
                        <a14:foregroundMark x1="43333" y1="87760" x2="43333" y2="81445"/>
                        <a14:foregroundMark x1="43333" y1="81445" x2="41094" y2="74674"/>
                        <a14:foregroundMark x1="25990" y1="94466" x2="37031" y2="92448"/>
                        <a14:foregroundMark x1="29896" y1="78451" x2="29896" y2="78451"/>
                        <a14:foregroundMark x1="31354" y1="86654" x2="28854" y2="82096"/>
                        <a14:foregroundMark x1="28854" y1="82096" x2="30260" y2="77409"/>
                        <a14:foregroundMark x1="30260" y1="77409" x2="31667" y2="77344"/>
                        <a14:foregroundMark x1="28490" y1="89323" x2="33646" y2="85091"/>
                        <a14:foregroundMark x1="55521" y1="81771" x2="61198" y2="69792"/>
                        <a14:foregroundMark x1="62448" y1="69531" x2="66406" y2="72331"/>
                        <a14:foregroundMark x1="66406" y1="72331" x2="70313" y2="71810"/>
                        <a14:foregroundMark x1="70313" y1="71810" x2="73490" y2="75846"/>
                        <a14:foregroundMark x1="73490" y1="75846" x2="77188" y2="84635"/>
                        <a14:foregroundMark x1="61719" y1="82422" x2="64375" y2="79102"/>
                        <a14:foregroundMark x1="64375" y1="79102" x2="64583" y2="79102"/>
                        <a14:foregroundMark x1="71146" y1="69141" x2="74427" y2="71615"/>
                        <a14:foregroundMark x1="74427" y1="71615" x2="76615" y2="77018"/>
                        <a14:foregroundMark x1="76615" y1="77018" x2="77708" y2="83984"/>
                        <a14:foregroundMark x1="62813" y1="51758" x2="65625" y2="56250"/>
                        <a14:foregroundMark x1="65625" y1="56250" x2="67083" y2="57357"/>
                        <a14:foregroundMark x1="61563" y1="48242" x2="61406" y2="52930"/>
                        <a14:foregroundMark x1="61406" y1="52930" x2="65729" y2="56445"/>
                        <a14:foregroundMark x1="65729" y1="56445" x2="69219" y2="56250"/>
                        <a14:foregroundMark x1="91042" y1="34896" x2="91042" y2="39323"/>
                        <a14:foregroundMark x1="62083" y1="70247" x2="65625" y2="82227"/>
                        <a14:foregroundMark x1="60677" y1="95117" x2="64896" y2="95117"/>
                        <a14:foregroundMark x1="64896" y1="95117" x2="70260" y2="94661"/>
                        <a14:backgroundMark x1="17656" y1="34245" x2="36719" y2="15885"/>
                        <a14:backgroundMark x1="36719" y1="15885" x2="62917" y2="9310"/>
                        <a14:backgroundMark x1="62917" y1="9310" x2="67813" y2="9115"/>
                        <a14:backgroundMark x1="67813" y1="9115" x2="70469" y2="9115"/>
                        <a14:backgroundMark x1="76510" y1="68424" x2="92865" y2="61784"/>
                        <a14:backgroundMark x1="19219" y1="77083" x2="23490" y2="76888"/>
                        <a14:backgroundMark x1="23490" y1="76888" x2="24740" y2="87109"/>
                      </a14:backgroundRemoval>
                    </a14:imgEffect>
                  </a14:imgLayer>
                </a14:imgProps>
              </a:ext>
              <a:ext uri="{28A0092B-C50C-407E-A947-70E740481C1C}">
                <a14:useLocalDpi xmlns:a14="http://schemas.microsoft.com/office/drawing/2010/main" val="0"/>
              </a:ext>
            </a:extLst>
          </a:blip>
          <a:srcRect/>
          <a:stretch>
            <a:fillRect/>
          </a:stretch>
        </p:blipFill>
        <p:spPr bwMode="auto">
          <a:xfrm>
            <a:off x="4343400" y="-590550"/>
            <a:ext cx="9048750" cy="723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 Vector | Interior design of modern coffee shop with flat design | Flat  design, Modern coffee shop, Interior design presentation">
            <a:extLst>
              <a:ext uri="{FF2B5EF4-FFF2-40B4-BE49-F238E27FC236}">
                <a16:creationId xmlns:a16="http://schemas.microsoft.com/office/drawing/2014/main" xmlns="" id="{C192D131-6CAB-42C8-B39C-DD4BE94E36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716" b="8519"/>
          <a:stretch/>
        </p:blipFill>
        <p:spPr bwMode="auto">
          <a:xfrm>
            <a:off x="-30480" y="6057900"/>
            <a:ext cx="18288000" cy="42590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a:extLst>
              <a:ext uri="{FF2B5EF4-FFF2-40B4-BE49-F238E27FC236}">
                <a16:creationId xmlns:a16="http://schemas.microsoft.com/office/drawing/2014/main" xmlns="" id="{795590A1-6C69-41A1-B842-0EC01AECFF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638553" y="1989231"/>
            <a:ext cx="5127477" cy="4114800"/>
          </a:xfrm>
          <a:prstGeom prst="rect">
            <a:avLst/>
          </a:prstGeom>
        </p:spPr>
      </p:pic>
      <p:pic>
        <p:nvPicPr>
          <p:cNvPr id="10" name="Picture 9">
            <a:extLst>
              <a:ext uri="{FF2B5EF4-FFF2-40B4-BE49-F238E27FC236}">
                <a16:creationId xmlns:a16="http://schemas.microsoft.com/office/drawing/2014/main" xmlns="" id="{9605ECF8-E1B2-4747-9D13-A40C8A5933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8451" y="954339"/>
            <a:ext cx="12869771" cy="7242676"/>
          </a:xfrm>
          <a:prstGeom prst="rect">
            <a:avLst/>
          </a:prstGeom>
        </p:spPr>
      </p:pic>
      <p:pic>
        <p:nvPicPr>
          <p:cNvPr id="1032" name="Picture 8" descr="Cappuccino coffee illustration | Coffee illustration, Coffee icon, Coffee  art">
            <a:hlinkClick r:id="rId9" action="ppaction://hlinksldjump"/>
            <a:extLst>
              <a:ext uri="{FF2B5EF4-FFF2-40B4-BE49-F238E27FC236}">
                <a16:creationId xmlns:a16="http://schemas.microsoft.com/office/drawing/2014/main" xmlns="" id="{5A8CF5BD-B845-42DD-BBF6-DC6D6BB3FF6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6909" y1="25273" x2="47273" y2="23273"/>
                        <a14:foregroundMark x1="47273" y1="23273" x2="56364" y2="23273"/>
                        <a14:foregroundMark x1="56364" y1="23273" x2="70545" y2="28364"/>
                        <a14:foregroundMark x1="72545" y1="28364" x2="64182" y2="24545"/>
                        <a14:foregroundMark x1="64182" y1="24545" x2="56727" y2="24000"/>
                        <a14:foregroundMark x1="59091" y1="23273" x2="59091" y2="23273"/>
                      </a14:backgroundRemoval>
                    </a14:imgEffect>
                  </a14:imgLayer>
                </a14:imgProps>
              </a:ext>
              <a:ext uri="{28A0092B-C50C-407E-A947-70E740481C1C}">
                <a14:useLocalDpi xmlns:a14="http://schemas.microsoft.com/office/drawing/2010/main" val="0"/>
              </a:ext>
            </a:extLst>
          </a:blip>
          <a:srcRect/>
          <a:stretch>
            <a:fillRect/>
          </a:stretch>
        </p:blipFill>
        <p:spPr bwMode="auto">
          <a:xfrm>
            <a:off x="4588184" y="2280422"/>
            <a:ext cx="1715796" cy="17157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lass Of Coffee Latte PNG Image​ | Gallery Yopriceville - High-Quality Free  Images and Transparent PNG Clipart">
            <a:hlinkClick r:id="rId12" action="ppaction://hlinksldjump"/>
            <a:extLst>
              <a:ext uri="{FF2B5EF4-FFF2-40B4-BE49-F238E27FC236}">
                <a16:creationId xmlns:a16="http://schemas.microsoft.com/office/drawing/2014/main" xmlns="" id="{D0123B64-A6FC-44C8-A39C-CA6A813CF77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64933" y="4103209"/>
            <a:ext cx="941008" cy="14184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Vector | Coffee love foam with beans cartoon icon illustration.">
            <a:hlinkClick r:id="rId14" action="ppaction://hlinksldjump"/>
            <a:extLst>
              <a:ext uri="{FF2B5EF4-FFF2-40B4-BE49-F238E27FC236}">
                <a16:creationId xmlns:a16="http://schemas.microsoft.com/office/drawing/2014/main" xmlns="" id="{DEA219FD-655E-4C17-8061-514B0017D4E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backgroundMark x1="77476" y1="49201" x2="77476" y2="49201"/>
                        <a14:backgroundMark x1="77476" y1="46006" x2="75080" y2="54313"/>
                        <a14:backgroundMark x1="75080" y1="54313" x2="75080" y2="54313"/>
                        <a14:backgroundMark x1="77476" y1="44569" x2="74441" y2="55112"/>
                        <a14:backgroundMark x1="27636" y1="58147" x2="21725" y2="50799"/>
                      </a14:backgroundRemoval>
                    </a14:imgEffect>
                  </a14:imgLayer>
                </a14:imgProps>
              </a:ext>
              <a:ext uri="{28A0092B-C50C-407E-A947-70E740481C1C}">
                <a14:useLocalDpi xmlns:a14="http://schemas.microsoft.com/office/drawing/2010/main" val="0"/>
              </a:ext>
            </a:extLst>
          </a:blip>
          <a:srcRect t="25153" r="8701"/>
          <a:stretch/>
        </p:blipFill>
        <p:spPr bwMode="auto">
          <a:xfrm>
            <a:off x="4500966" y="5927139"/>
            <a:ext cx="1890232" cy="1549614"/>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Terminator 17">
            <a:hlinkClick r:id="rId17" action="ppaction://hlinksldjump"/>
            <a:extLst>
              <a:ext uri="{FF2B5EF4-FFF2-40B4-BE49-F238E27FC236}">
                <a16:creationId xmlns:a16="http://schemas.microsoft.com/office/drawing/2014/main" xmlns="" id="{E45C5512-CEED-4CB5-A9C7-45C9350C5BBF}"/>
              </a:ext>
            </a:extLst>
          </p:cNvPr>
          <p:cNvSpPr/>
          <p:nvPr/>
        </p:nvSpPr>
        <p:spPr>
          <a:xfrm>
            <a:off x="15656896" y="99678"/>
            <a:ext cx="2405400" cy="685800"/>
          </a:xfrm>
          <a:prstGeom prst="flowChartTerminator">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latin typeface="Calibri" panose="020F0502020204030204" pitchFamily="34" charset="0"/>
                <a:cs typeface="Calibri" panose="020F0502020204030204" pitchFamily="34" charset="0"/>
              </a:rPr>
              <a:t>Bài mới</a:t>
            </a:r>
            <a:endParaRPr lang="en-US" sz="4800" b="1"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xmlns="" id="{BCDA7168-817F-427B-B2BA-DF443AE0159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9400" y="442578"/>
            <a:ext cx="2877561" cy="4109060"/>
          </a:xfrm>
          <a:prstGeom prst="rect">
            <a:avLst/>
          </a:prstGeom>
        </p:spPr>
      </p:pic>
    </p:spTree>
    <p:extLst>
      <p:ext uri="{BB962C8B-B14F-4D97-AF65-F5344CB8AC3E}">
        <p14:creationId xmlns:p14="http://schemas.microsoft.com/office/powerpoint/2010/main" val="27776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528"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p:cTn id="12" dur="500" fill="hold"/>
                                        <p:tgtEl>
                                          <p:spTgt spid="1032"/>
                                        </p:tgtEl>
                                        <p:attrNameLst>
                                          <p:attrName>ppt_w</p:attrName>
                                        </p:attrNameLst>
                                      </p:cBhvr>
                                      <p:tavLst>
                                        <p:tav tm="0">
                                          <p:val>
                                            <p:fltVal val="0"/>
                                          </p:val>
                                        </p:tav>
                                        <p:tav tm="100000">
                                          <p:val>
                                            <p:strVal val="#ppt_w"/>
                                          </p:val>
                                        </p:tav>
                                      </p:tavLst>
                                    </p:anim>
                                    <p:anim calcmode="lin" valueType="num">
                                      <p:cBhvr>
                                        <p:cTn id="13" dur="500" fill="hold"/>
                                        <p:tgtEl>
                                          <p:spTgt spid="1032"/>
                                        </p:tgtEl>
                                        <p:attrNameLst>
                                          <p:attrName>ppt_h</p:attrName>
                                        </p:attrNameLst>
                                      </p:cBhvr>
                                      <p:tavLst>
                                        <p:tav tm="0">
                                          <p:val>
                                            <p:fltVal val="0"/>
                                          </p:val>
                                        </p:tav>
                                        <p:tav tm="100000">
                                          <p:val>
                                            <p:strVal val="#ppt_h"/>
                                          </p:val>
                                        </p:tav>
                                      </p:tavLst>
                                    </p:anim>
                                    <p:animEffect transition="in" filter="fade">
                                      <p:cBhvr>
                                        <p:cTn id="14" dur="500"/>
                                        <p:tgtEl>
                                          <p:spTgt spid="1032"/>
                                        </p:tgtEl>
                                      </p:cBhvr>
                                    </p:animEffect>
                                    <p:anim calcmode="lin" valueType="num">
                                      <p:cBhvr>
                                        <p:cTn id="15" dur="500" fill="hold"/>
                                        <p:tgtEl>
                                          <p:spTgt spid="1032"/>
                                        </p:tgtEl>
                                        <p:attrNameLst>
                                          <p:attrName>ppt_x</p:attrName>
                                        </p:attrNameLst>
                                      </p:cBhvr>
                                      <p:tavLst>
                                        <p:tav tm="0">
                                          <p:val>
                                            <p:fltVal val="0.5"/>
                                          </p:val>
                                        </p:tav>
                                        <p:tav tm="100000">
                                          <p:val>
                                            <p:strVal val="#ppt_x"/>
                                          </p:val>
                                        </p:tav>
                                      </p:tavLst>
                                    </p:anim>
                                    <p:anim calcmode="lin" valueType="num">
                                      <p:cBhvr>
                                        <p:cTn id="16" dur="500" fill="hold"/>
                                        <p:tgtEl>
                                          <p:spTgt spid="1032"/>
                                        </p:tgtEl>
                                        <p:attrNameLst>
                                          <p:attrName>ppt_y</p:attrName>
                                        </p:attrNameLst>
                                      </p:cBhvr>
                                      <p:tavLst>
                                        <p:tav tm="0">
                                          <p:val>
                                            <p:fltVal val="0.5"/>
                                          </p:val>
                                        </p:tav>
                                        <p:tav tm="100000">
                                          <p:val>
                                            <p:strVal val="#ppt_y"/>
                                          </p:val>
                                        </p:tav>
                                      </p:tavLst>
                                    </p:anim>
                                  </p:childTnLst>
                                </p:cTn>
                              </p:par>
                              <p:par>
                                <p:cTn id="17" presetID="53" presetClass="entr" presetSubtype="528" fill="hold" nodeType="withEffect">
                                  <p:stCondLst>
                                    <p:cond delay="0"/>
                                  </p:stCondLst>
                                  <p:childTnLst>
                                    <p:set>
                                      <p:cBhvr>
                                        <p:cTn id="18" dur="1" fill="hold">
                                          <p:stCondLst>
                                            <p:cond delay="0"/>
                                          </p:stCondLst>
                                        </p:cTn>
                                        <p:tgtEl>
                                          <p:spTgt spid="1034"/>
                                        </p:tgtEl>
                                        <p:attrNameLst>
                                          <p:attrName>style.visibility</p:attrName>
                                        </p:attrNameLst>
                                      </p:cBhvr>
                                      <p:to>
                                        <p:strVal val="visible"/>
                                      </p:to>
                                    </p:set>
                                    <p:anim calcmode="lin" valueType="num">
                                      <p:cBhvr>
                                        <p:cTn id="19" dur="500" fill="hold"/>
                                        <p:tgtEl>
                                          <p:spTgt spid="1034"/>
                                        </p:tgtEl>
                                        <p:attrNameLst>
                                          <p:attrName>ppt_w</p:attrName>
                                        </p:attrNameLst>
                                      </p:cBhvr>
                                      <p:tavLst>
                                        <p:tav tm="0">
                                          <p:val>
                                            <p:fltVal val="0"/>
                                          </p:val>
                                        </p:tav>
                                        <p:tav tm="100000">
                                          <p:val>
                                            <p:strVal val="#ppt_w"/>
                                          </p:val>
                                        </p:tav>
                                      </p:tavLst>
                                    </p:anim>
                                    <p:anim calcmode="lin" valueType="num">
                                      <p:cBhvr>
                                        <p:cTn id="20" dur="500" fill="hold"/>
                                        <p:tgtEl>
                                          <p:spTgt spid="1034"/>
                                        </p:tgtEl>
                                        <p:attrNameLst>
                                          <p:attrName>ppt_h</p:attrName>
                                        </p:attrNameLst>
                                      </p:cBhvr>
                                      <p:tavLst>
                                        <p:tav tm="0">
                                          <p:val>
                                            <p:fltVal val="0"/>
                                          </p:val>
                                        </p:tav>
                                        <p:tav tm="100000">
                                          <p:val>
                                            <p:strVal val="#ppt_h"/>
                                          </p:val>
                                        </p:tav>
                                      </p:tavLst>
                                    </p:anim>
                                    <p:animEffect transition="in" filter="fade">
                                      <p:cBhvr>
                                        <p:cTn id="21" dur="500"/>
                                        <p:tgtEl>
                                          <p:spTgt spid="1034"/>
                                        </p:tgtEl>
                                      </p:cBhvr>
                                    </p:animEffect>
                                    <p:anim calcmode="lin" valueType="num">
                                      <p:cBhvr>
                                        <p:cTn id="22" dur="500" fill="hold"/>
                                        <p:tgtEl>
                                          <p:spTgt spid="1034"/>
                                        </p:tgtEl>
                                        <p:attrNameLst>
                                          <p:attrName>ppt_x</p:attrName>
                                        </p:attrNameLst>
                                      </p:cBhvr>
                                      <p:tavLst>
                                        <p:tav tm="0">
                                          <p:val>
                                            <p:fltVal val="0.5"/>
                                          </p:val>
                                        </p:tav>
                                        <p:tav tm="100000">
                                          <p:val>
                                            <p:strVal val="#ppt_x"/>
                                          </p:val>
                                        </p:tav>
                                      </p:tavLst>
                                    </p:anim>
                                    <p:anim calcmode="lin" valueType="num">
                                      <p:cBhvr>
                                        <p:cTn id="23" dur="500" fill="hold"/>
                                        <p:tgtEl>
                                          <p:spTgt spid="1034"/>
                                        </p:tgtEl>
                                        <p:attrNameLst>
                                          <p:attrName>ppt_y</p:attrName>
                                        </p:attrNameLst>
                                      </p:cBhvr>
                                      <p:tavLst>
                                        <p:tav tm="0">
                                          <p:val>
                                            <p:fltVal val="0.5"/>
                                          </p:val>
                                        </p:tav>
                                        <p:tav tm="100000">
                                          <p:val>
                                            <p:strVal val="#ppt_y"/>
                                          </p:val>
                                        </p:tav>
                                      </p:tavLst>
                                    </p:anim>
                                  </p:childTnLst>
                                </p:cTn>
                              </p:par>
                              <p:par>
                                <p:cTn id="24" presetID="53" presetClass="entr" presetSubtype="528" fill="hold" nodeType="withEffect">
                                  <p:stCondLst>
                                    <p:cond delay="0"/>
                                  </p:stCondLst>
                                  <p:childTnLst>
                                    <p:set>
                                      <p:cBhvr>
                                        <p:cTn id="25" dur="1" fill="hold">
                                          <p:stCondLst>
                                            <p:cond delay="0"/>
                                          </p:stCondLst>
                                        </p:cTn>
                                        <p:tgtEl>
                                          <p:spTgt spid="1036"/>
                                        </p:tgtEl>
                                        <p:attrNameLst>
                                          <p:attrName>style.visibility</p:attrName>
                                        </p:attrNameLst>
                                      </p:cBhvr>
                                      <p:to>
                                        <p:strVal val="visible"/>
                                      </p:to>
                                    </p:set>
                                    <p:anim calcmode="lin" valueType="num">
                                      <p:cBhvr>
                                        <p:cTn id="26" dur="500" fill="hold"/>
                                        <p:tgtEl>
                                          <p:spTgt spid="1036"/>
                                        </p:tgtEl>
                                        <p:attrNameLst>
                                          <p:attrName>ppt_w</p:attrName>
                                        </p:attrNameLst>
                                      </p:cBhvr>
                                      <p:tavLst>
                                        <p:tav tm="0">
                                          <p:val>
                                            <p:fltVal val="0"/>
                                          </p:val>
                                        </p:tav>
                                        <p:tav tm="100000">
                                          <p:val>
                                            <p:strVal val="#ppt_w"/>
                                          </p:val>
                                        </p:tav>
                                      </p:tavLst>
                                    </p:anim>
                                    <p:anim calcmode="lin" valueType="num">
                                      <p:cBhvr>
                                        <p:cTn id="27" dur="500" fill="hold"/>
                                        <p:tgtEl>
                                          <p:spTgt spid="1036"/>
                                        </p:tgtEl>
                                        <p:attrNameLst>
                                          <p:attrName>ppt_h</p:attrName>
                                        </p:attrNameLst>
                                      </p:cBhvr>
                                      <p:tavLst>
                                        <p:tav tm="0">
                                          <p:val>
                                            <p:fltVal val="0"/>
                                          </p:val>
                                        </p:tav>
                                        <p:tav tm="100000">
                                          <p:val>
                                            <p:strVal val="#ppt_h"/>
                                          </p:val>
                                        </p:tav>
                                      </p:tavLst>
                                    </p:anim>
                                    <p:animEffect transition="in" filter="fade">
                                      <p:cBhvr>
                                        <p:cTn id="28" dur="500"/>
                                        <p:tgtEl>
                                          <p:spTgt spid="1036"/>
                                        </p:tgtEl>
                                      </p:cBhvr>
                                    </p:animEffect>
                                    <p:anim calcmode="lin" valueType="num">
                                      <p:cBhvr>
                                        <p:cTn id="29" dur="500" fill="hold"/>
                                        <p:tgtEl>
                                          <p:spTgt spid="1036"/>
                                        </p:tgtEl>
                                        <p:attrNameLst>
                                          <p:attrName>ppt_x</p:attrName>
                                        </p:attrNameLst>
                                      </p:cBhvr>
                                      <p:tavLst>
                                        <p:tav tm="0">
                                          <p:val>
                                            <p:fltVal val="0.5"/>
                                          </p:val>
                                        </p:tav>
                                        <p:tav tm="100000">
                                          <p:val>
                                            <p:strVal val="#ppt_x"/>
                                          </p:val>
                                        </p:tav>
                                      </p:tavLst>
                                    </p:anim>
                                    <p:anim calcmode="lin" valueType="num">
                                      <p:cBhvr>
                                        <p:cTn id="30" dur="500" fill="hold"/>
                                        <p:tgtEl>
                                          <p:spTgt spid="1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Free Vector | Interior design of modern coffee shop with flat design | Flat  design, Modern coffee shop, Interior design presentation">
            <a:extLst>
              <a:ext uri="{FF2B5EF4-FFF2-40B4-BE49-F238E27FC236}">
                <a16:creationId xmlns:a16="http://schemas.microsoft.com/office/drawing/2014/main" xmlns="" id="{E2584A37-0146-4B6A-AF81-02CFC6045A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6284"/>
          <a:stretch/>
        </p:blipFill>
        <p:spPr bwMode="auto">
          <a:xfrm>
            <a:off x="0" y="0"/>
            <a:ext cx="18288000" cy="60579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ree Vector | Interior design of modern coffee shop with flat design | Flat  design, Modern coffee shop, Interior design presentation">
            <a:extLst>
              <a:ext uri="{FF2B5EF4-FFF2-40B4-BE49-F238E27FC236}">
                <a16:creationId xmlns:a16="http://schemas.microsoft.com/office/drawing/2014/main" xmlns="" id="{AA5E2FB5-69A4-467B-8F78-7CCA66F3C29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3716" b="8519"/>
          <a:stretch/>
        </p:blipFill>
        <p:spPr bwMode="auto">
          <a:xfrm>
            <a:off x="-30480" y="6057900"/>
            <a:ext cx="18288000" cy="42590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CBB1D247-55C8-4FC2-A0AF-8ECF74306018}"/>
              </a:ext>
            </a:extLst>
          </p:cNvPr>
          <p:cNvSpPr/>
          <p:nvPr/>
        </p:nvSpPr>
        <p:spPr>
          <a:xfrm>
            <a:off x="764634" y="529938"/>
            <a:ext cx="14973300" cy="3429000"/>
          </a:xfrm>
          <a:prstGeom prst="roundRect">
            <a:avLst/>
          </a:prstGeom>
          <a:solidFill>
            <a:schemeClr val="bg1"/>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43" name="Picture 2" descr="Free Vector | Cute boy barista in apron holding a coffee cup cartoon  character illustration">
            <a:extLst>
              <a:ext uri="{FF2B5EF4-FFF2-40B4-BE49-F238E27FC236}">
                <a16:creationId xmlns:a16="http://schemas.microsoft.com/office/drawing/2014/main" xmlns="" id="{528DEDDE-770A-4419-B1FE-1E448A5DD60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400" b="95200" l="9585" r="89617">
                        <a14:foregroundMark x1="35783" y1="6400" x2="44089" y2="5800"/>
                        <a14:foregroundMark x1="44089" y1="5800" x2="54313" y2="7200"/>
                        <a14:foregroundMark x1="54313" y1="7200" x2="56869" y2="8800"/>
                        <a14:foregroundMark x1="50799" y1="2400" x2="50799" y2="2400"/>
                        <a14:foregroundMark x1="33067" y1="50400" x2="59585" y2="88400"/>
                        <a14:foregroundMark x1="46486" y1="64400" x2="54473" y2="66200"/>
                        <a14:foregroundMark x1="54473" y1="66200" x2="61022" y2="74600"/>
                        <a14:foregroundMark x1="61022" y1="74600" x2="61182" y2="75000"/>
                        <a14:foregroundMark x1="54153" y1="72000" x2="46166" y2="71400"/>
                        <a14:foregroundMark x1="46166" y1="71400" x2="30831" y2="63000"/>
                        <a14:foregroundMark x1="38179" y1="91800" x2="58466" y2="95200"/>
                      </a14:backgroundRemoval>
                    </a14:imgEffect>
                  </a14:imgLayer>
                </a14:imgProps>
              </a:ext>
              <a:ext uri="{28A0092B-C50C-407E-A947-70E740481C1C}">
                <a14:useLocalDpi xmlns:a14="http://schemas.microsoft.com/office/drawing/2010/main" val="0"/>
              </a:ext>
            </a:extLst>
          </a:blip>
          <a:srcRect/>
          <a:stretch>
            <a:fillRect/>
          </a:stretch>
        </p:blipFill>
        <p:spPr bwMode="auto">
          <a:xfrm>
            <a:off x="12913064" y="164618"/>
            <a:ext cx="5020816" cy="40102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23F467D3-3613-4797-93F5-7BEE87561738}"/>
              </a:ext>
            </a:extLst>
          </p:cNvPr>
          <p:cNvSpPr txBox="1"/>
          <p:nvPr/>
        </p:nvSpPr>
        <p:spPr>
          <a:xfrm>
            <a:off x="810566" y="1437905"/>
            <a:ext cx="12879844" cy="1477328"/>
          </a:xfrm>
          <a:prstGeom prst="rect">
            <a:avLst/>
          </a:prstGeom>
          <a:noFill/>
          <a:ln>
            <a:noFill/>
          </a:ln>
        </p:spPr>
        <p:txBody>
          <a:bodyPr wrap="square" lIns="0" tIns="0" rIns="0" bIns="0" rtlCol="0">
            <a:spAutoFit/>
          </a:bodyPr>
          <a:lstStyle/>
          <a:p>
            <a:pPr algn="ctr"/>
            <a:r>
              <a:rPr lang="vi-VN" sz="4800" b="1" i="1" dirty="0">
                <a:latin typeface="Calibri" panose="020F0502020204030204" pitchFamily="34" charset="0"/>
                <a:cs typeface="Calibri" panose="020F0502020204030204" pitchFamily="34" charset="0"/>
              </a:rPr>
              <a:t>Khổ thơ nào nói lên nỗi vất vả của người nông dân để làm ra hạt gạo? Hãy đọc thuộc khổ thơ đó.</a:t>
            </a:r>
            <a:endParaRPr lang="en-US" sz="28700" b="1" dirty="0">
              <a:ln w="31750">
                <a:solidFill>
                  <a:srgbClr val="002060"/>
                </a:solidFill>
              </a:ln>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34" name="AmthanhThua">
            <a:hlinkClick r:id="" action="ppaction://media"/>
            <a:extLst>
              <a:ext uri="{FF2B5EF4-FFF2-40B4-BE49-F238E27FC236}">
                <a16:creationId xmlns:a16="http://schemas.microsoft.com/office/drawing/2014/main" xmlns=""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67519" y="6611885"/>
            <a:ext cx="731045" cy="731045"/>
          </a:xfrm>
          <a:prstGeom prst="rect">
            <a:avLst/>
          </a:prstGeom>
        </p:spPr>
      </p:pic>
      <p:sp>
        <p:nvSpPr>
          <p:cNvPr id="35" name="TextBox 34">
            <a:extLst>
              <a:ext uri="{FF2B5EF4-FFF2-40B4-BE49-F238E27FC236}">
                <a16:creationId xmlns:a16="http://schemas.microsoft.com/office/drawing/2014/main" xmlns="" id="{7E2DF8A1-59F4-4F66-B687-F79555C50E6E}"/>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6" name="TextBox 35">
            <a:extLst>
              <a:ext uri="{FF2B5EF4-FFF2-40B4-BE49-F238E27FC236}">
                <a16:creationId xmlns:a16="http://schemas.microsoft.com/office/drawing/2014/main" xmlns="" id="{DE392F84-F2F5-4BBC-AD06-1D8DD356EF98}"/>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7" name="59c3c5f047238">
            <a:hlinkClick r:id="" action="ppaction://media"/>
            <a:extLst>
              <a:ext uri="{FF2B5EF4-FFF2-40B4-BE49-F238E27FC236}">
                <a16:creationId xmlns:a16="http://schemas.microsoft.com/office/drawing/2014/main" xmlns=""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867519" y="2022976"/>
            <a:ext cx="731045" cy="731045"/>
          </a:xfrm>
          <a:prstGeom prst="rect">
            <a:avLst/>
          </a:prstGeom>
        </p:spPr>
      </p:pic>
      <p:pic>
        <p:nvPicPr>
          <p:cNvPr id="38" name="AmthanhThua">
            <a:hlinkClick r:id="" action="ppaction://media"/>
            <a:extLst>
              <a:ext uri="{FF2B5EF4-FFF2-40B4-BE49-F238E27FC236}">
                <a16:creationId xmlns:a16="http://schemas.microsoft.com/office/drawing/2014/main" xmlns=""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78736" y="7547764"/>
            <a:ext cx="731045" cy="731045"/>
          </a:xfrm>
          <a:prstGeom prst="rect">
            <a:avLst/>
          </a:prstGeom>
        </p:spPr>
      </p:pic>
      <p:pic>
        <p:nvPicPr>
          <p:cNvPr id="39" name="AmthanhThua">
            <a:hlinkClick r:id="" action="ppaction://media"/>
            <a:extLst>
              <a:ext uri="{FF2B5EF4-FFF2-40B4-BE49-F238E27FC236}">
                <a16:creationId xmlns:a16="http://schemas.microsoft.com/office/drawing/2014/main" xmlns=""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6903" y="8483573"/>
            <a:ext cx="731045" cy="731045"/>
          </a:xfrm>
          <a:prstGeom prst="rect">
            <a:avLst/>
          </a:prstGeom>
        </p:spPr>
      </p:pic>
      <p:pic>
        <p:nvPicPr>
          <p:cNvPr id="40" name="Picture 39">
            <a:hlinkClick r:id="rId11" action="ppaction://hlinksldjump"/>
            <a:extLst>
              <a:ext uri="{FF2B5EF4-FFF2-40B4-BE49-F238E27FC236}">
                <a16:creationId xmlns:a16="http://schemas.microsoft.com/office/drawing/2014/main" xmlns="" id="{67F41AD4-DED0-4CF7-BAF6-826FE67318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7233724" y="131276"/>
            <a:ext cx="941834" cy="941834"/>
          </a:xfrm>
          <a:prstGeom prst="rect">
            <a:avLst/>
          </a:prstGeom>
        </p:spPr>
      </p:pic>
      <p:grpSp>
        <p:nvGrpSpPr>
          <p:cNvPr id="8" name="Group 7">
            <a:extLst>
              <a:ext uri="{FF2B5EF4-FFF2-40B4-BE49-F238E27FC236}">
                <a16:creationId xmlns:a16="http://schemas.microsoft.com/office/drawing/2014/main" xmlns="" id="{B7822CCD-81F3-4A55-A4E8-FFEF7931FDB5}"/>
              </a:ext>
            </a:extLst>
          </p:cNvPr>
          <p:cNvGrpSpPr/>
          <p:nvPr/>
        </p:nvGrpSpPr>
        <p:grpSpPr>
          <a:xfrm>
            <a:off x="242217" y="4465994"/>
            <a:ext cx="8429376" cy="1921356"/>
            <a:chOff x="242217" y="4465994"/>
            <a:chExt cx="8429376" cy="1921356"/>
          </a:xfrm>
        </p:grpSpPr>
        <p:sp>
          <p:nvSpPr>
            <p:cNvPr id="2" name="Flowchart: Terminator 1">
              <a:extLst>
                <a:ext uri="{FF2B5EF4-FFF2-40B4-BE49-F238E27FC236}">
                  <a16:creationId xmlns:a16="http://schemas.microsoft.com/office/drawing/2014/main" xmlns="" id="{3865945B-F909-4AF2-BFD7-66613AA662D0}"/>
                </a:ext>
              </a:extLst>
            </p:cNvPr>
            <p:cNvSpPr/>
            <p:nvPr/>
          </p:nvSpPr>
          <p:spPr>
            <a:xfrm>
              <a:off x="764634" y="4465994"/>
              <a:ext cx="7906959" cy="1921356"/>
            </a:xfrm>
            <a:prstGeom prst="flowChartTerminator">
              <a:avLst/>
            </a:prstGeom>
            <a:solidFill>
              <a:schemeClr val="bg1"/>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xmlns="" id="{B96CA753-02C0-4034-8277-DE8DCD9D718D}"/>
                </a:ext>
              </a:extLst>
            </p:cNvPr>
            <p:cNvSpPr/>
            <p:nvPr/>
          </p:nvSpPr>
          <p:spPr>
            <a:xfrm>
              <a:off x="242217" y="4729632"/>
              <a:ext cx="1400428" cy="1447192"/>
            </a:xfrm>
            <a:prstGeom prst="ellipse">
              <a:avLst/>
            </a:prstGeom>
            <a:solidFill>
              <a:schemeClr val="accent6">
                <a:lumMod val="50000"/>
              </a:schemeClr>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spc="50" dirty="0">
                  <a:ln w="9525" cmpd="sng">
                    <a:solidFill>
                      <a:schemeClr val="accent1"/>
                    </a:solidFill>
                    <a:prstDash val="solid"/>
                  </a:ln>
                  <a:solidFill>
                    <a:srgbClr val="70AD47">
                      <a:tint val="1000"/>
                    </a:srgbClr>
                  </a:solidFill>
                  <a:effectLst>
                    <a:glow rad="38100">
                      <a:schemeClr val="accent1">
                        <a:alpha val="40000"/>
                      </a:schemeClr>
                    </a:glow>
                  </a:effectLst>
                </a:rPr>
                <a:t>A</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grpSp>
        <p:nvGrpSpPr>
          <p:cNvPr id="53" name="Group 52">
            <a:extLst>
              <a:ext uri="{FF2B5EF4-FFF2-40B4-BE49-F238E27FC236}">
                <a16:creationId xmlns:a16="http://schemas.microsoft.com/office/drawing/2014/main" xmlns="" id="{737DA3F3-9191-4DF7-8199-B6458F39A3BA}"/>
              </a:ext>
            </a:extLst>
          </p:cNvPr>
          <p:cNvGrpSpPr/>
          <p:nvPr/>
        </p:nvGrpSpPr>
        <p:grpSpPr>
          <a:xfrm>
            <a:off x="9391538" y="6828944"/>
            <a:ext cx="8429376" cy="1921356"/>
            <a:chOff x="242217" y="4465994"/>
            <a:chExt cx="8429376" cy="1921356"/>
          </a:xfrm>
        </p:grpSpPr>
        <p:sp>
          <p:nvSpPr>
            <p:cNvPr id="54" name="Flowchart: Terminator 53">
              <a:extLst>
                <a:ext uri="{FF2B5EF4-FFF2-40B4-BE49-F238E27FC236}">
                  <a16:creationId xmlns:a16="http://schemas.microsoft.com/office/drawing/2014/main" xmlns="" id="{F364465F-CE26-4DEA-BD53-657BD83BFEC8}"/>
                </a:ext>
              </a:extLst>
            </p:cNvPr>
            <p:cNvSpPr/>
            <p:nvPr/>
          </p:nvSpPr>
          <p:spPr>
            <a:xfrm>
              <a:off x="764634" y="4465994"/>
              <a:ext cx="7906959" cy="1921356"/>
            </a:xfrm>
            <a:prstGeom prst="flowChartTerminator">
              <a:avLst/>
            </a:prstGeom>
            <a:solidFill>
              <a:schemeClr val="bg1"/>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xmlns="" id="{AD7CD6A4-019D-4BD3-9F63-DA594BB41B8E}"/>
                </a:ext>
              </a:extLst>
            </p:cNvPr>
            <p:cNvSpPr/>
            <p:nvPr/>
          </p:nvSpPr>
          <p:spPr>
            <a:xfrm>
              <a:off x="242217" y="4729632"/>
              <a:ext cx="1400428" cy="1447192"/>
            </a:xfrm>
            <a:prstGeom prst="ellipse">
              <a:avLst/>
            </a:prstGeom>
            <a:solidFill>
              <a:schemeClr val="accent6">
                <a:lumMod val="50000"/>
              </a:schemeClr>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spc="50" dirty="0">
                  <a:ln w="9525" cmpd="sng">
                    <a:solidFill>
                      <a:schemeClr val="accent1"/>
                    </a:solidFill>
                    <a:prstDash val="solid"/>
                  </a:ln>
                  <a:solidFill>
                    <a:srgbClr val="70AD47">
                      <a:tint val="1000"/>
                    </a:srgbClr>
                  </a:solidFill>
                  <a:effectLst>
                    <a:glow rad="38100">
                      <a:schemeClr val="accent1">
                        <a:alpha val="40000"/>
                      </a:schemeClr>
                    </a:glow>
                  </a:effectLst>
                </a:rPr>
                <a:t>D</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pic>
        <p:nvPicPr>
          <p:cNvPr id="2052" name="Picture 4" descr="Premium Vector | Cute happy smiling coffee cup and bean.">
            <a:extLst>
              <a:ext uri="{FF2B5EF4-FFF2-40B4-BE49-F238E27FC236}">
                <a16:creationId xmlns:a16="http://schemas.microsoft.com/office/drawing/2014/main" xmlns="" id="{8599A517-5B19-4B33-AD87-84553E51D3E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50349"/>
          <a:stretch/>
        </p:blipFill>
        <p:spPr bwMode="auto">
          <a:xfrm>
            <a:off x="7529345" y="3437645"/>
            <a:ext cx="1969131" cy="3338716"/>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xmlns="" id="{626B7715-E9AD-43B7-B81A-132C14CEA7C8}"/>
              </a:ext>
            </a:extLst>
          </p:cNvPr>
          <p:cNvGrpSpPr/>
          <p:nvPr/>
        </p:nvGrpSpPr>
        <p:grpSpPr>
          <a:xfrm>
            <a:off x="242217" y="6927739"/>
            <a:ext cx="8429376" cy="1921356"/>
            <a:chOff x="242217" y="4465994"/>
            <a:chExt cx="8429376" cy="1921356"/>
          </a:xfrm>
        </p:grpSpPr>
        <p:sp>
          <p:nvSpPr>
            <p:cNvPr id="50" name="Flowchart: Terminator 49">
              <a:extLst>
                <a:ext uri="{FF2B5EF4-FFF2-40B4-BE49-F238E27FC236}">
                  <a16:creationId xmlns:a16="http://schemas.microsoft.com/office/drawing/2014/main" xmlns="" id="{1A1EF527-6BF7-4F3B-905B-5F408D8851E4}"/>
                </a:ext>
              </a:extLst>
            </p:cNvPr>
            <p:cNvSpPr/>
            <p:nvPr/>
          </p:nvSpPr>
          <p:spPr>
            <a:xfrm>
              <a:off x="764634" y="4465994"/>
              <a:ext cx="7906959" cy="1921356"/>
            </a:xfrm>
            <a:prstGeom prst="flowChartTerminator">
              <a:avLst/>
            </a:prstGeom>
            <a:solidFill>
              <a:schemeClr val="bg1"/>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xmlns="" id="{16BE47D2-A5A8-4317-A2BF-27DB242BD10E}"/>
                </a:ext>
              </a:extLst>
            </p:cNvPr>
            <p:cNvSpPr/>
            <p:nvPr/>
          </p:nvSpPr>
          <p:spPr>
            <a:xfrm>
              <a:off x="242217" y="4729632"/>
              <a:ext cx="1400428" cy="1447192"/>
            </a:xfrm>
            <a:prstGeom prst="ellipse">
              <a:avLst/>
            </a:prstGeom>
            <a:solidFill>
              <a:schemeClr val="accent6">
                <a:lumMod val="50000"/>
              </a:schemeClr>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spc="50" dirty="0">
                  <a:ln w="9525" cmpd="sng">
                    <a:solidFill>
                      <a:schemeClr val="accent1"/>
                    </a:solidFill>
                    <a:prstDash val="solid"/>
                  </a:ln>
                  <a:solidFill>
                    <a:srgbClr val="70AD47">
                      <a:tint val="1000"/>
                    </a:srgbClr>
                  </a:solidFill>
                  <a:effectLst>
                    <a:glow rad="38100">
                      <a:schemeClr val="accent1">
                        <a:alpha val="40000"/>
                      </a:schemeClr>
                    </a:glow>
                  </a:effectLst>
                </a:rPr>
                <a:t>C</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pic>
        <p:nvPicPr>
          <p:cNvPr id="29" name="Picture 4" descr="Premium Vector | Cute happy smiling coffee cup and bean.">
            <a:extLst>
              <a:ext uri="{FF2B5EF4-FFF2-40B4-BE49-F238E27FC236}">
                <a16:creationId xmlns:a16="http://schemas.microsoft.com/office/drawing/2014/main" xmlns="" id="{4B87A49B-8DC2-4655-9A03-55D3EC1A6C7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t="21494" r="49274" b="15090"/>
          <a:stretch/>
        </p:blipFill>
        <p:spPr bwMode="auto">
          <a:xfrm rot="558428">
            <a:off x="16103461" y="6778356"/>
            <a:ext cx="1921699" cy="20225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Cute happy funny coffee mug. cartoon character  illustration icon design.isolated">
            <a:extLst>
              <a:ext uri="{FF2B5EF4-FFF2-40B4-BE49-F238E27FC236}">
                <a16:creationId xmlns:a16="http://schemas.microsoft.com/office/drawing/2014/main" xmlns="" id="{B8AE5E20-096D-4328-A671-CBD37B7E8E21}"/>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50488" y="6578420"/>
            <a:ext cx="2463877" cy="2463877"/>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xmlns="" id="{BA171D29-6E37-4CF5-ACE0-BFFF596BEE42}"/>
              </a:ext>
            </a:extLst>
          </p:cNvPr>
          <p:cNvGrpSpPr/>
          <p:nvPr/>
        </p:nvGrpSpPr>
        <p:grpSpPr>
          <a:xfrm>
            <a:off x="9391538" y="4406707"/>
            <a:ext cx="8429376" cy="1921356"/>
            <a:chOff x="242217" y="4465994"/>
            <a:chExt cx="8429376" cy="1921356"/>
          </a:xfrm>
        </p:grpSpPr>
        <p:sp>
          <p:nvSpPr>
            <p:cNvPr id="46" name="Flowchart: Terminator 45">
              <a:extLst>
                <a:ext uri="{FF2B5EF4-FFF2-40B4-BE49-F238E27FC236}">
                  <a16:creationId xmlns:a16="http://schemas.microsoft.com/office/drawing/2014/main" xmlns="" id="{3AB30040-3468-484A-BE0C-C22AC35E7AB3}"/>
                </a:ext>
              </a:extLst>
            </p:cNvPr>
            <p:cNvSpPr/>
            <p:nvPr/>
          </p:nvSpPr>
          <p:spPr>
            <a:xfrm>
              <a:off x="764634" y="4465994"/>
              <a:ext cx="7906959" cy="1921356"/>
            </a:xfrm>
            <a:prstGeom prst="flowChartTerminator">
              <a:avLst/>
            </a:prstGeom>
            <a:solidFill>
              <a:schemeClr val="bg1"/>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xmlns="" id="{95013C17-C73F-46D1-A0F9-2E4C667882B7}"/>
                </a:ext>
              </a:extLst>
            </p:cNvPr>
            <p:cNvSpPr/>
            <p:nvPr/>
          </p:nvSpPr>
          <p:spPr>
            <a:xfrm>
              <a:off x="242217" y="4729632"/>
              <a:ext cx="1400428" cy="1447192"/>
            </a:xfrm>
            <a:prstGeom prst="ellipse">
              <a:avLst/>
            </a:prstGeom>
            <a:solidFill>
              <a:schemeClr val="accent6">
                <a:lumMod val="50000"/>
              </a:schemeClr>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spc="50" dirty="0">
                  <a:ln w="9525" cmpd="sng">
                    <a:solidFill>
                      <a:schemeClr val="accent1"/>
                    </a:solidFill>
                    <a:prstDash val="solid"/>
                  </a:ln>
                  <a:solidFill>
                    <a:srgbClr val="70AD47">
                      <a:tint val="1000"/>
                    </a:srgbClr>
                  </a:solidFill>
                  <a:effectLst>
                    <a:glow rad="38100">
                      <a:schemeClr val="accent1">
                        <a:alpha val="40000"/>
                      </a:schemeClr>
                    </a:glow>
                  </a:effectLst>
                </a:rPr>
                <a:t>B</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pic>
        <p:nvPicPr>
          <p:cNvPr id="2056" name="Picture 8" descr="Premium Vector | Cute happy soda water cup. cartoon character.">
            <a:extLst>
              <a:ext uri="{FF2B5EF4-FFF2-40B4-BE49-F238E27FC236}">
                <a16:creationId xmlns:a16="http://schemas.microsoft.com/office/drawing/2014/main" xmlns="" id="{1DFCE50F-3BA2-4D7B-8EDF-B83DE83BAF1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153413" y="3736352"/>
            <a:ext cx="2707250" cy="270725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xmlns="" id="{D9EAB830-E797-4E0A-8D5B-CC5344B4C69D}"/>
              </a:ext>
            </a:extLst>
          </p:cNvPr>
          <p:cNvSpPr txBox="1"/>
          <p:nvPr/>
        </p:nvSpPr>
        <p:spPr>
          <a:xfrm>
            <a:off x="2115878" y="5078778"/>
            <a:ext cx="5442281" cy="738664"/>
          </a:xfrm>
          <a:prstGeom prst="rect">
            <a:avLst/>
          </a:prstGeom>
          <a:noFill/>
          <a:ln>
            <a:noFill/>
          </a:ln>
        </p:spPr>
        <p:txBody>
          <a:bodyPr wrap="square" lIns="0" tIns="0" rIns="0" bIns="0" rtlCol="0">
            <a:spAutoFit/>
          </a:bodyPr>
          <a:lstStyle/>
          <a:p>
            <a:pPr algn="ctr"/>
            <a:r>
              <a:rPr lang="vi-VN" sz="4800" dirty="0">
                <a:latin typeface="Calibri" panose="020F0502020204030204" pitchFamily="34" charset="0"/>
                <a:cs typeface="Calibri" panose="020F0502020204030204" pitchFamily="34" charset="0"/>
              </a:rPr>
              <a:t>Khổ thơ đầu tiên</a:t>
            </a:r>
            <a:endParaRPr lang="en-US" sz="102800" b="1" dirty="0">
              <a:ln w="31750">
                <a:solidFill>
                  <a:srgbClr val="002060"/>
                </a:solidFill>
              </a:ln>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xmlns="" id="{45DFCF79-B98A-44C7-9994-5733C60A60CF}"/>
              </a:ext>
            </a:extLst>
          </p:cNvPr>
          <p:cNvSpPr txBox="1"/>
          <p:nvPr/>
        </p:nvSpPr>
        <p:spPr>
          <a:xfrm>
            <a:off x="10920792" y="4935566"/>
            <a:ext cx="5942705" cy="738664"/>
          </a:xfrm>
          <a:prstGeom prst="rect">
            <a:avLst/>
          </a:prstGeom>
          <a:noFill/>
          <a:ln>
            <a:noFill/>
          </a:ln>
        </p:spPr>
        <p:txBody>
          <a:bodyPr wrap="square" lIns="0" tIns="0" rIns="0" bIns="0" rtlCol="0">
            <a:spAutoFit/>
          </a:bodyPr>
          <a:lstStyle/>
          <a:p>
            <a:pPr lvl="0" algn="ctr"/>
            <a:r>
              <a:rPr lang="vi-VN" sz="4800" dirty="0">
                <a:latin typeface="Calibri" panose="020F0502020204030204" pitchFamily="34" charset="0"/>
                <a:cs typeface="Calibri" panose="020F0502020204030204" pitchFamily="34" charset="0"/>
              </a:rPr>
              <a:t>Khổ thơ thứ 2</a:t>
            </a:r>
            <a:endParaRPr lang="en-US" sz="4800" dirty="0">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xmlns="" id="{CB1B7519-0A2B-4379-9268-903AF774DB3A}"/>
              </a:ext>
            </a:extLst>
          </p:cNvPr>
          <p:cNvSpPr txBox="1"/>
          <p:nvPr/>
        </p:nvSpPr>
        <p:spPr>
          <a:xfrm>
            <a:off x="1835960" y="7512623"/>
            <a:ext cx="5959645" cy="738664"/>
          </a:xfrm>
          <a:prstGeom prst="rect">
            <a:avLst/>
          </a:prstGeom>
          <a:noFill/>
          <a:ln>
            <a:noFill/>
          </a:ln>
        </p:spPr>
        <p:txBody>
          <a:bodyPr wrap="square" lIns="0" tIns="0" rIns="0" bIns="0" rtlCol="0">
            <a:spAutoFit/>
          </a:bodyPr>
          <a:lstStyle/>
          <a:p>
            <a:pPr algn="ctr"/>
            <a:r>
              <a:rPr lang="vi-VN" sz="4800" dirty="0">
                <a:latin typeface="Calibri" panose="020F0502020204030204" pitchFamily="34" charset="0"/>
                <a:cs typeface="Calibri" panose="020F0502020204030204" pitchFamily="34" charset="0"/>
              </a:rPr>
              <a:t>Khổ thơ thứ 3</a:t>
            </a:r>
            <a:endParaRPr lang="en-US" sz="400000" b="1" dirty="0">
              <a:ln w="31750">
                <a:solidFill>
                  <a:srgbClr val="002060"/>
                </a:solidFill>
              </a:ln>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xmlns="" id="{2B5EDF64-42D3-445A-8AF8-0D9B145EF3F2}"/>
              </a:ext>
            </a:extLst>
          </p:cNvPr>
          <p:cNvSpPr txBox="1"/>
          <p:nvPr/>
        </p:nvSpPr>
        <p:spPr>
          <a:xfrm>
            <a:off x="11171003" y="7386168"/>
            <a:ext cx="5442281" cy="738664"/>
          </a:xfrm>
          <a:prstGeom prst="rect">
            <a:avLst/>
          </a:prstGeom>
          <a:noFill/>
          <a:ln>
            <a:noFill/>
          </a:ln>
        </p:spPr>
        <p:txBody>
          <a:bodyPr wrap="square" lIns="0" tIns="0" rIns="0" bIns="0" rtlCol="0">
            <a:spAutoFit/>
          </a:bodyPr>
          <a:lstStyle/>
          <a:p>
            <a:pPr algn="ctr"/>
            <a:r>
              <a:rPr lang="vi-VN" sz="4800" dirty="0">
                <a:latin typeface="Calibri" panose="020F0502020204030204" pitchFamily="34" charset="0"/>
                <a:cs typeface="Calibri" panose="020F0502020204030204" pitchFamily="34" charset="0"/>
              </a:rPr>
              <a:t>Khổ thơ 4 và 5</a:t>
            </a:r>
            <a:endParaRPr lang="en-US" sz="333300" b="1" dirty="0">
              <a:ln w="31750">
                <a:solidFill>
                  <a:srgbClr val="002060"/>
                </a:solidFill>
              </a:ln>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B91CA6C2-D576-46EE-BCDB-793BF88AB2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724172" y="1603086"/>
            <a:ext cx="8748518" cy="8297375"/>
          </a:xfrm>
          <a:prstGeom prst="rect">
            <a:avLst/>
          </a:prstGeom>
        </p:spPr>
      </p:pic>
    </p:spTree>
    <p:extLst>
      <p:ext uri="{BB962C8B-B14F-4D97-AF65-F5344CB8AC3E}">
        <p14:creationId xmlns:p14="http://schemas.microsoft.com/office/powerpoint/2010/main" val="263619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nodeType="withEffect">
                                  <p:stCondLst>
                                    <p:cond delay="0"/>
                                  </p:stCondLst>
                                  <p:childTnLst>
                                    <p:set>
                                      <p:cBhvr>
                                        <p:cTn id="23" dur="1" fill="hold">
                                          <p:stCondLst>
                                            <p:cond delay="0"/>
                                          </p:stCondLst>
                                        </p:cTn>
                                        <p:tgtEl>
                                          <p:spTgt spid="2056"/>
                                        </p:tgtEl>
                                        <p:attrNameLst>
                                          <p:attrName>style.visibility</p:attrName>
                                        </p:attrNameLst>
                                      </p:cBhvr>
                                      <p:to>
                                        <p:strVal val="visible"/>
                                      </p:to>
                                    </p:set>
                                    <p:animEffect transition="in" filter="fade">
                                      <p:cBhvr>
                                        <p:cTn id="24" dur="500"/>
                                        <p:tgtEl>
                                          <p:spTgt spid="205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fade">
                                      <p:cBhvr>
                                        <p:cTn id="35" dur="500"/>
                                        <p:tgtEl>
                                          <p:spTgt spid="205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2"/>
                                        </p:tgtEl>
                                        <p:attrNameLst>
                                          <p:attrName>r</p:attrName>
                                        </p:attrNameLst>
                                      </p:cBhvr>
                                    </p:animRot>
                                    <p:animRot by="-240000">
                                      <p:cBhvr>
                                        <p:cTn id="49" dur="200" fill="hold">
                                          <p:stCondLst>
                                            <p:cond delay="200"/>
                                          </p:stCondLst>
                                        </p:cTn>
                                        <p:tgtEl>
                                          <p:spTgt spid="2052"/>
                                        </p:tgtEl>
                                        <p:attrNameLst>
                                          <p:attrName>r</p:attrName>
                                        </p:attrNameLst>
                                      </p:cBhvr>
                                    </p:animRot>
                                    <p:animRot by="240000">
                                      <p:cBhvr>
                                        <p:cTn id="50" dur="200" fill="hold">
                                          <p:stCondLst>
                                            <p:cond delay="400"/>
                                          </p:stCondLst>
                                        </p:cTn>
                                        <p:tgtEl>
                                          <p:spTgt spid="2052"/>
                                        </p:tgtEl>
                                        <p:attrNameLst>
                                          <p:attrName>r</p:attrName>
                                        </p:attrNameLst>
                                      </p:cBhvr>
                                    </p:animRot>
                                    <p:animRot by="-240000">
                                      <p:cBhvr>
                                        <p:cTn id="51" dur="200" fill="hold">
                                          <p:stCondLst>
                                            <p:cond delay="600"/>
                                          </p:stCondLst>
                                        </p:cTn>
                                        <p:tgtEl>
                                          <p:spTgt spid="2052"/>
                                        </p:tgtEl>
                                        <p:attrNameLst>
                                          <p:attrName>r</p:attrName>
                                        </p:attrNameLst>
                                      </p:cBhvr>
                                    </p:animRot>
                                    <p:animRot by="120000">
                                      <p:cBhvr>
                                        <p:cTn id="52" dur="200" fill="hold">
                                          <p:stCondLst>
                                            <p:cond delay="800"/>
                                          </p:stCondLst>
                                        </p:cTn>
                                        <p:tgtEl>
                                          <p:spTgt spid="2052"/>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6"/>
                                        </p:tgtEl>
                                        <p:attrNameLst>
                                          <p:attrName>r</p:attrName>
                                        </p:attrNameLst>
                                      </p:cBhvr>
                                    </p:animRot>
                                    <p:animRot by="-240000">
                                      <p:cBhvr>
                                        <p:cTn id="55" dur="200" fill="hold">
                                          <p:stCondLst>
                                            <p:cond delay="200"/>
                                          </p:stCondLst>
                                        </p:cTn>
                                        <p:tgtEl>
                                          <p:spTgt spid="2056"/>
                                        </p:tgtEl>
                                        <p:attrNameLst>
                                          <p:attrName>r</p:attrName>
                                        </p:attrNameLst>
                                      </p:cBhvr>
                                    </p:animRot>
                                    <p:animRot by="240000">
                                      <p:cBhvr>
                                        <p:cTn id="56" dur="200" fill="hold">
                                          <p:stCondLst>
                                            <p:cond delay="400"/>
                                          </p:stCondLst>
                                        </p:cTn>
                                        <p:tgtEl>
                                          <p:spTgt spid="2056"/>
                                        </p:tgtEl>
                                        <p:attrNameLst>
                                          <p:attrName>r</p:attrName>
                                        </p:attrNameLst>
                                      </p:cBhvr>
                                    </p:animRot>
                                    <p:animRot by="-240000">
                                      <p:cBhvr>
                                        <p:cTn id="57" dur="200" fill="hold">
                                          <p:stCondLst>
                                            <p:cond delay="600"/>
                                          </p:stCondLst>
                                        </p:cTn>
                                        <p:tgtEl>
                                          <p:spTgt spid="2056"/>
                                        </p:tgtEl>
                                        <p:attrNameLst>
                                          <p:attrName>r</p:attrName>
                                        </p:attrNameLst>
                                      </p:cBhvr>
                                    </p:animRot>
                                    <p:animRot by="120000">
                                      <p:cBhvr>
                                        <p:cTn id="58" dur="200" fill="hold">
                                          <p:stCondLst>
                                            <p:cond delay="800"/>
                                          </p:stCondLst>
                                        </p:cTn>
                                        <p:tgtEl>
                                          <p:spTgt spid="2056"/>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054"/>
                                        </p:tgtEl>
                                        <p:attrNameLst>
                                          <p:attrName>r</p:attrName>
                                        </p:attrNameLst>
                                      </p:cBhvr>
                                    </p:animRot>
                                    <p:animRot by="-240000">
                                      <p:cBhvr>
                                        <p:cTn id="61" dur="200" fill="hold">
                                          <p:stCondLst>
                                            <p:cond delay="200"/>
                                          </p:stCondLst>
                                        </p:cTn>
                                        <p:tgtEl>
                                          <p:spTgt spid="2054"/>
                                        </p:tgtEl>
                                        <p:attrNameLst>
                                          <p:attrName>r</p:attrName>
                                        </p:attrNameLst>
                                      </p:cBhvr>
                                    </p:animRot>
                                    <p:animRot by="240000">
                                      <p:cBhvr>
                                        <p:cTn id="62" dur="200" fill="hold">
                                          <p:stCondLst>
                                            <p:cond delay="400"/>
                                          </p:stCondLst>
                                        </p:cTn>
                                        <p:tgtEl>
                                          <p:spTgt spid="2054"/>
                                        </p:tgtEl>
                                        <p:attrNameLst>
                                          <p:attrName>r</p:attrName>
                                        </p:attrNameLst>
                                      </p:cBhvr>
                                    </p:animRot>
                                    <p:animRot by="-240000">
                                      <p:cBhvr>
                                        <p:cTn id="63" dur="200" fill="hold">
                                          <p:stCondLst>
                                            <p:cond delay="600"/>
                                          </p:stCondLst>
                                        </p:cTn>
                                        <p:tgtEl>
                                          <p:spTgt spid="2054"/>
                                        </p:tgtEl>
                                        <p:attrNameLst>
                                          <p:attrName>r</p:attrName>
                                        </p:attrNameLst>
                                      </p:cBhvr>
                                    </p:animRot>
                                    <p:animRot by="120000">
                                      <p:cBhvr>
                                        <p:cTn id="64" dur="200" fill="hold">
                                          <p:stCondLst>
                                            <p:cond delay="800"/>
                                          </p:stCondLst>
                                        </p:cTn>
                                        <p:tgtEl>
                                          <p:spTgt spid="2054"/>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29"/>
                                        </p:tgtEl>
                                        <p:attrNameLst>
                                          <p:attrName>r</p:attrName>
                                        </p:attrNameLst>
                                      </p:cBhvr>
                                    </p:animRot>
                                    <p:animRot by="-240000">
                                      <p:cBhvr>
                                        <p:cTn id="67" dur="200" fill="hold">
                                          <p:stCondLst>
                                            <p:cond delay="200"/>
                                          </p:stCondLst>
                                        </p:cTn>
                                        <p:tgtEl>
                                          <p:spTgt spid="29"/>
                                        </p:tgtEl>
                                        <p:attrNameLst>
                                          <p:attrName>r</p:attrName>
                                        </p:attrNameLst>
                                      </p:cBhvr>
                                    </p:animRot>
                                    <p:animRot by="240000">
                                      <p:cBhvr>
                                        <p:cTn id="68" dur="200" fill="hold">
                                          <p:stCondLst>
                                            <p:cond delay="400"/>
                                          </p:stCondLst>
                                        </p:cTn>
                                        <p:tgtEl>
                                          <p:spTgt spid="29"/>
                                        </p:tgtEl>
                                        <p:attrNameLst>
                                          <p:attrName>r</p:attrName>
                                        </p:attrNameLst>
                                      </p:cBhvr>
                                    </p:animRot>
                                    <p:animRot by="-240000">
                                      <p:cBhvr>
                                        <p:cTn id="69" dur="200" fill="hold">
                                          <p:stCondLst>
                                            <p:cond delay="600"/>
                                          </p:stCondLst>
                                        </p:cTn>
                                        <p:tgtEl>
                                          <p:spTgt spid="29"/>
                                        </p:tgtEl>
                                        <p:attrNameLst>
                                          <p:attrName>r</p:attrName>
                                        </p:attrNameLst>
                                      </p:cBhvr>
                                    </p:animRot>
                                    <p:animRot by="120000">
                                      <p:cBhvr>
                                        <p:cTn id="70"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34"/>
                </p:tgtEl>
              </p:cMediaNode>
            </p:audio>
            <p:audio>
              <p:cMediaNode vol="80000">
                <p:cTn id="72" fill="hold" display="0">
                  <p:stCondLst>
                    <p:cond delay="indefinite"/>
                  </p:stCondLst>
                  <p:endCondLst>
                    <p:cond evt="onStopAudio" delay="0">
                      <p:tgtEl>
                        <p:sldTgt/>
                      </p:tgtEl>
                    </p:cond>
                  </p:endCondLst>
                </p:cTn>
                <p:tgtEl>
                  <p:spTgt spid="37"/>
                </p:tgtEl>
              </p:cMediaNode>
            </p:audio>
            <p:audio>
              <p:cMediaNode vol="80000">
                <p:cTn id="73" fill="hold" display="0">
                  <p:stCondLst>
                    <p:cond delay="indefinite"/>
                  </p:stCondLst>
                  <p:endCondLst>
                    <p:cond evt="onStopAudio" delay="0">
                      <p:tgtEl>
                        <p:sldTgt/>
                      </p:tgtEl>
                    </p:cond>
                  </p:endCondLst>
                </p:cTn>
                <p:tgtEl>
                  <p:spTgt spid="38"/>
                </p:tgtEl>
              </p:cMediaNode>
            </p:audio>
            <p:audio>
              <p:cMediaNode vol="80000">
                <p:cTn id="74" fill="hold" display="0">
                  <p:stCondLst>
                    <p:cond delay="indefinite"/>
                  </p:stCondLst>
                  <p:endCondLst>
                    <p:cond evt="onStopAudio" delay="0">
                      <p:tgtEl>
                        <p:sldTgt/>
                      </p:tgtEl>
                    </p:cond>
                  </p:endCondLst>
                </p:cTn>
                <p:tgtEl>
                  <p:spTgt spid="39"/>
                </p:tgtEl>
              </p:cMediaNode>
            </p:audio>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34"/>
                                        </p:tgtEl>
                                      </p:cBhvr>
                                    </p:cmd>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4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576" fill="hold"/>
                                        <p:tgtEl>
                                          <p:spTgt spid="37"/>
                                        </p:tgtEl>
                                      </p:cBhvr>
                                    </p:cmd>
                                  </p:childTnLst>
                                </p:cTn>
                              </p:par>
                              <p:par>
                                <p:cTn id="85" presetID="42" presetClass="entr" presetSubtype="0" fill="hold"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1000"/>
                                        <p:tgtEl>
                                          <p:spTgt spid="5"/>
                                        </p:tgtEl>
                                      </p:cBhvr>
                                    </p:animEffect>
                                    <p:anim calcmode="lin" valueType="num">
                                      <p:cBhvr>
                                        <p:cTn id="88" dur="1000" fill="hold"/>
                                        <p:tgtEl>
                                          <p:spTgt spid="5"/>
                                        </p:tgtEl>
                                        <p:attrNameLst>
                                          <p:attrName>ppt_x</p:attrName>
                                        </p:attrNameLst>
                                      </p:cBhvr>
                                      <p:tavLst>
                                        <p:tav tm="0">
                                          <p:val>
                                            <p:strVal val="#ppt_x"/>
                                          </p:val>
                                        </p:tav>
                                        <p:tav tm="100000">
                                          <p:val>
                                            <p:strVal val="#ppt_x"/>
                                          </p:val>
                                        </p:tav>
                                      </p:tavLst>
                                    </p:anim>
                                    <p:anim calcmode="lin" valueType="num">
                                      <p:cBhvr>
                                        <p:cTn id="8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5"/>
                  </p:tgtEl>
                </p:cond>
              </p:nextCondLst>
            </p:seq>
            <p:seq concurrent="1" nextAc="seek">
              <p:cTn id="90" restart="whenNotActive" fill="hold" evtFilter="cancelBubble" nodeType="interactiveSeq">
                <p:stCondLst>
                  <p:cond evt="onClick" delay="0">
                    <p:tgtEl>
                      <p:spTgt spid="49"/>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4995" fill="hold"/>
                                        <p:tgtEl>
                                          <p:spTgt spid="38"/>
                                        </p:tgtEl>
                                      </p:cBhvr>
                                    </p:cmd>
                                  </p:childTnLst>
                                </p:cTn>
                              </p:par>
                            </p:childTnLst>
                          </p:cTn>
                        </p:par>
                      </p:childTnLst>
                    </p:cTn>
                  </p:par>
                </p:childTnLst>
              </p:cTn>
              <p:nextCondLst>
                <p:cond evt="onClick" delay="0">
                  <p:tgtEl>
                    <p:spTgt spid="49"/>
                  </p:tgtEl>
                </p:cond>
              </p:nextCondLst>
            </p:seq>
            <p:seq concurrent="1" nextAc="seek">
              <p:cTn id="95" restart="whenNotActive" fill="hold" evtFilter="cancelBubble" nodeType="interactiveSeq">
                <p:stCondLst>
                  <p:cond evt="onClick" delay="0">
                    <p:tgtEl>
                      <p:spTgt spid="53"/>
                    </p:tgtEl>
                  </p:cond>
                </p:stCondLst>
                <p:endSync evt="end" delay="0">
                  <p:rtn val="all"/>
                </p:endSync>
                <p:childTnLst>
                  <p:par>
                    <p:cTn id="96" fill="hold">
                      <p:stCondLst>
                        <p:cond delay="0"/>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4995" fill="hold"/>
                                        <p:tgtEl>
                                          <p:spTgt spid="39"/>
                                        </p:tgtEl>
                                      </p:cBhvr>
                                    </p:cmd>
                                  </p:childTnLst>
                                </p:cTn>
                              </p:par>
                            </p:childTnLst>
                          </p:cTn>
                        </p:par>
                      </p:childTnLst>
                    </p:cTn>
                  </p:par>
                </p:childTnLst>
              </p:cTn>
              <p:nextCondLst>
                <p:cond evt="onClick" delay="0">
                  <p:tgtEl>
                    <p:spTgt spid="53"/>
                  </p:tgtEl>
                </p:cond>
              </p:nextCondLst>
            </p:seq>
          </p:childTnLst>
        </p:cTn>
      </p:par>
    </p:tnLst>
    <p:bldLst>
      <p:bldP spid="41" grpId="0"/>
      <p:bldP spid="48" grpId="0"/>
      <p:bldP spid="52" grpId="0"/>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5" name="Picture 4" descr="Free Vector | Interior design of modern coffee shop with flat design | Flat  design, Modern coffee shop, Interior design presentation">
            <a:extLst>
              <a:ext uri="{FF2B5EF4-FFF2-40B4-BE49-F238E27FC236}">
                <a16:creationId xmlns:a16="http://schemas.microsoft.com/office/drawing/2014/main" xmlns="" id="{E2584A37-0146-4B6A-AF81-02CFC6045A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6284"/>
          <a:stretch/>
        </p:blipFill>
        <p:spPr bwMode="auto">
          <a:xfrm>
            <a:off x="0" y="0"/>
            <a:ext cx="18288000" cy="60579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ree Vector | Interior design of modern coffee shop with flat design | Flat  design, Modern coffee shop, Interior design presentation">
            <a:extLst>
              <a:ext uri="{FF2B5EF4-FFF2-40B4-BE49-F238E27FC236}">
                <a16:creationId xmlns:a16="http://schemas.microsoft.com/office/drawing/2014/main" xmlns="" id="{AA5E2FB5-69A4-467B-8F78-7CCA66F3C2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3716" b="8519"/>
          <a:stretch/>
        </p:blipFill>
        <p:spPr bwMode="auto">
          <a:xfrm>
            <a:off x="-30480" y="6057900"/>
            <a:ext cx="18288000" cy="42590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CBB1D247-55C8-4FC2-A0AF-8ECF74306018}"/>
              </a:ext>
            </a:extLst>
          </p:cNvPr>
          <p:cNvSpPr/>
          <p:nvPr/>
        </p:nvSpPr>
        <p:spPr>
          <a:xfrm>
            <a:off x="764634" y="529938"/>
            <a:ext cx="14973300" cy="3429000"/>
          </a:xfrm>
          <a:prstGeom prst="roundRect">
            <a:avLst/>
          </a:prstGeom>
          <a:solidFill>
            <a:schemeClr val="bg1"/>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TextBox 6">
            <a:extLst>
              <a:ext uri="{FF2B5EF4-FFF2-40B4-BE49-F238E27FC236}">
                <a16:creationId xmlns:a16="http://schemas.microsoft.com/office/drawing/2014/main" xmlns="" id="{23F467D3-3613-4797-93F5-7BEE87561738}"/>
              </a:ext>
            </a:extLst>
          </p:cNvPr>
          <p:cNvSpPr txBox="1"/>
          <p:nvPr/>
        </p:nvSpPr>
        <p:spPr>
          <a:xfrm>
            <a:off x="304800" y="1460183"/>
            <a:ext cx="13676496" cy="1477328"/>
          </a:xfrm>
          <a:prstGeom prst="rect">
            <a:avLst/>
          </a:prstGeom>
          <a:noFill/>
          <a:ln>
            <a:noFill/>
          </a:ln>
        </p:spPr>
        <p:txBody>
          <a:bodyPr wrap="square" lIns="0" tIns="0" rIns="0" bIns="0" rtlCol="0">
            <a:spAutoFit/>
          </a:bodyPr>
          <a:lstStyle/>
          <a:p>
            <a:pPr algn="ctr"/>
            <a:r>
              <a:rPr lang="vi-VN" sz="4800" b="1" i="1" dirty="0">
                <a:latin typeface="Calibri" panose="020F0502020204030204" pitchFamily="34" charset="0"/>
                <a:cs typeface="Calibri" panose="020F0502020204030204" pitchFamily="34" charset="0"/>
              </a:rPr>
              <a:t>Hãy đ</a:t>
            </a:r>
            <a:r>
              <a:rPr lang="en-US" sz="4800" b="1" i="1" dirty="0" err="1">
                <a:latin typeface="Calibri" panose="020F0502020204030204" pitchFamily="34" charset="0"/>
                <a:cs typeface="Calibri" panose="020F0502020204030204" pitchFamily="34" charset="0"/>
              </a:rPr>
              <a:t>ọc</a:t>
            </a:r>
            <a:r>
              <a:rPr lang="vi-VN" sz="4800" b="1" i="1" dirty="0">
                <a:latin typeface="Calibri" panose="020F0502020204030204" pitchFamily="34" charset="0"/>
                <a:cs typeface="Calibri" panose="020F0502020204030204" pitchFamily="34" charset="0"/>
              </a:rPr>
              <a:t> thuộc lòng</a:t>
            </a:r>
            <a:r>
              <a:rPr lang="en-US" sz="4800" b="1" i="1" dirty="0">
                <a:latin typeface="Calibri" panose="020F0502020204030204" pitchFamily="34" charset="0"/>
                <a:cs typeface="Calibri" panose="020F0502020204030204" pitchFamily="34" charset="0"/>
              </a:rPr>
              <a:t> </a:t>
            </a:r>
            <a:r>
              <a:rPr lang="en-US" sz="4800" b="1" i="1" dirty="0" err="1">
                <a:latin typeface="Calibri" panose="020F0502020204030204" pitchFamily="34" charset="0"/>
                <a:cs typeface="Calibri" panose="020F0502020204030204" pitchFamily="34" charset="0"/>
              </a:rPr>
              <a:t>khổ</a:t>
            </a:r>
            <a:r>
              <a:rPr lang="en-US" sz="4800" b="1" i="1" dirty="0">
                <a:latin typeface="Calibri" panose="020F0502020204030204" pitchFamily="34" charset="0"/>
                <a:cs typeface="Calibri" panose="020F0502020204030204" pitchFamily="34" charset="0"/>
              </a:rPr>
              <a:t> </a:t>
            </a:r>
            <a:r>
              <a:rPr lang="en-US" sz="4800" b="1" i="1" dirty="0" err="1">
                <a:latin typeface="Calibri" panose="020F0502020204030204" pitchFamily="34" charset="0"/>
                <a:cs typeface="Calibri" panose="020F0502020204030204" pitchFamily="34" charset="0"/>
              </a:rPr>
              <a:t>thơ</a:t>
            </a:r>
            <a:r>
              <a:rPr lang="en-US" sz="4800" b="1" i="1" dirty="0">
                <a:latin typeface="Calibri" panose="020F0502020204030204" pitchFamily="34" charset="0"/>
                <a:cs typeface="Calibri" panose="020F0502020204030204" pitchFamily="34" charset="0"/>
              </a:rPr>
              <a:t> </a:t>
            </a:r>
            <a:r>
              <a:rPr lang="vi-VN" sz="4800" b="1" i="1" dirty="0">
                <a:latin typeface="Calibri" panose="020F0502020204030204" pitchFamily="34" charset="0"/>
                <a:cs typeface="Calibri" panose="020F0502020204030204" pitchFamily="34" charset="0"/>
              </a:rPr>
              <a:t>5 và trả lời câu hỏi: </a:t>
            </a:r>
          </a:p>
          <a:p>
            <a:pPr algn="ctr"/>
            <a:r>
              <a:rPr lang="vi-VN" sz="4800" b="1" i="1" dirty="0">
                <a:latin typeface="Calibri" panose="020F0502020204030204" pitchFamily="34" charset="0"/>
                <a:cs typeface="Calibri" panose="020F0502020204030204" pitchFamily="34" charset="0"/>
              </a:rPr>
              <a:t>Vì sao tác giả gọi hạt gạo là “hạt vàng”</a:t>
            </a:r>
            <a:r>
              <a:rPr lang="en-US" sz="4800" b="1" i="1" dirty="0">
                <a:latin typeface="Calibri" panose="020F0502020204030204" pitchFamily="34" charset="0"/>
                <a:cs typeface="Calibri" panose="020F0502020204030204" pitchFamily="34" charset="0"/>
              </a:rPr>
              <a:t>?</a:t>
            </a:r>
            <a:endParaRPr lang="en-US" sz="28700" b="1" dirty="0">
              <a:ln w="31750">
                <a:solidFill>
                  <a:srgbClr val="002060"/>
                </a:solidFill>
              </a:ln>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34" name="AmthanhThua">
            <a:hlinkClick r:id="" action="ppaction://media"/>
            <a:extLst>
              <a:ext uri="{FF2B5EF4-FFF2-40B4-BE49-F238E27FC236}">
                <a16:creationId xmlns:a16="http://schemas.microsoft.com/office/drawing/2014/main" xmlns=""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67519" y="6611885"/>
            <a:ext cx="731045" cy="731045"/>
          </a:xfrm>
          <a:prstGeom prst="rect">
            <a:avLst/>
          </a:prstGeom>
        </p:spPr>
      </p:pic>
      <p:sp>
        <p:nvSpPr>
          <p:cNvPr id="35" name="TextBox 34">
            <a:extLst>
              <a:ext uri="{FF2B5EF4-FFF2-40B4-BE49-F238E27FC236}">
                <a16:creationId xmlns:a16="http://schemas.microsoft.com/office/drawing/2014/main" xmlns="" id="{7E2DF8A1-59F4-4F66-B687-F79555C50E6E}"/>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6" name="TextBox 35">
            <a:extLst>
              <a:ext uri="{FF2B5EF4-FFF2-40B4-BE49-F238E27FC236}">
                <a16:creationId xmlns:a16="http://schemas.microsoft.com/office/drawing/2014/main" xmlns="" id="{DE392F84-F2F5-4BBC-AD06-1D8DD356EF98}"/>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7" name="59c3c5f047238">
            <a:hlinkClick r:id="" action="ppaction://media"/>
            <a:extLst>
              <a:ext uri="{FF2B5EF4-FFF2-40B4-BE49-F238E27FC236}">
                <a16:creationId xmlns:a16="http://schemas.microsoft.com/office/drawing/2014/main" xmlns=""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867519" y="2022976"/>
            <a:ext cx="731045" cy="731045"/>
          </a:xfrm>
          <a:prstGeom prst="rect">
            <a:avLst/>
          </a:prstGeom>
        </p:spPr>
      </p:pic>
      <p:pic>
        <p:nvPicPr>
          <p:cNvPr id="38" name="AmthanhThua">
            <a:hlinkClick r:id="" action="ppaction://media"/>
            <a:extLst>
              <a:ext uri="{FF2B5EF4-FFF2-40B4-BE49-F238E27FC236}">
                <a16:creationId xmlns:a16="http://schemas.microsoft.com/office/drawing/2014/main" xmlns=""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78736" y="7547764"/>
            <a:ext cx="731045" cy="731045"/>
          </a:xfrm>
          <a:prstGeom prst="rect">
            <a:avLst/>
          </a:prstGeom>
        </p:spPr>
      </p:pic>
      <p:pic>
        <p:nvPicPr>
          <p:cNvPr id="2050" name="Picture 2" descr="Free Vector | Cute girl barista making coffee manual brew drip coffee and  accessories cartoon art illustration">
            <a:extLst>
              <a:ext uri="{FF2B5EF4-FFF2-40B4-BE49-F238E27FC236}">
                <a16:creationId xmlns:a16="http://schemas.microsoft.com/office/drawing/2014/main" xmlns="" id="{6C1D8E01-68F5-4777-828D-054875C9B9C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2200" l="9904" r="89936">
                        <a14:foregroundMark x1="19329" y1="92200" x2="19329" y2="92200"/>
                        <a14:foregroundMark x1="73323" y1="90800" x2="73323" y2="90800"/>
                        <a14:foregroundMark x1="73323" y1="90800" x2="73323" y2="90800"/>
                        <a14:foregroundMark x1="30831" y1="69600" x2="33387" y2="81600"/>
                        <a14:foregroundMark x1="33387" y1="81600" x2="52236" y2="90800"/>
                        <a14:foregroundMark x1="52236" y1="90800" x2="54633" y2="90800"/>
                        <a14:foregroundMark x1="57668" y1="83200" x2="66933" y2="85200"/>
                        <a14:foregroundMark x1="66933" y1="85200" x2="74121" y2="90800"/>
                        <a14:foregroundMark x1="74121" y1="90800" x2="76837" y2="91800"/>
                        <a14:foregroundMark x1="27796" y1="69600" x2="31150" y2="79200"/>
                        <a14:foregroundMark x1="31150" y1="79200" x2="31150" y2="79200"/>
                      </a14:backgroundRemoval>
                    </a14:imgEffect>
                  </a14:imgLayer>
                </a14:imgProps>
              </a:ext>
              <a:ext uri="{28A0092B-C50C-407E-A947-70E740481C1C}">
                <a14:useLocalDpi xmlns:a14="http://schemas.microsoft.com/office/drawing/2010/main" val="0"/>
              </a:ext>
            </a:extLst>
          </a:blip>
          <a:srcRect/>
          <a:stretch>
            <a:fillRect/>
          </a:stretch>
        </p:blipFill>
        <p:spPr bwMode="auto">
          <a:xfrm>
            <a:off x="12838054" y="98588"/>
            <a:ext cx="5053205" cy="4036106"/>
          </a:xfrm>
          <a:prstGeom prst="rect">
            <a:avLst/>
          </a:prstGeom>
          <a:noFill/>
          <a:extLst>
            <a:ext uri="{909E8E84-426E-40DD-AFC4-6F175D3DCCD1}">
              <a14:hiddenFill xmlns:a14="http://schemas.microsoft.com/office/drawing/2010/main">
                <a:solidFill>
                  <a:srgbClr val="FFFFFF"/>
                </a:solidFill>
              </a14:hiddenFill>
            </a:ext>
          </a:extLst>
        </p:spPr>
      </p:pic>
      <p:pic>
        <p:nvPicPr>
          <p:cNvPr id="39" name="AmthanhThua">
            <a:hlinkClick r:id="" action="ppaction://media"/>
            <a:extLst>
              <a:ext uri="{FF2B5EF4-FFF2-40B4-BE49-F238E27FC236}">
                <a16:creationId xmlns:a16="http://schemas.microsoft.com/office/drawing/2014/main" xmlns=""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903" y="8483573"/>
            <a:ext cx="731045" cy="731045"/>
          </a:xfrm>
          <a:prstGeom prst="rect">
            <a:avLst/>
          </a:prstGeom>
        </p:spPr>
      </p:pic>
      <p:pic>
        <p:nvPicPr>
          <p:cNvPr id="40" name="Picture 39">
            <a:hlinkClick r:id="rId10" action="ppaction://hlinksldjump"/>
            <a:extLst>
              <a:ext uri="{FF2B5EF4-FFF2-40B4-BE49-F238E27FC236}">
                <a16:creationId xmlns:a16="http://schemas.microsoft.com/office/drawing/2014/main" xmlns="" id="{67F41AD4-DED0-4CF7-BAF6-826FE67318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233724" y="131276"/>
            <a:ext cx="941834" cy="941834"/>
          </a:xfrm>
          <a:prstGeom prst="rect">
            <a:avLst/>
          </a:prstGeom>
        </p:spPr>
      </p:pic>
      <p:grpSp>
        <p:nvGrpSpPr>
          <p:cNvPr id="8" name="Group 7">
            <a:extLst>
              <a:ext uri="{FF2B5EF4-FFF2-40B4-BE49-F238E27FC236}">
                <a16:creationId xmlns:a16="http://schemas.microsoft.com/office/drawing/2014/main" xmlns="" id="{B7822CCD-81F3-4A55-A4E8-FFEF7931FDB5}"/>
              </a:ext>
            </a:extLst>
          </p:cNvPr>
          <p:cNvGrpSpPr/>
          <p:nvPr/>
        </p:nvGrpSpPr>
        <p:grpSpPr>
          <a:xfrm>
            <a:off x="242217" y="4465994"/>
            <a:ext cx="8429376" cy="1921356"/>
            <a:chOff x="242217" y="4465994"/>
            <a:chExt cx="8429376" cy="1921356"/>
          </a:xfrm>
        </p:grpSpPr>
        <p:sp>
          <p:nvSpPr>
            <p:cNvPr id="2" name="Flowchart: Terminator 1">
              <a:extLst>
                <a:ext uri="{FF2B5EF4-FFF2-40B4-BE49-F238E27FC236}">
                  <a16:creationId xmlns:a16="http://schemas.microsoft.com/office/drawing/2014/main" xmlns="" id="{3865945B-F909-4AF2-BFD7-66613AA662D0}"/>
                </a:ext>
              </a:extLst>
            </p:cNvPr>
            <p:cNvSpPr/>
            <p:nvPr/>
          </p:nvSpPr>
          <p:spPr>
            <a:xfrm>
              <a:off x="764634" y="4465994"/>
              <a:ext cx="7906959" cy="1921356"/>
            </a:xfrm>
            <a:prstGeom prst="flowChartTerminator">
              <a:avLst/>
            </a:prstGeom>
            <a:solidFill>
              <a:schemeClr val="bg1"/>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xmlns="" id="{B96CA753-02C0-4034-8277-DE8DCD9D718D}"/>
                </a:ext>
              </a:extLst>
            </p:cNvPr>
            <p:cNvSpPr/>
            <p:nvPr/>
          </p:nvSpPr>
          <p:spPr>
            <a:xfrm>
              <a:off x="242217" y="4729632"/>
              <a:ext cx="1400428" cy="1447192"/>
            </a:xfrm>
            <a:prstGeom prst="ellipse">
              <a:avLst/>
            </a:prstGeom>
            <a:solidFill>
              <a:schemeClr val="accent6">
                <a:lumMod val="50000"/>
              </a:schemeClr>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spc="50" dirty="0">
                  <a:ln w="9525" cmpd="sng">
                    <a:solidFill>
                      <a:schemeClr val="accent1"/>
                    </a:solidFill>
                    <a:prstDash val="solid"/>
                  </a:ln>
                  <a:solidFill>
                    <a:srgbClr val="70AD47">
                      <a:tint val="1000"/>
                    </a:srgbClr>
                  </a:solidFill>
                  <a:effectLst>
                    <a:glow rad="38100">
                      <a:schemeClr val="accent1">
                        <a:alpha val="40000"/>
                      </a:schemeClr>
                    </a:glow>
                  </a:effectLst>
                </a:rPr>
                <a:t>A</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grpSp>
        <p:nvGrpSpPr>
          <p:cNvPr id="53" name="Group 52">
            <a:extLst>
              <a:ext uri="{FF2B5EF4-FFF2-40B4-BE49-F238E27FC236}">
                <a16:creationId xmlns:a16="http://schemas.microsoft.com/office/drawing/2014/main" xmlns="" id="{737DA3F3-9191-4DF7-8199-B6458F39A3BA}"/>
              </a:ext>
            </a:extLst>
          </p:cNvPr>
          <p:cNvGrpSpPr/>
          <p:nvPr/>
        </p:nvGrpSpPr>
        <p:grpSpPr>
          <a:xfrm>
            <a:off x="9391538" y="6828944"/>
            <a:ext cx="8429376" cy="1921356"/>
            <a:chOff x="242217" y="4465994"/>
            <a:chExt cx="8429376" cy="1921356"/>
          </a:xfrm>
        </p:grpSpPr>
        <p:sp>
          <p:nvSpPr>
            <p:cNvPr id="54" name="Flowchart: Terminator 53">
              <a:extLst>
                <a:ext uri="{FF2B5EF4-FFF2-40B4-BE49-F238E27FC236}">
                  <a16:creationId xmlns:a16="http://schemas.microsoft.com/office/drawing/2014/main" xmlns="" id="{F364465F-CE26-4DEA-BD53-657BD83BFEC8}"/>
                </a:ext>
              </a:extLst>
            </p:cNvPr>
            <p:cNvSpPr/>
            <p:nvPr/>
          </p:nvSpPr>
          <p:spPr>
            <a:xfrm>
              <a:off x="764634" y="4465994"/>
              <a:ext cx="7906959" cy="1921356"/>
            </a:xfrm>
            <a:prstGeom prst="flowChartTerminator">
              <a:avLst/>
            </a:prstGeom>
            <a:solidFill>
              <a:schemeClr val="bg1"/>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xmlns="" id="{AD7CD6A4-019D-4BD3-9F63-DA594BB41B8E}"/>
                </a:ext>
              </a:extLst>
            </p:cNvPr>
            <p:cNvSpPr/>
            <p:nvPr/>
          </p:nvSpPr>
          <p:spPr>
            <a:xfrm>
              <a:off x="242217" y="4729632"/>
              <a:ext cx="1400428" cy="1447192"/>
            </a:xfrm>
            <a:prstGeom prst="ellipse">
              <a:avLst/>
            </a:prstGeom>
            <a:solidFill>
              <a:schemeClr val="accent6">
                <a:lumMod val="50000"/>
              </a:schemeClr>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spc="50" dirty="0">
                  <a:ln w="9525" cmpd="sng">
                    <a:solidFill>
                      <a:schemeClr val="accent1"/>
                    </a:solidFill>
                    <a:prstDash val="solid"/>
                  </a:ln>
                  <a:solidFill>
                    <a:srgbClr val="70AD47">
                      <a:tint val="1000"/>
                    </a:srgbClr>
                  </a:solidFill>
                  <a:effectLst>
                    <a:glow rad="38100">
                      <a:schemeClr val="accent1">
                        <a:alpha val="40000"/>
                      </a:schemeClr>
                    </a:glow>
                  </a:effectLst>
                </a:rPr>
                <a:t>D</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pic>
        <p:nvPicPr>
          <p:cNvPr id="2052" name="Picture 4" descr="Premium Vector | Cute happy smiling coffee cup and bean.">
            <a:extLst>
              <a:ext uri="{FF2B5EF4-FFF2-40B4-BE49-F238E27FC236}">
                <a16:creationId xmlns:a16="http://schemas.microsoft.com/office/drawing/2014/main" xmlns="" id="{8599A517-5B19-4B33-AD87-84553E51D3E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50349"/>
          <a:stretch/>
        </p:blipFill>
        <p:spPr bwMode="auto">
          <a:xfrm>
            <a:off x="7529345" y="3437645"/>
            <a:ext cx="1969131" cy="3338716"/>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xmlns="" id="{626B7715-E9AD-43B7-B81A-132C14CEA7C8}"/>
              </a:ext>
            </a:extLst>
          </p:cNvPr>
          <p:cNvGrpSpPr/>
          <p:nvPr/>
        </p:nvGrpSpPr>
        <p:grpSpPr>
          <a:xfrm>
            <a:off x="242217" y="6927739"/>
            <a:ext cx="8429376" cy="1921356"/>
            <a:chOff x="242217" y="4465994"/>
            <a:chExt cx="8429376" cy="1921356"/>
          </a:xfrm>
        </p:grpSpPr>
        <p:sp>
          <p:nvSpPr>
            <p:cNvPr id="50" name="Flowchart: Terminator 49">
              <a:extLst>
                <a:ext uri="{FF2B5EF4-FFF2-40B4-BE49-F238E27FC236}">
                  <a16:creationId xmlns:a16="http://schemas.microsoft.com/office/drawing/2014/main" xmlns="" id="{1A1EF527-6BF7-4F3B-905B-5F408D8851E4}"/>
                </a:ext>
              </a:extLst>
            </p:cNvPr>
            <p:cNvSpPr/>
            <p:nvPr/>
          </p:nvSpPr>
          <p:spPr>
            <a:xfrm>
              <a:off x="764634" y="4465994"/>
              <a:ext cx="7906959" cy="1921356"/>
            </a:xfrm>
            <a:prstGeom prst="flowChartTerminator">
              <a:avLst/>
            </a:prstGeom>
            <a:solidFill>
              <a:schemeClr val="bg1"/>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xmlns="" id="{16BE47D2-A5A8-4317-A2BF-27DB242BD10E}"/>
                </a:ext>
              </a:extLst>
            </p:cNvPr>
            <p:cNvSpPr/>
            <p:nvPr/>
          </p:nvSpPr>
          <p:spPr>
            <a:xfrm>
              <a:off x="242217" y="4729632"/>
              <a:ext cx="1400428" cy="1447192"/>
            </a:xfrm>
            <a:prstGeom prst="ellipse">
              <a:avLst/>
            </a:prstGeom>
            <a:solidFill>
              <a:schemeClr val="accent6">
                <a:lumMod val="50000"/>
              </a:schemeClr>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spc="50" dirty="0">
                  <a:ln w="9525" cmpd="sng">
                    <a:solidFill>
                      <a:schemeClr val="accent1"/>
                    </a:solidFill>
                    <a:prstDash val="solid"/>
                  </a:ln>
                  <a:solidFill>
                    <a:srgbClr val="70AD47">
                      <a:tint val="1000"/>
                    </a:srgbClr>
                  </a:solidFill>
                  <a:effectLst>
                    <a:glow rad="38100">
                      <a:schemeClr val="accent1">
                        <a:alpha val="40000"/>
                      </a:schemeClr>
                    </a:glow>
                  </a:effectLst>
                </a:rPr>
                <a:t>C</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pic>
        <p:nvPicPr>
          <p:cNvPr id="29" name="Picture 4" descr="Premium Vector | Cute happy smiling coffee cup and bean.">
            <a:extLst>
              <a:ext uri="{FF2B5EF4-FFF2-40B4-BE49-F238E27FC236}">
                <a16:creationId xmlns:a16="http://schemas.microsoft.com/office/drawing/2014/main" xmlns="" id="{4B87A49B-8DC2-4655-9A03-55D3EC1A6C7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t="21494" r="49274" b="15090"/>
          <a:stretch/>
        </p:blipFill>
        <p:spPr bwMode="auto">
          <a:xfrm rot="558428">
            <a:off x="16469007" y="6849176"/>
            <a:ext cx="1758383" cy="18506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Cute happy funny coffee mug. cartoon character  illustration icon design.isolated">
            <a:extLst>
              <a:ext uri="{FF2B5EF4-FFF2-40B4-BE49-F238E27FC236}">
                <a16:creationId xmlns:a16="http://schemas.microsoft.com/office/drawing/2014/main" xmlns="" id="{B8AE5E20-096D-4328-A671-CBD37B7E8E2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50488" y="6578420"/>
            <a:ext cx="2463877" cy="2463877"/>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xmlns="" id="{BA171D29-6E37-4CF5-ACE0-BFFF596BEE42}"/>
              </a:ext>
            </a:extLst>
          </p:cNvPr>
          <p:cNvGrpSpPr/>
          <p:nvPr/>
        </p:nvGrpSpPr>
        <p:grpSpPr>
          <a:xfrm>
            <a:off x="9391538" y="4406707"/>
            <a:ext cx="8429376" cy="1921356"/>
            <a:chOff x="242217" y="4465994"/>
            <a:chExt cx="8429376" cy="1921356"/>
          </a:xfrm>
        </p:grpSpPr>
        <p:sp>
          <p:nvSpPr>
            <p:cNvPr id="46" name="Flowchart: Terminator 45">
              <a:extLst>
                <a:ext uri="{FF2B5EF4-FFF2-40B4-BE49-F238E27FC236}">
                  <a16:creationId xmlns:a16="http://schemas.microsoft.com/office/drawing/2014/main" xmlns="" id="{3AB30040-3468-484A-BE0C-C22AC35E7AB3}"/>
                </a:ext>
              </a:extLst>
            </p:cNvPr>
            <p:cNvSpPr/>
            <p:nvPr/>
          </p:nvSpPr>
          <p:spPr>
            <a:xfrm>
              <a:off x="764634" y="4465994"/>
              <a:ext cx="7906959" cy="1921356"/>
            </a:xfrm>
            <a:prstGeom prst="flowChartTerminator">
              <a:avLst/>
            </a:prstGeom>
            <a:solidFill>
              <a:schemeClr val="bg1"/>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xmlns="" id="{95013C17-C73F-46D1-A0F9-2E4C667882B7}"/>
                </a:ext>
              </a:extLst>
            </p:cNvPr>
            <p:cNvSpPr/>
            <p:nvPr/>
          </p:nvSpPr>
          <p:spPr>
            <a:xfrm>
              <a:off x="242217" y="4729632"/>
              <a:ext cx="1400428" cy="1447192"/>
            </a:xfrm>
            <a:prstGeom prst="ellipse">
              <a:avLst/>
            </a:prstGeom>
            <a:solidFill>
              <a:schemeClr val="accent6">
                <a:lumMod val="50000"/>
              </a:schemeClr>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spc="50" dirty="0">
                  <a:ln w="9525" cmpd="sng">
                    <a:solidFill>
                      <a:schemeClr val="accent1"/>
                    </a:solidFill>
                    <a:prstDash val="solid"/>
                  </a:ln>
                  <a:solidFill>
                    <a:srgbClr val="70AD47">
                      <a:tint val="1000"/>
                    </a:srgbClr>
                  </a:solidFill>
                  <a:effectLst>
                    <a:glow rad="38100">
                      <a:schemeClr val="accent1">
                        <a:alpha val="40000"/>
                      </a:schemeClr>
                    </a:glow>
                  </a:effectLst>
                </a:rPr>
                <a:t>B</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pic>
        <p:nvPicPr>
          <p:cNvPr id="2056" name="Picture 8" descr="Premium Vector | Cute happy soda water cup. cartoon character.">
            <a:extLst>
              <a:ext uri="{FF2B5EF4-FFF2-40B4-BE49-F238E27FC236}">
                <a16:creationId xmlns:a16="http://schemas.microsoft.com/office/drawing/2014/main" xmlns="" id="{1DFCE50F-3BA2-4D7B-8EDF-B83DE83BAF10}"/>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772480" y="3709881"/>
            <a:ext cx="2707250" cy="270725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xmlns="" id="{D9EAB830-E797-4E0A-8D5B-CC5344B4C69D}"/>
              </a:ext>
            </a:extLst>
          </p:cNvPr>
          <p:cNvSpPr txBox="1"/>
          <p:nvPr/>
        </p:nvSpPr>
        <p:spPr>
          <a:xfrm>
            <a:off x="2066087" y="4948631"/>
            <a:ext cx="5442281" cy="1107996"/>
          </a:xfrm>
          <a:prstGeom prst="rect">
            <a:avLst/>
          </a:prstGeom>
          <a:noFill/>
          <a:ln>
            <a:noFill/>
          </a:ln>
        </p:spPr>
        <p:txBody>
          <a:bodyPr wrap="square" lIns="0" tIns="0" rIns="0" bIns="0" rtlCol="0">
            <a:spAutoFit/>
          </a:bodyPr>
          <a:lstStyle/>
          <a:p>
            <a:pPr algn="ctr"/>
            <a:r>
              <a:rPr lang="vi-VN" sz="3600" dirty="0">
                <a:latin typeface="Calibri" panose="020F0502020204030204" pitchFamily="34" charset="0"/>
                <a:cs typeface="Calibri" panose="020F0502020204030204" pitchFamily="34" charset="0"/>
              </a:rPr>
              <a:t>Vì hạt gạo có màu óng ánh như vàng.</a:t>
            </a:r>
            <a:endParaRPr lang="en-US" sz="45900" b="1" dirty="0">
              <a:ln w="31750">
                <a:solidFill>
                  <a:srgbClr val="002060"/>
                </a:solidFill>
              </a:ln>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xmlns="" id="{45DFCF79-B98A-44C7-9994-5733C60A60CF}"/>
              </a:ext>
            </a:extLst>
          </p:cNvPr>
          <p:cNvSpPr txBox="1"/>
          <p:nvPr/>
        </p:nvSpPr>
        <p:spPr>
          <a:xfrm>
            <a:off x="10930966" y="4889848"/>
            <a:ext cx="5442281" cy="1107996"/>
          </a:xfrm>
          <a:prstGeom prst="rect">
            <a:avLst/>
          </a:prstGeom>
          <a:noFill/>
          <a:ln>
            <a:noFill/>
          </a:ln>
        </p:spPr>
        <p:txBody>
          <a:bodyPr wrap="square" lIns="0" tIns="0" rIns="0" bIns="0" rtlCol="0">
            <a:spAutoFit/>
          </a:bodyPr>
          <a:lstStyle/>
          <a:p>
            <a:pPr algn="ctr"/>
            <a:r>
              <a:rPr lang="en-US" sz="3600" dirty="0" err="1">
                <a:latin typeface="Calibri" panose="020F0502020204030204" pitchFamily="34" charset="0"/>
                <a:cs typeface="Calibri" panose="020F0502020204030204" pitchFamily="34" charset="0"/>
              </a:rPr>
              <a:t>Vì</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hạt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gạo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làm</a:t>
            </a:r>
            <a:r>
              <a:rPr lang="en-US" sz="3600" dirty="0">
                <a:latin typeface="Calibri" panose="020F0502020204030204" pitchFamily="34" charset="0"/>
                <a:cs typeface="Calibri" panose="020F0502020204030204" pitchFamily="34" charset="0"/>
              </a:rPr>
              <a:t> </a:t>
            </a:r>
            <a:endParaRPr lang="vi-VN" sz="3600" dirty="0">
              <a:latin typeface="Calibri" panose="020F0502020204030204" pitchFamily="34" charset="0"/>
              <a:cs typeface="Calibri" panose="020F0502020204030204" pitchFamily="34" charset="0"/>
            </a:endParaRPr>
          </a:p>
          <a:p>
            <a:pPr algn="ctr"/>
            <a:r>
              <a:rPr lang="en-US" sz="3600" dirty="0" err="1">
                <a:latin typeface="Calibri" panose="020F0502020204030204" pitchFamily="34" charset="0"/>
                <a:cs typeface="Calibri" panose="020F0502020204030204" pitchFamily="34" charset="0"/>
              </a:rPr>
              <a:t>bằng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vàng</a:t>
            </a:r>
            <a:r>
              <a:rPr lang="en-US" sz="3600" dirty="0">
                <a:latin typeface="Calibri" panose="020F0502020204030204" pitchFamily="34" charset="0"/>
                <a:cs typeface="Calibri" panose="020F0502020204030204" pitchFamily="34" charset="0"/>
              </a:rPr>
              <a:t>.</a:t>
            </a:r>
            <a:endParaRPr lang="en-US" sz="231500" b="1" dirty="0">
              <a:ln w="31750">
                <a:solidFill>
                  <a:srgbClr val="002060"/>
                </a:solidFill>
              </a:ln>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xmlns="" id="{CB1B7519-0A2B-4379-9268-903AF774DB3A}"/>
              </a:ext>
            </a:extLst>
          </p:cNvPr>
          <p:cNvSpPr txBox="1"/>
          <p:nvPr/>
        </p:nvSpPr>
        <p:spPr>
          <a:xfrm>
            <a:off x="1838143" y="7519861"/>
            <a:ext cx="5959645" cy="553998"/>
          </a:xfrm>
          <a:prstGeom prst="rect">
            <a:avLst/>
          </a:prstGeom>
          <a:noFill/>
          <a:ln>
            <a:noFill/>
          </a:ln>
        </p:spPr>
        <p:txBody>
          <a:bodyPr wrap="square" lIns="0" tIns="0" rIns="0" bIns="0" rtlCol="0">
            <a:spAutoFit/>
          </a:bodyPr>
          <a:lstStyle/>
          <a:p>
            <a:pPr algn="ctr"/>
            <a:r>
              <a:rPr lang="vi-VN" sz="3600" dirty="0">
                <a:latin typeface="Calibri" panose="020F0502020204030204" pitchFamily="34" charset="0"/>
                <a:cs typeface="Calibri" panose="020F0502020204030204" pitchFamily="34" charset="0"/>
              </a:rPr>
              <a:t>Vì ánh nắng chiếu vào hạt gạo.</a:t>
            </a:r>
            <a:endParaRPr lang="en-US" sz="231500" b="1" dirty="0">
              <a:ln w="31750">
                <a:solidFill>
                  <a:srgbClr val="002060"/>
                </a:solidFill>
              </a:ln>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xmlns="" id="{2B5EDF64-42D3-445A-8AF8-0D9B145EF3F2}"/>
              </a:ext>
            </a:extLst>
          </p:cNvPr>
          <p:cNvSpPr txBox="1"/>
          <p:nvPr/>
        </p:nvSpPr>
        <p:spPr>
          <a:xfrm>
            <a:off x="10869340" y="6910367"/>
            <a:ext cx="5961232" cy="1661993"/>
          </a:xfrm>
          <a:prstGeom prst="rect">
            <a:avLst/>
          </a:prstGeom>
          <a:noFill/>
          <a:ln>
            <a:noFill/>
          </a:ln>
        </p:spPr>
        <p:txBody>
          <a:bodyPr wrap="square" lIns="0" tIns="0" rIns="0" bIns="0" rtlCol="0">
            <a:spAutoFit/>
          </a:bodyPr>
          <a:lstStyle/>
          <a:p>
            <a:pPr lvl="0" algn="just"/>
            <a:r>
              <a:rPr lang="en-US" sz="3600" dirty="0" err="1">
                <a:latin typeface="Calibri" panose="020F0502020204030204" pitchFamily="34" charset="0"/>
                <a:cs typeface="Calibri" panose="020F0502020204030204" pitchFamily="34" charset="0"/>
              </a:rPr>
              <a:t>Vì</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hạt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gạo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chứa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đựng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công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sức</a:t>
            </a:r>
            <a:r>
              <a:rPr lang="en-US" sz="3600" dirty="0">
                <a:latin typeface="Calibri" panose="020F0502020204030204" pitchFamily="34" charset="0"/>
                <a:cs typeface="Calibri" panose="020F0502020204030204" pitchFamily="34" charset="0"/>
              </a:rPr>
              <a:t> lao </a:t>
            </a:r>
            <a:r>
              <a:rPr lang="en-US" sz="3600" dirty="0" err="1">
                <a:latin typeface="Calibri" panose="020F0502020204030204" pitchFamily="34" charset="0"/>
                <a:cs typeface="Calibri" panose="020F0502020204030204" pitchFamily="34" charset="0"/>
              </a:rPr>
              <a:t>động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vất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vả</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bà</a:t>
            </a:r>
            <a:r>
              <a:rPr lang="en-US" sz="3600" dirty="0">
                <a:latin typeface="Calibri" panose="020F0502020204030204" pitchFamily="34" charset="0"/>
                <a:cs typeface="Calibri" panose="020F0502020204030204" pitchFamily="34" charset="0"/>
              </a:rPr>
              <a:t> con </a:t>
            </a:r>
            <a:r>
              <a:rPr lang="en-US" sz="3600" dirty="0" err="1">
                <a:latin typeface="Calibri" panose="020F0502020204030204" pitchFamily="34" charset="0"/>
                <a:cs typeface="Calibri" panose="020F0502020204030204" pitchFamily="34" charset="0"/>
              </a:rPr>
              <a:t>nông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dân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nuôi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sống</a:t>
            </a:r>
            <a:r>
              <a:rPr lang="en-US" sz="3600" dirty="0">
                <a:latin typeface="Calibri" panose="020F0502020204030204" pitchFamily="34" charset="0"/>
                <a:cs typeface="Calibri" panose="020F0502020204030204" pitchFamily="34" charset="0"/>
              </a:rPr>
              <a:t> con </a:t>
            </a:r>
            <a:r>
              <a:rPr lang="en-US" sz="3600" dirty="0" err="1">
                <a:latin typeface="Calibri" panose="020F0502020204030204" pitchFamily="34" charset="0"/>
                <a:cs typeface="Calibri" panose="020F0502020204030204" pitchFamily="34" charset="0"/>
              </a:rPr>
              <a:t>người</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xmlns="" id="{61D95BBD-DF6E-40AA-923A-0BE4C90D840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69741" y="994812"/>
            <a:ext cx="8748518" cy="8297375"/>
          </a:xfrm>
          <a:prstGeom prst="rect">
            <a:avLst/>
          </a:prstGeom>
        </p:spPr>
      </p:pic>
    </p:spTree>
    <p:extLst>
      <p:ext uri="{BB962C8B-B14F-4D97-AF65-F5344CB8AC3E}">
        <p14:creationId xmlns:p14="http://schemas.microsoft.com/office/powerpoint/2010/main" val="168820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nodeType="withEffect">
                                  <p:stCondLst>
                                    <p:cond delay="0"/>
                                  </p:stCondLst>
                                  <p:childTnLst>
                                    <p:set>
                                      <p:cBhvr>
                                        <p:cTn id="23" dur="1" fill="hold">
                                          <p:stCondLst>
                                            <p:cond delay="0"/>
                                          </p:stCondLst>
                                        </p:cTn>
                                        <p:tgtEl>
                                          <p:spTgt spid="2056"/>
                                        </p:tgtEl>
                                        <p:attrNameLst>
                                          <p:attrName>style.visibility</p:attrName>
                                        </p:attrNameLst>
                                      </p:cBhvr>
                                      <p:to>
                                        <p:strVal val="visible"/>
                                      </p:to>
                                    </p:set>
                                    <p:animEffect transition="in" filter="fade">
                                      <p:cBhvr>
                                        <p:cTn id="24" dur="500"/>
                                        <p:tgtEl>
                                          <p:spTgt spid="205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fade">
                                      <p:cBhvr>
                                        <p:cTn id="35" dur="500"/>
                                        <p:tgtEl>
                                          <p:spTgt spid="205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2"/>
                                        </p:tgtEl>
                                        <p:attrNameLst>
                                          <p:attrName>r</p:attrName>
                                        </p:attrNameLst>
                                      </p:cBhvr>
                                    </p:animRot>
                                    <p:animRot by="-240000">
                                      <p:cBhvr>
                                        <p:cTn id="49" dur="200" fill="hold">
                                          <p:stCondLst>
                                            <p:cond delay="200"/>
                                          </p:stCondLst>
                                        </p:cTn>
                                        <p:tgtEl>
                                          <p:spTgt spid="2052"/>
                                        </p:tgtEl>
                                        <p:attrNameLst>
                                          <p:attrName>r</p:attrName>
                                        </p:attrNameLst>
                                      </p:cBhvr>
                                    </p:animRot>
                                    <p:animRot by="240000">
                                      <p:cBhvr>
                                        <p:cTn id="50" dur="200" fill="hold">
                                          <p:stCondLst>
                                            <p:cond delay="400"/>
                                          </p:stCondLst>
                                        </p:cTn>
                                        <p:tgtEl>
                                          <p:spTgt spid="2052"/>
                                        </p:tgtEl>
                                        <p:attrNameLst>
                                          <p:attrName>r</p:attrName>
                                        </p:attrNameLst>
                                      </p:cBhvr>
                                    </p:animRot>
                                    <p:animRot by="-240000">
                                      <p:cBhvr>
                                        <p:cTn id="51" dur="200" fill="hold">
                                          <p:stCondLst>
                                            <p:cond delay="600"/>
                                          </p:stCondLst>
                                        </p:cTn>
                                        <p:tgtEl>
                                          <p:spTgt spid="2052"/>
                                        </p:tgtEl>
                                        <p:attrNameLst>
                                          <p:attrName>r</p:attrName>
                                        </p:attrNameLst>
                                      </p:cBhvr>
                                    </p:animRot>
                                    <p:animRot by="120000">
                                      <p:cBhvr>
                                        <p:cTn id="52" dur="200" fill="hold">
                                          <p:stCondLst>
                                            <p:cond delay="800"/>
                                          </p:stCondLst>
                                        </p:cTn>
                                        <p:tgtEl>
                                          <p:spTgt spid="2052"/>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6"/>
                                        </p:tgtEl>
                                        <p:attrNameLst>
                                          <p:attrName>r</p:attrName>
                                        </p:attrNameLst>
                                      </p:cBhvr>
                                    </p:animRot>
                                    <p:animRot by="-240000">
                                      <p:cBhvr>
                                        <p:cTn id="55" dur="200" fill="hold">
                                          <p:stCondLst>
                                            <p:cond delay="200"/>
                                          </p:stCondLst>
                                        </p:cTn>
                                        <p:tgtEl>
                                          <p:spTgt spid="2056"/>
                                        </p:tgtEl>
                                        <p:attrNameLst>
                                          <p:attrName>r</p:attrName>
                                        </p:attrNameLst>
                                      </p:cBhvr>
                                    </p:animRot>
                                    <p:animRot by="240000">
                                      <p:cBhvr>
                                        <p:cTn id="56" dur="200" fill="hold">
                                          <p:stCondLst>
                                            <p:cond delay="400"/>
                                          </p:stCondLst>
                                        </p:cTn>
                                        <p:tgtEl>
                                          <p:spTgt spid="2056"/>
                                        </p:tgtEl>
                                        <p:attrNameLst>
                                          <p:attrName>r</p:attrName>
                                        </p:attrNameLst>
                                      </p:cBhvr>
                                    </p:animRot>
                                    <p:animRot by="-240000">
                                      <p:cBhvr>
                                        <p:cTn id="57" dur="200" fill="hold">
                                          <p:stCondLst>
                                            <p:cond delay="600"/>
                                          </p:stCondLst>
                                        </p:cTn>
                                        <p:tgtEl>
                                          <p:spTgt spid="2056"/>
                                        </p:tgtEl>
                                        <p:attrNameLst>
                                          <p:attrName>r</p:attrName>
                                        </p:attrNameLst>
                                      </p:cBhvr>
                                    </p:animRot>
                                    <p:animRot by="120000">
                                      <p:cBhvr>
                                        <p:cTn id="58" dur="200" fill="hold">
                                          <p:stCondLst>
                                            <p:cond delay="800"/>
                                          </p:stCondLst>
                                        </p:cTn>
                                        <p:tgtEl>
                                          <p:spTgt spid="2056"/>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054"/>
                                        </p:tgtEl>
                                        <p:attrNameLst>
                                          <p:attrName>r</p:attrName>
                                        </p:attrNameLst>
                                      </p:cBhvr>
                                    </p:animRot>
                                    <p:animRot by="-240000">
                                      <p:cBhvr>
                                        <p:cTn id="61" dur="200" fill="hold">
                                          <p:stCondLst>
                                            <p:cond delay="200"/>
                                          </p:stCondLst>
                                        </p:cTn>
                                        <p:tgtEl>
                                          <p:spTgt spid="2054"/>
                                        </p:tgtEl>
                                        <p:attrNameLst>
                                          <p:attrName>r</p:attrName>
                                        </p:attrNameLst>
                                      </p:cBhvr>
                                    </p:animRot>
                                    <p:animRot by="240000">
                                      <p:cBhvr>
                                        <p:cTn id="62" dur="200" fill="hold">
                                          <p:stCondLst>
                                            <p:cond delay="400"/>
                                          </p:stCondLst>
                                        </p:cTn>
                                        <p:tgtEl>
                                          <p:spTgt spid="2054"/>
                                        </p:tgtEl>
                                        <p:attrNameLst>
                                          <p:attrName>r</p:attrName>
                                        </p:attrNameLst>
                                      </p:cBhvr>
                                    </p:animRot>
                                    <p:animRot by="-240000">
                                      <p:cBhvr>
                                        <p:cTn id="63" dur="200" fill="hold">
                                          <p:stCondLst>
                                            <p:cond delay="600"/>
                                          </p:stCondLst>
                                        </p:cTn>
                                        <p:tgtEl>
                                          <p:spTgt spid="2054"/>
                                        </p:tgtEl>
                                        <p:attrNameLst>
                                          <p:attrName>r</p:attrName>
                                        </p:attrNameLst>
                                      </p:cBhvr>
                                    </p:animRot>
                                    <p:animRot by="120000">
                                      <p:cBhvr>
                                        <p:cTn id="64" dur="200" fill="hold">
                                          <p:stCondLst>
                                            <p:cond delay="800"/>
                                          </p:stCondLst>
                                        </p:cTn>
                                        <p:tgtEl>
                                          <p:spTgt spid="2054"/>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29"/>
                                        </p:tgtEl>
                                        <p:attrNameLst>
                                          <p:attrName>r</p:attrName>
                                        </p:attrNameLst>
                                      </p:cBhvr>
                                    </p:animRot>
                                    <p:animRot by="-240000">
                                      <p:cBhvr>
                                        <p:cTn id="67" dur="200" fill="hold">
                                          <p:stCondLst>
                                            <p:cond delay="200"/>
                                          </p:stCondLst>
                                        </p:cTn>
                                        <p:tgtEl>
                                          <p:spTgt spid="29"/>
                                        </p:tgtEl>
                                        <p:attrNameLst>
                                          <p:attrName>r</p:attrName>
                                        </p:attrNameLst>
                                      </p:cBhvr>
                                    </p:animRot>
                                    <p:animRot by="240000">
                                      <p:cBhvr>
                                        <p:cTn id="68" dur="200" fill="hold">
                                          <p:stCondLst>
                                            <p:cond delay="400"/>
                                          </p:stCondLst>
                                        </p:cTn>
                                        <p:tgtEl>
                                          <p:spTgt spid="29"/>
                                        </p:tgtEl>
                                        <p:attrNameLst>
                                          <p:attrName>r</p:attrName>
                                        </p:attrNameLst>
                                      </p:cBhvr>
                                    </p:animRot>
                                    <p:animRot by="-240000">
                                      <p:cBhvr>
                                        <p:cTn id="69" dur="200" fill="hold">
                                          <p:stCondLst>
                                            <p:cond delay="600"/>
                                          </p:stCondLst>
                                        </p:cTn>
                                        <p:tgtEl>
                                          <p:spTgt spid="29"/>
                                        </p:tgtEl>
                                        <p:attrNameLst>
                                          <p:attrName>r</p:attrName>
                                        </p:attrNameLst>
                                      </p:cBhvr>
                                    </p:animRot>
                                    <p:animRot by="120000">
                                      <p:cBhvr>
                                        <p:cTn id="70"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34"/>
                </p:tgtEl>
              </p:cMediaNode>
            </p:audio>
            <p:audio>
              <p:cMediaNode vol="80000">
                <p:cTn id="72" fill="hold" display="0">
                  <p:stCondLst>
                    <p:cond delay="indefinite"/>
                  </p:stCondLst>
                  <p:endCondLst>
                    <p:cond evt="onStopAudio" delay="0">
                      <p:tgtEl>
                        <p:sldTgt/>
                      </p:tgtEl>
                    </p:cond>
                  </p:endCondLst>
                </p:cTn>
                <p:tgtEl>
                  <p:spTgt spid="37"/>
                </p:tgtEl>
              </p:cMediaNode>
            </p:audio>
            <p:audio>
              <p:cMediaNode vol="80000">
                <p:cTn id="73" fill="hold" display="0">
                  <p:stCondLst>
                    <p:cond delay="indefinite"/>
                  </p:stCondLst>
                  <p:endCondLst>
                    <p:cond evt="onStopAudio" delay="0">
                      <p:tgtEl>
                        <p:sldTgt/>
                      </p:tgtEl>
                    </p:cond>
                  </p:endCondLst>
                </p:cTn>
                <p:tgtEl>
                  <p:spTgt spid="38"/>
                </p:tgtEl>
              </p:cMediaNode>
            </p:audio>
            <p:audio>
              <p:cMediaNode vol="80000">
                <p:cTn id="74" fill="hold" display="0">
                  <p:stCondLst>
                    <p:cond delay="indefinite"/>
                  </p:stCondLst>
                  <p:endCondLst>
                    <p:cond evt="onStopAudio" delay="0">
                      <p:tgtEl>
                        <p:sldTgt/>
                      </p:tgtEl>
                    </p:cond>
                  </p:endCondLst>
                </p:cTn>
                <p:tgtEl>
                  <p:spTgt spid="39"/>
                </p:tgtEl>
              </p:cMediaNode>
            </p:audio>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34"/>
                                        </p:tgtEl>
                                      </p:cBhvr>
                                    </p:cmd>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4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39"/>
                                        </p:tgtEl>
                                      </p:cBhvr>
                                    </p:cmd>
                                  </p:childTnLst>
                                </p:cTn>
                              </p:par>
                            </p:childTnLst>
                          </p:cTn>
                        </p:par>
                      </p:childTnLst>
                    </p:cTn>
                  </p:par>
                </p:childTnLst>
              </p:cTn>
              <p:nextCondLst>
                <p:cond evt="onClick" delay="0">
                  <p:tgtEl>
                    <p:spTgt spid="45"/>
                  </p:tgtEl>
                </p:cond>
              </p:nextCondLst>
            </p:seq>
            <p:seq concurrent="1" nextAc="seek">
              <p:cTn id="85" restart="whenNotActive" fill="hold" evtFilter="cancelBubble" nodeType="interactiveSeq">
                <p:stCondLst>
                  <p:cond evt="onClick" delay="0">
                    <p:tgtEl>
                      <p:spTgt spid="49"/>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4995" fill="hold"/>
                                        <p:tgtEl>
                                          <p:spTgt spid="38"/>
                                        </p:tgtEl>
                                      </p:cBhvr>
                                    </p:cmd>
                                  </p:childTnLst>
                                </p:cTn>
                              </p:par>
                            </p:childTnLst>
                          </p:cTn>
                        </p:par>
                      </p:childTnLst>
                    </p:cTn>
                  </p:par>
                </p:childTnLst>
              </p:cTn>
              <p:nextCondLst>
                <p:cond evt="onClick" delay="0">
                  <p:tgtEl>
                    <p:spTgt spid="49"/>
                  </p:tgtEl>
                </p:cond>
              </p:nextCondLst>
            </p:seq>
            <p:seq concurrent="1" nextAc="seek">
              <p:cTn id="90" restart="whenNotActive" fill="hold" evtFilter="cancelBubble" nodeType="interactiveSeq">
                <p:stCondLst>
                  <p:cond evt="onClick" delay="0">
                    <p:tgtEl>
                      <p:spTgt spid="53"/>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4576" fill="hold"/>
                                        <p:tgtEl>
                                          <p:spTgt spid="37"/>
                                        </p:tgtEl>
                                      </p:cBhvr>
                                    </p:cmd>
                                  </p:childTnLst>
                                </p:cTn>
                              </p:par>
                              <p:par>
                                <p:cTn id="95" presetID="42"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1000"/>
                                        <p:tgtEl>
                                          <p:spTgt spid="5"/>
                                        </p:tgtEl>
                                      </p:cBhvr>
                                    </p:animEffect>
                                    <p:anim calcmode="lin" valueType="num">
                                      <p:cBhvr>
                                        <p:cTn id="98" dur="1000" fill="hold"/>
                                        <p:tgtEl>
                                          <p:spTgt spid="5"/>
                                        </p:tgtEl>
                                        <p:attrNameLst>
                                          <p:attrName>ppt_x</p:attrName>
                                        </p:attrNameLst>
                                      </p:cBhvr>
                                      <p:tavLst>
                                        <p:tav tm="0">
                                          <p:val>
                                            <p:strVal val="#ppt_x"/>
                                          </p:val>
                                        </p:tav>
                                        <p:tav tm="100000">
                                          <p:val>
                                            <p:strVal val="#ppt_x"/>
                                          </p:val>
                                        </p:tav>
                                      </p:tavLst>
                                    </p:anim>
                                    <p:anim calcmode="lin" valueType="num">
                                      <p:cBhvr>
                                        <p:cTn id="9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3"/>
                  </p:tgtEl>
                </p:cond>
              </p:nextCondLst>
            </p:seq>
          </p:childTnLst>
        </p:cTn>
      </p:par>
    </p:tnLst>
    <p:bldLst>
      <p:bldP spid="41" grpId="0"/>
      <p:bldP spid="48" grpId="0"/>
      <p:bldP spid="52" grpId="0"/>
      <p:bldP spid="5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Free Vector | Interior design of modern coffee shop with flat design | Flat  design, Modern coffee shop, Interior design presentation">
            <a:extLst>
              <a:ext uri="{FF2B5EF4-FFF2-40B4-BE49-F238E27FC236}">
                <a16:creationId xmlns:a16="http://schemas.microsoft.com/office/drawing/2014/main" xmlns="" id="{E2584A37-0146-4B6A-AF81-02CFC6045A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284"/>
          <a:stretch/>
        </p:blipFill>
        <p:spPr bwMode="auto">
          <a:xfrm>
            <a:off x="0" y="0"/>
            <a:ext cx="18288000" cy="60579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ree Vector | Interior design of modern coffee shop with flat design | Flat  design, Modern coffee shop, Interior design presentation">
            <a:extLst>
              <a:ext uri="{FF2B5EF4-FFF2-40B4-BE49-F238E27FC236}">
                <a16:creationId xmlns:a16="http://schemas.microsoft.com/office/drawing/2014/main" xmlns="" id="{AA5E2FB5-69A4-467B-8F78-7CCA66F3C2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716" b="8519"/>
          <a:stretch/>
        </p:blipFill>
        <p:spPr bwMode="auto">
          <a:xfrm>
            <a:off x="-30480" y="6057900"/>
            <a:ext cx="18288000" cy="42590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CBB1D247-55C8-4FC2-A0AF-8ECF74306018}"/>
              </a:ext>
            </a:extLst>
          </p:cNvPr>
          <p:cNvSpPr/>
          <p:nvPr/>
        </p:nvSpPr>
        <p:spPr>
          <a:xfrm>
            <a:off x="764634" y="529938"/>
            <a:ext cx="14973300" cy="3429000"/>
          </a:xfrm>
          <a:prstGeom prst="roundRect">
            <a:avLst/>
          </a:prstGeom>
          <a:solidFill>
            <a:schemeClr val="bg1"/>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TextBox 6">
            <a:extLst>
              <a:ext uri="{FF2B5EF4-FFF2-40B4-BE49-F238E27FC236}">
                <a16:creationId xmlns:a16="http://schemas.microsoft.com/office/drawing/2014/main" xmlns="" id="{23F467D3-3613-4797-93F5-7BEE87561738}"/>
              </a:ext>
            </a:extLst>
          </p:cNvPr>
          <p:cNvSpPr txBox="1"/>
          <p:nvPr/>
        </p:nvSpPr>
        <p:spPr>
          <a:xfrm>
            <a:off x="978974" y="1460183"/>
            <a:ext cx="12430701" cy="1846659"/>
          </a:xfrm>
          <a:prstGeom prst="rect">
            <a:avLst/>
          </a:prstGeom>
          <a:noFill/>
          <a:ln>
            <a:noFill/>
          </a:ln>
        </p:spPr>
        <p:txBody>
          <a:bodyPr wrap="square" lIns="0" tIns="0" rIns="0" bIns="0" rtlCol="0">
            <a:spAutoFit/>
          </a:bodyPr>
          <a:lstStyle/>
          <a:p>
            <a:pPr algn="ctr"/>
            <a:r>
              <a:rPr lang="vi-VN" sz="6000" b="1" i="1" dirty="0">
                <a:latin typeface="Calibri" panose="020F0502020204030204" pitchFamily="34" charset="0"/>
                <a:cs typeface="Calibri" panose="020F0502020204030204" pitchFamily="34" charset="0"/>
              </a:rPr>
              <a:t>Hãy đ</a:t>
            </a:r>
            <a:r>
              <a:rPr lang="en-US" sz="6000" b="1" i="1" dirty="0" err="1">
                <a:latin typeface="Calibri" panose="020F0502020204030204" pitchFamily="34" charset="0"/>
                <a:cs typeface="Calibri" panose="020F0502020204030204" pitchFamily="34" charset="0"/>
              </a:rPr>
              <a:t>ọc</a:t>
            </a:r>
            <a:r>
              <a:rPr lang="vi-VN" sz="6000" b="1" i="1" dirty="0">
                <a:latin typeface="Calibri" panose="020F0502020204030204" pitchFamily="34" charset="0"/>
                <a:cs typeface="Calibri" panose="020F0502020204030204" pitchFamily="34" charset="0"/>
              </a:rPr>
              <a:t> thuộc lòng</a:t>
            </a:r>
            <a:r>
              <a:rPr lang="en-US" sz="6000" b="1" i="1" dirty="0">
                <a:latin typeface="Calibri" panose="020F0502020204030204" pitchFamily="34" charset="0"/>
                <a:cs typeface="Calibri" panose="020F0502020204030204" pitchFamily="34" charset="0"/>
              </a:rPr>
              <a:t> </a:t>
            </a:r>
            <a:r>
              <a:rPr lang="en-US" sz="6000" b="1" i="1" dirty="0" err="1">
                <a:latin typeface="Calibri" panose="020F0502020204030204" pitchFamily="34" charset="0"/>
                <a:cs typeface="Calibri" panose="020F0502020204030204" pitchFamily="34" charset="0"/>
              </a:rPr>
              <a:t>khổ</a:t>
            </a:r>
            <a:r>
              <a:rPr lang="en-US" sz="6000" b="1" i="1" dirty="0">
                <a:latin typeface="Calibri" panose="020F0502020204030204" pitchFamily="34" charset="0"/>
                <a:cs typeface="Calibri" panose="020F0502020204030204" pitchFamily="34" charset="0"/>
              </a:rPr>
              <a:t> </a:t>
            </a:r>
            <a:r>
              <a:rPr lang="en-US" sz="6000" b="1" i="1" dirty="0" err="1">
                <a:latin typeface="Calibri" panose="020F0502020204030204" pitchFamily="34" charset="0"/>
                <a:cs typeface="Calibri" panose="020F0502020204030204" pitchFamily="34" charset="0"/>
              </a:rPr>
              <a:t>thơ</a:t>
            </a:r>
            <a:r>
              <a:rPr lang="en-US" sz="6000" b="1" i="1" dirty="0">
                <a:latin typeface="Calibri" panose="020F0502020204030204" pitchFamily="34" charset="0"/>
                <a:cs typeface="Calibri" panose="020F0502020204030204" pitchFamily="34" charset="0"/>
              </a:rPr>
              <a:t> </a:t>
            </a:r>
            <a:r>
              <a:rPr lang="vi-VN" sz="6000" b="1" i="1" dirty="0">
                <a:latin typeface="Calibri" panose="020F0502020204030204" pitchFamily="34" charset="0"/>
                <a:cs typeface="Calibri" panose="020F0502020204030204" pitchFamily="34" charset="0"/>
              </a:rPr>
              <a:t>em thích và nêu nội dung chính của bài thơ.</a:t>
            </a:r>
          </a:p>
        </p:txBody>
      </p:sp>
      <p:pic>
        <p:nvPicPr>
          <p:cNvPr id="40" name="Picture 39">
            <a:hlinkClick r:id="rId3" action="ppaction://hlinksldjump"/>
            <a:extLst>
              <a:ext uri="{FF2B5EF4-FFF2-40B4-BE49-F238E27FC236}">
                <a16:creationId xmlns:a16="http://schemas.microsoft.com/office/drawing/2014/main" xmlns="" id="{67F41AD4-DED0-4CF7-BAF6-826FE6731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233724" y="131276"/>
            <a:ext cx="941834" cy="941834"/>
          </a:xfrm>
          <a:prstGeom prst="rect">
            <a:avLst/>
          </a:prstGeom>
        </p:spPr>
      </p:pic>
      <p:sp>
        <p:nvSpPr>
          <p:cNvPr id="46" name="Flowchart: Terminator 45">
            <a:extLst>
              <a:ext uri="{FF2B5EF4-FFF2-40B4-BE49-F238E27FC236}">
                <a16:creationId xmlns:a16="http://schemas.microsoft.com/office/drawing/2014/main" xmlns="" id="{3AB30040-3468-484A-BE0C-C22AC35E7AB3}"/>
              </a:ext>
            </a:extLst>
          </p:cNvPr>
          <p:cNvSpPr/>
          <p:nvPr/>
        </p:nvSpPr>
        <p:spPr>
          <a:xfrm>
            <a:off x="2444453" y="4402750"/>
            <a:ext cx="13481347" cy="4754232"/>
          </a:xfrm>
          <a:prstGeom prst="flowChartTerminator">
            <a:avLst/>
          </a:prstGeom>
          <a:solidFill>
            <a:schemeClr val="bg1"/>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2" descr="Cute baristas in aprons scoop coffee beans cartoon character illustration  2384191 Vector Art at Vecteezy">
            <a:extLst>
              <a:ext uri="{FF2B5EF4-FFF2-40B4-BE49-F238E27FC236}">
                <a16:creationId xmlns:a16="http://schemas.microsoft.com/office/drawing/2014/main" xmlns="" id="{F9F66C33-F814-4EC4-A47F-C9C9E1443C5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122" b="93163" l="8490" r="91347">
                        <a14:foregroundMark x1="8490" y1="44898" x2="10449" y2="43878"/>
                        <a14:foregroundMark x1="20980" y1="72551" x2="24163" y2="76735"/>
                        <a14:foregroundMark x1="24163" y1="76735" x2="27673" y2="73469"/>
                        <a14:foregroundMark x1="27673" y1="73469" x2="27837" y2="73265"/>
                        <a14:foregroundMark x1="44898" y1="92143" x2="50612" y2="92347"/>
                        <a14:foregroundMark x1="50612" y1="92347" x2="64490" y2="89898"/>
                        <a14:foregroundMark x1="77796" y1="86735" x2="77796" y2="86735"/>
                        <a14:foregroundMark x1="78204" y1="93367" x2="78204" y2="93367"/>
                        <a14:foregroundMark x1="63102" y1="71327" x2="72735" y2="70306"/>
                        <a14:foregroundMark x1="72735" y1="70306" x2="78612" y2="75918"/>
                        <a14:foregroundMark x1="90367" y1="49796" x2="91347" y2="41633"/>
                        <a14:foregroundMark x1="72327" y1="93061" x2="69224" y2="92143"/>
                        <a14:foregroundMark x1="32571" y1="52959" x2="32571" y2="47041"/>
                        <a14:foregroundMark x1="58449" y1="6429" x2="43755"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12739988" y="602193"/>
            <a:ext cx="5175426" cy="414034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xmlns="" id="{45DFCF79-B98A-44C7-9994-5733C60A60CF}"/>
              </a:ext>
            </a:extLst>
          </p:cNvPr>
          <p:cNvSpPr txBox="1"/>
          <p:nvPr/>
        </p:nvSpPr>
        <p:spPr>
          <a:xfrm>
            <a:off x="3209058" y="5231689"/>
            <a:ext cx="11952135" cy="2954655"/>
          </a:xfrm>
          <a:prstGeom prst="rect">
            <a:avLst/>
          </a:prstGeom>
          <a:noFill/>
          <a:ln>
            <a:noFill/>
          </a:ln>
        </p:spPr>
        <p:txBody>
          <a:bodyPr wrap="square" lIns="0" tIns="0" rIns="0" bIns="0" rtlCol="0">
            <a:spAutoFit/>
          </a:bodyPr>
          <a:lstStyle/>
          <a:p>
            <a:pPr lvl="0" algn="just"/>
            <a:r>
              <a:rPr lang="vi-VN" sz="4800" b="1" dirty="0">
                <a:solidFill>
                  <a:srgbClr val="663300"/>
                </a:solidFill>
                <a:latin typeface="Calibri" panose="020F0502020204030204" pitchFamily="34" charset="0"/>
                <a:cs typeface="Calibri" panose="020F0502020204030204" pitchFamily="34" charset="0"/>
              </a:rPr>
              <a:t>Bài thơ cho biết hạt gạo được làm nên từ mồ hôi công sức và tấm lòng của hậu phương góp phần vào chiến thắng của tiền tuyến trong thời kì kháng chiến chống Mĩ.</a:t>
            </a:r>
            <a:endParaRPr lang="en-US" sz="4800" b="1" dirty="0">
              <a:solidFill>
                <a:srgbClr val="6633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3AEFF05B-C681-4A53-BB3F-E6406F2AF5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9741" y="994812"/>
            <a:ext cx="8748518" cy="8297375"/>
          </a:xfrm>
          <a:prstGeom prst="rect">
            <a:avLst/>
          </a:prstGeom>
        </p:spPr>
      </p:pic>
    </p:spTree>
    <p:extLst>
      <p:ext uri="{BB962C8B-B14F-4D97-AF65-F5344CB8AC3E}">
        <p14:creationId xmlns:p14="http://schemas.microsoft.com/office/powerpoint/2010/main" val="40047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Free Vector | Interior design of modern coffee shop with flat design | Flat  design, Modern coffee shop, Interior design presentation">
            <a:extLst>
              <a:ext uri="{FF2B5EF4-FFF2-40B4-BE49-F238E27FC236}">
                <a16:creationId xmlns:a16="http://schemas.microsoft.com/office/drawing/2014/main" xmlns="" id="{9C6D5357-A9D8-46E0-A867-953EACE51E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284"/>
          <a:stretch/>
        </p:blipFill>
        <p:spPr bwMode="auto">
          <a:xfrm>
            <a:off x="0" y="0"/>
            <a:ext cx="18288000" cy="60579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Casal fofo barista de avental escrevendo um cardápio | Vetor Grátis">
            <a:extLst>
              <a:ext uri="{FF2B5EF4-FFF2-40B4-BE49-F238E27FC236}">
                <a16:creationId xmlns:a16="http://schemas.microsoft.com/office/drawing/2014/main" xmlns="" id="{2A0765DF-0AFA-42AC-BF53-C66359AF64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00" b="90400" l="6550" r="96006">
                        <a14:foregroundMark x1="52236" y1="8800" x2="52236" y2="8800"/>
                        <a14:foregroundMark x1="6709" y1="58600" x2="15495" y2="43200"/>
                        <a14:foregroundMark x1="9744" y1="83600" x2="11981" y2="81200"/>
                        <a14:foregroundMark x1="8946" y1="79200" x2="15176" y2="87400"/>
                        <a14:foregroundMark x1="15176" y1="87400" x2="10064" y2="84600"/>
                        <a14:foregroundMark x1="22045" y1="90400" x2="36901" y2="68200"/>
                        <a14:foregroundMark x1="36901" y1="83200" x2="36901" y2="83200"/>
                        <a14:foregroundMark x1="35783" y1="83200" x2="42013" y2="68200"/>
                        <a14:foregroundMark x1="55431" y1="63000" x2="61342" y2="75600"/>
                        <a14:foregroundMark x1="61342" y1="75600" x2="69169" y2="81000"/>
                        <a14:foregroundMark x1="69169" y1="81000" x2="77157" y2="64800"/>
                        <a14:foregroundMark x1="71086" y1="64800" x2="76038" y2="86400"/>
                        <a14:foregroundMark x1="76038" y1="86400" x2="66933" y2="89800"/>
                        <a14:foregroundMark x1="66933" y1="89800" x2="58147" y2="85400"/>
                        <a14:foregroundMark x1="58147" y1="85400" x2="56869" y2="83600"/>
                        <a14:foregroundMark x1="59265" y1="82200" x2="65335" y2="82200"/>
                        <a14:foregroundMark x1="90256" y1="82600" x2="91374" y2="78800"/>
                        <a14:foregroundMark x1="88658" y1="77400" x2="87540" y2="80200"/>
                        <a14:foregroundMark x1="87540" y1="84000" x2="96006" y2="83600"/>
                        <a14:foregroundMark x1="96006" y1="83600" x2="91374"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4762500" y="-342900"/>
            <a:ext cx="8763000" cy="6999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ree Vector | Interior design of modern coffee shop with flat design | Flat  design, Modern coffee shop, Interior design presentation">
            <a:extLst>
              <a:ext uri="{FF2B5EF4-FFF2-40B4-BE49-F238E27FC236}">
                <a16:creationId xmlns:a16="http://schemas.microsoft.com/office/drawing/2014/main" xmlns="" id="{74187AB8-38B5-493A-947D-EF5A9A9E9F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716" b="8519"/>
          <a:stretch/>
        </p:blipFill>
        <p:spPr bwMode="auto">
          <a:xfrm>
            <a:off x="-30480" y="6057900"/>
            <a:ext cx="18288000" cy="42590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6DC66B1-AC14-4106-91A2-6310A306BF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139" y="6057900"/>
            <a:ext cx="17100762" cy="3194581"/>
          </a:xfrm>
          <a:prstGeom prst="rect">
            <a:avLst/>
          </a:prstGeom>
        </p:spPr>
      </p:pic>
    </p:spTree>
    <p:extLst>
      <p:ext uri="{BB962C8B-B14F-4D97-AF65-F5344CB8AC3E}">
        <p14:creationId xmlns:p14="http://schemas.microsoft.com/office/powerpoint/2010/main" val="2954904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048789" y="-1144550"/>
            <a:ext cx="7315200" cy="347139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79986" y="-464245"/>
            <a:ext cx="7315200" cy="3418193"/>
          </a:xfrm>
          <a:prstGeom prst="rect">
            <a:avLst/>
          </a:prstGeom>
        </p:spPr>
      </p:pic>
      <p:pic>
        <p:nvPicPr>
          <p:cNvPr id="9" name="Picture 9"/>
          <p:cNvPicPr>
            <a:picLocks noChangeAspect="1"/>
          </p:cNvPicPr>
          <p:nvPr/>
        </p:nvPicPr>
        <p:blipFill>
          <a:blip r:embed="rId6"/>
          <a:srcRect/>
          <a:stretch>
            <a:fillRect/>
          </a:stretch>
        </p:blipFill>
        <p:spPr>
          <a:xfrm>
            <a:off x="1983868" y="3124666"/>
            <a:ext cx="10785845" cy="10287000"/>
          </a:xfrm>
          <a:prstGeom prst="rect">
            <a:avLst/>
          </a:prstGeom>
        </p:spPr>
      </p:pic>
      <p:pic>
        <p:nvPicPr>
          <p:cNvPr id="27" name="Picture 26">
            <a:extLst>
              <a:ext uri="{FF2B5EF4-FFF2-40B4-BE49-F238E27FC236}">
                <a16:creationId xmlns:a16="http://schemas.microsoft.com/office/drawing/2014/main" xmlns="" id="{EB6C4A8B-C67C-42EE-942B-4E69DF290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8287999" cy="10287000"/>
          </a:xfrm>
          <a:prstGeom prst="rect">
            <a:avLst/>
          </a:prstGeom>
        </p:spPr>
      </p:pic>
      <p:pic>
        <p:nvPicPr>
          <p:cNvPr id="30" name="Picture 29">
            <a:extLst>
              <a:ext uri="{FF2B5EF4-FFF2-40B4-BE49-F238E27FC236}">
                <a16:creationId xmlns:a16="http://schemas.microsoft.com/office/drawing/2014/main" xmlns="" id="{EA0A2F34-7E75-4327-85C9-932CB4B2B2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0614" y="1425855"/>
            <a:ext cx="10166809" cy="2143415"/>
          </a:xfrm>
          <a:prstGeom prst="rect">
            <a:avLst/>
          </a:prstGeom>
        </p:spPr>
      </p:pic>
      <p:pic>
        <p:nvPicPr>
          <p:cNvPr id="8" name="Picture 7">
            <a:extLst>
              <a:ext uri="{FF2B5EF4-FFF2-40B4-BE49-F238E27FC236}">
                <a16:creationId xmlns:a16="http://schemas.microsoft.com/office/drawing/2014/main" xmlns="" id="{AA9A3991-1E3D-4A90-A3C4-A045224DC8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5400" y="3503552"/>
            <a:ext cx="18288000" cy="3520280"/>
          </a:xfrm>
          <a:prstGeom prst="rect">
            <a:avLst/>
          </a:prstGeom>
        </p:spPr>
      </p:pic>
    </p:spTree>
    <p:extLst>
      <p:ext uri="{BB962C8B-B14F-4D97-AF65-F5344CB8AC3E}">
        <p14:creationId xmlns:p14="http://schemas.microsoft.com/office/powerpoint/2010/main" val="2883109006"/>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108699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1182</TotalTime>
  <Words>972</Words>
  <Application>Microsoft Office PowerPoint</Application>
  <PresentationFormat>Custom</PresentationFormat>
  <Paragraphs>146</Paragraphs>
  <Slides>38</Slides>
  <Notes>4</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Tahoma</vt:lpstr>
      <vt:lpstr>Alegreya Sans SC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a heading</dc:title>
  <dc:creator>Đức Tồ</dc:creator>
  <cp:lastModifiedBy>Windows User</cp:lastModifiedBy>
  <cp:revision>68</cp:revision>
  <dcterms:created xsi:type="dcterms:W3CDTF">2006-08-16T00:00:00Z</dcterms:created>
  <dcterms:modified xsi:type="dcterms:W3CDTF">2022-12-12T03:51:42Z</dcterms:modified>
  <dc:identifier>DAEwDN6Lp3g</dc:identifier>
</cp:coreProperties>
</file>