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07577090" r:id="rId2"/>
    <p:sldId id="258" r:id="rId3"/>
    <p:sldId id="263" r:id="rId4"/>
    <p:sldId id="259" r:id="rId5"/>
    <p:sldId id="266" r:id="rId6"/>
    <p:sldId id="261" r:id="rId7"/>
    <p:sldId id="262" r:id="rId8"/>
    <p:sldId id="20075770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62D16-1913-424D-BD38-2A8D51B29555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9A923-7810-446E-8717-0EEEB1187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594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6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3253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1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2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7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4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6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F5E1-DB5C-418F-ACAE-3803F6A1285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F605-4EAB-4586-AD9C-A5D2D30A6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1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3390901"/>
            <a:ext cx="2881662" cy="2309657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5476565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565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44850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6480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5263272"/>
            <a:ext cx="3505199" cy="54815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4670830"/>
            <a:ext cx="3619434" cy="1243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22A3CE-8FE3-F77F-FA5A-C590974E37EF}"/>
              </a:ext>
            </a:extLst>
          </p:cNvPr>
          <p:cNvSpPr/>
          <p:nvPr/>
        </p:nvSpPr>
        <p:spPr>
          <a:xfrm>
            <a:off x="456595" y="2571759"/>
            <a:ext cx="8469867" cy="196642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68580" tIns="34290" rIns="68580" bIns="34290" numCol="1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EM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4293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93957" y="832581"/>
            <a:ext cx="2617737" cy="779700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10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738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32597" y="678529"/>
            <a:ext cx="5568483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KHỦNG LONG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109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9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70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37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70" y="4263521"/>
            <a:ext cx="2076297" cy="20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1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90963" y="407279"/>
            <a:ext cx="5835237" cy="883661"/>
          </a:xfrm>
          <a:prstGeom prst="rect">
            <a:avLst/>
          </a:prstGeom>
        </p:spPr>
        <p:txBody>
          <a:bodyPr wrap="square" lIns="76807" tIns="38404" rIns="76807" bIns="38404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37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37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3275148" y="3799028"/>
            <a:ext cx="5490657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091712" y="1845913"/>
            <a:ext cx="983131" cy="629531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034621" y="1424618"/>
            <a:ext cx="4564881" cy="1470223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-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948972" y="3755980"/>
            <a:ext cx="98313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891883" y="3460873"/>
            <a:ext cx="4540917" cy="1406223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tả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603624" y="5577808"/>
            <a:ext cx="98313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03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546534" y="5282701"/>
            <a:ext cx="4540917" cy="1406223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7" tIns="38404" rIns="76807" bIns="38404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>
              <a:defRPr/>
            </a:pP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endParaRPr lang="en-US" sz="27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58507" y="1463918"/>
            <a:ext cx="6180715" cy="76591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Khủng</a:t>
            </a: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7434" y="685800"/>
            <a:ext cx="2572966" cy="54880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</a:rPr>
              <a:t>1.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Nghe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–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viết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:</a:t>
            </a:r>
            <a:endParaRPr lang="vi-VN" sz="21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47056"/>
            <a:ext cx="7528233" cy="323934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latin typeface="UTM Avo" panose="02040603050506020204" pitchFamily="18" charset="0"/>
              </a:rPr>
              <a:t>      </a:t>
            </a:r>
            <a:r>
              <a:rPr lang="en-US" sz="2700" b="1" dirty="0" err="1">
                <a:latin typeface="UTM Avo" panose="02040603050506020204" pitchFamily="18" charset="0"/>
              </a:rPr>
              <a:t>Chân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khủng</a:t>
            </a:r>
            <a:r>
              <a:rPr lang="en-US" sz="2700" b="1" dirty="0">
                <a:latin typeface="UTM Avo" panose="02040603050506020204" pitchFamily="18" charset="0"/>
              </a:rPr>
              <a:t> long </a:t>
            </a:r>
            <a:r>
              <a:rPr lang="en-US" sz="2700" b="1" dirty="0" err="1">
                <a:latin typeface="UTM Avo" panose="02040603050506020204" pitchFamily="18" charset="0"/>
              </a:rPr>
              <a:t>thẳng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và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rất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khỏe</a:t>
            </a:r>
            <a:r>
              <a:rPr lang="en-US" sz="2700" b="1" dirty="0">
                <a:latin typeface="UTM Avo" panose="02040603050506020204" pitchFamily="18" charset="0"/>
              </a:rPr>
              <a:t>. </a:t>
            </a:r>
            <a:r>
              <a:rPr lang="en-US" sz="2700" b="1" dirty="0" err="1">
                <a:latin typeface="UTM Avo" panose="02040603050506020204" pitchFamily="18" charset="0"/>
              </a:rPr>
              <a:t>Vì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thế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chúng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có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thể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đi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khắp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một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vùng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rộng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lớn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để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kiếm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ăn</a:t>
            </a:r>
            <a:r>
              <a:rPr lang="en-US" sz="2700" b="1" dirty="0">
                <a:latin typeface="UTM Avo" panose="02040603050506020204" pitchFamily="18" charset="0"/>
              </a:rPr>
              <a:t>. </a:t>
            </a:r>
            <a:r>
              <a:rPr lang="en-US" sz="2700" b="1" dirty="0" err="1">
                <a:latin typeface="UTM Avo" panose="02040603050506020204" pitchFamily="18" charset="0"/>
              </a:rPr>
              <a:t>Khủng</a:t>
            </a:r>
            <a:r>
              <a:rPr lang="en-US" sz="2700" b="1" dirty="0">
                <a:latin typeface="UTM Avo" panose="02040603050506020204" pitchFamily="18" charset="0"/>
              </a:rPr>
              <a:t> long </a:t>
            </a:r>
            <a:r>
              <a:rPr lang="en-US" sz="2700" b="1" dirty="0" err="1">
                <a:latin typeface="UTM Avo" panose="02040603050506020204" pitchFamily="18" charset="0"/>
              </a:rPr>
              <a:t>có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khả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năng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săn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mồi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tốt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nhờ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có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đôi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mắt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tinh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tường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cùng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cái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mũi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và</a:t>
            </a:r>
            <a:r>
              <a:rPr lang="en-US" sz="2700" b="1" dirty="0">
                <a:latin typeface="UTM Avo" panose="02040603050506020204" pitchFamily="18" charset="0"/>
              </a:rPr>
              <a:t> </a:t>
            </a:r>
            <a:r>
              <a:rPr lang="en-US" sz="2700" b="1" dirty="0" err="1">
                <a:latin typeface="UTM Avo" panose="02040603050506020204" pitchFamily="18" charset="0"/>
              </a:rPr>
              <a:t>đôi</a:t>
            </a:r>
            <a:r>
              <a:rPr lang="en-US" sz="2700" b="1" dirty="0">
                <a:latin typeface="UTM Avo" panose="02040603050506020204" pitchFamily="18" charset="0"/>
              </a:rPr>
              <a:t> tai </a:t>
            </a:r>
            <a:r>
              <a:rPr lang="en-US" sz="2700" b="1" dirty="0" err="1">
                <a:latin typeface="UTM Avo" panose="02040603050506020204" pitchFamily="18" charset="0"/>
              </a:rPr>
              <a:t>thính</a:t>
            </a:r>
            <a:r>
              <a:rPr lang="en-US" sz="2700" b="1" dirty="0">
                <a:latin typeface="UTM Avo" panose="02040603050506020204" pitchFamily="18" charset="0"/>
              </a:rPr>
              <a:t>. 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1485477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8228" y="1087589"/>
            <a:ext cx="4160172" cy="518856"/>
          </a:xfrm>
          <a:prstGeom prst="rect">
            <a:avLst/>
          </a:prstGeom>
          <a:noFill/>
        </p:spPr>
        <p:txBody>
          <a:bodyPr wrap="square" lIns="102356" tIns="51179" rIns="102356" bIns="51179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206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Khi viết cần chú ý: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6601" y="1978880"/>
            <a:ext cx="7008814" cy="518856"/>
          </a:xfrm>
          <a:prstGeom prst="rect">
            <a:avLst/>
          </a:prstGeom>
          <a:noFill/>
        </p:spPr>
        <p:txBody>
          <a:bodyPr wrap="square" lIns="102356" tIns="51179" rIns="102356" bIns="51179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-  Viết đúng các từ ngữ, các dấu câu.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868" y="2743200"/>
            <a:ext cx="7356332" cy="934354"/>
          </a:xfrm>
          <a:prstGeom prst="rect">
            <a:avLst/>
          </a:prstGeom>
          <a:noFill/>
        </p:spPr>
        <p:txBody>
          <a:bodyPr wrap="square" lIns="102356" tIns="51179" rIns="102356" bIns="51179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-  Chữ ngay ngắn, đúng cỡ, đúng khoảng cách.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433" y="4029353"/>
            <a:ext cx="5124597" cy="518856"/>
          </a:xfrm>
          <a:prstGeom prst="rect">
            <a:avLst/>
          </a:prstGeom>
          <a:noFill/>
        </p:spPr>
        <p:txBody>
          <a:bodyPr wrap="square" lIns="102356" tIns="51179" rIns="102356" bIns="51179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UTM Avo" pitchFamily="18" charset="0"/>
                <a:ea typeface="Arial-Rounded" panose="020B0500000000000000" pitchFamily="34" charset="0"/>
                <a:cs typeface="Times New Roman" pitchFamily="18" charset="0"/>
              </a:rPr>
              <a:t>-  Ngồi và cầm bút đúng.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2" y="4288781"/>
            <a:ext cx="2147450" cy="210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9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994778" y="1745361"/>
            <a:ext cx="7154436" cy="74635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7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994775" y="730881"/>
            <a:ext cx="7154436" cy="111568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3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43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08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1882979" y="2361330"/>
            <a:ext cx="6240207" cy="15555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629264" y="464597"/>
            <a:ext cx="7905136" cy="42049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</a:rPr>
              <a:t>2.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Chọn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uya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UTM Avo" panose="02040603050506020204" pitchFamily="18" charset="0"/>
              </a:rPr>
              <a:t>uyu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thay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cho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ô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vuông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100" b="1" dirty="0" err="1">
                <a:latin typeface="UTM Avo" panose="02040603050506020204" pitchFamily="18" charset="0"/>
              </a:rPr>
              <a:t>Đường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lên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núi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quanh</a:t>
            </a:r>
            <a:r>
              <a:rPr lang="en-US" sz="2100" b="1" dirty="0">
                <a:latin typeface="UTM Avo" panose="02040603050506020204" pitchFamily="18" charset="0"/>
              </a:rPr>
              <a:t> co, </a:t>
            </a:r>
            <a:r>
              <a:rPr lang="en-US" sz="2100" b="1" dirty="0" err="1">
                <a:latin typeface="UTM Avo" panose="02040603050506020204" pitchFamily="18" charset="0"/>
              </a:rPr>
              <a:t>khúc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kh</a:t>
            </a:r>
            <a:r>
              <a:rPr lang="en-US" sz="2100" b="1" dirty="0">
                <a:latin typeface="UTM Avo" panose="02040603050506020204" pitchFamily="18" charset="0"/>
              </a:rPr>
              <a:t>          .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100" b="1" dirty="0" err="1">
                <a:latin typeface="UTM Avo" panose="02040603050506020204" pitchFamily="18" charset="0"/>
              </a:rPr>
              <a:t>Mẹ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tôi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thức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kh</a:t>
            </a:r>
            <a:r>
              <a:rPr lang="en-US" sz="2100" b="1" dirty="0">
                <a:latin typeface="UTM Avo" panose="02040603050506020204" pitchFamily="18" charset="0"/>
              </a:rPr>
              <a:t>           </a:t>
            </a:r>
            <a:r>
              <a:rPr lang="en-US" sz="2100" b="1" dirty="0" err="1">
                <a:latin typeface="UTM Avo" panose="02040603050506020204" pitchFamily="18" charset="0"/>
              </a:rPr>
              <a:t>dậy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sớm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làm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mọi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latin typeface="UTM Avo" panose="02040603050506020204" pitchFamily="18" charset="0"/>
              </a:rPr>
              <a:t>việc</a:t>
            </a:r>
            <a:r>
              <a:rPr lang="en-US" sz="2100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latin typeface="UTM Avo" panose="02040603050506020204" pitchFamily="18" charset="0"/>
              </a:rPr>
              <a:t>3.</a:t>
            </a:r>
            <a:r>
              <a:rPr lang="en-US" sz="2100" b="1" dirty="0"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a.Nhìn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ngữ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chứa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iêu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ươu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gọi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1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32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100" b="1" dirty="0">
              <a:solidFill>
                <a:srgbClr val="0000CC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b.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Nhìn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hình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,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tìm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từ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ngữ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chứa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uốc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hoặc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i="1" dirty="0" err="1">
                <a:solidFill>
                  <a:srgbClr val="0000CC"/>
                </a:solidFill>
                <a:latin typeface="UTM Avo" panose="02040603050506020204" pitchFamily="18" charset="0"/>
              </a:rPr>
              <a:t>uôt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để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gọi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tên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loài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vật</a:t>
            </a:r>
            <a:r>
              <a:rPr lang="en-US" sz="2100" b="1" dirty="0">
                <a:solidFill>
                  <a:srgbClr val="0000CC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6801" y="1088105"/>
            <a:ext cx="533400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b="1"/>
          </a:p>
        </p:txBody>
      </p:sp>
      <p:sp>
        <p:nvSpPr>
          <p:cNvPr id="4" name="Rounded Rectangle 3"/>
          <p:cNvSpPr/>
          <p:nvPr/>
        </p:nvSpPr>
        <p:spPr>
          <a:xfrm>
            <a:off x="2895600" y="1573165"/>
            <a:ext cx="529303" cy="406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b="1"/>
          </a:p>
        </p:txBody>
      </p:sp>
      <p:sp>
        <p:nvSpPr>
          <p:cNvPr id="5" name="TextBox 4"/>
          <p:cNvSpPr txBox="1"/>
          <p:nvPr/>
        </p:nvSpPr>
        <p:spPr>
          <a:xfrm>
            <a:off x="4800600" y="1043100"/>
            <a:ext cx="760361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uỷu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524000"/>
            <a:ext cx="760360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uya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18888" y="4587069"/>
            <a:ext cx="1828803" cy="1495823"/>
            <a:chOff x="1523998" y="3450133"/>
            <a:chExt cx="1371602" cy="112186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84755" y="4623376"/>
            <a:ext cx="1803404" cy="1459515"/>
            <a:chOff x="3073398" y="3477364"/>
            <a:chExt cx="1352553" cy="1094636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1975" y="4623376"/>
            <a:ext cx="1806652" cy="1459515"/>
            <a:chOff x="4601313" y="3477364"/>
            <a:chExt cx="1354989" cy="109463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50798" y="3770090"/>
            <a:ext cx="1733957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diều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hâu</a:t>
            </a:r>
            <a:endParaRPr lang="en-US" sz="2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0012" y="3770090"/>
            <a:ext cx="1733957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đà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điểu</a:t>
            </a:r>
            <a:endParaRPr lang="en-US" sz="2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2206" y="3770090"/>
            <a:ext cx="1733957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hươu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nai</a:t>
            </a:r>
            <a:endParaRPr lang="en-US" sz="2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6595" y="6038236"/>
            <a:ext cx="1733957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</a:rPr>
              <a:t>con </a:t>
            </a:r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chuột</a:t>
            </a:r>
            <a:endParaRPr lang="en-US" sz="2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804" y="6038236"/>
            <a:ext cx="1733957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bạch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tuộc</a:t>
            </a:r>
            <a:endParaRPr lang="en-US" sz="2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5559" y="6038236"/>
            <a:ext cx="1733957" cy="4514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21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cuốc</a:t>
            </a:r>
            <a:endParaRPr lang="en-US" sz="21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>
            <a:extLst>
              <a:ext uri="{FF2B5EF4-FFF2-40B4-BE49-F238E27FC236}">
                <a16:creationId xmlns:a16="http://schemas.microsoft.com/office/drawing/2014/main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3390901"/>
            <a:ext cx="2881662" cy="2309657"/>
          </a:xfrm>
          <a:prstGeom prst="rect">
            <a:avLst/>
          </a:prstGeom>
        </p:spPr>
      </p:pic>
      <p:pic>
        <p:nvPicPr>
          <p:cNvPr id="326" name="图片 325">
            <a:extLst>
              <a:ext uri="{FF2B5EF4-FFF2-40B4-BE49-F238E27FC236}">
                <a16:creationId xmlns:a16="http://schemas.microsoft.com/office/drawing/2014/main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5476565"/>
            <a:ext cx="6212564" cy="524185"/>
          </a:xfrm>
          <a:prstGeom prst="rect">
            <a:avLst/>
          </a:prstGeom>
        </p:spPr>
      </p:pic>
      <p:pic>
        <p:nvPicPr>
          <p:cNvPr id="328" name="图片 327">
            <a:extLst>
              <a:ext uri="{FF2B5EF4-FFF2-40B4-BE49-F238E27FC236}">
                <a16:creationId xmlns:a16="http://schemas.microsoft.com/office/drawing/2014/main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565"/>
            <a:ext cx="5935911" cy="524185"/>
          </a:xfrm>
          <a:prstGeom prst="rect">
            <a:avLst/>
          </a:prstGeom>
        </p:spPr>
      </p:pic>
      <p:pic>
        <p:nvPicPr>
          <p:cNvPr id="332" name="图片 331">
            <a:extLst>
              <a:ext uri="{FF2B5EF4-FFF2-40B4-BE49-F238E27FC236}">
                <a16:creationId xmlns:a16="http://schemas.microsoft.com/office/drawing/2014/main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44850"/>
            <a:ext cx="2301177" cy="2755900"/>
          </a:xfrm>
          <a:prstGeom prst="rect">
            <a:avLst/>
          </a:prstGeom>
        </p:spPr>
      </p:pic>
      <p:pic>
        <p:nvPicPr>
          <p:cNvPr id="334" name="图片 333">
            <a:extLst>
              <a:ext uri="{FF2B5EF4-FFF2-40B4-BE49-F238E27FC236}">
                <a16:creationId xmlns:a16="http://schemas.microsoft.com/office/drawing/2014/main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06480"/>
            <a:ext cx="1375161" cy="1294269"/>
          </a:xfrm>
          <a:prstGeom prst="rect">
            <a:avLst/>
          </a:prstGeom>
        </p:spPr>
      </p:pic>
      <p:pic>
        <p:nvPicPr>
          <p:cNvPr id="336" name="图片 335">
            <a:extLst>
              <a:ext uri="{FF2B5EF4-FFF2-40B4-BE49-F238E27FC236}">
                <a16:creationId xmlns:a16="http://schemas.microsoft.com/office/drawing/2014/main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5263272"/>
            <a:ext cx="3505199" cy="548153"/>
          </a:xfrm>
          <a:prstGeom prst="rect">
            <a:avLst/>
          </a:prstGeom>
        </p:spPr>
      </p:pic>
      <p:pic>
        <p:nvPicPr>
          <p:cNvPr id="338" name="图片 337">
            <a:extLst>
              <a:ext uri="{FF2B5EF4-FFF2-40B4-BE49-F238E27FC236}">
                <a16:creationId xmlns:a16="http://schemas.microsoft.com/office/drawing/2014/main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>
            <a:extLst>
              <a:ext uri="{FF2B5EF4-FFF2-40B4-BE49-F238E27FC236}">
                <a16:creationId xmlns:a16="http://schemas.microsoft.com/office/drawing/2014/main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4670830"/>
            <a:ext cx="3619434" cy="1243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FC6DCC-4D82-E333-93C0-A3CCDDFD2D6C}"/>
              </a:ext>
            </a:extLst>
          </p:cNvPr>
          <p:cNvSpPr/>
          <p:nvPr/>
        </p:nvSpPr>
        <p:spPr>
          <a:xfrm>
            <a:off x="425702" y="2737032"/>
            <a:ext cx="8469867" cy="196642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68580" tIns="34290" rIns="68580" bIns="34290" numCol="1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</a:p>
          <a:p>
            <a:pPr algn="ctr"/>
            <a:r>
              <a:rPr lang="en-US" sz="405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298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252</Words>
  <Application>Microsoft Office PowerPoint</Application>
  <PresentationFormat>On-screen Show (4:3)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2022-02-20T10:29:35Z</dcterms:created>
  <dcterms:modified xsi:type="dcterms:W3CDTF">2023-02-20T14:59:30Z</dcterms:modified>
</cp:coreProperties>
</file>