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17"/>
  </p:notesMasterIdLst>
  <p:sldIdLst>
    <p:sldId id="256" r:id="rId2"/>
    <p:sldId id="257" r:id="rId3"/>
    <p:sldId id="309" r:id="rId4"/>
    <p:sldId id="259" r:id="rId5"/>
    <p:sldId id="321" r:id="rId6"/>
    <p:sldId id="322" r:id="rId7"/>
    <p:sldId id="323" r:id="rId8"/>
    <p:sldId id="324" r:id="rId9"/>
    <p:sldId id="325" r:id="rId10"/>
    <p:sldId id="261" r:id="rId11"/>
    <p:sldId id="262" r:id="rId12"/>
    <p:sldId id="347" r:id="rId13"/>
    <p:sldId id="348" r:id="rId14"/>
    <p:sldId id="345" r:id="rId15"/>
    <p:sldId id="346" r:id="rId16"/>
  </p:sldIdLst>
  <p:sldSz cx="9144000" cy="5143500" type="screen16x9"/>
  <p:notesSz cx="6858000" cy="9144000"/>
  <p:embeddedFontLst>
    <p:embeddedFont>
      <p:font typeface="Archivo Black" panose="020B0604020202020204" charset="0"/>
      <p:regular r:id="rId18"/>
    </p:embeddedFont>
    <p:embeddedFont>
      <p:font typeface="Calibri" panose="020F0502020204030204" pitchFamily="34" charset="0"/>
      <p:regular r:id="rId19"/>
      <p:bold r:id="rId20"/>
      <p:italic r:id="rId21"/>
      <p:boldItalic r:id="rId22"/>
    </p:embeddedFont>
    <p:embeddedFont>
      <p:font typeface="Fira Sans" panose="020B0503050000020004" pitchFamily="34" charset="0"/>
      <p:regular r:id="rId23"/>
      <p:bold r:id="rId24"/>
      <p:italic r:id="rId25"/>
      <p:boldItalic r:id="rId26"/>
    </p:embeddedFont>
    <p:embeddedFont>
      <p:font typeface="Hammersmith One" panose="02010703030501060504" pitchFamily="2" charset="0"/>
      <p:regular r:id="rId27"/>
    </p:embeddedFont>
    <p:embeddedFont>
      <p:font typeface="HP001 5 hàng" panose="020B0603050302020204" pitchFamily="34" charset="0"/>
      <p:regular r:id="rId28"/>
      <p:bold r:id="rId29"/>
    </p:embeddedFont>
    <p:embeddedFont>
      <p:font typeface="Londrina Solid" panose="020B0604020202020204" charset="0"/>
      <p:regular r:id="rId30"/>
    </p:embeddedFont>
    <p:embeddedFont>
      <p:font typeface="Pattaya"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725D7-0A9F-4E6D-AFDD-0F26F5C10B50}">
  <a:tblStyle styleId="{A51725D7-0A9F-4E6D-AFDD-0F26F5C10B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10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fc3484815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fc3484815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401eec82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401eec82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20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1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697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900" y="539500"/>
            <a:ext cx="7726200" cy="1665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b="1">
                <a:solidFill>
                  <a:schemeClr val="dk1"/>
                </a:solidFill>
                <a:latin typeface="Hammersmith One"/>
                <a:ea typeface="Hammersmith One"/>
                <a:cs typeface="Hammersmith One"/>
                <a:sym typeface="Hammersmith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77050" y="2266319"/>
            <a:ext cx="6189900" cy="3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a:solidFill>
                  <a:schemeClr val="dk1"/>
                </a:solidFill>
                <a:latin typeface="Fira Sans"/>
                <a:ea typeface="Fira Sans"/>
                <a:cs typeface="Fira Sans"/>
                <a:sym typeface="Fira Sans"/>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 name="Google Shape;11;p2"/>
          <p:cNvSpPr/>
          <p:nvPr/>
        </p:nvSpPr>
        <p:spPr>
          <a:xfrm>
            <a:off x="731463" y="2431388"/>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33893">
            <a:off x="5399298" y="2431466"/>
            <a:ext cx="4306277" cy="1528666"/>
            <a:chOff x="5935091" y="4995712"/>
            <a:chExt cx="3772667" cy="1528654"/>
          </a:xfrm>
        </p:grpSpPr>
        <p:sp>
          <p:nvSpPr>
            <p:cNvPr id="13" name="Google Shape;13;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40500" y="2819752"/>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0662" y="2996828"/>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373275" y="36055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201180" y="3269198"/>
            <a:ext cx="1515538" cy="1242189"/>
            <a:chOff x="-3000258" y="8"/>
            <a:chExt cx="723718" cy="593157"/>
          </a:xfrm>
        </p:grpSpPr>
        <p:sp>
          <p:nvSpPr>
            <p:cNvPr id="21" name="Google Shape;21;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31474" y="33777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5000" y="35587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10566107" flipH="1">
            <a:off x="5399298" y="5211907"/>
            <a:ext cx="4306277" cy="1528666"/>
            <a:chOff x="5935091" y="4995712"/>
            <a:chExt cx="3772667" cy="1528654"/>
          </a:xfrm>
        </p:grpSpPr>
        <p:sp>
          <p:nvSpPr>
            <p:cNvPr id="31" name="Google Shape;31;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40487" y="4865347"/>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400650" y="4571592"/>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3263" y="454537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10800000" flipH="1">
            <a:off x="7201193" y="4585727"/>
            <a:ext cx="1515538" cy="1242189"/>
            <a:chOff x="-3000258" y="8"/>
            <a:chExt cx="723718" cy="593157"/>
          </a:xfrm>
        </p:grpSpPr>
        <p:sp>
          <p:nvSpPr>
            <p:cNvPr id="39" name="Google Shape;39;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rot="10800000" flipH="1">
            <a:off x="731486" y="469431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555013" y="4793746"/>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00600" y="460399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95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584125" y="19821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7602730" y="-105205"/>
            <a:ext cx="2697267" cy="520032"/>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1404673" y="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E20973-80BE-442A-AFE4-94278F8F31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380FF38-C9AF-441C-A5BF-683921F17B4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90FCDCE-2DE8-4E8E-987F-07DACDA882B4}"/>
              </a:ext>
            </a:extLst>
          </p:cNvPr>
          <p:cNvSpPr>
            <a:spLocks noGrp="1"/>
          </p:cNvSpPr>
          <p:nvPr>
            <p:ph type="dt" sz="half" idx="10"/>
          </p:nvPr>
        </p:nvSpPr>
        <p:spPr/>
        <p:txBody>
          <a:bodyPr/>
          <a:lstStyle/>
          <a:p>
            <a:fld id="{3D2429A2-AD08-4180-A00F-5592DD26485D}" type="datetimeFigureOut">
              <a:rPr lang="en-US" smtClean="0"/>
              <a:t>3/19/2023</a:t>
            </a:fld>
            <a:endParaRPr lang="en-US"/>
          </a:p>
        </p:txBody>
      </p:sp>
      <p:sp>
        <p:nvSpPr>
          <p:cNvPr id="5" name="Chỗ dành sẵn cho Chân trang 4">
            <a:extLst>
              <a:ext uri="{FF2B5EF4-FFF2-40B4-BE49-F238E27FC236}">
                <a16:creationId xmlns:a16="http://schemas.microsoft.com/office/drawing/2014/main" id="{4CC9297A-C8F8-41BF-AA9E-FC244E235D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F2C43B-0115-40A2-9F6A-12174548A2D9}"/>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854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3298100" y="725776"/>
            <a:ext cx="4713900" cy="744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subTitle" idx="1"/>
          </p:nvPr>
        </p:nvSpPr>
        <p:spPr>
          <a:xfrm>
            <a:off x="3298100" y="1545576"/>
            <a:ext cx="4713900" cy="3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6" name="Google Shape;56;p3"/>
          <p:cNvSpPr txBox="1">
            <a:spLocks noGrp="1"/>
          </p:cNvSpPr>
          <p:nvPr>
            <p:ph type="title" idx="2" hasCustomPrompt="1"/>
          </p:nvPr>
        </p:nvSpPr>
        <p:spPr>
          <a:xfrm>
            <a:off x="1214000" y="708238"/>
            <a:ext cx="2084100" cy="12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7" name="Google Shape;57;p3"/>
          <p:cNvGrpSpPr/>
          <p:nvPr/>
        </p:nvGrpSpPr>
        <p:grpSpPr>
          <a:xfrm rot="10800000" flipH="1">
            <a:off x="-422775" y="3377724"/>
            <a:ext cx="9545159" cy="2791817"/>
            <a:chOff x="-2066900" y="5211175"/>
            <a:chExt cx="3680700" cy="1076550"/>
          </a:xfrm>
        </p:grpSpPr>
        <p:sp>
          <p:nvSpPr>
            <p:cNvPr id="58" name="Google Shape;58;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a:off x="-422775" y="2101896"/>
            <a:ext cx="9545159" cy="2791817"/>
            <a:chOff x="-2066900" y="5211175"/>
            <a:chExt cx="3680700" cy="1076550"/>
          </a:xfrm>
        </p:grpSpPr>
        <p:sp>
          <p:nvSpPr>
            <p:cNvPr id="70" name="Google Shape;70;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3"/>
          <p:cNvSpPr/>
          <p:nvPr/>
        </p:nvSpPr>
        <p:spPr>
          <a:xfrm rot="10800000" flipH="1">
            <a:off x="-738596" y="4113401"/>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66375" y="4092650"/>
            <a:ext cx="10128900" cy="352800"/>
          </a:xfrm>
          <a:prstGeom prst="rect">
            <a:avLst/>
          </a:prstGeom>
          <a:gradFill>
            <a:gsLst>
              <a:gs pos="0">
                <a:srgbClr val="24657F">
                  <a:alpha val="50840"/>
                </a:srgbClr>
              </a:gs>
              <a:gs pos="100000">
                <a:srgbClr val="081317">
                  <a:alpha val="508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596" y="2939337"/>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57700" y="4316867"/>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4"/>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4350" y="1018175"/>
            <a:ext cx="7704000" cy="35859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200">
                <a:solidFill>
                  <a:srgbClr val="434343"/>
                </a:solidFill>
                <a:latin typeface="Fira Sans"/>
                <a:ea typeface="Fira Sans"/>
                <a:cs typeface="Fira Sans"/>
                <a:sym typeface="Fira Sans"/>
              </a:defRPr>
            </a:lvl1pPr>
            <a:lvl2pPr marL="914400" lvl="1" indent="-330200" rtl="0">
              <a:lnSpc>
                <a:spcPct val="115000"/>
              </a:lnSpc>
              <a:spcBef>
                <a:spcPts val="1000"/>
              </a:spcBef>
              <a:spcAft>
                <a:spcPts val="0"/>
              </a:spcAft>
              <a:buSzPts val="1600"/>
              <a:buChar char="○"/>
              <a:defRPr>
                <a:solidFill>
                  <a:srgbClr val="434343"/>
                </a:solidFill>
              </a:defRPr>
            </a:lvl2pPr>
            <a:lvl3pPr marL="1371600" lvl="2" indent="-330200" rtl="0">
              <a:lnSpc>
                <a:spcPct val="115000"/>
              </a:lnSpc>
              <a:spcBef>
                <a:spcPts val="0"/>
              </a:spcBef>
              <a:spcAft>
                <a:spcPts val="0"/>
              </a:spcAft>
              <a:buSzPts val="1600"/>
              <a:buChar char="■"/>
              <a:defRPr>
                <a:solidFill>
                  <a:srgbClr val="434343"/>
                </a:solidFill>
              </a:defRPr>
            </a:lvl3pPr>
            <a:lvl4pPr marL="1828800" lvl="3" indent="-330200" rtl="0">
              <a:lnSpc>
                <a:spcPct val="115000"/>
              </a:lnSpc>
              <a:spcBef>
                <a:spcPts val="0"/>
              </a:spcBef>
              <a:spcAft>
                <a:spcPts val="0"/>
              </a:spcAft>
              <a:buSzPts val="1600"/>
              <a:buChar char="●"/>
              <a:defRPr>
                <a:solidFill>
                  <a:srgbClr val="434343"/>
                </a:solidFill>
              </a:defRPr>
            </a:lvl4pPr>
            <a:lvl5pPr marL="2286000" lvl="4" indent="-330200" rtl="0">
              <a:lnSpc>
                <a:spcPct val="115000"/>
              </a:lnSpc>
              <a:spcBef>
                <a:spcPts val="0"/>
              </a:spcBef>
              <a:spcAft>
                <a:spcPts val="0"/>
              </a:spcAft>
              <a:buSzPts val="1600"/>
              <a:buChar char="○"/>
              <a:defRPr>
                <a:solidFill>
                  <a:srgbClr val="434343"/>
                </a:solidFill>
              </a:defRPr>
            </a:lvl5pPr>
            <a:lvl6pPr marL="2743200" lvl="5" indent="-330200" rtl="0">
              <a:lnSpc>
                <a:spcPct val="115000"/>
              </a:lnSpc>
              <a:spcBef>
                <a:spcPts val="0"/>
              </a:spcBef>
              <a:spcAft>
                <a:spcPts val="0"/>
              </a:spcAft>
              <a:buSzPts val="1600"/>
              <a:buChar char="■"/>
              <a:defRPr>
                <a:solidFill>
                  <a:srgbClr val="434343"/>
                </a:solidFill>
              </a:defRPr>
            </a:lvl6pPr>
            <a:lvl7pPr marL="3200400" lvl="6" indent="-330200" rtl="0">
              <a:lnSpc>
                <a:spcPct val="115000"/>
              </a:lnSpc>
              <a:spcBef>
                <a:spcPts val="0"/>
              </a:spcBef>
              <a:spcAft>
                <a:spcPts val="0"/>
              </a:spcAft>
              <a:buSzPts val="1600"/>
              <a:buChar char="●"/>
              <a:defRPr>
                <a:solidFill>
                  <a:srgbClr val="434343"/>
                </a:solidFill>
              </a:defRPr>
            </a:lvl7pPr>
            <a:lvl8pPr marL="3657600" lvl="7" indent="-330200" rtl="0">
              <a:lnSpc>
                <a:spcPct val="115000"/>
              </a:lnSpc>
              <a:spcBef>
                <a:spcPts val="0"/>
              </a:spcBef>
              <a:spcAft>
                <a:spcPts val="0"/>
              </a:spcAft>
              <a:buSzPts val="1600"/>
              <a:buChar char="○"/>
              <a:defRPr>
                <a:solidFill>
                  <a:srgbClr val="434343"/>
                </a:solidFill>
              </a:defRPr>
            </a:lvl8pPr>
            <a:lvl9pPr marL="4114800" lvl="8" indent="-330200" rtl="0">
              <a:lnSpc>
                <a:spcPct val="115000"/>
              </a:lnSpc>
              <a:spcBef>
                <a:spcPts val="0"/>
              </a:spcBef>
              <a:spcAft>
                <a:spcPts val="0"/>
              </a:spcAft>
              <a:buSzPts val="1600"/>
              <a:buChar char="■"/>
              <a:defRPr>
                <a:solidFill>
                  <a:srgbClr val="434343"/>
                </a:solidFill>
              </a:defRPr>
            </a:lvl9pPr>
          </a:lstStyle>
          <a:p>
            <a:endParaRPr/>
          </a:p>
        </p:txBody>
      </p:sp>
      <p:sp>
        <p:nvSpPr>
          <p:cNvPr id="88" name="Google Shape;88;p4"/>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a:off x="7925857" y="2810472"/>
            <a:ext cx="2315814" cy="2493939"/>
            <a:chOff x="7925857" y="2734272"/>
            <a:chExt cx="2315814" cy="2493939"/>
          </a:xfrm>
        </p:grpSpPr>
        <p:sp>
          <p:nvSpPr>
            <p:cNvPr id="90" name="Google Shape;90;p4"/>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a:off x="-298822" y="4156855"/>
            <a:ext cx="1018818" cy="1179081"/>
            <a:chOff x="-298822" y="4080655"/>
            <a:chExt cx="1018818" cy="1179081"/>
          </a:xfrm>
        </p:grpSpPr>
        <p:sp>
          <p:nvSpPr>
            <p:cNvPr id="95" name="Google Shape;95;p4"/>
            <p:cNvSpPr/>
            <p:nvPr/>
          </p:nvSpPr>
          <p:spPr>
            <a:xfrm flipH="1">
              <a:off x="-298822" y="4080655"/>
              <a:ext cx="808921" cy="117908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32695" y="4403211"/>
              <a:ext cx="587301" cy="856521"/>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2035119" y="4427257"/>
            <a:ext cx="4525247" cy="711691"/>
            <a:chOff x="2035119" y="4351057"/>
            <a:chExt cx="4525247" cy="711691"/>
          </a:xfrm>
        </p:grpSpPr>
        <p:sp>
          <p:nvSpPr>
            <p:cNvPr id="98" name="Google Shape;98;p4"/>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4"/>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9"/>
          <p:cNvSpPr/>
          <p:nvPr/>
        </p:nvSpPr>
        <p:spPr>
          <a:xfrm>
            <a:off x="665588" y="3275113"/>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1787" y="399473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54912" y="4021291"/>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800000" flipH="1">
            <a:off x="-627513" y="446271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9"/>
          <p:cNvGrpSpPr/>
          <p:nvPr/>
        </p:nvGrpSpPr>
        <p:grpSpPr>
          <a:xfrm>
            <a:off x="5" y="4079661"/>
            <a:ext cx="1515538" cy="1242189"/>
            <a:chOff x="-3000258" y="8"/>
            <a:chExt cx="723718" cy="593157"/>
          </a:xfrm>
        </p:grpSpPr>
        <p:sp>
          <p:nvSpPr>
            <p:cNvPr id="162" name="Google Shape;162;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9"/>
          <p:cNvSpPr/>
          <p:nvPr/>
        </p:nvSpPr>
        <p:spPr>
          <a:xfrm>
            <a:off x="7908736" y="4308708"/>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169813" y="444891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flipH="1">
            <a:off x="-34412" y="555846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flipH="1">
            <a:off x="-654900" y="5394316"/>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27513" y="541526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9"/>
          <p:cNvGrpSpPr/>
          <p:nvPr/>
        </p:nvGrpSpPr>
        <p:grpSpPr>
          <a:xfrm rot="10800000" flipH="1">
            <a:off x="27380" y="5643374"/>
            <a:ext cx="1515538" cy="1242189"/>
            <a:chOff x="-3000258" y="8"/>
            <a:chExt cx="723718" cy="593157"/>
          </a:xfrm>
        </p:grpSpPr>
        <p:sp>
          <p:nvSpPr>
            <p:cNvPr id="175" name="Google Shape;175;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9"/>
          <p:cNvSpPr/>
          <p:nvPr/>
        </p:nvSpPr>
        <p:spPr>
          <a:xfrm rot="10800000" flipH="1">
            <a:off x="7936111" y="5631496"/>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0800000" flipH="1">
            <a:off x="7197188" y="577170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928950" y="541524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a:spLocks noGrp="1"/>
          </p:cNvSpPr>
          <p:nvPr>
            <p:ph type="subTitle" idx="1"/>
          </p:nvPr>
        </p:nvSpPr>
        <p:spPr>
          <a:xfrm>
            <a:off x="2970975" y="1957525"/>
            <a:ext cx="4709400" cy="143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13042D"/>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9"/>
          <p:cNvSpPr txBox="1">
            <a:spLocks noGrp="1"/>
          </p:cNvSpPr>
          <p:nvPr>
            <p:ph type="title"/>
          </p:nvPr>
        </p:nvSpPr>
        <p:spPr>
          <a:xfrm>
            <a:off x="2970979" y="1377425"/>
            <a:ext cx="470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b="1">
                <a:solidFill>
                  <a:srgbClr val="13042D"/>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9"/>
          <p:cNvSpPr/>
          <p:nvPr/>
        </p:nvSpPr>
        <p:spPr>
          <a:xfrm rot="10800000" flipH="1">
            <a:off x="354250" y="29095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0800000" flipH="1">
            <a:off x="-1137362" y="2861644"/>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rot="10800000" flipH="1">
            <a:off x="8266475" y="33876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0800000" flipH="1">
            <a:off x="7610902" y="965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382"/>
        <p:cNvGrpSpPr/>
        <p:nvPr/>
      </p:nvGrpSpPr>
      <p:grpSpPr>
        <a:xfrm>
          <a:off x="0" y="0"/>
          <a:ext cx="0" cy="0"/>
          <a:chOff x="0" y="0"/>
          <a:chExt cx="0" cy="0"/>
        </a:xfrm>
      </p:grpSpPr>
      <p:sp>
        <p:nvSpPr>
          <p:cNvPr id="383" name="Google Shape;383;p21"/>
          <p:cNvSpPr/>
          <p:nvPr/>
        </p:nvSpPr>
        <p:spPr>
          <a:xfrm rot="10800000" flipH="1">
            <a:off x="4585738" y="4398700"/>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4585738" y="470038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rot="10800000" flipH="1">
            <a:off x="-597887" y="4690989"/>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31238" y="4677206"/>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rot="10800000" flipH="1">
            <a:off x="2116184" y="5302633"/>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rot="10800000" flipH="1">
            <a:off x="6116522" y="492557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10800000" flipH="1">
            <a:off x="3501923" y="5483583"/>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rot="10503019">
            <a:off x="7605778" y="4700574"/>
            <a:ext cx="1403755" cy="1511727"/>
            <a:chOff x="-1642997" y="-2818828"/>
            <a:chExt cx="2315814" cy="2493939"/>
          </a:xfrm>
        </p:grpSpPr>
        <p:sp>
          <p:nvSpPr>
            <p:cNvPr id="391" name="Google Shape;391;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1"/>
          <p:cNvSpPr/>
          <p:nvPr/>
        </p:nvSpPr>
        <p:spPr>
          <a:xfrm rot="10800000" flipH="1">
            <a:off x="4582875" y="4551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600750" y="3837327"/>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rot="10800000" flipH="1">
            <a:off x="-34100" y="3929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58401" y="39724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716889" y="4178957"/>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113321" y="3943094"/>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6113659" y="44411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1"/>
          <p:cNvSpPr/>
          <p:nvPr/>
        </p:nvSpPr>
        <p:spPr>
          <a:xfrm>
            <a:off x="3499061" y="3883174"/>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21"/>
          <p:cNvGrpSpPr/>
          <p:nvPr/>
        </p:nvGrpSpPr>
        <p:grpSpPr>
          <a:xfrm rot="296981" flipH="1">
            <a:off x="7602916" y="3341042"/>
            <a:ext cx="1403755" cy="1511727"/>
            <a:chOff x="-1642997" y="-2818828"/>
            <a:chExt cx="2315814" cy="2493939"/>
          </a:xfrm>
        </p:grpSpPr>
        <p:sp>
          <p:nvSpPr>
            <p:cNvPr id="404" name="Google Shape;404;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txBox="1">
            <a:spLocks noGrp="1"/>
          </p:cNvSpPr>
          <p:nvPr>
            <p:ph type="title"/>
          </p:nvPr>
        </p:nvSpPr>
        <p:spPr>
          <a:xfrm>
            <a:off x="716900"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9" name="Google Shape;409;p21"/>
          <p:cNvSpPr txBox="1">
            <a:spLocks noGrp="1"/>
          </p:cNvSpPr>
          <p:nvPr>
            <p:ph type="subTitle" idx="1"/>
          </p:nvPr>
        </p:nvSpPr>
        <p:spPr>
          <a:xfrm>
            <a:off x="716898"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0" name="Google Shape;410;p21"/>
          <p:cNvSpPr txBox="1">
            <a:spLocks noGrp="1"/>
          </p:cNvSpPr>
          <p:nvPr>
            <p:ph type="title" idx="2"/>
          </p:nvPr>
        </p:nvSpPr>
        <p:spPr>
          <a:xfrm>
            <a:off x="3289349"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1" name="Google Shape;411;p21"/>
          <p:cNvSpPr txBox="1">
            <a:spLocks noGrp="1"/>
          </p:cNvSpPr>
          <p:nvPr>
            <p:ph type="subTitle" idx="3"/>
          </p:nvPr>
        </p:nvSpPr>
        <p:spPr>
          <a:xfrm>
            <a:off x="3289349"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2" name="Google Shape;412;p21"/>
          <p:cNvSpPr txBox="1">
            <a:spLocks noGrp="1"/>
          </p:cNvSpPr>
          <p:nvPr>
            <p:ph type="title" idx="4"/>
          </p:nvPr>
        </p:nvSpPr>
        <p:spPr>
          <a:xfrm>
            <a:off x="5867502"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3" name="Google Shape;413;p21"/>
          <p:cNvSpPr txBox="1">
            <a:spLocks noGrp="1"/>
          </p:cNvSpPr>
          <p:nvPr>
            <p:ph type="subTitle" idx="5"/>
          </p:nvPr>
        </p:nvSpPr>
        <p:spPr>
          <a:xfrm>
            <a:off x="5867503"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4" name="Google Shape;414;p21"/>
          <p:cNvSpPr txBox="1">
            <a:spLocks noGrp="1"/>
          </p:cNvSpPr>
          <p:nvPr>
            <p:ph type="title" idx="6"/>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5" name="Google Shape;415;p21"/>
          <p:cNvSpPr/>
          <p:nvPr/>
        </p:nvSpPr>
        <p:spPr>
          <a:xfrm>
            <a:off x="6242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rot="10800000" flipH="1">
            <a:off x="-339612" y="394351"/>
            <a:ext cx="2105673" cy="414349"/>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rot="10800000" flipH="1">
            <a:off x="954726" y="48146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rot="10800000" flipH="1">
            <a:off x="713214" y="4814662"/>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48962" y="4814644"/>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28"/>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7925857" y="2810472"/>
            <a:ext cx="2315814" cy="2493939"/>
            <a:chOff x="7925857" y="2734272"/>
            <a:chExt cx="2315814" cy="2493939"/>
          </a:xfrm>
        </p:grpSpPr>
        <p:sp>
          <p:nvSpPr>
            <p:cNvPr id="546" name="Google Shape;546;p28"/>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8"/>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8"/>
          <p:cNvGrpSpPr/>
          <p:nvPr/>
        </p:nvGrpSpPr>
        <p:grpSpPr>
          <a:xfrm>
            <a:off x="-298822" y="4156855"/>
            <a:ext cx="1018818" cy="1179080"/>
            <a:chOff x="-298822" y="4080655"/>
            <a:chExt cx="1018818" cy="1179080"/>
          </a:xfrm>
        </p:grpSpPr>
        <p:sp>
          <p:nvSpPr>
            <p:cNvPr id="551" name="Google Shape;551;p28"/>
            <p:cNvSpPr/>
            <p:nvPr/>
          </p:nvSpPr>
          <p:spPr>
            <a:xfrm flipH="1">
              <a:off x="-298822" y="4080655"/>
              <a:ext cx="808920" cy="1179080"/>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flipH="1">
              <a:off x="132696" y="4403211"/>
              <a:ext cx="587300" cy="856520"/>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8"/>
          <p:cNvGrpSpPr/>
          <p:nvPr/>
        </p:nvGrpSpPr>
        <p:grpSpPr>
          <a:xfrm>
            <a:off x="2035119" y="4427257"/>
            <a:ext cx="4525247" cy="711691"/>
            <a:chOff x="2035119" y="4351057"/>
            <a:chExt cx="4525247" cy="711691"/>
          </a:xfrm>
        </p:grpSpPr>
        <p:sp>
          <p:nvSpPr>
            <p:cNvPr id="554" name="Google Shape;554;p28"/>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28"/>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29"/>
          <p:cNvSpPr/>
          <p:nvPr/>
        </p:nvSpPr>
        <p:spPr>
          <a:xfrm>
            <a:off x="6107975" y="1547700"/>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29"/>
          <p:cNvGrpSpPr/>
          <p:nvPr/>
        </p:nvGrpSpPr>
        <p:grpSpPr>
          <a:xfrm rot="10800000" flipH="1">
            <a:off x="3779990" y="4752995"/>
            <a:ext cx="4399976" cy="1817993"/>
            <a:chOff x="3779990" y="2257346"/>
            <a:chExt cx="4399976" cy="1817993"/>
          </a:xfrm>
        </p:grpSpPr>
        <p:sp>
          <p:nvSpPr>
            <p:cNvPr id="564" name="Google Shape;564;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9"/>
          <p:cNvSpPr/>
          <p:nvPr/>
        </p:nvSpPr>
        <p:spPr>
          <a:xfrm rot="10800000" flipH="1">
            <a:off x="919788" y="5372522"/>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4243700" y="4299772"/>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flipH="1">
            <a:off x="-236825" y="4596569"/>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flipH="1">
            <a:off x="-939937" y="4290378"/>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373275" y="427659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flipH="1">
            <a:off x="731474" y="442553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flipH="1">
            <a:off x="555000" y="452496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flipH="1">
            <a:off x="2288496" y="496194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rot="10800000" flipH="1">
            <a:off x="6459534" y="4346462"/>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10800000" flipH="1">
            <a:off x="3779923" y="484474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rot="10503305">
            <a:off x="6916992" y="4232117"/>
            <a:ext cx="2315866" cy="2493994"/>
            <a:chOff x="-1642997" y="-2818828"/>
            <a:chExt cx="2315814" cy="2493939"/>
          </a:xfrm>
        </p:grpSpPr>
        <p:sp>
          <p:nvSpPr>
            <p:cNvPr id="579" name="Google Shape;579;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9"/>
          <p:cNvSpPr/>
          <p:nvPr/>
        </p:nvSpPr>
        <p:spPr>
          <a:xfrm rot="10578709" flipH="1">
            <a:off x="4811268" y="4256765"/>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9"/>
          <p:cNvGrpSpPr/>
          <p:nvPr/>
        </p:nvGrpSpPr>
        <p:grpSpPr>
          <a:xfrm>
            <a:off x="3779990" y="2028746"/>
            <a:ext cx="4399976" cy="1817993"/>
            <a:chOff x="3779990" y="2257346"/>
            <a:chExt cx="4399976" cy="1817993"/>
          </a:xfrm>
        </p:grpSpPr>
        <p:sp>
          <p:nvSpPr>
            <p:cNvPr id="585" name="Google Shape;585;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29"/>
          <p:cNvSpPr/>
          <p:nvPr/>
        </p:nvSpPr>
        <p:spPr>
          <a:xfrm>
            <a:off x="919788" y="3131688"/>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rot="10800000" flipH="1">
            <a:off x="4243700" y="3998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236825" y="2591150"/>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939937" y="2780662"/>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rot="10800000" flipH="1">
            <a:off x="-373275" y="3376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731474" y="31491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555000" y="33301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1088125" y="4316775"/>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2288496" y="333016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6459534" y="40666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3779923" y="356839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29"/>
          <p:cNvGrpSpPr/>
          <p:nvPr/>
        </p:nvGrpSpPr>
        <p:grpSpPr>
          <a:xfrm rot="296695" flipH="1">
            <a:off x="6916992" y="1873624"/>
            <a:ext cx="2315866" cy="2493994"/>
            <a:chOff x="-1642997" y="-2818828"/>
            <a:chExt cx="2315814" cy="2493939"/>
          </a:xfrm>
        </p:grpSpPr>
        <p:sp>
          <p:nvSpPr>
            <p:cNvPr id="601" name="Google Shape;601;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9"/>
          <p:cNvSpPr/>
          <p:nvPr/>
        </p:nvSpPr>
        <p:spPr>
          <a:xfrm rot="221291">
            <a:off x="4811268" y="3486523"/>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10800000" flipH="1">
            <a:off x="-1501618" y="1825199"/>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rot="10800000" flipH="1">
            <a:off x="7137102" y="22997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3903575" y="150337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rot="10800000" flipH="1">
            <a:off x="2552557" y="172337"/>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10800000" flipH="1">
            <a:off x="-1212550" y="327554"/>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a:solidFill>
                  <a:schemeClr val="dk1"/>
                </a:solidFill>
                <a:latin typeface="Hammersmith One"/>
                <a:ea typeface="Hammersmith One"/>
                <a:cs typeface="Hammersmith One"/>
                <a:sym typeface="Hammersmith One"/>
              </a:defRPr>
            </a:lvl1pPr>
            <a:lvl2pPr lvl="1"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2pPr>
            <a:lvl3pPr lvl="2"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3pPr>
            <a:lvl4pPr lvl="3"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4pPr>
            <a:lvl5pPr lvl="4"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5pPr>
            <a:lvl6pPr lvl="5"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6pPr>
            <a:lvl7pPr lvl="6"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7pPr>
            <a:lvl8pPr lvl="7"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8pPr>
            <a:lvl9pPr lvl="8"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1pPr>
            <a:lvl2pPr marL="914400" lvl="1"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2pPr>
            <a:lvl3pPr marL="1371600" lvl="2"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3pPr>
            <a:lvl4pPr marL="1828800" lvl="3"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4pPr>
            <a:lvl5pPr marL="2286000" lvl="4"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5pPr>
            <a:lvl6pPr marL="2743200" lvl="5"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6pPr>
            <a:lvl7pPr marL="3200400" lvl="6"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7pPr>
            <a:lvl8pPr marL="3657600" lvl="7"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8pPr>
            <a:lvl9pPr marL="4114800" lvl="8" indent="-330200">
              <a:lnSpc>
                <a:spcPct val="115000"/>
              </a:lnSpc>
              <a:spcBef>
                <a:spcPts val="1600"/>
              </a:spcBef>
              <a:spcAft>
                <a:spcPts val="1600"/>
              </a:spcAft>
              <a:buClr>
                <a:schemeClr val="dk1"/>
              </a:buClr>
              <a:buSzPts val="1600"/>
              <a:buFont typeface="Fira Sans"/>
              <a:buChar char="■"/>
              <a:defRPr sz="1600">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7" r:id="rId7"/>
    <p:sldLayoutId id="2147483674" r:id="rId8"/>
    <p:sldLayoutId id="2147483675"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4/4b/Everest_kalapatthar_crop.jpg" TargetMode="External"/><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upload.wikimedia.org/wikipedia/commons/9/97/Mt_Everest_aerial_2005.jpg" TargetMode="External"/><Relationship Id="rId5" Type="http://schemas.openxmlformats.org/officeDocument/2006/relationships/hyperlink" Target="http://vi.wikipedia.org/w/index.php?title=Kala_Patthar&amp;action=edit&amp;redlink=1"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3"/>
          <p:cNvSpPr txBox="1">
            <a:spLocks noGrp="1"/>
          </p:cNvSpPr>
          <p:nvPr>
            <p:ph type="ctrTitle"/>
          </p:nvPr>
        </p:nvSpPr>
        <p:spPr>
          <a:xfrm>
            <a:off x="560813" y="1478812"/>
            <a:ext cx="8509569" cy="16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rPr>
              <a:t>CỬA SÔNG</a:t>
            </a:r>
            <a:endParaRPr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endParaRPr>
          </a:p>
        </p:txBody>
      </p:sp>
      <p:sp>
        <p:nvSpPr>
          <p:cNvPr id="623" name="Google Shape;623;p33"/>
          <p:cNvSpPr/>
          <p:nvPr/>
        </p:nvSpPr>
        <p:spPr>
          <a:xfrm>
            <a:off x="560813" y="1385027"/>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210287" y="2575315"/>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flipH="1">
            <a:off x="7666962" y="1982103"/>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rot="10800000" flipH="1">
            <a:off x="5646675" y="278806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8329100" y="702938"/>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1;p33">
            <a:extLst>
              <a:ext uri="{FF2B5EF4-FFF2-40B4-BE49-F238E27FC236}">
                <a16:creationId xmlns:a16="http://schemas.microsoft.com/office/drawing/2014/main" id="{E86D596C-B036-4C3E-8A02-904A001E9CA0}"/>
              </a:ext>
            </a:extLst>
          </p:cNvPr>
          <p:cNvSpPr txBox="1">
            <a:spLocks/>
          </p:cNvSpPr>
          <p:nvPr/>
        </p:nvSpPr>
        <p:spPr>
          <a:xfrm>
            <a:off x="3402247" y="619899"/>
            <a:ext cx="2339505" cy="7651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Hammersmith One"/>
              <a:buNone/>
              <a:defRPr sz="6000" b="1"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2pPr>
            <a:lvl3pPr marR="0" lvl="2"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3pPr>
            <a:lvl4pPr marR="0" lvl="3"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4pPr>
            <a:lvl5pPr marR="0" lvl="4"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5pPr>
            <a:lvl6pPr marR="0" lvl="5"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6pPr>
            <a:lvl7pPr marR="0" lvl="6"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7pPr>
            <a:lvl8pPr marR="0" lvl="7"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8pPr>
            <a:lvl9pPr marR="0" lvl="8"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9pPr>
          </a:lstStyle>
          <a:p>
            <a:r>
              <a:rPr lang="en-US" sz="4400" dirty="0" err="1">
                <a:solidFill>
                  <a:schemeClr val="accent2">
                    <a:lumMod val="50000"/>
                  </a:schemeClr>
                </a:solidFill>
                <a:latin typeface="SVN-Ready" panose="02040603050506020204" pitchFamily="18" charset="0"/>
              </a:rPr>
              <a:t>Chính</a:t>
            </a:r>
            <a:r>
              <a:rPr lang="en-US" sz="4400" dirty="0">
                <a:solidFill>
                  <a:schemeClr val="accent2">
                    <a:lumMod val="50000"/>
                  </a:schemeClr>
                </a:solidFill>
                <a:latin typeface="SVN-Ready" panose="02040603050506020204" pitchFamily="18" charset="0"/>
              </a:rPr>
              <a:t> </a:t>
            </a:r>
            <a:r>
              <a:rPr lang="en-US" sz="4400" dirty="0" err="1">
                <a:solidFill>
                  <a:schemeClr val="accent2">
                    <a:lumMod val="50000"/>
                  </a:schemeClr>
                </a:solidFill>
                <a:latin typeface="SVN-Ready" panose="02040603050506020204" pitchFamily="18" charset="0"/>
              </a:rPr>
              <a:t>tả</a:t>
            </a:r>
            <a:endParaRPr lang="en-US" sz="4400" dirty="0">
              <a:solidFill>
                <a:schemeClr val="accent2">
                  <a:lumMod val="50000"/>
                </a:schemeClr>
              </a:solidFill>
              <a:latin typeface="SVN-Ready" panose="02040603050506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57" name="圆角矩形 7">
            <a:extLst>
              <a:ext uri="{FF2B5EF4-FFF2-40B4-BE49-F238E27FC236}">
                <a16:creationId xmlns:a16="http://schemas.microsoft.com/office/drawing/2014/main" id="{3040D9C1-A832-4B7F-9B35-46927AC9B1CA}"/>
              </a:ext>
            </a:extLst>
          </p:cNvPr>
          <p:cNvSpPr/>
          <p:nvPr/>
        </p:nvSpPr>
        <p:spPr>
          <a:xfrm>
            <a:off x="217770" y="3230958"/>
            <a:ext cx="8892663" cy="1134142"/>
          </a:xfrm>
          <a:prstGeom prst="roundRect">
            <a:avLst>
              <a:gd name="adj" fmla="val 22936"/>
            </a:avLst>
          </a:prstGeom>
          <a:solidFill>
            <a:schemeClr val="accent2">
              <a:lumMod val="75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7" name="Google Shape;717;p38"/>
          <p:cNvSpPr/>
          <p:nvPr/>
        </p:nvSpPr>
        <p:spPr>
          <a:xfrm>
            <a:off x="1894413" y="240852"/>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圆角矩形 7">
            <a:extLst>
              <a:ext uri="{FF2B5EF4-FFF2-40B4-BE49-F238E27FC236}">
                <a16:creationId xmlns:a16="http://schemas.microsoft.com/office/drawing/2014/main" id="{49199B6F-A2E6-4D6B-98BD-082205C89809}"/>
              </a:ext>
            </a:extLst>
          </p:cNvPr>
          <p:cNvSpPr/>
          <p:nvPr/>
        </p:nvSpPr>
        <p:spPr>
          <a:xfrm>
            <a:off x="193503" y="1072184"/>
            <a:ext cx="8892663" cy="2141085"/>
          </a:xfrm>
          <a:prstGeom prst="roundRect">
            <a:avLst>
              <a:gd name="adj" fmla="val 22936"/>
            </a:avLst>
          </a:prstGeom>
          <a:solidFill>
            <a:schemeClr val="tx1">
              <a:lumMod val="10000"/>
              <a:lumOff val="90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28" name="Text Box 64">
            <a:extLst>
              <a:ext uri="{FF2B5EF4-FFF2-40B4-BE49-F238E27FC236}">
                <a16:creationId xmlns:a16="http://schemas.microsoft.com/office/drawing/2014/main" id="{85801A9E-6B56-48DE-8083-D1798D4A9D77}"/>
              </a:ext>
            </a:extLst>
          </p:cNvPr>
          <p:cNvSpPr txBox="1">
            <a:spLocks noChangeArrowheads="1"/>
          </p:cNvSpPr>
          <p:nvPr/>
        </p:nvSpPr>
        <p:spPr bwMode="auto">
          <a:xfrm>
            <a:off x="310662" y="985935"/>
            <a:ext cx="8528538" cy="270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r>
              <a:rPr lang="en-US" altLang="en-US" sz="1600" dirty="0">
                <a:latin typeface="+mn-lt"/>
              </a:rPr>
              <a:t>a) </a:t>
            </a:r>
            <a:r>
              <a:rPr lang="en-US" altLang="en-US" sz="1600" dirty="0" err="1">
                <a:latin typeface="+mn-lt"/>
              </a:rPr>
              <a:t>Người</a:t>
            </a:r>
            <a:r>
              <a:rPr lang="en-US" altLang="en-US" sz="1600" dirty="0">
                <a:latin typeface="+mn-lt"/>
              </a:rPr>
              <a:t> </a:t>
            </a:r>
            <a:r>
              <a:rPr lang="en-US" altLang="en-US" sz="1600" dirty="0" err="1">
                <a:latin typeface="+mn-lt"/>
              </a:rPr>
              <a:t>đầu</a:t>
            </a:r>
            <a:r>
              <a:rPr lang="en-US" altLang="en-US" sz="1600" dirty="0">
                <a:latin typeface="+mn-lt"/>
              </a:rPr>
              <a:t> </a:t>
            </a:r>
            <a:r>
              <a:rPr lang="en-US" altLang="en-US" sz="1600" dirty="0" err="1">
                <a:latin typeface="+mn-lt"/>
              </a:rPr>
              <a:t>tiên</a:t>
            </a:r>
            <a:r>
              <a:rPr lang="en-US" altLang="en-US" sz="1600" dirty="0">
                <a:latin typeface="+mn-lt"/>
              </a:rPr>
              <a:t> </a:t>
            </a:r>
            <a:r>
              <a:rPr lang="en-US" altLang="en-US" sz="1600" dirty="0" err="1">
                <a:latin typeface="+mn-lt"/>
              </a:rPr>
              <a:t>phát</a:t>
            </a:r>
            <a:r>
              <a:rPr lang="en-US" altLang="en-US" sz="1600" dirty="0">
                <a:latin typeface="+mn-lt"/>
              </a:rPr>
              <a:t> </a:t>
            </a:r>
            <a:r>
              <a:rPr lang="en-US" altLang="en-US" sz="1600" dirty="0" err="1">
                <a:latin typeface="+mn-lt"/>
              </a:rPr>
              <a:t>hiện</a:t>
            </a:r>
            <a:r>
              <a:rPr lang="en-US" altLang="en-US" sz="1600" dirty="0">
                <a:latin typeface="+mn-lt"/>
              </a:rPr>
              <a:t> ra </a:t>
            </a:r>
            <a:r>
              <a:rPr lang="en-US" altLang="en-US" sz="1600" dirty="0" err="1">
                <a:latin typeface="+mn-lt"/>
              </a:rPr>
              <a:t>châu</a:t>
            </a:r>
            <a:r>
              <a:rPr lang="en-US" altLang="en-US" sz="1600" dirty="0">
                <a:latin typeface="+mn-lt"/>
              </a:rPr>
              <a:t> </a:t>
            </a:r>
            <a:r>
              <a:rPr lang="en-US" altLang="en-US" sz="1600" dirty="0" err="1">
                <a:latin typeface="+mn-lt"/>
              </a:rPr>
              <a:t>Mĩ</a:t>
            </a:r>
            <a:r>
              <a:rPr lang="en-US" altLang="en-US" sz="1600" dirty="0">
                <a:latin typeface="+mn-lt"/>
              </a:rPr>
              <a:t> </a:t>
            </a:r>
            <a:r>
              <a:rPr lang="en-US" altLang="en-US" sz="1600" dirty="0" err="1">
                <a:latin typeface="+mn-lt"/>
              </a:rPr>
              <a:t>là</a:t>
            </a:r>
            <a:r>
              <a:rPr lang="en-US" altLang="en-US" sz="1600" dirty="0">
                <a:latin typeface="+mn-lt"/>
              </a:rPr>
              <a:t> Cri-</a:t>
            </a:r>
            <a:r>
              <a:rPr lang="en-US" altLang="en-US" sz="1600" dirty="0" err="1">
                <a:latin typeface="+mn-lt"/>
              </a:rPr>
              <a:t>xtô</a:t>
            </a:r>
            <a:r>
              <a:rPr lang="vi-VN" altLang="en-US" sz="1600" dirty="0">
                <a:latin typeface="+mn-lt"/>
              </a:rPr>
              <a:t>-phô-rô Cô-lôm-bô (1451-1506), một nhà hàng hải người I-ta-li-a. Cô-lôm-bô tưởng nhầm vùng đất này là Ấn Độ. Về sau, người đồng hương của ông là nhà hàng hải A-mê-ri-gô Ve-xpu-xi (1454-1512) đã đính chính sai lầm ấy và khẳng định vùng đất Cô-lôm-bô tìm được là một vùng đất hoàn toàn mới lạ. Chính vì vậy, tập bản đồ xuất bản ở Lo-ren (Pháp) năm 1507 đã gọi châu lục này là A-mê-ri-ca (châu Mĩ), dựa theo tên của A-mê-ri-gô.</a:t>
            </a:r>
          </a:p>
          <a:p>
            <a:pPr eaLnBrk="1" hangingPunct="1">
              <a:lnSpc>
                <a:spcPts val="2800"/>
              </a:lnSpc>
              <a:spcBef>
                <a:spcPct val="50000"/>
              </a:spcBef>
            </a:pPr>
            <a:endParaRPr lang="en-US" altLang="en-US" sz="1600" dirty="0">
              <a:latin typeface="+mn-lt"/>
            </a:endParaRPr>
          </a:p>
        </p:txBody>
      </p:sp>
      <p:sp>
        <p:nvSpPr>
          <p:cNvPr id="29" name="Text Box 64">
            <a:extLst>
              <a:ext uri="{FF2B5EF4-FFF2-40B4-BE49-F238E27FC236}">
                <a16:creationId xmlns:a16="http://schemas.microsoft.com/office/drawing/2014/main" id="{986E2D28-B913-4307-A92D-FF4CA6998120}"/>
              </a:ext>
            </a:extLst>
          </p:cNvPr>
          <p:cNvSpPr txBox="1">
            <a:spLocks noChangeArrowheads="1"/>
          </p:cNvSpPr>
          <p:nvPr/>
        </p:nvSpPr>
        <p:spPr bwMode="auto">
          <a:xfrm>
            <a:off x="304800" y="3213269"/>
            <a:ext cx="8718604" cy="2152384"/>
          </a:xfrm>
          <a:prstGeom prst="rect">
            <a:avLst/>
          </a:prstGeom>
          <a:noFill/>
          <a:ln w="9525">
            <a:noFill/>
            <a:miter lim="800000"/>
            <a:headEnd/>
            <a:tailEnd/>
          </a:ln>
        </p:spPr>
        <p:txBody>
          <a:bodyPr wrap="square">
            <a:spAutoFit/>
          </a:bodyPr>
          <a:lstStyle/>
          <a:p>
            <a:pPr>
              <a:lnSpc>
                <a:spcPts val="2800"/>
              </a:lnSpc>
              <a:spcBef>
                <a:spcPts val="1200"/>
              </a:spcBef>
              <a:defRPr/>
            </a:pPr>
            <a:r>
              <a:rPr lang="vi-VN" sz="1600" dirty="0">
                <a:latin typeface="+mn-lt"/>
              </a:rPr>
              <a:t>b) Đỉnh Ê-vơ-rét trong dãy Hi-ma-lay-a là đỉnh núi cao nhất thế giới. Những người đầu tiên chinh phục được độ cao 8848 này là Ét-mân Hin-la-ri (người Niu</a:t>
            </a:r>
            <a:r>
              <a:rPr lang="en-US" sz="1600" dirty="0">
                <a:latin typeface="+mn-lt"/>
              </a:rPr>
              <a:t> D</a:t>
            </a:r>
            <a:r>
              <a:rPr lang="vi-VN" sz="1600" dirty="0">
                <a:latin typeface="+mn-lt"/>
              </a:rPr>
              <a:t>i-lân) và Ten-sinh No-rơ-gay (một thổ dân vùng Hi-ma-lay-a). Ngày nóc nhà thế giới này bị chinh phục là 29-5-1953.</a:t>
            </a:r>
            <a:r>
              <a:rPr lang="en-US" sz="1600" dirty="0">
                <a:latin typeface="+mn-lt"/>
              </a:rPr>
              <a:t> </a:t>
            </a:r>
            <a:r>
              <a:rPr lang="vi-VN" sz="1600" dirty="0">
                <a:latin typeface="+mn-lt"/>
              </a:rPr>
              <a:t>                      </a:t>
            </a:r>
          </a:p>
          <a:p>
            <a:pPr>
              <a:lnSpc>
                <a:spcPts val="2800"/>
              </a:lnSpc>
              <a:spcBef>
                <a:spcPts val="1200"/>
              </a:spcBef>
              <a:defRPr/>
            </a:pPr>
            <a:r>
              <a:rPr lang="vi-VN" sz="1600" dirty="0">
                <a:latin typeface="+mn-lt"/>
              </a:rPr>
              <a:t>                                                </a:t>
            </a:r>
            <a:r>
              <a:rPr lang="en-US" sz="1600" dirty="0">
                <a:latin typeface="+mn-lt"/>
              </a:rPr>
              <a:t>                      </a:t>
            </a:r>
            <a:r>
              <a:rPr lang="vi-VN" sz="1600" dirty="0">
                <a:latin typeface="+mn-lt"/>
              </a:rPr>
              <a:t>Theo TÂN TỪ ĐIỂN BÁCH KHOA TOÀN THƯ</a:t>
            </a:r>
          </a:p>
          <a:p>
            <a:pPr>
              <a:lnSpc>
                <a:spcPts val="2800"/>
              </a:lnSpc>
              <a:spcBef>
                <a:spcPts val="1200"/>
              </a:spcBef>
              <a:defRPr/>
            </a:pPr>
            <a:r>
              <a:rPr lang="en-US" sz="1600" dirty="0">
                <a:latin typeface="+mn-lt"/>
              </a:rPr>
              <a:t> </a:t>
            </a:r>
          </a:p>
        </p:txBody>
      </p:sp>
      <p:sp>
        <p:nvSpPr>
          <p:cNvPr id="30" name="Text Box 64">
            <a:extLst>
              <a:ext uri="{FF2B5EF4-FFF2-40B4-BE49-F238E27FC236}">
                <a16:creationId xmlns:a16="http://schemas.microsoft.com/office/drawing/2014/main" id="{C441310C-4478-4ED8-8B0A-9D7B15B250CB}"/>
              </a:ext>
            </a:extLst>
          </p:cNvPr>
          <p:cNvSpPr txBox="1">
            <a:spLocks noChangeArrowheads="1"/>
          </p:cNvSpPr>
          <p:nvPr/>
        </p:nvSpPr>
        <p:spPr bwMode="auto">
          <a:xfrm>
            <a:off x="-76200" y="4135353"/>
            <a:ext cx="3733800" cy="4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endParaRPr lang="vi-VN" altLang="en-US" sz="1800">
              <a:latin typeface="+mn-lt"/>
            </a:endParaRPr>
          </a:p>
        </p:txBody>
      </p:sp>
      <p:sp>
        <p:nvSpPr>
          <p:cNvPr id="32" name="圆角矩形 7">
            <a:extLst>
              <a:ext uri="{FF2B5EF4-FFF2-40B4-BE49-F238E27FC236}">
                <a16:creationId xmlns:a16="http://schemas.microsoft.com/office/drawing/2014/main" id="{A8ABF1ED-86CE-4B9E-8352-11DE067C0A12}"/>
              </a:ext>
            </a:extLst>
          </p:cNvPr>
          <p:cNvSpPr/>
          <p:nvPr/>
        </p:nvSpPr>
        <p:spPr>
          <a:xfrm>
            <a:off x="304800" y="115224"/>
            <a:ext cx="8627768" cy="83133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vi-VN" altLang="en-US" sz="2000" b="1" dirty="0">
                <a:solidFill>
                  <a:schemeClr val="accent1">
                    <a:lumMod val="10000"/>
                  </a:schemeClr>
                </a:solidFill>
                <a:latin typeface="SVN-Ready" panose="02040603050506020204" pitchFamily="18" charset="0"/>
              </a:rPr>
              <a:t>Tìm các tên riêng trong những đoạn trích sau và cho biết các tên riêng đó được viết như thế nào?</a:t>
            </a:r>
          </a:p>
          <a:p>
            <a:pPr eaLnBrk="1" hangingPunct="1">
              <a:spcBef>
                <a:spcPct val="50000"/>
              </a:spcBef>
            </a:pPr>
            <a:r>
              <a:rPr lang="en-US" altLang="en-US" sz="2000" b="1" dirty="0">
                <a:solidFill>
                  <a:schemeClr val="accent1">
                    <a:lumMod val="10000"/>
                  </a:schemeClr>
                </a:solidFill>
                <a:latin typeface="SVN-Ready" panose="02040603050506020204" pitchFamily="18" charset="0"/>
              </a:rPr>
              <a:t> </a:t>
            </a:r>
          </a:p>
        </p:txBody>
      </p:sp>
      <p:cxnSp>
        <p:nvCxnSpPr>
          <p:cNvPr id="75" name="Straight Connector 74">
            <a:extLst>
              <a:ext uri="{FF2B5EF4-FFF2-40B4-BE49-F238E27FC236}">
                <a16:creationId xmlns:a16="http://schemas.microsoft.com/office/drawing/2014/main" id="{BA0B0EDE-7D81-481E-9B66-E5250AF675A4}"/>
              </a:ext>
            </a:extLst>
          </p:cNvPr>
          <p:cNvCxnSpPr>
            <a:cxnSpLocks/>
          </p:cNvCxnSpPr>
          <p:nvPr/>
        </p:nvCxnSpPr>
        <p:spPr>
          <a:xfrm>
            <a:off x="8284102" y="2813538"/>
            <a:ext cx="25790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9F865ED-7FA4-4086-994E-E3F5FF8965B5}"/>
              </a:ext>
            </a:extLst>
          </p:cNvPr>
          <p:cNvCxnSpPr>
            <a:cxnSpLocks/>
          </p:cNvCxnSpPr>
          <p:nvPr/>
        </p:nvCxnSpPr>
        <p:spPr>
          <a:xfrm>
            <a:off x="1109785" y="3595076"/>
            <a:ext cx="78462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CD699BB-42BC-4BEF-BE2F-3F85A8E2AF40}"/>
              </a:ext>
            </a:extLst>
          </p:cNvPr>
          <p:cNvCxnSpPr>
            <a:cxnSpLocks/>
          </p:cNvCxnSpPr>
          <p:nvPr/>
        </p:nvCxnSpPr>
        <p:spPr>
          <a:xfrm>
            <a:off x="2755741" y="3595076"/>
            <a:ext cx="11519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03F269C-BA57-492A-9E8C-F15ABFDA88EB}"/>
              </a:ext>
            </a:extLst>
          </p:cNvPr>
          <p:cNvCxnSpPr>
            <a:cxnSpLocks/>
          </p:cNvCxnSpPr>
          <p:nvPr/>
        </p:nvCxnSpPr>
        <p:spPr>
          <a:xfrm>
            <a:off x="3717034" y="3962399"/>
            <a:ext cx="14567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3763163-5A0A-441C-B2C1-EF9A76713924}"/>
              </a:ext>
            </a:extLst>
          </p:cNvPr>
          <p:cNvCxnSpPr>
            <a:cxnSpLocks/>
          </p:cNvCxnSpPr>
          <p:nvPr/>
        </p:nvCxnSpPr>
        <p:spPr>
          <a:xfrm>
            <a:off x="5850634" y="3931138"/>
            <a:ext cx="94093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8B3850F-27AB-4410-8657-DBA88CD3A948}"/>
              </a:ext>
            </a:extLst>
          </p:cNvPr>
          <p:cNvCxnSpPr>
            <a:cxnSpLocks/>
          </p:cNvCxnSpPr>
          <p:nvPr/>
        </p:nvCxnSpPr>
        <p:spPr>
          <a:xfrm>
            <a:off x="7147987" y="3962399"/>
            <a:ext cx="178458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B637943-F337-4BD9-B813-5C81B4ED16CB}"/>
              </a:ext>
            </a:extLst>
          </p:cNvPr>
          <p:cNvCxnSpPr>
            <a:cxnSpLocks/>
          </p:cNvCxnSpPr>
          <p:nvPr/>
        </p:nvCxnSpPr>
        <p:spPr>
          <a:xfrm>
            <a:off x="2052356" y="4275014"/>
            <a:ext cx="1175399"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1BF4105-4849-4C39-9B7B-5C8930B36DF0}"/>
              </a:ext>
            </a:extLst>
          </p:cNvPr>
          <p:cNvCxnSpPr>
            <a:cxnSpLocks/>
          </p:cNvCxnSpPr>
          <p:nvPr/>
        </p:nvCxnSpPr>
        <p:spPr>
          <a:xfrm>
            <a:off x="3111750"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01DE2AB-52A9-41A7-9FB6-44971C47F42F}"/>
              </a:ext>
            </a:extLst>
          </p:cNvPr>
          <p:cNvCxnSpPr>
            <a:cxnSpLocks/>
          </p:cNvCxnSpPr>
          <p:nvPr/>
        </p:nvCxnSpPr>
        <p:spPr>
          <a:xfrm>
            <a:off x="6731510" y="2813538"/>
            <a:ext cx="992554"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831B9EF-67C5-452D-9112-AEF6F10115A6}"/>
              </a:ext>
            </a:extLst>
          </p:cNvPr>
          <p:cNvCxnSpPr/>
          <p:nvPr/>
        </p:nvCxnSpPr>
        <p:spPr>
          <a:xfrm>
            <a:off x="4126524" y="1383734"/>
            <a:ext cx="226646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86CF541-7719-4559-B5B4-B826BC78CE93}"/>
              </a:ext>
            </a:extLst>
          </p:cNvPr>
          <p:cNvCxnSpPr>
            <a:cxnSpLocks/>
          </p:cNvCxnSpPr>
          <p:nvPr/>
        </p:nvCxnSpPr>
        <p:spPr>
          <a:xfrm>
            <a:off x="1837644" y="1703752"/>
            <a:ext cx="67212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A1C386E-76E7-4D36-A6B3-6B6EB1E417E3}"/>
              </a:ext>
            </a:extLst>
          </p:cNvPr>
          <p:cNvCxnSpPr>
            <a:cxnSpLocks/>
          </p:cNvCxnSpPr>
          <p:nvPr/>
        </p:nvCxnSpPr>
        <p:spPr>
          <a:xfrm>
            <a:off x="2578050" y="1706835"/>
            <a:ext cx="984737"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24EF0DD-AC61-46CF-A531-F7886CAA1583}"/>
              </a:ext>
            </a:extLst>
          </p:cNvPr>
          <p:cNvCxnSpPr>
            <a:cxnSpLocks/>
          </p:cNvCxnSpPr>
          <p:nvPr/>
        </p:nvCxnSpPr>
        <p:spPr>
          <a:xfrm>
            <a:off x="6158524" y="1703752"/>
            <a:ext cx="63304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FDDE05C-3030-4A53-8B54-6FB4CFC30CC7}"/>
              </a:ext>
            </a:extLst>
          </p:cNvPr>
          <p:cNvCxnSpPr>
            <a:cxnSpLocks/>
          </p:cNvCxnSpPr>
          <p:nvPr/>
        </p:nvCxnSpPr>
        <p:spPr>
          <a:xfrm>
            <a:off x="3270324" y="2079509"/>
            <a:ext cx="194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9625210-86AA-4F5E-90BA-BF83D5ADE2A7}"/>
              </a:ext>
            </a:extLst>
          </p:cNvPr>
          <p:cNvCxnSpPr>
            <a:cxnSpLocks/>
          </p:cNvCxnSpPr>
          <p:nvPr/>
        </p:nvCxnSpPr>
        <p:spPr>
          <a:xfrm>
            <a:off x="2551725" y="2451434"/>
            <a:ext cx="67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41DAAC1-3924-42F7-9CA7-6D249556A86B}"/>
              </a:ext>
            </a:extLst>
          </p:cNvPr>
          <p:cNvCxnSpPr>
            <a:cxnSpLocks/>
          </p:cNvCxnSpPr>
          <p:nvPr/>
        </p:nvCxnSpPr>
        <p:spPr>
          <a:xfrm>
            <a:off x="2478295"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25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2500"/>
                                        <p:tgtEl>
                                          <p:spTgt spid="101"/>
                                        </p:tgtEl>
                                      </p:cBhvr>
                                    </p:animEffect>
                                  </p:childTnLst>
                                </p:cTn>
                              </p:par>
                            </p:childTnLst>
                          </p:cTn>
                        </p:par>
                        <p:par>
                          <p:cTn id="26" fill="hold">
                            <p:stCondLst>
                              <p:cond delay="2750"/>
                            </p:stCondLst>
                            <p:childTnLst>
                              <p:par>
                                <p:cTn id="27" presetID="22" presetClass="entr" presetSubtype="8" fill="hold" nodeType="after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left)">
                                      <p:cBhvr>
                                        <p:cTn id="29" dur="2500"/>
                                        <p:tgtEl>
                                          <p:spTgt spid="102"/>
                                        </p:tgtEl>
                                      </p:cBhvr>
                                    </p:animEffect>
                                  </p:childTnLst>
                                </p:cTn>
                              </p:par>
                            </p:childTnLst>
                          </p:cTn>
                        </p:par>
                        <p:par>
                          <p:cTn id="30" fill="hold">
                            <p:stCondLst>
                              <p:cond delay="5500"/>
                            </p:stCondLst>
                            <p:childTnLst>
                              <p:par>
                                <p:cTn id="31" presetID="22" presetClass="entr" presetSubtype="8" fill="hold" nodeType="afterEffect">
                                  <p:stCondLst>
                                    <p:cond delay="250"/>
                                  </p:stCondLst>
                                  <p:childTnLst>
                                    <p:set>
                                      <p:cBhvr>
                                        <p:cTn id="32" dur="1" fill="hold">
                                          <p:stCondLst>
                                            <p:cond delay="0"/>
                                          </p:stCondLst>
                                        </p:cTn>
                                        <p:tgtEl>
                                          <p:spTgt spid="103"/>
                                        </p:tgtEl>
                                        <p:attrNameLst>
                                          <p:attrName>style.visibility</p:attrName>
                                        </p:attrNameLst>
                                      </p:cBhvr>
                                      <p:to>
                                        <p:strVal val="visible"/>
                                      </p:to>
                                    </p:set>
                                    <p:animEffect transition="in" filter="wipe(left)">
                                      <p:cBhvr>
                                        <p:cTn id="33" dur="2500"/>
                                        <p:tgtEl>
                                          <p:spTgt spid="103"/>
                                        </p:tgtEl>
                                      </p:cBhvr>
                                    </p:animEffect>
                                  </p:childTnLst>
                                </p:cTn>
                              </p:par>
                            </p:childTnLst>
                          </p:cTn>
                        </p:par>
                        <p:par>
                          <p:cTn id="34" fill="hold">
                            <p:stCondLst>
                              <p:cond delay="8250"/>
                            </p:stCondLst>
                            <p:childTnLst>
                              <p:par>
                                <p:cTn id="35" presetID="22" presetClass="entr" presetSubtype="8" fill="hold" nodeType="afterEffect">
                                  <p:stCondLst>
                                    <p:cond delay="25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2500"/>
                                        <p:tgtEl>
                                          <p:spTgt spid="104"/>
                                        </p:tgtEl>
                                      </p:cBhvr>
                                    </p:animEffect>
                                  </p:childTnLst>
                                </p:cTn>
                              </p:par>
                            </p:childTnLst>
                          </p:cTn>
                        </p:par>
                        <p:par>
                          <p:cTn id="38" fill="hold">
                            <p:stCondLst>
                              <p:cond delay="11000"/>
                            </p:stCondLst>
                            <p:childTnLst>
                              <p:par>
                                <p:cTn id="39" presetID="22" presetClass="entr" presetSubtype="8" fill="hold" nodeType="afterEffect">
                                  <p:stCondLst>
                                    <p:cond delay="25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2500"/>
                                        <p:tgtEl>
                                          <p:spTgt spid="105"/>
                                        </p:tgtEl>
                                      </p:cBhvr>
                                    </p:animEffect>
                                  </p:childTnLst>
                                </p:cTn>
                              </p:par>
                            </p:childTnLst>
                          </p:cTn>
                        </p:par>
                        <p:par>
                          <p:cTn id="42" fill="hold">
                            <p:stCondLst>
                              <p:cond delay="13750"/>
                            </p:stCondLst>
                            <p:childTnLst>
                              <p:par>
                                <p:cTn id="43" presetID="22" presetClass="entr" presetSubtype="8" fill="hold" nodeType="afterEffect">
                                  <p:stCondLst>
                                    <p:cond delay="25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2500"/>
                                        <p:tgtEl>
                                          <p:spTgt spid="106"/>
                                        </p:tgtEl>
                                      </p:cBhvr>
                                    </p:animEffect>
                                  </p:childTnLst>
                                </p:cTn>
                              </p:par>
                            </p:childTnLst>
                          </p:cTn>
                        </p:par>
                        <p:par>
                          <p:cTn id="46" fill="hold">
                            <p:stCondLst>
                              <p:cond delay="16500"/>
                            </p:stCondLst>
                            <p:childTnLst>
                              <p:par>
                                <p:cTn id="47" presetID="22" presetClass="entr" presetSubtype="8" fill="hold" nodeType="afterEffect">
                                  <p:stCondLst>
                                    <p:cond delay="2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2500"/>
                                        <p:tgtEl>
                                          <p:spTgt spid="107"/>
                                        </p:tgtEl>
                                      </p:cBhvr>
                                    </p:animEffect>
                                  </p:childTnLst>
                                </p:cTn>
                              </p:par>
                            </p:childTnLst>
                          </p:cTn>
                        </p:par>
                        <p:par>
                          <p:cTn id="50" fill="hold">
                            <p:stCondLst>
                              <p:cond delay="19250"/>
                            </p:stCondLst>
                            <p:childTnLst>
                              <p:par>
                                <p:cTn id="51" presetID="22" presetClass="entr" presetSubtype="8" fill="hold" nodeType="afterEffect">
                                  <p:stCondLst>
                                    <p:cond delay="250"/>
                                  </p:stCondLst>
                                  <p:childTnLst>
                                    <p:set>
                                      <p:cBhvr>
                                        <p:cTn id="52" dur="1" fill="hold">
                                          <p:stCondLst>
                                            <p:cond delay="0"/>
                                          </p:stCondLst>
                                        </p:cTn>
                                        <p:tgtEl>
                                          <p:spTgt spid="98"/>
                                        </p:tgtEl>
                                        <p:attrNameLst>
                                          <p:attrName>style.visibility</p:attrName>
                                        </p:attrNameLst>
                                      </p:cBhvr>
                                      <p:to>
                                        <p:strVal val="visible"/>
                                      </p:to>
                                    </p:set>
                                    <p:animEffect transition="in" filter="wipe(left)">
                                      <p:cBhvr>
                                        <p:cTn id="53" dur="2500"/>
                                        <p:tgtEl>
                                          <p:spTgt spid="98"/>
                                        </p:tgtEl>
                                      </p:cBhvr>
                                    </p:animEffect>
                                  </p:childTnLst>
                                </p:cTn>
                              </p:par>
                            </p:childTnLst>
                          </p:cTn>
                        </p:par>
                        <p:par>
                          <p:cTn id="54" fill="hold">
                            <p:stCondLst>
                              <p:cond delay="22000"/>
                            </p:stCondLst>
                            <p:childTnLst>
                              <p:par>
                                <p:cTn id="55" presetID="22" presetClass="entr" presetSubtype="8" fill="hold" nodeType="afterEffect">
                                  <p:stCondLst>
                                    <p:cond delay="25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2500"/>
                                        <p:tgtEl>
                                          <p:spTgt spid="100"/>
                                        </p:tgtEl>
                                      </p:cBhvr>
                                    </p:animEffect>
                                  </p:childTnLst>
                                </p:cTn>
                              </p:par>
                            </p:childTnLst>
                          </p:cTn>
                        </p:par>
                        <p:par>
                          <p:cTn id="58" fill="hold">
                            <p:stCondLst>
                              <p:cond delay="24750"/>
                            </p:stCondLst>
                            <p:childTnLst>
                              <p:par>
                                <p:cTn id="59" presetID="22" presetClass="entr" presetSubtype="8" fill="hold" nodeType="afterEffect">
                                  <p:stCondLst>
                                    <p:cond delay="25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2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25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2500"/>
                                        <p:tgtEl>
                                          <p:spTgt spid="80"/>
                                        </p:tgtEl>
                                      </p:cBhvr>
                                    </p:animEffect>
                                  </p:childTnLst>
                                </p:cTn>
                              </p:par>
                            </p:childTnLst>
                          </p:cTn>
                        </p:par>
                        <p:par>
                          <p:cTn id="67" fill="hold">
                            <p:stCondLst>
                              <p:cond delay="2750"/>
                            </p:stCondLst>
                            <p:childTnLst>
                              <p:par>
                                <p:cTn id="68" presetID="22" presetClass="entr" presetSubtype="8" fill="hold" nodeType="afterEffect">
                                  <p:stCondLst>
                                    <p:cond delay="25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2500"/>
                                        <p:tgtEl>
                                          <p:spTgt spid="81"/>
                                        </p:tgtEl>
                                      </p:cBhvr>
                                    </p:animEffect>
                                  </p:childTnLst>
                                </p:cTn>
                              </p:par>
                            </p:childTnLst>
                          </p:cTn>
                        </p:par>
                        <p:par>
                          <p:cTn id="71" fill="hold">
                            <p:stCondLst>
                              <p:cond delay="5500"/>
                            </p:stCondLst>
                            <p:childTnLst>
                              <p:par>
                                <p:cTn id="72" presetID="22" presetClass="entr" presetSubtype="8" fill="hold" nodeType="afterEffect">
                                  <p:stCondLst>
                                    <p:cond delay="25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2500"/>
                                        <p:tgtEl>
                                          <p:spTgt spid="83"/>
                                        </p:tgtEl>
                                      </p:cBhvr>
                                    </p:animEffect>
                                  </p:childTnLst>
                                </p:cTn>
                              </p:par>
                            </p:childTnLst>
                          </p:cTn>
                        </p:par>
                        <p:par>
                          <p:cTn id="75" fill="hold">
                            <p:stCondLst>
                              <p:cond delay="8250"/>
                            </p:stCondLst>
                            <p:childTnLst>
                              <p:par>
                                <p:cTn id="76" presetID="22" presetClass="entr" presetSubtype="8" fill="hold" nodeType="afterEffect">
                                  <p:stCondLst>
                                    <p:cond delay="25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2500"/>
                                        <p:tgtEl>
                                          <p:spTgt spid="85"/>
                                        </p:tgtEl>
                                      </p:cBhvr>
                                    </p:animEffect>
                                  </p:childTnLst>
                                </p:cTn>
                              </p:par>
                            </p:childTnLst>
                          </p:cTn>
                        </p:par>
                        <p:par>
                          <p:cTn id="79" fill="hold">
                            <p:stCondLst>
                              <p:cond delay="11000"/>
                            </p:stCondLst>
                            <p:childTnLst>
                              <p:par>
                                <p:cTn id="80" presetID="22" presetClass="entr" presetSubtype="8" fill="hold" nodeType="afterEffect">
                                  <p:stCondLst>
                                    <p:cond delay="250"/>
                                  </p:stCondLst>
                                  <p:childTnLst>
                                    <p:set>
                                      <p:cBhvr>
                                        <p:cTn id="81" dur="1" fill="hold">
                                          <p:stCondLst>
                                            <p:cond delay="0"/>
                                          </p:stCondLst>
                                        </p:cTn>
                                        <p:tgtEl>
                                          <p:spTgt spid="88"/>
                                        </p:tgtEl>
                                        <p:attrNameLst>
                                          <p:attrName>style.visibility</p:attrName>
                                        </p:attrNameLst>
                                      </p:cBhvr>
                                      <p:to>
                                        <p:strVal val="visible"/>
                                      </p:to>
                                    </p:set>
                                    <p:animEffect transition="in" filter="wipe(left)">
                                      <p:cBhvr>
                                        <p:cTn id="82" dur="2500"/>
                                        <p:tgtEl>
                                          <p:spTgt spid="88"/>
                                        </p:tgtEl>
                                      </p:cBhvr>
                                    </p:animEffect>
                                  </p:childTnLst>
                                </p:cTn>
                              </p:par>
                            </p:childTnLst>
                          </p:cTn>
                        </p:par>
                        <p:par>
                          <p:cTn id="83" fill="hold">
                            <p:stCondLst>
                              <p:cond delay="13750"/>
                            </p:stCondLst>
                            <p:childTnLst>
                              <p:par>
                                <p:cTn id="84" presetID="22" presetClass="entr" presetSubtype="8" fill="hold" nodeType="afterEffect">
                                  <p:stCondLst>
                                    <p:cond delay="25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2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aphicFrame>
        <p:nvGraphicFramePr>
          <p:cNvPr id="53" name="Group 34">
            <a:extLst>
              <a:ext uri="{FF2B5EF4-FFF2-40B4-BE49-F238E27FC236}">
                <a16:creationId xmlns:a16="http://schemas.microsoft.com/office/drawing/2014/main" id="{BB98F2F5-EF10-40BD-B440-721A137C1EFA}"/>
              </a:ext>
            </a:extLst>
          </p:cNvPr>
          <p:cNvGraphicFramePr>
            <a:graphicFrameLocks/>
          </p:cNvGraphicFramePr>
          <p:nvPr>
            <p:extLst>
              <p:ext uri="{D42A27DB-BD31-4B8C-83A1-F6EECF244321}">
                <p14:modId xmlns:p14="http://schemas.microsoft.com/office/powerpoint/2010/main" val="2007346320"/>
              </p:ext>
            </p:extLst>
          </p:nvPr>
        </p:nvGraphicFramePr>
        <p:xfrm>
          <a:off x="276958" y="216087"/>
          <a:ext cx="8590084" cy="4299474"/>
        </p:xfrm>
        <a:graphic>
          <a:graphicData uri="http://schemas.openxmlformats.org/drawingml/2006/table">
            <a:tbl>
              <a:tblPr/>
              <a:tblGrid>
                <a:gridCol w="4367228">
                  <a:extLst>
                    <a:ext uri="{9D8B030D-6E8A-4147-A177-3AD203B41FA5}">
                      <a16:colId xmlns:a16="http://schemas.microsoft.com/office/drawing/2014/main" val="20000"/>
                    </a:ext>
                  </a:extLst>
                </a:gridCol>
                <a:gridCol w="4222856">
                  <a:extLst>
                    <a:ext uri="{9D8B030D-6E8A-4147-A177-3AD203B41FA5}">
                      <a16:colId xmlns:a16="http://schemas.microsoft.com/office/drawing/2014/main" val="20001"/>
                    </a:ext>
                  </a:extLst>
                </a:gridCol>
              </a:tblGrid>
              <a:tr h="421343">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Tên riêng</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Giải thích cách viết</a:t>
                      </a: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2008483">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người: </a:t>
                      </a:r>
                      <a:r>
                        <a:rPr kumimoji="0" lang="en-US" sz="2000" b="0" i="0" u="none" strike="noStrike" cap="none" normalizeH="0" baseline="0" dirty="0" err="1">
                          <a:ln>
                            <a:noFill/>
                          </a:ln>
                          <a:solidFill>
                            <a:schemeClr val="accent1">
                              <a:lumMod val="10000"/>
                            </a:schemeClr>
                          </a:solidFill>
                          <a:effectLst/>
                          <a:latin typeface="+mn-lt"/>
                          <a:cs typeface="Arial" charset="0"/>
                        </a:rPr>
                        <a:t>Cri-xtô</a:t>
                      </a:r>
                      <a:r>
                        <a:rPr kumimoji="0" lang="vi-VN" sz="2000" b="0" i="0" u="none" strike="noStrike" cap="none" normalizeH="0" baseline="0" dirty="0">
                          <a:ln>
                            <a:noFill/>
                          </a:ln>
                          <a:solidFill>
                            <a:schemeClr val="accent1">
                              <a:lumMod val="10000"/>
                            </a:schemeClr>
                          </a:solidFill>
                          <a:effectLst/>
                          <a:latin typeface="+mn-lt"/>
                          <a:cs typeface="Arial" charset="0"/>
                        </a:rPr>
                        <a:t>-phô-rô Cô-lôm-bô, A-mê-ri-gô Ve-xpu-xi, Ét-mân Hin-la-ri, Ten-sinh No-rơ-gay.</a:t>
                      </a: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I-ta-li-a, Lo-ren, A-mê-ri-ca, Ê-vơ-rét, Hi-ma-lay-a, Niu-di-lân.</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1854680">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Mĩ, Ấn Độ, Pháp.</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299AC1FC-DD60-47C2-A792-3EBC1A87AB82}"/>
              </a:ext>
            </a:extLst>
          </p:cNvPr>
          <p:cNvSpPr txBox="1"/>
          <p:nvPr/>
        </p:nvSpPr>
        <p:spPr>
          <a:xfrm>
            <a:off x="4680053" y="593580"/>
            <a:ext cx="4186989" cy="1978170"/>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hoa chữ cái đầu của mỗi bộ phận tạo thành tên riêng đó. Các tiếng trong một bộ phận của tên riêng được ngăn cách bằng dấu gạch nối.</a:t>
            </a:r>
          </a:p>
        </p:txBody>
      </p:sp>
      <p:sp>
        <p:nvSpPr>
          <p:cNvPr id="8" name="TextBox 7">
            <a:extLst>
              <a:ext uri="{FF2B5EF4-FFF2-40B4-BE49-F238E27FC236}">
                <a16:creationId xmlns:a16="http://schemas.microsoft.com/office/drawing/2014/main" id="{1F583426-C7A3-4466-9A59-054D8FC1520D}"/>
              </a:ext>
            </a:extLst>
          </p:cNvPr>
          <p:cNvSpPr txBox="1"/>
          <p:nvPr/>
        </p:nvSpPr>
        <p:spPr>
          <a:xfrm>
            <a:off x="4680053" y="2577585"/>
            <a:ext cx="4048857" cy="1972335"/>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giống như cách viết tên riêng Việt Nam (viết hoa chữ cái đầu của mỗi </a:t>
            </a:r>
            <a:r>
              <a:rPr kumimoji="0" lang="en-US" sz="2000" b="0" i="0" u="none" strike="noStrike" cap="none" normalizeH="0" baseline="0" dirty="0" err="1">
                <a:ln>
                  <a:noFill/>
                </a:ln>
                <a:solidFill>
                  <a:srgbClr val="00B050"/>
                </a:solidFill>
                <a:effectLst/>
                <a:latin typeface="+mn-lt"/>
                <a:cs typeface="Arial" charset="0"/>
              </a:rPr>
              <a:t>từ</a:t>
            </a:r>
            <a:r>
              <a:rPr kumimoji="0" lang="vi-VN" sz="2000" b="0" i="0" u="none" strike="noStrike" cap="none" normalizeH="0" baseline="0" dirty="0">
                <a:ln>
                  <a:noFill/>
                </a:ln>
                <a:solidFill>
                  <a:srgbClr val="00B050"/>
                </a:solidFill>
                <a:effectLst/>
                <a:latin typeface="+mn-lt"/>
                <a:cs typeface="Arial" charset="0"/>
              </a:rPr>
              <a:t>), vì đây là tên riêng nước ngoài nhưng được phiên âm theo âm Hán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edg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28" name="Picture 4" descr="GetImage">
            <a:extLst>
              <a:ext uri="{FF2B5EF4-FFF2-40B4-BE49-F238E27FC236}">
                <a16:creationId xmlns:a16="http://schemas.microsoft.com/office/drawing/2014/main" id="{458FB6B5-5C32-4B40-B802-22431CAB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4450" y="73848"/>
            <a:ext cx="6629400" cy="3968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 name="Text Box 5">
            <a:extLst>
              <a:ext uri="{FF2B5EF4-FFF2-40B4-BE49-F238E27FC236}">
                <a16:creationId xmlns:a16="http://schemas.microsoft.com/office/drawing/2014/main" id="{C59264DB-A4C8-4A45-9BE7-19CE2805D7DD}"/>
              </a:ext>
            </a:extLst>
          </p:cNvPr>
          <p:cNvSpPr txBox="1">
            <a:spLocks noChangeArrowheads="1"/>
          </p:cNvSpPr>
          <p:nvPr/>
        </p:nvSpPr>
        <p:spPr bwMode="auto">
          <a:xfrm>
            <a:off x="1657350" y="42291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3" name="Text Box 6">
            <a:extLst>
              <a:ext uri="{FF2B5EF4-FFF2-40B4-BE49-F238E27FC236}">
                <a16:creationId xmlns:a16="http://schemas.microsoft.com/office/drawing/2014/main" id="{227E8E85-B628-4018-AA4E-ECAD9D1808F0}"/>
              </a:ext>
            </a:extLst>
          </p:cNvPr>
          <p:cNvSpPr txBox="1">
            <a:spLocks noChangeArrowheads="1"/>
          </p:cNvSpPr>
          <p:nvPr/>
        </p:nvSpPr>
        <p:spPr bwMode="auto">
          <a:xfrm>
            <a:off x="1657350" y="43434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4" name="Text Box 7">
            <a:extLst>
              <a:ext uri="{FF2B5EF4-FFF2-40B4-BE49-F238E27FC236}">
                <a16:creationId xmlns:a16="http://schemas.microsoft.com/office/drawing/2014/main" id="{7D505D37-DDAC-4B6C-B966-4265B7B41388}"/>
              </a:ext>
            </a:extLst>
          </p:cNvPr>
          <p:cNvSpPr txBox="1">
            <a:spLocks noChangeArrowheads="1"/>
          </p:cNvSpPr>
          <p:nvPr/>
        </p:nvSpPr>
        <p:spPr bwMode="auto">
          <a:xfrm>
            <a:off x="1314450" y="4114800"/>
            <a:ext cx="6686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CRI-XTÔ-PHÔ-RÔ CÔ-LÔM-BÔ</a:t>
            </a:r>
          </a:p>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(1451-1506)</a:t>
            </a:r>
          </a:p>
        </p:txBody>
      </p:sp>
    </p:spTree>
    <p:extLst>
      <p:ext uri="{BB962C8B-B14F-4D97-AF65-F5344CB8AC3E}">
        <p14:creationId xmlns:p14="http://schemas.microsoft.com/office/powerpoint/2010/main" val="38365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ppt_x"/>
                                          </p:val>
                                        </p:tav>
                                        <p:tav tm="100000">
                                          <p:val>
                                            <p:strVal val="#ppt_x"/>
                                          </p:val>
                                        </p:tav>
                                      </p:tavLst>
                                    </p:anim>
                                    <p:anim calcmode="lin" valueType="num">
                                      <p:cBhvr additive="base">
                                        <p:cTn id="13"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4" descr="Tập tin:Everest kalapatthar crop.jpg">
            <a:hlinkClick r:id="rId3"/>
            <a:extLst>
              <a:ext uri="{FF2B5EF4-FFF2-40B4-BE49-F238E27FC236}">
                <a16:creationId xmlns:a16="http://schemas.microsoft.com/office/drawing/2014/main" id="{6D9B9E88-4312-40F5-8320-1DCF08C07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4528"/>
            <a:ext cx="6741319" cy="44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FC834563-3E43-453D-A788-AC3CE647FB67}"/>
              </a:ext>
            </a:extLst>
          </p:cNvPr>
          <p:cNvSpPr>
            <a:spLocks noChangeArrowheads="1"/>
          </p:cNvSpPr>
          <p:nvPr/>
        </p:nvSpPr>
        <p:spPr bwMode="auto">
          <a:xfrm>
            <a:off x="1200150" y="4572284"/>
            <a:ext cx="6675225" cy="507831"/>
          </a:xfrm>
          <a:prstGeom prst="rect">
            <a:avLst/>
          </a:prstGeom>
          <a:noFill/>
          <a:ln w="9525">
            <a:noFill/>
            <a:miter lim="800000"/>
            <a:headEnd/>
            <a:tailEnd/>
          </a:ln>
        </p:spPr>
        <p:txBody>
          <a:bodyPr wrap="none" anchor="ctr">
            <a:spAutoFit/>
          </a:bodyPr>
          <a:lstStyle/>
          <a:p>
            <a:pPr>
              <a:defRPr/>
            </a:pPr>
            <a:r>
              <a:rPr lang="vi-VN" sz="2700" dirty="0">
                <a:solidFill>
                  <a:schemeClr val="bg1">
                    <a:lumMod val="50000"/>
                  </a:schemeClr>
                </a:solidFill>
                <a:latin typeface="+mn-lt"/>
              </a:rPr>
              <a:t>Đỉnh Everest nhìn từ </a:t>
            </a:r>
            <a:r>
              <a:rPr lang="vi-VN" sz="2700" dirty="0">
                <a:solidFill>
                  <a:srgbClr val="C00000"/>
                </a:solidFill>
                <a:latin typeface="+mn-lt"/>
                <a:hlinkClick r:id="rId5" tooltip="Kala Patthar (trang chưa được viết)">
                  <a:extLst>
                    <a:ext uri="{A12FA001-AC4F-418D-AE19-62706E023703}">
                      <ahyp:hlinkClr xmlns:ahyp="http://schemas.microsoft.com/office/drawing/2018/hyperlinkcolor" val="tx"/>
                    </a:ext>
                  </a:extLst>
                </a:hlinkClick>
              </a:rPr>
              <a:t>Kala Patthar</a:t>
            </a:r>
            <a:r>
              <a:rPr lang="vi-VN" sz="2700" dirty="0">
                <a:solidFill>
                  <a:srgbClr val="C00000"/>
                </a:solidFill>
                <a:latin typeface="+mn-lt"/>
              </a:rPr>
              <a:t> </a:t>
            </a:r>
            <a:r>
              <a:rPr lang="vi-VN" sz="2700" dirty="0">
                <a:solidFill>
                  <a:schemeClr val="bg1">
                    <a:lumMod val="50000"/>
                  </a:schemeClr>
                </a:solidFill>
                <a:latin typeface="+mn-lt"/>
              </a:rPr>
              <a:t>(Nepal) </a:t>
            </a:r>
          </a:p>
        </p:txBody>
      </p:sp>
      <p:pic>
        <p:nvPicPr>
          <p:cNvPr id="8" name="Picture 6" descr="Tập tin:Mt Everest aerial 2005.jpg">
            <a:hlinkClick r:id="rId6"/>
            <a:extLst>
              <a:ext uri="{FF2B5EF4-FFF2-40B4-BE49-F238E27FC236}">
                <a16:creationId xmlns:a16="http://schemas.microsoft.com/office/drawing/2014/main" id="{D58D36D8-0409-4440-8C7F-4BF86A12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171450"/>
            <a:ext cx="674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SVN-SAF" panose="02040603050506020204" pitchFamily="18" charset="0"/>
              </a:rPr>
              <a:t>ĐÁNH </a:t>
            </a:r>
            <a:r>
              <a:rPr lang="en-US" sz="4000">
                <a:latin typeface="SVN-SAF" panose="02040603050506020204" pitchFamily="18" charset="0"/>
              </a:rPr>
              <a:t>GIÁ MỤC TIÊU</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58278"/>
            <a:ext cx="8517436" cy="584775"/>
            <a:chOff x="1661355" y="221889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83799" y="221889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pic>
        <p:nvPicPr>
          <p:cNvPr id="28" name="Picture 2" descr="Green Tick Icon Png, Cliparts &amp;amp; Cartoons - Jing.fm">
            <a:extLst>
              <a:ext uri="{FF2B5EF4-FFF2-40B4-BE49-F238E27FC236}">
                <a16:creationId xmlns:a16="http://schemas.microsoft.com/office/drawing/2014/main" id="{E6D7546A-3FA5-481F-9F4E-9186266571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428265" y="149184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een Tick Icon Png, Cliparts &amp;amp; Cartoons - Jing.fm">
            <a:extLst>
              <a:ext uri="{FF2B5EF4-FFF2-40B4-BE49-F238E27FC236}">
                <a16:creationId xmlns:a16="http://schemas.microsoft.com/office/drawing/2014/main" id="{5275D576-F91B-4DF2-A8A8-D172A159AB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86188" y="2426752"/>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00480ED9-2204-49E7-BE2E-9FB02B3128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57851" y="334202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DB1EA56F-BD9E-4C75-93FA-8CD7C0000FF7}"/>
              </a:ext>
            </a:extLst>
          </p:cNvPr>
          <p:cNvSpPr/>
          <p:nvPr/>
        </p:nvSpPr>
        <p:spPr>
          <a:xfrm>
            <a:off x="218831" y="114300"/>
            <a:ext cx="8725145" cy="4857750"/>
          </a:xfrm>
          <a:custGeom>
            <a:avLst/>
            <a:gdLst>
              <a:gd name="connsiteX0" fmla="*/ 0 w 8725145"/>
              <a:gd name="connsiteY0" fmla="*/ 809641 h 4857750"/>
              <a:gd name="connsiteX1" fmla="*/ 809641 w 8725145"/>
              <a:gd name="connsiteY1" fmla="*/ 0 h 4857750"/>
              <a:gd name="connsiteX2" fmla="*/ 1472855 w 8725145"/>
              <a:gd name="connsiteY2" fmla="*/ 0 h 4857750"/>
              <a:gd name="connsiteX3" fmla="*/ 2136069 w 8725145"/>
              <a:gd name="connsiteY3" fmla="*/ 0 h 4857750"/>
              <a:gd name="connsiteX4" fmla="*/ 2870341 w 8725145"/>
              <a:gd name="connsiteY4" fmla="*/ 0 h 4857750"/>
              <a:gd name="connsiteX5" fmla="*/ 3604614 w 8725145"/>
              <a:gd name="connsiteY5" fmla="*/ 0 h 4857750"/>
              <a:gd name="connsiteX6" fmla="*/ 4054652 w 8725145"/>
              <a:gd name="connsiteY6" fmla="*/ 0 h 4857750"/>
              <a:gd name="connsiteX7" fmla="*/ 4717866 w 8725145"/>
              <a:gd name="connsiteY7" fmla="*/ 0 h 4857750"/>
              <a:gd name="connsiteX8" fmla="*/ 5310021 w 8725145"/>
              <a:gd name="connsiteY8" fmla="*/ 0 h 4857750"/>
              <a:gd name="connsiteX9" fmla="*/ 5902176 w 8725145"/>
              <a:gd name="connsiteY9" fmla="*/ 0 h 4857750"/>
              <a:gd name="connsiteX10" fmla="*/ 6281156 w 8725145"/>
              <a:gd name="connsiteY10" fmla="*/ 0 h 4857750"/>
              <a:gd name="connsiteX11" fmla="*/ 6731194 w 8725145"/>
              <a:gd name="connsiteY11" fmla="*/ 0 h 4857750"/>
              <a:gd name="connsiteX12" fmla="*/ 7181231 w 8725145"/>
              <a:gd name="connsiteY12" fmla="*/ 0 h 4857750"/>
              <a:gd name="connsiteX13" fmla="*/ 7915504 w 8725145"/>
              <a:gd name="connsiteY13" fmla="*/ 0 h 4857750"/>
              <a:gd name="connsiteX14" fmla="*/ 8725145 w 8725145"/>
              <a:gd name="connsiteY14" fmla="*/ 809641 h 4857750"/>
              <a:gd name="connsiteX15" fmla="*/ 8725145 w 8725145"/>
              <a:gd name="connsiteY15" fmla="*/ 1381770 h 4857750"/>
              <a:gd name="connsiteX16" fmla="*/ 8725145 w 8725145"/>
              <a:gd name="connsiteY16" fmla="*/ 1856746 h 4857750"/>
              <a:gd name="connsiteX17" fmla="*/ 8725145 w 8725145"/>
              <a:gd name="connsiteY17" fmla="*/ 2428875 h 4857750"/>
              <a:gd name="connsiteX18" fmla="*/ 8725145 w 8725145"/>
              <a:gd name="connsiteY18" fmla="*/ 2903850 h 4857750"/>
              <a:gd name="connsiteX19" fmla="*/ 8725145 w 8725145"/>
              <a:gd name="connsiteY19" fmla="*/ 3443595 h 4857750"/>
              <a:gd name="connsiteX20" fmla="*/ 8725145 w 8725145"/>
              <a:gd name="connsiteY20" fmla="*/ 4048109 h 4857750"/>
              <a:gd name="connsiteX21" fmla="*/ 7915504 w 8725145"/>
              <a:gd name="connsiteY21" fmla="*/ 4857750 h 4857750"/>
              <a:gd name="connsiteX22" fmla="*/ 7465466 w 8725145"/>
              <a:gd name="connsiteY22" fmla="*/ 4857750 h 4857750"/>
              <a:gd name="connsiteX23" fmla="*/ 7015428 w 8725145"/>
              <a:gd name="connsiteY23" fmla="*/ 4857750 h 4857750"/>
              <a:gd name="connsiteX24" fmla="*/ 6281156 w 8725145"/>
              <a:gd name="connsiteY24" fmla="*/ 4857750 h 4857750"/>
              <a:gd name="connsiteX25" fmla="*/ 5831118 w 8725145"/>
              <a:gd name="connsiteY25" fmla="*/ 4857750 h 4857750"/>
              <a:gd name="connsiteX26" fmla="*/ 5096845 w 8725145"/>
              <a:gd name="connsiteY26" fmla="*/ 4857750 h 4857750"/>
              <a:gd name="connsiteX27" fmla="*/ 4646807 w 8725145"/>
              <a:gd name="connsiteY27" fmla="*/ 4857750 h 4857750"/>
              <a:gd name="connsiteX28" fmla="*/ 4196769 w 8725145"/>
              <a:gd name="connsiteY28" fmla="*/ 4857750 h 4857750"/>
              <a:gd name="connsiteX29" fmla="*/ 3817790 w 8725145"/>
              <a:gd name="connsiteY29" fmla="*/ 4857750 h 4857750"/>
              <a:gd name="connsiteX30" fmla="*/ 3083517 w 8725145"/>
              <a:gd name="connsiteY30" fmla="*/ 4857750 h 4857750"/>
              <a:gd name="connsiteX31" fmla="*/ 2420303 w 8725145"/>
              <a:gd name="connsiteY31" fmla="*/ 4857750 h 4857750"/>
              <a:gd name="connsiteX32" fmla="*/ 1757089 w 8725145"/>
              <a:gd name="connsiteY32" fmla="*/ 4857750 h 4857750"/>
              <a:gd name="connsiteX33" fmla="*/ 809641 w 8725145"/>
              <a:gd name="connsiteY33" fmla="*/ 4857750 h 4857750"/>
              <a:gd name="connsiteX34" fmla="*/ 0 w 8725145"/>
              <a:gd name="connsiteY34" fmla="*/ 4048109 h 4857750"/>
              <a:gd name="connsiteX35" fmla="*/ 0 w 8725145"/>
              <a:gd name="connsiteY35" fmla="*/ 3443595 h 4857750"/>
              <a:gd name="connsiteX36" fmla="*/ 0 w 8725145"/>
              <a:gd name="connsiteY36" fmla="*/ 2968620 h 4857750"/>
              <a:gd name="connsiteX37" fmla="*/ 0 w 8725145"/>
              <a:gd name="connsiteY37" fmla="*/ 2396490 h 4857750"/>
              <a:gd name="connsiteX38" fmla="*/ 0 w 8725145"/>
              <a:gd name="connsiteY38" fmla="*/ 1856746 h 4857750"/>
              <a:gd name="connsiteX39" fmla="*/ 0 w 8725145"/>
              <a:gd name="connsiteY39" fmla="*/ 1414155 h 4857750"/>
              <a:gd name="connsiteX40" fmla="*/ 0 w 8725145"/>
              <a:gd name="connsiteY40" fmla="*/ 809641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5145" h="4857750" fill="none" extrusionOk="0">
                <a:moveTo>
                  <a:pt x="0" y="809641"/>
                </a:moveTo>
                <a:cubicBezTo>
                  <a:pt x="39777" y="240143"/>
                  <a:pt x="459353" y="-32801"/>
                  <a:pt x="809641" y="0"/>
                </a:cubicBezTo>
                <a:cubicBezTo>
                  <a:pt x="973336" y="-77900"/>
                  <a:pt x="1324863" y="76743"/>
                  <a:pt x="1472855" y="0"/>
                </a:cubicBezTo>
                <a:cubicBezTo>
                  <a:pt x="1620847" y="-76743"/>
                  <a:pt x="1978138" y="21951"/>
                  <a:pt x="2136069" y="0"/>
                </a:cubicBezTo>
                <a:cubicBezTo>
                  <a:pt x="2294000" y="-21951"/>
                  <a:pt x="2578892" y="47156"/>
                  <a:pt x="2870341" y="0"/>
                </a:cubicBezTo>
                <a:cubicBezTo>
                  <a:pt x="3161790" y="-47156"/>
                  <a:pt x="3339496" y="63938"/>
                  <a:pt x="3604614" y="0"/>
                </a:cubicBezTo>
                <a:cubicBezTo>
                  <a:pt x="3869732" y="-63938"/>
                  <a:pt x="3842756" y="2795"/>
                  <a:pt x="4054652" y="0"/>
                </a:cubicBezTo>
                <a:cubicBezTo>
                  <a:pt x="4266548" y="-2795"/>
                  <a:pt x="4523824" y="1398"/>
                  <a:pt x="4717866" y="0"/>
                </a:cubicBezTo>
                <a:cubicBezTo>
                  <a:pt x="4911908" y="-1398"/>
                  <a:pt x="5068569" y="58592"/>
                  <a:pt x="5310021" y="0"/>
                </a:cubicBezTo>
                <a:cubicBezTo>
                  <a:pt x="5551473" y="-58592"/>
                  <a:pt x="5705028" y="40590"/>
                  <a:pt x="5902176" y="0"/>
                </a:cubicBezTo>
                <a:cubicBezTo>
                  <a:pt x="6099325" y="-40590"/>
                  <a:pt x="6120791" y="43547"/>
                  <a:pt x="6281156" y="0"/>
                </a:cubicBezTo>
                <a:cubicBezTo>
                  <a:pt x="6441521" y="-43547"/>
                  <a:pt x="6529001" y="6277"/>
                  <a:pt x="6731194" y="0"/>
                </a:cubicBezTo>
                <a:cubicBezTo>
                  <a:pt x="6933387" y="-6277"/>
                  <a:pt x="7041788" y="23333"/>
                  <a:pt x="7181231" y="0"/>
                </a:cubicBezTo>
                <a:cubicBezTo>
                  <a:pt x="7320674" y="-23333"/>
                  <a:pt x="7740190" y="78180"/>
                  <a:pt x="7915504" y="0"/>
                </a:cubicBezTo>
                <a:cubicBezTo>
                  <a:pt x="8306754" y="-19946"/>
                  <a:pt x="8711344" y="443314"/>
                  <a:pt x="8725145" y="809641"/>
                </a:cubicBezTo>
                <a:cubicBezTo>
                  <a:pt x="8767346" y="1005004"/>
                  <a:pt x="8667113" y="1124128"/>
                  <a:pt x="8725145" y="1381770"/>
                </a:cubicBezTo>
                <a:cubicBezTo>
                  <a:pt x="8783177" y="1639412"/>
                  <a:pt x="8696746" y="1624655"/>
                  <a:pt x="8725145" y="1856746"/>
                </a:cubicBezTo>
                <a:cubicBezTo>
                  <a:pt x="8753544" y="2088837"/>
                  <a:pt x="8663237" y="2192919"/>
                  <a:pt x="8725145" y="2428875"/>
                </a:cubicBezTo>
                <a:cubicBezTo>
                  <a:pt x="8787053" y="2664831"/>
                  <a:pt x="8679083" y="2800953"/>
                  <a:pt x="8725145" y="2903850"/>
                </a:cubicBezTo>
                <a:cubicBezTo>
                  <a:pt x="8771207" y="3006748"/>
                  <a:pt x="8687588" y="3265103"/>
                  <a:pt x="8725145" y="3443595"/>
                </a:cubicBezTo>
                <a:cubicBezTo>
                  <a:pt x="8762702" y="3622088"/>
                  <a:pt x="8668961" y="3816620"/>
                  <a:pt x="8725145" y="4048109"/>
                </a:cubicBezTo>
                <a:cubicBezTo>
                  <a:pt x="8716229" y="4429249"/>
                  <a:pt x="8353328" y="4786455"/>
                  <a:pt x="7915504" y="4857750"/>
                </a:cubicBezTo>
                <a:cubicBezTo>
                  <a:pt x="7787864" y="4879509"/>
                  <a:pt x="7575850" y="4804122"/>
                  <a:pt x="7465466" y="4857750"/>
                </a:cubicBezTo>
                <a:cubicBezTo>
                  <a:pt x="7355082" y="4911378"/>
                  <a:pt x="7187999" y="4841716"/>
                  <a:pt x="7015428" y="4857750"/>
                </a:cubicBezTo>
                <a:cubicBezTo>
                  <a:pt x="6842857" y="4873784"/>
                  <a:pt x="6526193" y="4809544"/>
                  <a:pt x="6281156" y="4857750"/>
                </a:cubicBezTo>
                <a:cubicBezTo>
                  <a:pt x="6036119" y="4905956"/>
                  <a:pt x="5980241" y="4812968"/>
                  <a:pt x="5831118" y="4857750"/>
                </a:cubicBezTo>
                <a:cubicBezTo>
                  <a:pt x="5681995" y="4902532"/>
                  <a:pt x="5421880" y="4819991"/>
                  <a:pt x="5096845" y="4857750"/>
                </a:cubicBezTo>
                <a:cubicBezTo>
                  <a:pt x="4771810" y="4895509"/>
                  <a:pt x="4774430" y="4829683"/>
                  <a:pt x="4646807" y="4857750"/>
                </a:cubicBezTo>
                <a:cubicBezTo>
                  <a:pt x="4519184" y="4885817"/>
                  <a:pt x="4421432" y="4819311"/>
                  <a:pt x="4196769" y="4857750"/>
                </a:cubicBezTo>
                <a:cubicBezTo>
                  <a:pt x="3972106" y="4896189"/>
                  <a:pt x="3951327" y="4843835"/>
                  <a:pt x="3817790" y="4857750"/>
                </a:cubicBezTo>
                <a:cubicBezTo>
                  <a:pt x="3684253" y="4871665"/>
                  <a:pt x="3438571" y="4846147"/>
                  <a:pt x="3083517" y="4857750"/>
                </a:cubicBezTo>
                <a:cubicBezTo>
                  <a:pt x="2728463" y="4869353"/>
                  <a:pt x="2656881" y="4807588"/>
                  <a:pt x="2420303" y="4857750"/>
                </a:cubicBezTo>
                <a:cubicBezTo>
                  <a:pt x="2183725" y="4907912"/>
                  <a:pt x="1927186" y="4799489"/>
                  <a:pt x="1757089" y="4857750"/>
                </a:cubicBezTo>
                <a:cubicBezTo>
                  <a:pt x="1586992" y="4916011"/>
                  <a:pt x="1246499" y="4755514"/>
                  <a:pt x="809641" y="4857750"/>
                </a:cubicBezTo>
                <a:cubicBezTo>
                  <a:pt x="296221" y="4805550"/>
                  <a:pt x="-15423" y="4567413"/>
                  <a:pt x="0" y="4048109"/>
                </a:cubicBezTo>
                <a:cubicBezTo>
                  <a:pt x="-29872" y="3868794"/>
                  <a:pt x="57544" y="3685206"/>
                  <a:pt x="0" y="3443595"/>
                </a:cubicBezTo>
                <a:cubicBezTo>
                  <a:pt x="-57544" y="3201984"/>
                  <a:pt x="44308" y="3192428"/>
                  <a:pt x="0" y="2968620"/>
                </a:cubicBezTo>
                <a:cubicBezTo>
                  <a:pt x="-44308" y="2744813"/>
                  <a:pt x="50354" y="2674005"/>
                  <a:pt x="0" y="2396490"/>
                </a:cubicBezTo>
                <a:cubicBezTo>
                  <a:pt x="-50354" y="2118975"/>
                  <a:pt x="33807" y="2057491"/>
                  <a:pt x="0" y="1856746"/>
                </a:cubicBezTo>
                <a:cubicBezTo>
                  <a:pt x="-33807" y="1656001"/>
                  <a:pt x="47226" y="1575889"/>
                  <a:pt x="0" y="1414155"/>
                </a:cubicBezTo>
                <a:cubicBezTo>
                  <a:pt x="-47226" y="1252421"/>
                  <a:pt x="37278" y="1108092"/>
                  <a:pt x="0" y="809641"/>
                </a:cubicBezTo>
                <a:close/>
              </a:path>
              <a:path w="8725145" h="4857750" stroke="0" extrusionOk="0">
                <a:moveTo>
                  <a:pt x="0" y="809641"/>
                </a:moveTo>
                <a:cubicBezTo>
                  <a:pt x="106424" y="345336"/>
                  <a:pt x="377927" y="34109"/>
                  <a:pt x="809641" y="0"/>
                </a:cubicBezTo>
                <a:cubicBezTo>
                  <a:pt x="984334" y="-27698"/>
                  <a:pt x="1103898" y="37020"/>
                  <a:pt x="1188620" y="0"/>
                </a:cubicBezTo>
                <a:cubicBezTo>
                  <a:pt x="1273342" y="-37020"/>
                  <a:pt x="1531752" y="42100"/>
                  <a:pt x="1638658" y="0"/>
                </a:cubicBezTo>
                <a:cubicBezTo>
                  <a:pt x="1745564" y="-42100"/>
                  <a:pt x="1936517" y="51306"/>
                  <a:pt x="2230814" y="0"/>
                </a:cubicBezTo>
                <a:cubicBezTo>
                  <a:pt x="2525111" y="-51306"/>
                  <a:pt x="2516829" y="7828"/>
                  <a:pt x="2609793" y="0"/>
                </a:cubicBezTo>
                <a:cubicBezTo>
                  <a:pt x="2702757" y="-7828"/>
                  <a:pt x="3053427" y="22399"/>
                  <a:pt x="3273007" y="0"/>
                </a:cubicBezTo>
                <a:cubicBezTo>
                  <a:pt x="3492587" y="-22399"/>
                  <a:pt x="3539295" y="12737"/>
                  <a:pt x="3723045" y="0"/>
                </a:cubicBezTo>
                <a:cubicBezTo>
                  <a:pt x="3906795" y="-12737"/>
                  <a:pt x="4084401" y="23342"/>
                  <a:pt x="4315200" y="0"/>
                </a:cubicBezTo>
                <a:cubicBezTo>
                  <a:pt x="4546000" y="-23342"/>
                  <a:pt x="4756378" y="35609"/>
                  <a:pt x="5049473" y="0"/>
                </a:cubicBezTo>
                <a:cubicBezTo>
                  <a:pt x="5342568" y="-35609"/>
                  <a:pt x="5517120" y="50516"/>
                  <a:pt x="5783745" y="0"/>
                </a:cubicBezTo>
                <a:cubicBezTo>
                  <a:pt x="6050370" y="-50516"/>
                  <a:pt x="6183925" y="41512"/>
                  <a:pt x="6375900" y="0"/>
                </a:cubicBezTo>
                <a:cubicBezTo>
                  <a:pt x="6567876" y="-41512"/>
                  <a:pt x="6701377" y="54649"/>
                  <a:pt x="6968056" y="0"/>
                </a:cubicBezTo>
                <a:cubicBezTo>
                  <a:pt x="7234735" y="-54649"/>
                  <a:pt x="7226691" y="40943"/>
                  <a:pt x="7347035" y="0"/>
                </a:cubicBezTo>
                <a:cubicBezTo>
                  <a:pt x="7467379" y="-40943"/>
                  <a:pt x="7728256" y="21867"/>
                  <a:pt x="7915504" y="0"/>
                </a:cubicBezTo>
                <a:cubicBezTo>
                  <a:pt x="8412944" y="-103190"/>
                  <a:pt x="8737167" y="240528"/>
                  <a:pt x="8725145" y="809641"/>
                </a:cubicBezTo>
                <a:cubicBezTo>
                  <a:pt x="8780288" y="1035597"/>
                  <a:pt x="8725078" y="1061051"/>
                  <a:pt x="8725145" y="1284616"/>
                </a:cubicBezTo>
                <a:cubicBezTo>
                  <a:pt x="8725212" y="1508181"/>
                  <a:pt x="8672097" y="1670216"/>
                  <a:pt x="8725145" y="1856746"/>
                </a:cubicBezTo>
                <a:cubicBezTo>
                  <a:pt x="8778193" y="2043276"/>
                  <a:pt x="8683057" y="2107490"/>
                  <a:pt x="8725145" y="2331721"/>
                </a:cubicBezTo>
                <a:cubicBezTo>
                  <a:pt x="8767233" y="2555953"/>
                  <a:pt x="8672265" y="2708772"/>
                  <a:pt x="8725145" y="2839081"/>
                </a:cubicBezTo>
                <a:cubicBezTo>
                  <a:pt x="8778025" y="2969390"/>
                  <a:pt x="8672528" y="3189798"/>
                  <a:pt x="8725145" y="3281672"/>
                </a:cubicBezTo>
                <a:cubicBezTo>
                  <a:pt x="8777762" y="3373546"/>
                  <a:pt x="8679602" y="3756234"/>
                  <a:pt x="8725145" y="4048109"/>
                </a:cubicBezTo>
                <a:cubicBezTo>
                  <a:pt x="8711973" y="4487083"/>
                  <a:pt x="8302222" y="4797291"/>
                  <a:pt x="7915504" y="4857750"/>
                </a:cubicBezTo>
                <a:cubicBezTo>
                  <a:pt x="7754353" y="4913152"/>
                  <a:pt x="7424651" y="4856485"/>
                  <a:pt x="7181231" y="4857750"/>
                </a:cubicBezTo>
                <a:cubicBezTo>
                  <a:pt x="6937811" y="4859015"/>
                  <a:pt x="6784114" y="4817109"/>
                  <a:pt x="6589076" y="4857750"/>
                </a:cubicBezTo>
                <a:cubicBezTo>
                  <a:pt x="6394039" y="4898391"/>
                  <a:pt x="6311224" y="4833256"/>
                  <a:pt x="6067980" y="4857750"/>
                </a:cubicBezTo>
                <a:cubicBezTo>
                  <a:pt x="5824736" y="4882244"/>
                  <a:pt x="5810568" y="4804633"/>
                  <a:pt x="5617942" y="4857750"/>
                </a:cubicBezTo>
                <a:cubicBezTo>
                  <a:pt x="5425316" y="4910867"/>
                  <a:pt x="5041377" y="4843937"/>
                  <a:pt x="4883669" y="4857750"/>
                </a:cubicBezTo>
                <a:cubicBezTo>
                  <a:pt x="4725961" y="4871563"/>
                  <a:pt x="4458367" y="4854988"/>
                  <a:pt x="4220455" y="4857750"/>
                </a:cubicBezTo>
                <a:cubicBezTo>
                  <a:pt x="3982543" y="4860512"/>
                  <a:pt x="3827549" y="4850277"/>
                  <a:pt x="3699359" y="4857750"/>
                </a:cubicBezTo>
                <a:cubicBezTo>
                  <a:pt x="3571169" y="4865223"/>
                  <a:pt x="3173298" y="4839846"/>
                  <a:pt x="3036145" y="4857750"/>
                </a:cubicBezTo>
                <a:cubicBezTo>
                  <a:pt x="2898992" y="4875654"/>
                  <a:pt x="2806653" y="4827899"/>
                  <a:pt x="2657165" y="4857750"/>
                </a:cubicBezTo>
                <a:cubicBezTo>
                  <a:pt x="2507677" y="4887601"/>
                  <a:pt x="2376008" y="4827175"/>
                  <a:pt x="2136069" y="4857750"/>
                </a:cubicBezTo>
                <a:cubicBezTo>
                  <a:pt x="1896130" y="4888325"/>
                  <a:pt x="1912924" y="4822812"/>
                  <a:pt x="1757089" y="4857750"/>
                </a:cubicBezTo>
                <a:cubicBezTo>
                  <a:pt x="1601254" y="4892688"/>
                  <a:pt x="1511967" y="4826440"/>
                  <a:pt x="1378110" y="4857750"/>
                </a:cubicBezTo>
                <a:cubicBezTo>
                  <a:pt x="1244253" y="4889060"/>
                  <a:pt x="1062439" y="4848446"/>
                  <a:pt x="809641" y="4857750"/>
                </a:cubicBezTo>
                <a:cubicBezTo>
                  <a:pt x="253996" y="4807121"/>
                  <a:pt x="2810" y="4465685"/>
                  <a:pt x="0" y="4048109"/>
                </a:cubicBezTo>
                <a:cubicBezTo>
                  <a:pt x="-37445" y="3925864"/>
                  <a:pt x="36882" y="3638210"/>
                  <a:pt x="0" y="3508364"/>
                </a:cubicBezTo>
                <a:cubicBezTo>
                  <a:pt x="-36882" y="3378519"/>
                  <a:pt x="4761" y="3135343"/>
                  <a:pt x="0" y="3001004"/>
                </a:cubicBezTo>
                <a:cubicBezTo>
                  <a:pt x="-4761" y="2866665"/>
                  <a:pt x="14588" y="2632936"/>
                  <a:pt x="0" y="2396490"/>
                </a:cubicBezTo>
                <a:cubicBezTo>
                  <a:pt x="-14588" y="2160044"/>
                  <a:pt x="25640" y="2170209"/>
                  <a:pt x="0" y="1953900"/>
                </a:cubicBezTo>
                <a:cubicBezTo>
                  <a:pt x="-25640" y="1737591"/>
                  <a:pt x="20701" y="1590015"/>
                  <a:pt x="0" y="1446540"/>
                </a:cubicBezTo>
                <a:cubicBezTo>
                  <a:pt x="-20701" y="1303065"/>
                  <a:pt x="67923" y="948107"/>
                  <a:pt x="0" y="809641"/>
                </a:cubicBezTo>
                <a:close/>
              </a:path>
            </a:pathLst>
          </a:custGeom>
          <a:solidFill>
            <a:schemeClr val="tx2"/>
          </a:solidFill>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id="{B7324C91-1E6C-40CF-9E83-F38669EF700E}"/>
              </a:ext>
            </a:extLst>
          </p:cNvPr>
          <p:cNvSpPr txBox="1"/>
          <p:nvPr/>
        </p:nvSpPr>
        <p:spPr>
          <a:xfrm>
            <a:off x="3179416" y="545861"/>
            <a:ext cx="2803973" cy="1107996"/>
          </a:xfrm>
          <a:prstGeom prst="rect">
            <a:avLst/>
          </a:prstGeom>
          <a:noFill/>
        </p:spPr>
        <p:txBody>
          <a:bodyPr wrap="none" rtlCol="0">
            <a:spAutoFit/>
          </a:bodyPr>
          <a:lstStyle/>
          <a:p>
            <a:r>
              <a:rPr lang="en-US" sz="6600" dirty="0" err="1">
                <a:solidFill>
                  <a:srgbClr val="C00000"/>
                </a:solidFill>
                <a:latin typeface="SVN-Ready" panose="02040603050506020204" pitchFamily="18" charset="0"/>
              </a:rPr>
              <a:t>Dặn</a:t>
            </a:r>
            <a:r>
              <a:rPr lang="en-US" sz="6600" dirty="0">
                <a:solidFill>
                  <a:srgbClr val="C00000"/>
                </a:solidFill>
                <a:latin typeface="SVN-Ready" panose="02040603050506020204" pitchFamily="18" charset="0"/>
              </a:rPr>
              <a:t> </a:t>
            </a:r>
            <a:r>
              <a:rPr lang="en-US" sz="6600" dirty="0" err="1">
                <a:solidFill>
                  <a:srgbClr val="C00000"/>
                </a:solidFill>
                <a:latin typeface="SVN-Ready" panose="02040603050506020204" pitchFamily="18" charset="0"/>
              </a:rPr>
              <a:t>dò</a:t>
            </a:r>
            <a:endParaRPr lang="en-US" sz="6600" dirty="0">
              <a:solidFill>
                <a:srgbClr val="C00000"/>
              </a:solidFill>
              <a:latin typeface="SVN-Ready" panose="02040603050506020204" pitchFamily="18" charset="0"/>
            </a:endParaRPr>
          </a:p>
        </p:txBody>
      </p:sp>
      <p:sp>
        <p:nvSpPr>
          <p:cNvPr id="5" name="Hộp Văn bản 4">
            <a:extLst>
              <a:ext uri="{FF2B5EF4-FFF2-40B4-BE49-F238E27FC236}">
                <a16:creationId xmlns:a16="http://schemas.microsoft.com/office/drawing/2014/main" id="{AE926974-79CF-45BB-982E-622E5DEF1B16}"/>
              </a:ext>
            </a:extLst>
          </p:cNvPr>
          <p:cNvSpPr txBox="1"/>
          <p:nvPr/>
        </p:nvSpPr>
        <p:spPr>
          <a:xfrm>
            <a:off x="825632" y="1796418"/>
            <a:ext cx="7779106" cy="1015663"/>
          </a:xfrm>
          <a:prstGeom prst="rect">
            <a:avLst/>
          </a:prstGeom>
          <a:noFill/>
        </p:spPr>
        <p:txBody>
          <a:bodyPr wrap="square" rtlCol="0">
            <a:spAutoFit/>
          </a:bodyPr>
          <a:lstStyle/>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Sửa</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lỗi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chính</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tả</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Cửa</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sông</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a:solidFill>
                  <a:schemeClr val="bg1">
                    <a:lumMod val="50000"/>
                  </a:schemeClr>
                </a:solidFill>
                <a:latin typeface="Arial" panose="020B0604020202020204" pitchFamily="34" charset="0"/>
                <a:cs typeface="Arial" panose="020B0604020202020204" pitchFamily="34" charset="0"/>
              </a:rPr>
              <a:t>(</a:t>
            </a:r>
            <a:r>
              <a:rPr lang="en-US" sz="3000" dirty="0" err="1">
                <a:solidFill>
                  <a:schemeClr val="bg1">
                    <a:lumMod val="50000"/>
                  </a:schemeClr>
                </a:solidFill>
                <a:latin typeface="Arial" panose="020B0604020202020204" pitchFamily="34" charset="0"/>
                <a:cs typeface="Arial" panose="020B0604020202020204" pitchFamily="34" charset="0"/>
              </a:rPr>
              <a:t>nếu</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có</a:t>
            </a:r>
            <a:r>
              <a:rPr lang="en-US" sz="3000" dirty="0">
                <a:solidFill>
                  <a:schemeClr val="bg1">
                    <a:lumMod val="50000"/>
                  </a:schemeClr>
                </a:solidFill>
                <a:latin typeface="Arial" panose="020B0604020202020204" pitchFamily="34" charset="0"/>
                <a:cs typeface="Arial" panose="020B0604020202020204" pitchFamily="34" charset="0"/>
              </a:rPr>
              <a:t>)</a:t>
            </a:r>
          </a:p>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Chuẩn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bị</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Ôn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tập</a:t>
            </a:r>
            <a:endParaRPr lang="en-US" sz="3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descr="A picture containing text, vector graphics&#10;&#10;Description automatically generated">
            <a:extLst>
              <a:ext uri="{FF2B5EF4-FFF2-40B4-BE49-F238E27FC236}">
                <a16:creationId xmlns:a16="http://schemas.microsoft.com/office/drawing/2014/main" id="{6EA1AFA1-CC45-44E5-A984-8AD87DD4D562}"/>
              </a:ext>
            </a:extLst>
          </p:cNvPr>
          <p:cNvPicPr>
            <a:picLocks noChangeAspect="1"/>
          </p:cNvPicPr>
          <p:nvPr/>
        </p:nvPicPr>
        <p:blipFill rotWithShape="1">
          <a:blip r:embed="rId2"/>
          <a:srcRect t="16269"/>
          <a:stretch/>
        </p:blipFill>
        <p:spPr>
          <a:xfrm>
            <a:off x="-862571" y="2954642"/>
            <a:ext cx="4496109" cy="2117594"/>
          </a:xfrm>
          <a:prstGeom prst="rect">
            <a:avLst/>
          </a:prstGeom>
        </p:spPr>
      </p:pic>
    </p:spTree>
    <p:extLst>
      <p:ext uri="{BB962C8B-B14F-4D97-AF65-F5344CB8AC3E}">
        <p14:creationId xmlns:p14="http://schemas.microsoft.com/office/powerpoint/2010/main" val="31765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latin typeface="SVN-SAF" panose="02040603050506020204" pitchFamily="18" charset="0"/>
              </a:rPr>
              <a:t>YÊU CẦU CẦN ĐẠT</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19228"/>
            <a:ext cx="8517436" cy="584775"/>
            <a:chOff x="1661355" y="217984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62665" y="217984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Nhớ</a:t>
            </a:r>
            <a:r>
              <a:rPr lang="en-US" sz="4800" b="1" dirty="0">
                <a:solidFill>
                  <a:schemeClr val="accent4"/>
                </a:solidFill>
                <a:latin typeface="UTM Androgyne" panose="02040603050506020204" pitchFamily="18" charset="0"/>
              </a:rPr>
              <a:t> - </a:t>
            </a:r>
            <a:r>
              <a:rPr lang="en-US" sz="4800" b="1" dirty="0" err="1">
                <a:solidFill>
                  <a:schemeClr val="accent4"/>
                </a:solidFill>
                <a:latin typeface="UTM Androgyne" panose="02040603050506020204" pitchFamily="18" charset="0"/>
              </a:rPr>
              <a:t>viết</a:t>
            </a:r>
            <a:endParaRPr lang="en-US" sz="4800" b="1" dirty="0">
              <a:solidFill>
                <a:schemeClr val="accent4"/>
              </a:solidFill>
              <a:latin typeface="UTM Androgyn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78154" y="733585"/>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rot="10800000" flipH="1">
            <a:off x="3112200" y="37944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76831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05633" y="2804494"/>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descr="Nơi giao hòa cho sông biển gặp nhau - BaoHaiDuong">
            <a:extLst>
              <a:ext uri="{FF2B5EF4-FFF2-40B4-BE49-F238E27FC236}">
                <a16:creationId xmlns:a16="http://schemas.microsoft.com/office/drawing/2014/main" id="{A48197D4-A075-478F-8B4B-8AA8B83DA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063"/>
            <a:ext cx="4181231" cy="319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id="{846DD89A-8D9C-4738-98C2-33457DB58144}"/>
              </a:ext>
            </a:extLst>
          </p:cNvPr>
          <p:cNvGrpSpPr/>
          <p:nvPr/>
        </p:nvGrpSpPr>
        <p:grpSpPr>
          <a:xfrm>
            <a:off x="218831" y="2142"/>
            <a:ext cx="8610856" cy="1240921"/>
            <a:chOff x="681514" y="1054683"/>
            <a:chExt cx="7197890" cy="847050"/>
          </a:xfrm>
        </p:grpSpPr>
        <p:sp>
          <p:nvSpPr>
            <p:cNvPr id="33" name="圆角矩形 7">
              <a:extLst>
                <a:ext uri="{FF2B5EF4-FFF2-40B4-BE49-F238E27FC236}">
                  <a16:creationId xmlns:a16="http://schemas.microsoft.com/office/drawing/2014/main" id="{F2B1C899-B30D-4891-AD4F-AC81722C33FD}"/>
                </a:ext>
              </a:extLst>
            </p:cNvPr>
            <p:cNvSpPr/>
            <p:nvPr/>
          </p:nvSpPr>
          <p:spPr>
            <a:xfrm>
              <a:off x="1303506" y="1187792"/>
              <a:ext cx="6575898" cy="567465"/>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800" b="1" dirty="0" err="1">
                  <a:solidFill>
                    <a:schemeClr val="accent1">
                      <a:lumMod val="10000"/>
                    </a:schemeClr>
                  </a:solidFill>
                  <a:latin typeface="SVN-Ready" panose="02040603050506020204" pitchFamily="18" charset="0"/>
                </a:rPr>
                <a:t>Cửa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sông</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là</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địa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điểm</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đặc</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biệt</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như</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thế</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nào</a:t>
              </a:r>
              <a:r>
                <a:rPr lang="en-US" altLang="en-US" sz="2800" b="1" dirty="0">
                  <a:solidFill>
                    <a:schemeClr val="accent1">
                      <a:lumMod val="10000"/>
                    </a:schemeClr>
                  </a:solidFill>
                  <a:latin typeface="SVN-Ready" panose="02040603050506020204" pitchFamily="18" charset="0"/>
                </a:rPr>
                <a:t>?</a:t>
              </a:r>
            </a:p>
          </p:txBody>
        </p:sp>
        <p:grpSp>
          <p:nvGrpSpPr>
            <p:cNvPr id="34" name="Google Shape;2490;p63">
              <a:extLst>
                <a:ext uri="{FF2B5EF4-FFF2-40B4-BE49-F238E27FC236}">
                  <a16:creationId xmlns:a16="http://schemas.microsoft.com/office/drawing/2014/main"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8D2913B5-3066-4376-AF9C-C836B85E9B3C}"/>
              </a:ext>
            </a:extLst>
          </p:cNvPr>
          <p:cNvGrpSpPr/>
          <p:nvPr/>
        </p:nvGrpSpPr>
        <p:grpSpPr>
          <a:xfrm>
            <a:off x="390769" y="1304122"/>
            <a:ext cx="3907693" cy="3643460"/>
            <a:chOff x="390769" y="1304122"/>
            <a:chExt cx="3907693" cy="3643460"/>
          </a:xfrm>
        </p:grpSpPr>
        <p:sp>
          <p:nvSpPr>
            <p:cNvPr id="52" name="圆角矩形 7">
              <a:extLst>
                <a:ext uri="{FF2B5EF4-FFF2-40B4-BE49-F238E27FC236}">
                  <a16:creationId xmlns:a16="http://schemas.microsoft.com/office/drawing/2014/main"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id="{F0D75CDA-7C26-400B-B95D-02A4281C2872}"/>
                </a:ext>
              </a:extLst>
            </p:cNvPr>
            <p:cNvSpPr txBox="1"/>
            <p:nvPr/>
          </p:nvSpPr>
          <p:spPr>
            <a:xfrm>
              <a:off x="590381" y="1408152"/>
              <a:ext cx="3602884" cy="3539430"/>
            </a:xfrm>
            <a:prstGeom prst="rect">
              <a:avLst/>
            </a:prstGeom>
            <a:noFill/>
          </p:spPr>
          <p:txBody>
            <a:bodyPr wrap="square" rtlCol="0">
              <a:spAutoFit/>
            </a:bodyPr>
            <a:lstStyle/>
            <a:p>
              <a:pPr algn="ctr"/>
              <a:r>
                <a:rPr lang="vi-VN" sz="2800" b="1" dirty="0">
                  <a:solidFill>
                    <a:srgbClr val="C00000"/>
                  </a:solidFill>
                  <a:latin typeface="SVN-Nickel" pitchFamily="2" charset="0"/>
                </a:rPr>
                <a:t>Cửa sông là nơi biển tìm về với đất, nơi nước ngọt hòa lẫn nước mặn, nơi cá vào đẻ trứng, nơi tôm búng càng, nơi tàu ra khơi, nơi tiễn người ra biển.</a:t>
              </a: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0" y="648650"/>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angle 32">
            <a:extLst>
              <a:ext uri="{FF2B5EF4-FFF2-40B4-BE49-F238E27FC236}">
                <a16:creationId xmlns:a16="http://schemas.microsoft.com/office/drawing/2014/main" id="{3CAD91C8-226D-4419-8816-D547BFA8DFE9}"/>
              </a:ext>
            </a:extLst>
          </p:cNvPr>
          <p:cNvSpPr/>
          <p:nvPr/>
        </p:nvSpPr>
        <p:spPr>
          <a:xfrm>
            <a:off x="6967294" y="1285840"/>
            <a:ext cx="79708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0" name="Rectangle 29">
            <a:extLst>
              <a:ext uri="{FF2B5EF4-FFF2-40B4-BE49-F238E27FC236}">
                <a16:creationId xmlns:a16="http://schemas.microsoft.com/office/drawing/2014/main" id="{E72AD15E-2753-4970-9EC0-FB29FDFD4A4A}"/>
              </a:ext>
            </a:extLst>
          </p:cNvPr>
          <p:cNvSpPr/>
          <p:nvPr/>
        </p:nvSpPr>
        <p:spPr>
          <a:xfrm>
            <a:off x="1903091" y="4125332"/>
            <a:ext cx="887556"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1" name="Rectangle 30">
            <a:extLst>
              <a:ext uri="{FF2B5EF4-FFF2-40B4-BE49-F238E27FC236}">
                <a16:creationId xmlns:a16="http://schemas.microsoft.com/office/drawing/2014/main" id="{B601A51D-28F4-401C-AF01-EC5972AAB0C1}"/>
              </a:ext>
            </a:extLst>
          </p:cNvPr>
          <p:cNvSpPr/>
          <p:nvPr/>
        </p:nvSpPr>
        <p:spPr>
          <a:xfrm>
            <a:off x="2790646" y="3697046"/>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2" name="Rectangle 31">
            <a:extLst>
              <a:ext uri="{FF2B5EF4-FFF2-40B4-BE49-F238E27FC236}">
                <a16:creationId xmlns:a16="http://schemas.microsoft.com/office/drawing/2014/main" id="{ADB2B682-E755-4F82-9C08-9AEC83182F80}"/>
              </a:ext>
            </a:extLst>
          </p:cNvPr>
          <p:cNvSpPr/>
          <p:nvPr/>
        </p:nvSpPr>
        <p:spPr>
          <a:xfrm>
            <a:off x="1712261" y="3691980"/>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29" name="Rectangle 28">
            <a:extLst>
              <a:ext uri="{FF2B5EF4-FFF2-40B4-BE49-F238E27FC236}">
                <a16:creationId xmlns:a16="http://schemas.microsoft.com/office/drawing/2014/main" id="{0BA7E82F-1424-4961-A0F2-DD9B1A91058B}"/>
              </a:ext>
            </a:extLst>
          </p:cNvPr>
          <p:cNvSpPr/>
          <p:nvPr/>
        </p:nvSpPr>
        <p:spPr>
          <a:xfrm>
            <a:off x="1189748" y="3280611"/>
            <a:ext cx="871664" cy="2929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80401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13982" y="2834495"/>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extLst>
      <p:ext uri="{BB962C8B-B14F-4D97-AF65-F5344CB8AC3E}">
        <p14:creationId xmlns:p14="http://schemas.microsoft.com/office/powerpoint/2010/main" val="32570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1" grpId="0" animBg="1"/>
      <p:bldP spid="32" grpId="0" animBg="1"/>
      <p:bldP spid="2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2725611" y="1870214"/>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Luyện</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viết</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từ</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khó</a:t>
            </a:r>
            <a:endPar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grpSp>
        <p:nvGrpSpPr>
          <p:cNvPr id="84" name="Group 83">
            <a:extLst>
              <a:ext uri="{FF2B5EF4-FFF2-40B4-BE49-F238E27FC236}">
                <a16:creationId xmlns:a16="http://schemas.microsoft.com/office/drawing/2014/main" id="{68E3AA0A-151F-4324-94CC-8EC12D6FB75B}"/>
              </a:ext>
            </a:extLst>
          </p:cNvPr>
          <p:cNvGrpSpPr/>
          <p:nvPr/>
        </p:nvGrpSpPr>
        <p:grpSpPr>
          <a:xfrm>
            <a:off x="75382" y="666791"/>
            <a:ext cx="9262878" cy="4841763"/>
            <a:chOff x="529203" y="1137864"/>
            <a:chExt cx="8686716" cy="1150710"/>
          </a:xfrm>
        </p:grpSpPr>
        <p:grpSp>
          <p:nvGrpSpPr>
            <p:cNvPr id="85" name="Group 84">
              <a:extLst>
                <a:ext uri="{FF2B5EF4-FFF2-40B4-BE49-F238E27FC236}">
                  <a16:creationId xmlns:a16="http://schemas.microsoft.com/office/drawing/2014/main" id="{43FA57C0-EAE7-4FFC-81B0-D172847C47FC}"/>
                </a:ext>
              </a:extLst>
            </p:cNvPr>
            <p:cNvGrpSpPr/>
            <p:nvPr/>
          </p:nvGrpSpPr>
          <p:grpSpPr>
            <a:xfrm>
              <a:off x="745726" y="1137864"/>
              <a:ext cx="8470193" cy="1150710"/>
              <a:chOff x="2070566" y="935359"/>
              <a:chExt cx="9795852" cy="1309080"/>
            </a:xfrm>
          </p:grpSpPr>
          <p:sp>
            <p:nvSpPr>
              <p:cNvPr id="87" name="矩形 39">
                <a:extLst>
                  <a:ext uri="{FF2B5EF4-FFF2-40B4-BE49-F238E27FC236}">
                    <a16:creationId xmlns:a16="http://schemas.microsoft.com/office/drawing/2014/main" id="{885E5825-B10E-4FD1-B61D-020682030DA5}"/>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88" name="圆角矩形 7">
                <a:extLst>
                  <a:ext uri="{FF2B5EF4-FFF2-40B4-BE49-F238E27FC236}">
                    <a16:creationId xmlns:a16="http://schemas.microsoft.com/office/drawing/2014/main" id="{D5583A75-3994-4091-BEEA-17108F817CE9}"/>
                  </a:ext>
                </a:extLst>
              </p:cNvPr>
              <p:cNvSpPr/>
              <p:nvPr/>
            </p:nvSpPr>
            <p:spPr>
              <a:xfrm>
                <a:off x="2070566" y="935359"/>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86" name="Google Shape;2675;p35">
              <a:extLst>
                <a:ext uri="{FF2B5EF4-FFF2-40B4-BE49-F238E27FC236}">
                  <a16:creationId xmlns:a16="http://schemas.microsoft.com/office/drawing/2014/main" id="{1F34024C-4D57-4166-A162-1C8DA1A91A3A}"/>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文本框 31">
            <a:extLst>
              <a:ext uri="{FF2B5EF4-FFF2-40B4-BE49-F238E27FC236}">
                <a16:creationId xmlns:a16="http://schemas.microsoft.com/office/drawing/2014/main" id="{F3916190-3C3B-4373-B8C4-1E48A4AA7D84}"/>
              </a:ext>
            </a:extLst>
          </p:cNvPr>
          <p:cNvSpPr txBox="1"/>
          <p:nvPr/>
        </p:nvSpPr>
        <p:spPr>
          <a:xfrm>
            <a:off x="4056450" y="546262"/>
            <a:ext cx="1074243" cy="278281"/>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100" dirty="0">
              <a:solidFill>
                <a:schemeClr val="tx1">
                  <a:lumMod val="65000"/>
                  <a:lumOff val="35000"/>
                </a:schemeClr>
              </a:solidFill>
            </a:endParaRPr>
          </a:p>
        </p:txBody>
      </p:sp>
      <p:sp>
        <p:nvSpPr>
          <p:cNvPr id="49" name="Google Shape;2714;p36">
            <a:extLst>
              <a:ext uri="{FF2B5EF4-FFF2-40B4-BE49-F238E27FC236}">
                <a16:creationId xmlns:a16="http://schemas.microsoft.com/office/drawing/2014/main" id="{64ACAB26-71B5-40E4-BA0A-49B46480D808}"/>
              </a:ext>
            </a:extLst>
          </p:cNvPr>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83" name="圆角矩形 7">
            <a:extLst>
              <a:ext uri="{FF2B5EF4-FFF2-40B4-BE49-F238E27FC236}">
                <a16:creationId xmlns:a16="http://schemas.microsoft.com/office/drawing/2014/main" id="{ADEA53FD-1347-4405-90EE-55039EBBACF4}"/>
              </a:ext>
            </a:extLst>
          </p:cNvPr>
          <p:cNvSpPr/>
          <p:nvPr/>
        </p:nvSpPr>
        <p:spPr>
          <a:xfrm>
            <a:off x="2860432" y="244058"/>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Lưu ý</a:t>
            </a:r>
            <a:endPar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grpSp>
        <p:nvGrpSpPr>
          <p:cNvPr id="6" name="Group 5">
            <a:extLst>
              <a:ext uri="{FF2B5EF4-FFF2-40B4-BE49-F238E27FC236}">
                <a16:creationId xmlns:a16="http://schemas.microsoft.com/office/drawing/2014/main" id="{AC46405F-8C7D-47FE-A2D1-148216C714E6}"/>
              </a:ext>
            </a:extLst>
          </p:cNvPr>
          <p:cNvGrpSpPr/>
          <p:nvPr/>
        </p:nvGrpSpPr>
        <p:grpSpPr>
          <a:xfrm>
            <a:off x="673424" y="1097621"/>
            <a:ext cx="7680841" cy="948042"/>
            <a:chOff x="673424" y="1097621"/>
            <a:chExt cx="7680841" cy="948042"/>
          </a:xfrm>
        </p:grpSpPr>
        <p:sp>
          <p:nvSpPr>
            <p:cNvPr id="46" name="Google Shape;2925;p42">
              <a:extLst>
                <a:ext uri="{FF2B5EF4-FFF2-40B4-BE49-F238E27FC236}">
                  <a16:creationId xmlns:a16="http://schemas.microsoft.com/office/drawing/2014/main" id="{DA598730-7877-4983-99C3-5414F275DC49}"/>
                </a:ext>
              </a:extLst>
            </p:cNvPr>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2926;p42">
              <a:extLst>
                <a:ext uri="{FF2B5EF4-FFF2-40B4-BE49-F238E27FC236}">
                  <a16:creationId xmlns:a16="http://schemas.microsoft.com/office/drawing/2014/main" id="{3CB8C968-E6C8-4436-A64C-60A8BE843A4E}"/>
                </a:ext>
              </a:extLst>
            </p:cNvPr>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Rounded Rectangle 96">
              <a:extLst>
                <a:ext uri="{FF2B5EF4-FFF2-40B4-BE49-F238E27FC236}">
                  <a16:creationId xmlns:a16="http://schemas.microsoft.com/office/drawing/2014/main" id="{2C34EE17-0F06-43D1-9F61-ACD005566692}"/>
                </a:ext>
              </a:extLst>
            </p:cNvPr>
            <p:cNvSpPr/>
            <p:nvPr/>
          </p:nvSpPr>
          <p:spPr>
            <a:xfrm>
              <a:off x="1509632" y="1097621"/>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bg1"/>
                </a:solidFill>
                <a:latin typeface="Pattaya" panose="00000500000000000000" pitchFamily="2" charset="-34"/>
                <a:cs typeface="Pattaya" panose="00000500000000000000" pitchFamily="2" charset="-34"/>
              </a:endParaRPr>
            </a:p>
          </p:txBody>
        </p:sp>
        <p:pic>
          <p:nvPicPr>
            <p:cNvPr id="5" name="Picture 4">
              <a:extLst>
                <a:ext uri="{FF2B5EF4-FFF2-40B4-BE49-F238E27FC236}">
                  <a16:creationId xmlns:a16="http://schemas.microsoft.com/office/drawing/2014/main" id="{657BF208-2F6D-414B-A475-B538688B8200}"/>
                </a:ext>
              </a:extLst>
            </p:cNvPr>
            <p:cNvPicPr>
              <a:picLocks noChangeAspect="1"/>
            </p:cNvPicPr>
            <p:nvPr/>
          </p:nvPicPr>
          <p:blipFill rotWithShape="1">
            <a:blip r:embed="rId3"/>
            <a:srcRect t="42388" r="72750"/>
            <a:stretch/>
          </p:blipFill>
          <p:spPr>
            <a:xfrm>
              <a:off x="673424" y="1245360"/>
              <a:ext cx="643995" cy="765886"/>
            </a:xfrm>
            <a:prstGeom prst="rect">
              <a:avLst/>
            </a:prstGeom>
          </p:spPr>
        </p:pic>
      </p:grpSp>
      <p:grpSp>
        <p:nvGrpSpPr>
          <p:cNvPr id="7" name="Group 6">
            <a:extLst>
              <a:ext uri="{FF2B5EF4-FFF2-40B4-BE49-F238E27FC236}">
                <a16:creationId xmlns:a16="http://schemas.microsoft.com/office/drawing/2014/main" id="{286E4E9C-C0AC-4E10-8959-43A348352A02}"/>
              </a:ext>
            </a:extLst>
          </p:cNvPr>
          <p:cNvGrpSpPr/>
          <p:nvPr/>
        </p:nvGrpSpPr>
        <p:grpSpPr>
          <a:xfrm>
            <a:off x="673424" y="2188807"/>
            <a:ext cx="7680841" cy="765886"/>
            <a:chOff x="673424" y="2188807"/>
            <a:chExt cx="7680841" cy="765886"/>
          </a:xfrm>
        </p:grpSpPr>
        <p:sp>
          <p:nvSpPr>
            <p:cNvPr id="60" name="Rounded Rectangle 104">
              <a:extLst>
                <a:ext uri="{FF2B5EF4-FFF2-40B4-BE49-F238E27FC236}">
                  <a16:creationId xmlns:a16="http://schemas.microsoft.com/office/drawing/2014/main" id="{87B044C7-BCF7-430D-B95A-A2DDB5501655}"/>
                </a:ext>
              </a:extLst>
            </p:cNvPr>
            <p:cNvSpPr/>
            <p:nvPr/>
          </p:nvSpPr>
          <p:spPr>
            <a:xfrm>
              <a:off x="1545725" y="2241724"/>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Viết hoa chữ cái đầu mỗi câu thơ.</a:t>
              </a:r>
              <a:endParaRPr lang="en-US" sz="2400" dirty="0">
                <a:solidFill>
                  <a:schemeClr val="bg1"/>
                </a:solidFill>
                <a:latin typeface="Pattaya" panose="00000500000000000000" pitchFamily="2" charset="-34"/>
                <a:cs typeface="Pattaya" panose="00000500000000000000" pitchFamily="2" charset="-34"/>
              </a:endParaRPr>
            </a:p>
          </p:txBody>
        </p:sp>
        <p:pic>
          <p:nvPicPr>
            <p:cNvPr id="93" name="Picture 92">
              <a:extLst>
                <a:ext uri="{FF2B5EF4-FFF2-40B4-BE49-F238E27FC236}">
                  <a16:creationId xmlns:a16="http://schemas.microsoft.com/office/drawing/2014/main" id="{66503404-1333-418B-BC75-7F025773F593}"/>
                </a:ext>
              </a:extLst>
            </p:cNvPr>
            <p:cNvPicPr>
              <a:picLocks noChangeAspect="1"/>
            </p:cNvPicPr>
            <p:nvPr/>
          </p:nvPicPr>
          <p:blipFill rotWithShape="1">
            <a:blip r:embed="rId3"/>
            <a:srcRect t="42388" r="72750"/>
            <a:stretch/>
          </p:blipFill>
          <p:spPr>
            <a:xfrm>
              <a:off x="673424" y="2188807"/>
              <a:ext cx="643995" cy="765886"/>
            </a:xfrm>
            <a:prstGeom prst="rect">
              <a:avLst/>
            </a:prstGeom>
          </p:spPr>
        </p:pic>
      </p:grpSp>
      <p:grpSp>
        <p:nvGrpSpPr>
          <p:cNvPr id="8" name="Group 7">
            <a:extLst>
              <a:ext uri="{FF2B5EF4-FFF2-40B4-BE49-F238E27FC236}">
                <a16:creationId xmlns:a16="http://schemas.microsoft.com/office/drawing/2014/main" id="{D76AFB1C-C081-43AB-9754-4EC726221DAC}"/>
              </a:ext>
            </a:extLst>
          </p:cNvPr>
          <p:cNvGrpSpPr/>
          <p:nvPr/>
        </p:nvGrpSpPr>
        <p:grpSpPr>
          <a:xfrm>
            <a:off x="673424" y="3041854"/>
            <a:ext cx="7680841" cy="765886"/>
            <a:chOff x="673424" y="3041854"/>
            <a:chExt cx="7680841" cy="765886"/>
          </a:xfrm>
        </p:grpSpPr>
        <p:sp>
          <p:nvSpPr>
            <p:cNvPr id="68" name="Rounded Rectangle 107">
              <a:extLst>
                <a:ext uri="{FF2B5EF4-FFF2-40B4-BE49-F238E27FC236}">
                  <a16:creationId xmlns:a16="http://schemas.microsoft.com/office/drawing/2014/main" id="{84FDAB1B-1322-4908-8F0B-5D0B6A0393A0}"/>
                </a:ext>
              </a:extLst>
            </p:cNvPr>
            <p:cNvSpPr/>
            <p:nvPr/>
          </p:nvSpPr>
          <p:spPr>
            <a:xfrm>
              <a:off x="1527008" y="3041854"/>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Ghi dấu thanh đúng vị trí.</a:t>
              </a:r>
              <a:endParaRPr lang="en-US" sz="2400" dirty="0">
                <a:solidFill>
                  <a:schemeClr val="bg1"/>
                </a:solidFill>
                <a:latin typeface="Pattaya" panose="00000500000000000000" pitchFamily="2" charset="-34"/>
                <a:cs typeface="Pattaya" panose="00000500000000000000" pitchFamily="2" charset="-34"/>
              </a:endParaRPr>
            </a:p>
          </p:txBody>
        </p:sp>
        <p:pic>
          <p:nvPicPr>
            <p:cNvPr id="94" name="Picture 93">
              <a:extLst>
                <a:ext uri="{FF2B5EF4-FFF2-40B4-BE49-F238E27FC236}">
                  <a16:creationId xmlns:a16="http://schemas.microsoft.com/office/drawing/2014/main" id="{6A8CB62E-845D-4410-A5D8-36EF50D1F9C5}"/>
                </a:ext>
              </a:extLst>
            </p:cNvPr>
            <p:cNvPicPr>
              <a:picLocks noChangeAspect="1"/>
            </p:cNvPicPr>
            <p:nvPr/>
          </p:nvPicPr>
          <p:blipFill rotWithShape="1">
            <a:blip r:embed="rId3"/>
            <a:srcRect t="42388" r="72750"/>
            <a:stretch/>
          </p:blipFill>
          <p:spPr>
            <a:xfrm>
              <a:off x="673424" y="3041854"/>
              <a:ext cx="643995" cy="765886"/>
            </a:xfrm>
            <a:prstGeom prst="rect">
              <a:avLst/>
            </a:prstGeom>
          </p:spPr>
        </p:pic>
      </p:grpSp>
      <p:grpSp>
        <p:nvGrpSpPr>
          <p:cNvPr id="9" name="Group 8">
            <a:extLst>
              <a:ext uri="{FF2B5EF4-FFF2-40B4-BE49-F238E27FC236}">
                <a16:creationId xmlns:a16="http://schemas.microsoft.com/office/drawing/2014/main" id="{0CEFF0AA-3E2E-4E2D-B65B-8D28315C2232}"/>
              </a:ext>
            </a:extLst>
          </p:cNvPr>
          <p:cNvGrpSpPr/>
          <p:nvPr/>
        </p:nvGrpSpPr>
        <p:grpSpPr>
          <a:xfrm>
            <a:off x="673423" y="3815366"/>
            <a:ext cx="7680842" cy="800133"/>
            <a:chOff x="673423" y="3815366"/>
            <a:chExt cx="7680842" cy="800133"/>
          </a:xfrm>
        </p:grpSpPr>
        <p:sp>
          <p:nvSpPr>
            <p:cNvPr id="76" name="Rounded Rectangle 110">
              <a:extLst>
                <a:ext uri="{FF2B5EF4-FFF2-40B4-BE49-F238E27FC236}">
                  <a16:creationId xmlns:a16="http://schemas.microsoft.com/office/drawing/2014/main" id="{01CE92CB-AAA6-4B91-8083-0C5AF93F8A73}"/>
                </a:ext>
              </a:extLst>
            </p:cNvPr>
            <p:cNvSpPr/>
            <p:nvPr/>
          </p:nvSpPr>
          <p:spPr>
            <a:xfrm>
              <a:off x="1516897" y="3815366"/>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Đọc lại bài, kiểm tra lỗi chính tả.</a:t>
              </a:r>
              <a:endParaRPr lang="en-US" sz="2400" dirty="0">
                <a:solidFill>
                  <a:schemeClr val="bg1"/>
                </a:solidFill>
                <a:latin typeface="Pattaya" panose="00000500000000000000" pitchFamily="2" charset="-34"/>
                <a:cs typeface="Pattaya" panose="00000500000000000000" pitchFamily="2" charset="-34"/>
              </a:endParaRPr>
            </a:p>
          </p:txBody>
        </p:sp>
        <p:pic>
          <p:nvPicPr>
            <p:cNvPr id="95" name="Picture 94">
              <a:extLst>
                <a:ext uri="{FF2B5EF4-FFF2-40B4-BE49-F238E27FC236}">
                  <a16:creationId xmlns:a16="http://schemas.microsoft.com/office/drawing/2014/main" id="{FEE80DE7-1732-4744-B67F-F164675D48F5}"/>
                </a:ext>
              </a:extLst>
            </p:cNvPr>
            <p:cNvPicPr>
              <a:picLocks noChangeAspect="1"/>
            </p:cNvPicPr>
            <p:nvPr/>
          </p:nvPicPr>
          <p:blipFill rotWithShape="1">
            <a:blip r:embed="rId3"/>
            <a:srcRect t="42388" r="72750"/>
            <a:stretch/>
          </p:blipFill>
          <p:spPr>
            <a:xfrm>
              <a:off x="673423" y="3849613"/>
              <a:ext cx="643995" cy="76588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4"/>
                                        </p:tgtEl>
                                        <p:attrNameLst>
                                          <p:attrName>r</p:attrName>
                                        </p:attrNameLst>
                                      </p:cBhvr>
                                    </p:animRot>
                                    <p:animRot by="-240000">
                                      <p:cBhvr>
                                        <p:cTn id="11" dur="200" fill="hold">
                                          <p:stCondLst>
                                            <p:cond delay="200"/>
                                          </p:stCondLst>
                                        </p:cTn>
                                        <p:tgtEl>
                                          <p:spTgt spid="84"/>
                                        </p:tgtEl>
                                        <p:attrNameLst>
                                          <p:attrName>r</p:attrName>
                                        </p:attrNameLst>
                                      </p:cBhvr>
                                    </p:animRot>
                                    <p:animRot by="240000">
                                      <p:cBhvr>
                                        <p:cTn id="12" dur="200" fill="hold">
                                          <p:stCondLst>
                                            <p:cond delay="400"/>
                                          </p:stCondLst>
                                        </p:cTn>
                                        <p:tgtEl>
                                          <p:spTgt spid="84"/>
                                        </p:tgtEl>
                                        <p:attrNameLst>
                                          <p:attrName>r</p:attrName>
                                        </p:attrNameLst>
                                      </p:cBhvr>
                                    </p:animRot>
                                    <p:animRot by="-240000">
                                      <p:cBhvr>
                                        <p:cTn id="13" dur="200" fill="hold">
                                          <p:stCondLst>
                                            <p:cond delay="600"/>
                                          </p:stCondLst>
                                        </p:cTn>
                                        <p:tgtEl>
                                          <p:spTgt spid="84"/>
                                        </p:tgtEl>
                                        <p:attrNameLst>
                                          <p:attrName>r</p:attrName>
                                        </p:attrNameLst>
                                      </p:cBhvr>
                                    </p:animRot>
                                    <p:animRot by="120000">
                                      <p:cBhvr>
                                        <p:cTn id="14" dur="200" fill="hold">
                                          <p:stCondLst>
                                            <p:cond delay="800"/>
                                          </p:stCondLst>
                                        </p:cTn>
                                        <p:tgtEl>
                                          <p:spTgt spid="84"/>
                                        </p:tgtEl>
                                        <p:attrNameLst>
                                          <p:attrName>r</p:attrName>
                                        </p:attrNameLst>
                                      </p:cBhvr>
                                    </p:animRot>
                                  </p:childTnLst>
                                </p:cTn>
                              </p:par>
                              <p:par>
                                <p:cTn id="15" presetID="14" presetClass="entr" presetSubtype="1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randombar(horizontal)">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Luyện</a:t>
            </a:r>
            <a:r>
              <a:rPr lang="en-US" sz="4800" b="1" dirty="0">
                <a:solidFill>
                  <a:schemeClr val="accent4"/>
                </a:solidFill>
                <a:latin typeface="UTM Androgyne" panose="02040603050506020204" pitchFamily="18" charset="0"/>
              </a:rPr>
              <a:t> </a:t>
            </a:r>
            <a:r>
              <a:rPr lang="en-US" sz="4800" b="1" dirty="0" err="1">
                <a:solidFill>
                  <a:schemeClr val="accent4"/>
                </a:solidFill>
                <a:latin typeface="UTM Androgyne" panose="02040603050506020204" pitchFamily="18" charset="0"/>
              </a:rPr>
              <a:t>tập</a:t>
            </a:r>
            <a:endParaRPr lang="en-US" sz="4800" b="1" dirty="0">
              <a:solidFill>
                <a:schemeClr val="accent4"/>
              </a:solidFill>
              <a:latin typeface="UTM Androgyne" panose="02040603050506020204" pitchFamily="18" charset="0"/>
            </a:endParaRPr>
          </a:p>
        </p:txBody>
      </p:sp>
    </p:spTree>
    <p:extLst>
      <p:ext uri="{BB962C8B-B14F-4D97-AF65-F5344CB8AC3E}">
        <p14:creationId xmlns:p14="http://schemas.microsoft.com/office/powerpoint/2010/main" val="123636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iverside Camping MK Campaign by Slidesgo">
  <a:themeElements>
    <a:clrScheme name="Simple Light">
      <a:dk1>
        <a:srgbClr val="153C4B"/>
      </a:dk1>
      <a:lt1>
        <a:srgbClr val="31606B"/>
      </a:lt1>
      <a:dk2>
        <a:srgbClr val="78A7AF"/>
      </a:dk2>
      <a:lt2>
        <a:srgbClr val="9FCFD3"/>
      </a:lt2>
      <a:accent1>
        <a:srgbClr val="C4E2DB"/>
      </a:accent1>
      <a:accent2>
        <a:srgbClr val="99C6BB"/>
      </a:accent2>
      <a:accent3>
        <a:srgbClr val="FFFFFF"/>
      </a:accent3>
      <a:accent4>
        <a:srgbClr val="FFFFFF"/>
      </a:accent4>
      <a:accent5>
        <a:srgbClr val="FFFFFF"/>
      </a:accent5>
      <a:accent6>
        <a:srgbClr val="FFFFFF"/>
      </a:accent6>
      <a:hlink>
        <a:srgbClr val="153C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787</Words>
  <Application>Microsoft Office PowerPoint</Application>
  <PresentationFormat>On-screen Show (16:9)</PresentationFormat>
  <Paragraphs>82</Paragraphs>
  <Slides>15</Slides>
  <Notes>14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UTM Thanh Nhac TL</vt:lpstr>
      <vt:lpstr>SVN-Ready</vt:lpstr>
      <vt:lpstr>Pattaya</vt:lpstr>
      <vt:lpstr>SVN-SAF</vt:lpstr>
      <vt:lpstr>SVN-Whimsy</vt:lpstr>
      <vt:lpstr>汉仪夏日体W</vt:lpstr>
      <vt:lpstr>arial</vt:lpstr>
      <vt:lpstr>Hammersmith One</vt:lpstr>
      <vt:lpstr>Londrina Solid</vt:lpstr>
      <vt:lpstr>Calibri</vt:lpstr>
      <vt:lpstr>SVN-Nickel</vt:lpstr>
      <vt:lpstr>Fira Sans</vt:lpstr>
      <vt:lpstr>Archivo Black</vt:lpstr>
      <vt:lpstr>SVN-Dancing Script</vt:lpstr>
      <vt:lpstr>arial</vt:lpstr>
      <vt:lpstr>HP001 5 hàng</vt:lpstr>
      <vt:lpstr>UTM Androgyne</vt:lpstr>
      <vt:lpstr>Riverside Camping MK Campaign by Slidesgo</vt:lpstr>
      <vt:lpstr>CỬA SÔNG</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MỤC TIÊU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CỬA SÔNG</dc:title>
  <cp:lastModifiedBy>Huyền Thanh</cp:lastModifiedBy>
  <cp:revision>6</cp:revision>
  <dcterms:modified xsi:type="dcterms:W3CDTF">2023-03-19T16:30:39Z</dcterms:modified>
</cp:coreProperties>
</file>