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1"/>
  </p:handoutMasterIdLst>
  <p:sldIdLst>
    <p:sldId id="257" r:id="rId2"/>
    <p:sldId id="260" r:id="rId3"/>
    <p:sldId id="277" r:id="rId4"/>
    <p:sldId id="278" r:id="rId5"/>
    <p:sldId id="276" r:id="rId6"/>
    <p:sldId id="275" r:id="rId7"/>
    <p:sldId id="261" r:id="rId8"/>
    <p:sldId id="279" r:id="rId9"/>
    <p:sldId id="280" r:id="rId10"/>
    <p:sldId id="281" r:id="rId11"/>
    <p:sldId id="259" r:id="rId12"/>
    <p:sldId id="285" r:id="rId13"/>
    <p:sldId id="286" r:id="rId14"/>
    <p:sldId id="287" r:id="rId15"/>
    <p:sldId id="284" r:id="rId16"/>
    <p:sldId id="269" r:id="rId17"/>
    <p:sldId id="283" r:id="rId18"/>
    <p:sldId id="282" r:id="rId19"/>
    <p:sldId id="266" r:id="rId20"/>
    <p:sldId id="258" r:id="rId21"/>
    <p:sldId id="268" r:id="rId22"/>
    <p:sldId id="288" r:id="rId23"/>
    <p:sldId id="289" r:id="rId24"/>
    <p:sldId id="290" r:id="rId25"/>
    <p:sldId id="292" r:id="rId26"/>
    <p:sldId id="293" r:id="rId27"/>
    <p:sldId id="291" r:id="rId28"/>
    <p:sldId id="265" r:id="rId29"/>
    <p:sldId id="274" r:id="rId30"/>
  </p:sldIdLst>
  <p:sldSz cx="12192000" cy="6858000"/>
  <p:notesSz cx="6858000" cy="9144000"/>
  <p:embeddedFontLst>
    <p:embeddedFont>
      <p:font typeface="#9Slide03 AmpleSoft Bold" panose="02000000000000000000" pitchFamily="2" charset="0"/>
      <p:regular r:id="rId32"/>
    </p:embeddedFont>
    <p:embeddedFont>
      <p:font typeface="#9Slide04 Goku Stencil" pitchFamily="2" charset="0"/>
      <p:regular r:id="rId33"/>
    </p:embeddedFont>
    <p:embeddedFont>
      <p:font typeface="#9Slide04 Vindeco" panose="02000500000000000000" pitchFamily="2" charset="0"/>
      <p:regular r:id="rId34"/>
    </p:embeddedFont>
    <p:embeddedFont>
      <p:font typeface="#9Slide05 ButterScotch" pitchFamily="2" charset="0"/>
      <p:regular r:id="rId35"/>
    </p:embeddedFont>
    <p:embeddedFont>
      <p:font typeface="#9Slide05 RollingPen " panose="02000507000000020004" pitchFamily="2" charset="0"/>
      <p:regular r:id="rId36"/>
    </p:embeddedFont>
    <p:embeddedFont>
      <p:font typeface="#9Slide05 SVNEgregio Script" panose="02000500000000000000" pitchFamily="2" charset="0"/>
      <p:regular r:id="rId37"/>
    </p:embeddedFont>
    <p:embeddedFont>
      <p:font typeface="#9Slide05 SVNKitten" pitchFamily="2" charset="0"/>
      <p:regular r:id="rId38"/>
    </p:embeddedFont>
    <p:embeddedFont>
      <p:font typeface="#9Slide07 Cadena" panose="02000503000000020004" pitchFamily="2" charset="0"/>
      <p:bold r:id="rId39"/>
    </p:embeddedFont>
    <p:embeddedFont>
      <p:font typeface="#9Slide07 HoneyCream" pitchFamily="2" charset="0"/>
      <p:regular r:id="rId40"/>
    </p:embeddedFont>
    <p:embeddedFont>
      <p:font typeface="#9Slide07 IcielBC Cubano Normal" panose="00000500000000000000" pitchFamily="2" charset="0"/>
      <p:regular r:id="rId41"/>
    </p:embeddedFont>
    <p:embeddedFont>
      <p:font typeface="#9Slide07 SVNMelissa" panose="00000500000000000000" pitchFamily="2" charset="0"/>
      <p:regular r:id="rId42"/>
    </p:embeddedFont>
    <p:embeddedFont>
      <p:font typeface="#9Slide07 SVNZero" panose="02040603050506020204" pitchFamily="18" charset="0"/>
      <p:regular r:id="rId43"/>
    </p:embeddedFont>
    <p:embeddedFont>
      <p:font typeface="Adobe Garamond Pro Bold" panose="02020702060506020403" charset="0"/>
      <p:bold r:id="rId44"/>
      <p:boldItalic r:id="rId45"/>
    </p:embeddedFont>
    <p:embeddedFont>
      <p:font typeface="Alex Brush" panose="020B0604020202020204"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KG Broken Vessels Sketch" panose="020B0604020202020204" charset="0"/>
      <p:regular r:id="rId53"/>
    </p:embeddedFont>
    <p:embeddedFont>
      <p:font typeface="SVN-Newton" panose="02040603050506020204" pitchFamily="18" charset="0"/>
      <p:regular r:id="rId54"/>
    </p:embeddedFont>
    <p:embeddedFont>
      <p:font typeface="SVN-Transformer" pitchFamily="2" charset="0"/>
      <p:bold r:id="rId55"/>
    </p:embeddedFont>
    <p:embeddedFont>
      <p:font typeface="UVF Mussica Swash" panose="04000000000000000000" pitchFamily="82" charset="0"/>
      <p:regular r:id="rId56"/>
    </p:embeddedFont>
    <p:embeddedFont>
      <p:font typeface="UVF Typewriterhand" panose="02000603000000000000" pitchFamily="2" charset="0"/>
      <p:regular r:id="rId57"/>
    </p:embeddedFont>
    <p:embeddedFont>
      <p:font typeface="UVF TypoSlabserif" panose="02000403050000020004" pitchFamily="2"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0A3"/>
    <a:srgbClr val="70391B"/>
    <a:srgbClr val="FDE3E9"/>
    <a:srgbClr val="8FAB9D"/>
    <a:srgbClr val="EDE0D4"/>
    <a:srgbClr val="7F4F24"/>
    <a:srgbClr val="C96731"/>
    <a:srgbClr val="106FE2"/>
    <a:srgbClr val="FF5050"/>
    <a:srgbClr val="A68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49" autoAdjust="0"/>
    <p:restoredTop sz="94660"/>
  </p:normalViewPr>
  <p:slideViewPr>
    <p:cSldViewPr snapToGrid="0">
      <p:cViewPr>
        <p:scale>
          <a:sx n="75" d="100"/>
          <a:sy n="75" d="100"/>
        </p:scale>
        <p:origin x="182" y="326"/>
      </p:cViewPr>
      <p:guideLst/>
    </p:cSldViewPr>
  </p:slideViewPr>
  <p:notesTextViewPr>
    <p:cViewPr>
      <p:scale>
        <a:sx n="1" d="1"/>
        <a:sy n="1" d="1"/>
      </p:scale>
      <p:origin x="0" y="0"/>
    </p:cViewPr>
  </p:notesTextViewPr>
  <p:notesViewPr>
    <p:cSldViewPr snapToGrid="0">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DB288-75B4-4215-A658-DEB11674F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E17A2-9E1D-4E00-9DD9-1E73AF9DBA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312EB1-8B43-40B0-9061-892DAE4F67D3}" type="datetimeFigureOut">
              <a:rPr lang="en-US" smtClean="0"/>
              <a:t>2/20/2022</a:t>
            </a:fld>
            <a:endParaRPr lang="en-US"/>
          </a:p>
        </p:txBody>
      </p:sp>
      <p:sp>
        <p:nvSpPr>
          <p:cNvPr id="4" name="Footer Placeholder 3">
            <a:extLst>
              <a:ext uri="{FF2B5EF4-FFF2-40B4-BE49-F238E27FC236}">
                <a16:creationId xmlns:a16="http://schemas.microsoft.com/office/drawing/2014/main" id="{8FF9C3F0-CED8-4A2D-8ECC-6766396427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425A76-4F32-4D33-9A18-2CA1F24EE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5F6E1D-1295-416B-8A76-4403245FAFB8}" type="slidenum">
              <a:rPr lang="en-US" smtClean="0"/>
              <a:t>‹#›</a:t>
            </a:fld>
            <a:endParaRPr lang="en-US"/>
          </a:p>
        </p:txBody>
      </p:sp>
    </p:spTree>
    <p:extLst>
      <p:ext uri="{BB962C8B-B14F-4D97-AF65-F5344CB8AC3E}">
        <p14:creationId xmlns:p14="http://schemas.microsoft.com/office/powerpoint/2010/main" val="9640460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2" name="Title 1">
            <a:extLst>
              <a:ext uri="{FF2B5EF4-FFF2-40B4-BE49-F238E27FC236}">
                <a16:creationId xmlns:a16="http://schemas.microsoft.com/office/drawing/2014/main" id="{9902C590-780E-4EB5-82CA-1F854D3A1DC2}"/>
              </a:ext>
            </a:extLst>
          </p:cNvPr>
          <p:cNvSpPr txBox="1">
            <a:spLocks/>
          </p:cNvSpPr>
          <p:nvPr userDrawn="1"/>
        </p:nvSpPr>
        <p:spPr>
          <a:xfrm>
            <a:off x="2558401" y="692385"/>
            <a:ext cx="7746274"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3200" b="1">
                <a:solidFill>
                  <a:schemeClr val="accent6">
                    <a:lumMod val="50000"/>
                  </a:schemeClr>
                </a:solidFill>
                <a:effectLst>
                  <a:outerShdw blurRad="38100" dist="38100" dir="2700000" algn="tl">
                    <a:srgbClr val="000000">
                      <a:alpha val="43137"/>
                    </a:srgbClr>
                  </a:outerShdw>
                </a:effectLst>
                <a:latin typeface="#9Slide05 RollingPen " panose="02000507000000020004" pitchFamily="2" charset="0"/>
              </a:rPr>
              <a:t>Tiệm             Măng Non</a:t>
            </a: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
        <p:nvSpPr>
          <p:cNvPr id="240" name="Title 1">
            <a:extLst>
              <a:ext uri="{FF2B5EF4-FFF2-40B4-BE49-F238E27FC236}">
                <a16:creationId xmlns:a16="http://schemas.microsoft.com/office/drawing/2014/main" id="{BFE83E37-DF13-4E63-93A2-C2F8D4F2550A}"/>
              </a:ext>
            </a:extLst>
          </p:cNvPr>
          <p:cNvSpPr txBox="1">
            <a:spLocks/>
          </p:cNvSpPr>
          <p:nvPr userDrawn="1"/>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spTree>
    <p:extLst>
      <p:ext uri="{BB962C8B-B14F-4D97-AF65-F5344CB8AC3E}">
        <p14:creationId xmlns:p14="http://schemas.microsoft.com/office/powerpoint/2010/main" val="36442157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253394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132475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130353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201930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184450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360320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E0DBFB-D5C6-46E9-BDD2-BA618662CE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V="1">
            <a:off x="250209" y="279780"/>
            <a:ext cx="1753299" cy="1552286"/>
          </a:xfrm>
          <a:prstGeom prst="rect">
            <a:avLst/>
          </a:prstGeom>
        </p:spPr>
      </p:pic>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7886F4-2321-402B-8BB0-8E64479D7E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259841">
            <a:off x="1340161" y="939240"/>
            <a:ext cx="544581" cy="439517"/>
          </a:xfrm>
          <a:prstGeom prst="rect">
            <a:avLst/>
          </a:prstGeom>
        </p:spPr>
      </p:pic>
      <p:pic>
        <p:nvPicPr>
          <p:cNvPr id="12" name="Picture 11">
            <a:extLst>
              <a:ext uri="{FF2B5EF4-FFF2-40B4-BE49-F238E27FC236}">
                <a16:creationId xmlns:a16="http://schemas.microsoft.com/office/drawing/2014/main" id="{F54DFB52-3C0C-4FA6-B077-C27195AB10F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96508" y="991883"/>
            <a:ext cx="407938" cy="540242"/>
          </a:xfrm>
          <a:prstGeom prst="rect">
            <a:avLst/>
          </a:prstGeom>
        </p:spPr>
      </p:pic>
      <p:pic>
        <p:nvPicPr>
          <p:cNvPr id="14" name="Picture 13">
            <a:extLst>
              <a:ext uri="{FF2B5EF4-FFF2-40B4-BE49-F238E27FC236}">
                <a16:creationId xmlns:a16="http://schemas.microsoft.com/office/drawing/2014/main" id="{2155F7E1-1C74-48AD-86F2-0800810DEF0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47225">
            <a:off x="2575554" y="832571"/>
            <a:ext cx="410360" cy="586776"/>
          </a:xfrm>
          <a:prstGeom prst="rect">
            <a:avLst/>
          </a:prstGeom>
        </p:spPr>
      </p:pic>
      <p:pic>
        <p:nvPicPr>
          <p:cNvPr id="16" name="Picture 15">
            <a:extLst>
              <a:ext uri="{FF2B5EF4-FFF2-40B4-BE49-F238E27FC236}">
                <a16:creationId xmlns:a16="http://schemas.microsoft.com/office/drawing/2014/main" id="{CAC1D80E-0E43-44B4-8895-BCBC90453F4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3411" y="5321379"/>
            <a:ext cx="863644" cy="809667"/>
          </a:xfrm>
          <a:prstGeom prst="rect">
            <a:avLst/>
          </a:prstGeom>
        </p:spPr>
      </p:pic>
      <p:pic>
        <p:nvPicPr>
          <p:cNvPr id="18" name="Picture 17">
            <a:extLst>
              <a:ext uri="{FF2B5EF4-FFF2-40B4-BE49-F238E27FC236}">
                <a16:creationId xmlns:a16="http://schemas.microsoft.com/office/drawing/2014/main" id="{5D601C76-51E7-422C-AE3C-03E5154CD9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a:off x="236561" y="4950322"/>
            <a:ext cx="1753299" cy="1552286"/>
          </a:xfrm>
          <a:prstGeom prst="rect">
            <a:avLst/>
          </a:prstGeom>
        </p:spPr>
      </p:pic>
      <p:pic>
        <p:nvPicPr>
          <p:cNvPr id="19" name="Picture 18">
            <a:extLst>
              <a:ext uri="{FF2B5EF4-FFF2-40B4-BE49-F238E27FC236}">
                <a16:creationId xmlns:a16="http://schemas.microsoft.com/office/drawing/2014/main" id="{45CC41C9-0FA2-4FB0-A816-B1CBE767BB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a:off x="10140175" y="4939559"/>
            <a:ext cx="1753299" cy="1552286"/>
          </a:xfrm>
          <a:prstGeom prst="rect">
            <a:avLst/>
          </a:prstGeom>
        </p:spPr>
      </p:pic>
      <p:pic>
        <p:nvPicPr>
          <p:cNvPr id="20" name="Picture 19">
            <a:extLst>
              <a:ext uri="{FF2B5EF4-FFF2-40B4-BE49-F238E27FC236}">
                <a16:creationId xmlns:a16="http://schemas.microsoft.com/office/drawing/2014/main" id="{758ABA93-19C1-4EDE-9F67-4FA275D218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flipV="1">
            <a:off x="10161196" y="279780"/>
            <a:ext cx="1753299" cy="1552286"/>
          </a:xfrm>
          <a:prstGeom prst="rect">
            <a:avLst/>
          </a:prstGeom>
        </p:spPr>
      </p:pic>
      <p:grpSp>
        <p:nvGrpSpPr>
          <p:cNvPr id="4" name="Group 3">
            <a:extLst>
              <a:ext uri="{FF2B5EF4-FFF2-40B4-BE49-F238E27FC236}">
                <a16:creationId xmlns:a16="http://schemas.microsoft.com/office/drawing/2014/main" id="{4B978C9A-9F56-48F0-8B84-A25ADAE76F7D}"/>
              </a:ext>
            </a:extLst>
          </p:cNvPr>
          <p:cNvGrpSpPr/>
          <p:nvPr userDrawn="1"/>
        </p:nvGrpSpPr>
        <p:grpSpPr>
          <a:xfrm>
            <a:off x="3251369" y="510164"/>
            <a:ext cx="849368" cy="1358262"/>
            <a:chOff x="3090285" y="510314"/>
            <a:chExt cx="849368" cy="1358262"/>
          </a:xfrm>
        </p:grpSpPr>
        <p:pic>
          <p:nvPicPr>
            <p:cNvPr id="8" name="Picture 7">
              <a:extLst>
                <a:ext uri="{FF2B5EF4-FFF2-40B4-BE49-F238E27FC236}">
                  <a16:creationId xmlns:a16="http://schemas.microsoft.com/office/drawing/2014/main" id="{D1F4D308-C974-4FA4-95DA-7FA7841E185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13" name="Picture 12">
              <a:extLst>
                <a:ext uri="{FF2B5EF4-FFF2-40B4-BE49-F238E27FC236}">
                  <a16:creationId xmlns:a16="http://schemas.microsoft.com/office/drawing/2014/main" id="{2B0A97CC-E012-4AB8-A8CD-485E0774CD0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15" name="Picture 14">
              <a:extLst>
                <a:ext uri="{FF2B5EF4-FFF2-40B4-BE49-F238E27FC236}">
                  <a16:creationId xmlns:a16="http://schemas.microsoft.com/office/drawing/2014/main" id="{7DB8BB02-3646-4610-B822-E8C25B3EE91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3" name="Group 2">
            <a:extLst>
              <a:ext uri="{FF2B5EF4-FFF2-40B4-BE49-F238E27FC236}">
                <a16:creationId xmlns:a16="http://schemas.microsoft.com/office/drawing/2014/main" id="{B1993C9F-7271-4A8F-8D30-D326999D0E87}"/>
              </a:ext>
            </a:extLst>
          </p:cNvPr>
          <p:cNvGrpSpPr/>
          <p:nvPr userDrawn="1"/>
        </p:nvGrpSpPr>
        <p:grpSpPr>
          <a:xfrm flipH="1">
            <a:off x="7948075" y="495548"/>
            <a:ext cx="849368" cy="1358262"/>
            <a:chOff x="3242685" y="672340"/>
            <a:chExt cx="849368" cy="1358262"/>
          </a:xfrm>
        </p:grpSpPr>
        <p:pic>
          <p:nvPicPr>
            <p:cNvPr id="17" name="Picture 16">
              <a:extLst>
                <a:ext uri="{FF2B5EF4-FFF2-40B4-BE49-F238E27FC236}">
                  <a16:creationId xmlns:a16="http://schemas.microsoft.com/office/drawing/2014/main" id="{85C3A659-0E6A-44BD-8ED2-FC3B396C8FC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22" name="Picture 21">
              <a:extLst>
                <a:ext uri="{FF2B5EF4-FFF2-40B4-BE49-F238E27FC236}">
                  <a16:creationId xmlns:a16="http://schemas.microsoft.com/office/drawing/2014/main" id="{F058EC29-FB76-41C4-BEB5-BA5B4552070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23" name="Picture 22">
              <a:extLst>
                <a:ext uri="{FF2B5EF4-FFF2-40B4-BE49-F238E27FC236}">
                  <a16:creationId xmlns:a16="http://schemas.microsoft.com/office/drawing/2014/main" id="{D1D67136-5C79-48A6-BE4E-E19C47237B8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18825" y="455462"/>
            <a:ext cx="3892002" cy="1661802"/>
          </a:xfrm>
          <a:prstGeom prst="rect">
            <a:avLst/>
          </a:prstGeom>
        </p:spPr>
      </p:pic>
      <p:sp>
        <p:nvSpPr>
          <p:cNvPr id="24" name="Title 1">
            <a:extLst>
              <a:ext uri="{FF2B5EF4-FFF2-40B4-BE49-F238E27FC236}">
                <a16:creationId xmlns:a16="http://schemas.microsoft.com/office/drawing/2014/main" id="{1E4663C1-617C-4F14-8365-83C3052D66EF}"/>
              </a:ext>
            </a:extLst>
          </p:cNvPr>
          <p:cNvSpPr>
            <a:spLocks noGrp="1"/>
          </p:cNvSpPr>
          <p:nvPr>
            <p:ph type="title"/>
          </p:nvPr>
        </p:nvSpPr>
        <p:spPr>
          <a:xfrm>
            <a:off x="4183333" y="599223"/>
            <a:ext cx="3716617" cy="1325563"/>
          </a:xfrm>
        </p:spPr>
        <p:txBody>
          <a:bodyPr>
            <a:noAutofit/>
          </a:bodyPr>
          <a:lstStyle>
            <a:lvl1pPr algn="ctr">
              <a:defRPr sz="3600">
                <a:solidFill>
                  <a:schemeClr val="bg1">
                    <a:lumMod val="95000"/>
                  </a:schemeClr>
                </a:solidFill>
                <a:latin typeface="KG Broken Vessels Sketch" pitchFamily="2" charset="0"/>
              </a:defRPr>
            </a:lvl1pPr>
          </a:lstStyle>
          <a:p>
            <a:r>
              <a:rPr lang="en-US"/>
              <a:t>Click to edit Master title style</a:t>
            </a:r>
          </a:p>
        </p:txBody>
      </p:sp>
      <p:pic>
        <p:nvPicPr>
          <p:cNvPr id="25" name="Picture 24">
            <a:extLst>
              <a:ext uri="{FF2B5EF4-FFF2-40B4-BE49-F238E27FC236}">
                <a16:creationId xmlns:a16="http://schemas.microsoft.com/office/drawing/2014/main" id="{E3FB1A29-1523-4EE9-A76F-03AB312F1C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340159" flipH="1">
            <a:off x="9030106" y="973131"/>
            <a:ext cx="544581" cy="439517"/>
          </a:xfrm>
          <a:prstGeom prst="rect">
            <a:avLst/>
          </a:prstGeom>
        </p:spPr>
      </p:pic>
      <p:pic>
        <p:nvPicPr>
          <p:cNvPr id="26" name="Picture 25">
            <a:extLst>
              <a:ext uri="{FF2B5EF4-FFF2-40B4-BE49-F238E27FC236}">
                <a16:creationId xmlns:a16="http://schemas.microsoft.com/office/drawing/2014/main" id="{4BCD38EE-33DD-4202-8F4E-5ADF3093930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9772403" y="876568"/>
            <a:ext cx="407938" cy="540242"/>
          </a:xfrm>
          <a:prstGeom prst="rect">
            <a:avLst/>
          </a:prstGeom>
        </p:spPr>
      </p:pic>
      <p:pic>
        <p:nvPicPr>
          <p:cNvPr id="27" name="Picture 26">
            <a:extLst>
              <a:ext uri="{FF2B5EF4-FFF2-40B4-BE49-F238E27FC236}">
                <a16:creationId xmlns:a16="http://schemas.microsoft.com/office/drawing/2014/main" id="{C9BBB59F-8CF2-4E13-84B7-7C0BF395164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9952775" flipH="1">
            <a:off x="10366539" y="813402"/>
            <a:ext cx="410360" cy="586776"/>
          </a:xfrm>
          <a:prstGeom prst="rect">
            <a:avLst/>
          </a:prstGeom>
        </p:spPr>
      </p:pic>
    </p:spTree>
    <p:extLst>
      <p:ext uri="{BB962C8B-B14F-4D97-AF65-F5344CB8AC3E}">
        <p14:creationId xmlns:p14="http://schemas.microsoft.com/office/powerpoint/2010/main" val="28080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13475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374743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65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04285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12238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278644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t>2/20/2022</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t>‹#›</a:t>
            </a:fld>
            <a:endParaRPr lang="en-US"/>
          </a:p>
        </p:txBody>
      </p:sp>
    </p:spTree>
    <p:extLst>
      <p:ext uri="{BB962C8B-B14F-4D97-AF65-F5344CB8AC3E}">
        <p14:creationId xmlns:p14="http://schemas.microsoft.com/office/powerpoint/2010/main" val="43677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3E30-9415-4B8D-8EB1-7E9847632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40C02-39CB-43E4-8CC8-D1106B5F3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303CA8A-FAC9-46CD-9EA5-277FE4DC8C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5" name="TextBox 3">
            <a:extLst>
              <a:ext uri="{FF2B5EF4-FFF2-40B4-BE49-F238E27FC236}">
                <a16:creationId xmlns:a16="http://schemas.microsoft.com/office/drawing/2014/main" id="{D934CCEB-BF8A-47E5-9AEF-A2C5AD3CF3C3}"/>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8"/>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F629AC1-F83F-4396-A2E6-B15EE92DB19D}"/>
              </a:ext>
            </a:extLst>
          </p:cNvPr>
          <p:cNvSpPr txBox="1">
            <a:spLocks/>
          </p:cNvSpPr>
          <p:nvPr userDrawn="1"/>
        </p:nvSpPr>
        <p:spPr>
          <a:xfrm>
            <a:off x="-484517" y="-4222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D6C0A3"/>
                </a:solidFill>
                <a:latin typeface="#9Slide07 HoneyCream" pitchFamily="2" charset="0"/>
              </a:rPr>
              <a:t>Măng Non</a:t>
            </a:r>
            <a:endParaRPr lang="en-US" sz="1800" b="0" dirty="0">
              <a:solidFill>
                <a:srgbClr val="D6C0A3"/>
              </a:solidFill>
              <a:latin typeface="#9Slide07 HoneyCream" pitchFamily="2" charset="0"/>
            </a:endParaRPr>
          </a:p>
        </p:txBody>
      </p:sp>
      <p:sp>
        <p:nvSpPr>
          <p:cNvPr id="7" name="Title 1">
            <a:extLst>
              <a:ext uri="{FF2B5EF4-FFF2-40B4-BE49-F238E27FC236}">
                <a16:creationId xmlns:a16="http://schemas.microsoft.com/office/drawing/2014/main" id="{32B42A9D-7A23-4309-BE73-E1995C804AE9}"/>
              </a:ext>
            </a:extLst>
          </p:cNvPr>
          <p:cNvSpPr txBox="1">
            <a:spLocks/>
          </p:cNvSpPr>
          <p:nvPr userDrawn="1"/>
        </p:nvSpPr>
        <p:spPr>
          <a:xfrm>
            <a:off x="-136510" y="-68449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blipFill dpi="0" rotWithShape="1">
                  <a:blip r:embed="rId19">
                    <a:extLst>
                      <a:ext uri="{28A0092B-C50C-407E-A947-70E740481C1C}">
                        <a14:useLocalDpi xmlns:a14="http://schemas.microsoft.com/office/drawing/2010/main" val="0"/>
                      </a:ext>
                    </a:extLst>
                  </a:blip>
                  <a:srcRect/>
                  <a:stretch>
                    <a:fillRect/>
                  </a:stretch>
                </a:blipFill>
                <a:latin typeface="#9Slide05 SVNEgregio Script" panose="02000500000000000000" pitchFamily="2" charset="0"/>
              </a:rPr>
              <a:t>By: Diệu Hiền</a:t>
            </a:r>
          </a:p>
        </p:txBody>
      </p:sp>
      <p:sp>
        <p:nvSpPr>
          <p:cNvPr id="8" name="Title 1">
            <a:extLst>
              <a:ext uri="{FF2B5EF4-FFF2-40B4-BE49-F238E27FC236}">
                <a16:creationId xmlns:a16="http://schemas.microsoft.com/office/drawing/2014/main" id="{C7AA8518-3AC0-4573-B144-FED32A1CA435}"/>
              </a:ext>
            </a:extLst>
          </p:cNvPr>
          <p:cNvSpPr txBox="1">
            <a:spLocks/>
          </p:cNvSpPr>
          <p:nvPr userDrawn="1"/>
        </p:nvSpPr>
        <p:spPr>
          <a:xfrm rot="16200000">
            <a:off x="10894420" y="311828"/>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solidFill>
                  <a:srgbClr val="C87664"/>
                </a:solidFill>
                <a:latin typeface="#9Slide05 SVNEgregio Script" panose="02000500000000000000" pitchFamily="2" charset="0"/>
              </a:rPr>
              <a:t>Diệu </a:t>
            </a:r>
            <a:r>
              <a:rPr lang="en-US" sz="1400" dirty="0">
                <a:solidFill>
                  <a:srgbClr val="C87664"/>
                </a:solidFill>
                <a:latin typeface="#9Slide05 SVNEgregio Script" panose="02000500000000000000" pitchFamily="2" charset="0"/>
              </a:rPr>
              <a:t>Hiền</a:t>
            </a:r>
          </a:p>
        </p:txBody>
      </p:sp>
    </p:spTree>
    <p:extLst>
      <p:ext uri="{BB962C8B-B14F-4D97-AF65-F5344CB8AC3E}">
        <p14:creationId xmlns:p14="http://schemas.microsoft.com/office/powerpoint/2010/main" val="320783766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1" r:id="rId4"/>
    <p:sldLayoutId id="2147483663" r:id="rId5"/>
    <p:sldLayoutId id="2147483662" r:id="rId6"/>
    <p:sldLayoutId id="2147483660" r:id="rId7"/>
    <p:sldLayoutId id="2147483651" r:id="rId8"/>
    <p:sldLayoutId id="2147483652" r:id="rId9"/>
    <p:sldLayoutId id="2147483653" r:id="rId10"/>
    <p:sldLayoutId id="2147483654"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png"/><Relationship Id="rId14"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sp>
        <p:nvSpPr>
          <p:cNvPr id="3" name="Subtitle 2">
            <a:extLst>
              <a:ext uri="{FF2B5EF4-FFF2-40B4-BE49-F238E27FC236}">
                <a16:creationId xmlns:a16="http://schemas.microsoft.com/office/drawing/2014/main" id="{E4CF428F-12F3-4F1C-8155-03240DAF6B51}"/>
              </a:ext>
            </a:extLst>
          </p:cNvPr>
          <p:cNvSpPr>
            <a:spLocks noGrp="1"/>
          </p:cNvSpPr>
          <p:nvPr>
            <p:ph type="subTitle" idx="1"/>
          </p:nvPr>
        </p:nvSpPr>
        <p:spPr>
          <a:xfrm>
            <a:off x="-221554" y="2509937"/>
            <a:ext cx="7561891" cy="548617"/>
          </a:xfrm>
        </p:spPr>
        <p:txBody>
          <a:bodyPr>
            <a:noAutofit/>
          </a:bodyPr>
          <a:lstStyle/>
          <a:p>
            <a:r>
              <a:rPr lang="en-US" sz="4400" b="1" spc="30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NÓNG</a:t>
            </a:r>
            <a:r>
              <a:rPr lang="en-US" sz="4400" b="1" spc="300">
                <a:solidFill>
                  <a:srgbClr val="70391B"/>
                </a:solidFill>
                <a:effectLst>
                  <a:outerShdw blurRad="38100" dist="38100" dir="2700000" algn="tl">
                    <a:srgbClr val="000000">
                      <a:alpha val="43137"/>
                    </a:srgbClr>
                  </a:outerShdw>
                </a:effectLst>
                <a:latin typeface="#9Slide07 SVNZero" panose="02040603050506020204" pitchFamily="18" charset="0"/>
              </a:rPr>
              <a:t> – </a:t>
            </a:r>
            <a:r>
              <a:rPr lang="en-US" sz="4400" b="1" spc="30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38100" dist="38100" dir="2700000" algn="tl">
                    <a:srgbClr val="000000">
                      <a:alpha val="43137"/>
                    </a:srgbClr>
                  </a:outerShdw>
                </a:effectLst>
                <a:latin typeface="#9Slide07 SVNZero" panose="02040603050506020204" pitchFamily="18" charset="0"/>
              </a:rPr>
              <a:t>LẠNH</a:t>
            </a:r>
          </a:p>
        </p:txBody>
      </p:sp>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2" name="TextBox 91">
            <a:extLst>
              <a:ext uri="{FF2B5EF4-FFF2-40B4-BE49-F238E27FC236}">
                <a16:creationId xmlns:a16="http://schemas.microsoft.com/office/drawing/2014/main" id="{6F087353-A1C8-42C5-B18D-D0ABB4D37D75}"/>
              </a:ext>
            </a:extLst>
          </p:cNvPr>
          <p:cNvSpPr txBox="1"/>
          <p:nvPr/>
        </p:nvSpPr>
        <p:spPr>
          <a:xfrm>
            <a:off x="-758807" y="1756790"/>
            <a:ext cx="5153018" cy="735747"/>
          </a:xfrm>
          <a:prstGeom prst="ellipse">
            <a:avLst/>
          </a:prstGeom>
          <a:noFill/>
        </p:spPr>
        <p:txBody>
          <a:bodyPr wrap="square">
            <a:spAutoFit/>
            <a:scene3d>
              <a:camera prst="orthographicFront"/>
              <a:lightRig rig="threePt" dir="t"/>
            </a:scene3d>
            <a:sp3d extrusionH="57150">
              <a:bevelT w="57150" h="38100" prst="artDeco"/>
            </a:sp3d>
          </a:bodyPr>
          <a:lstStyle/>
          <a:p>
            <a:pPr algn="ctr"/>
            <a:r>
              <a:rPr kumimoji="0" lang="en-US" sz="2800" b="1" i="0" u="none" strike="noStrike" kern="1200" cap="none" spc="0" normalizeH="0" baseline="0" noProof="0">
                <a:solidFill>
                  <a:srgbClr val="002060"/>
                </a:solidFill>
                <a:effectLst>
                  <a:glow rad="63500">
                    <a:schemeClr val="accent5">
                      <a:satMod val="175000"/>
                      <a:alpha val="40000"/>
                    </a:schemeClr>
                  </a:glow>
                  <a:outerShdw blurRad="38100" dist="38100" dir="2700000" algn="tl">
                    <a:srgbClr val="000000">
                      <a:alpha val="43137"/>
                    </a:srgbClr>
                  </a:outerShdw>
                </a:effectLst>
                <a:uLnTx/>
                <a:uFillTx/>
                <a:latin typeface="UVF Mussica Swash" panose="04000000000000000000" pitchFamily="82" charset="0"/>
              </a:rPr>
              <a:t>KHOA HỌC</a:t>
            </a:r>
            <a:endParaRPr lang="en-US" sz="2800" b="1">
              <a:solidFill>
                <a:srgbClr val="002060"/>
              </a:solidFill>
              <a:effectLst>
                <a:glow rad="63500">
                  <a:schemeClr val="accent5">
                    <a:satMod val="175000"/>
                    <a:alpha val="40000"/>
                  </a:schemeClr>
                </a:glow>
                <a:outerShdw blurRad="38100" dist="38100" dir="2700000" algn="tl">
                  <a:srgbClr val="000000">
                    <a:alpha val="43137"/>
                  </a:srgbClr>
                </a:outerShdw>
              </a:effectLst>
              <a:latin typeface="UVF Mussica Swash" panose="04000000000000000000" pitchFamily="82" charset="0"/>
            </a:endParaRPr>
          </a:p>
        </p:txBody>
      </p:sp>
      <p:sp>
        <p:nvSpPr>
          <p:cNvPr id="94" name="TextBox 93">
            <a:extLst>
              <a:ext uri="{FF2B5EF4-FFF2-40B4-BE49-F238E27FC236}">
                <a16:creationId xmlns:a16="http://schemas.microsoft.com/office/drawing/2014/main" id="{F15372FD-7C67-4F5E-B05A-8EF3670476FD}"/>
              </a:ext>
            </a:extLst>
          </p:cNvPr>
          <p:cNvSpPr txBox="1"/>
          <p:nvPr/>
        </p:nvSpPr>
        <p:spPr>
          <a:xfrm>
            <a:off x="626022" y="2486857"/>
            <a:ext cx="2067375" cy="1569660"/>
          </a:xfrm>
          <a:prstGeom prst="rect">
            <a:avLst/>
          </a:prstGeom>
          <a:noFill/>
        </p:spPr>
        <p:txBody>
          <a:bodyPr wrap="square">
            <a:spAutoFit/>
          </a:bodyPr>
          <a:lstStyle/>
          <a:p>
            <a:r>
              <a:rPr kumimoji="0" lang="en-US" sz="9600" b="1" i="0" u="none" strike="noStrike" kern="1200" cap="none" spc="300" normalizeH="0" baseline="0" noProof="0">
                <a:ln>
                  <a:noFill/>
                </a:ln>
                <a:solidFill>
                  <a:srgbClr val="EDE0D4"/>
                </a:solidFill>
                <a:effectLst>
                  <a:outerShdw blurRad="38100" dist="38100" dir="2700000" algn="tl">
                    <a:srgbClr val="000000">
                      <a:alpha val="43137"/>
                    </a:srgbClr>
                  </a:outerShdw>
                </a:effectLst>
                <a:uLnTx/>
                <a:uFillTx/>
                <a:latin typeface="UVF Mussica Swash" panose="04000000000000000000" pitchFamily="82" charset="0"/>
                <a:ea typeface="+mn-ea"/>
                <a:cs typeface="+mn-cs"/>
              </a:rPr>
              <a:t>&amp;</a:t>
            </a:r>
            <a:endParaRPr lang="en-US" sz="9600">
              <a:solidFill>
                <a:srgbClr val="EDE0D4"/>
              </a:solidFill>
            </a:endParaRPr>
          </a:p>
        </p:txBody>
      </p:sp>
      <p:sp>
        <p:nvSpPr>
          <p:cNvPr id="98" name="Title 1">
            <a:extLst>
              <a:ext uri="{FF2B5EF4-FFF2-40B4-BE49-F238E27FC236}">
                <a16:creationId xmlns:a16="http://schemas.microsoft.com/office/drawing/2014/main" id="{14F74F37-2CD2-40B1-B94A-841C0E75CC71}"/>
              </a:ext>
            </a:extLst>
          </p:cNvPr>
          <p:cNvSpPr txBox="1">
            <a:spLocks/>
          </p:cNvSpPr>
          <p:nvPr/>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sp>
        <p:nvSpPr>
          <p:cNvPr id="96" name="TextBox 95">
            <a:extLst>
              <a:ext uri="{FF2B5EF4-FFF2-40B4-BE49-F238E27FC236}">
                <a16:creationId xmlns:a16="http://schemas.microsoft.com/office/drawing/2014/main" id="{41C566FE-50BC-4738-AB04-14672B15158B}"/>
              </a:ext>
            </a:extLst>
          </p:cNvPr>
          <p:cNvSpPr txBox="1"/>
          <p:nvPr/>
        </p:nvSpPr>
        <p:spPr>
          <a:xfrm>
            <a:off x="41792" y="3093354"/>
            <a:ext cx="7035198" cy="1298112"/>
          </a:xfrm>
          <a:prstGeom prst="rect">
            <a:avLst/>
          </a:prstGeom>
          <a:noFill/>
          <a:effectLst>
            <a:glow rad="63500">
              <a:schemeClr val="accent4">
                <a:satMod val="175000"/>
                <a:alpha val="40000"/>
              </a:schemeClr>
            </a:glow>
          </a:effectLst>
        </p:spPr>
        <p:txBody>
          <a:bodyPr wrap="square">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200" b="1" i="0" u="none" strike="noStrike" kern="1200" cap="none" spc="300" normalizeH="0" baseline="0" noProof="0">
                <a:ln>
                  <a:noFill/>
                </a:ln>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effectLst>
                  <a:glow rad="63500">
                    <a:schemeClr val="accent2">
                      <a:satMod val="175000"/>
                      <a:alpha val="40000"/>
                    </a:schemeClr>
                  </a:glow>
                  <a:outerShdw blurRad="38100" dist="38100" dir="2700000" algn="tl">
                    <a:srgbClr val="000000">
                      <a:alpha val="43137"/>
                    </a:srgbClr>
                  </a:outerShdw>
                </a:effectLst>
                <a:uLnTx/>
                <a:uFillTx/>
                <a:latin typeface="#9Slide05 SVNKitten" pitchFamily="2" charset="0"/>
                <a:ea typeface="+mn-ea"/>
                <a:cs typeface="+mn-cs"/>
              </a:rPr>
              <a:t>Nhiệt độ</a:t>
            </a:r>
            <a:endParaRPr kumimoji="0" lang="en-US" sz="8200" b="1" i="0" u="none" strike="noStrike" kern="1200" cap="none" spc="300" normalizeH="0" baseline="0" noProof="0" dirty="0">
              <a:ln>
                <a:noFill/>
              </a:ln>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effectLst>
                <a:glow rad="63500">
                  <a:schemeClr val="accent2">
                    <a:satMod val="175000"/>
                    <a:alpha val="40000"/>
                  </a:schemeClr>
                </a:glow>
                <a:outerShdw blurRad="38100" dist="38100" dir="2700000" algn="tl">
                  <a:srgbClr val="000000">
                    <a:alpha val="43137"/>
                  </a:srgbClr>
                </a:outerShdw>
              </a:effectLst>
              <a:uLnTx/>
              <a:uFillTx/>
              <a:latin typeface="#9Slide05 SVNKitten" pitchFamily="2" charset="0"/>
              <a:ea typeface="+mn-ea"/>
              <a:cs typeface="+mn-cs"/>
            </a:endParaRPr>
          </a:p>
        </p:txBody>
      </p:sp>
      <p:pic>
        <p:nvPicPr>
          <p:cNvPr id="8" name="Picture 7">
            <a:extLst>
              <a:ext uri="{FF2B5EF4-FFF2-40B4-BE49-F238E27FC236}">
                <a16:creationId xmlns:a16="http://schemas.microsoft.com/office/drawing/2014/main" id="{B9673379-815E-4F2B-8735-EC1F69DC5C6F}"/>
              </a:ext>
            </a:extLst>
          </p:cNvPr>
          <p:cNvPicPr>
            <a:picLocks noChangeAspect="1"/>
          </p:cNvPicPr>
          <p:nvPr/>
        </p:nvPicPr>
        <p:blipFill>
          <a:blip r:embed="rId14"/>
          <a:stretch>
            <a:fillRect/>
          </a:stretch>
        </p:blipFill>
        <p:spPr>
          <a:xfrm>
            <a:off x="5615171" y="2656547"/>
            <a:ext cx="3090940" cy="2438611"/>
          </a:xfrm>
          <a:prstGeom prst="rect">
            <a:avLst/>
          </a:prstGeom>
        </p:spPr>
      </p:pic>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10637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outHorizontal)">
                                      <p:cBhvr>
                                        <p:cTn id="7" dur="500"/>
                                        <p:tgtEl>
                                          <p:spTgt spid="94"/>
                                        </p:tgtEl>
                                      </p:cBhvr>
                                    </p:animEffect>
                                  </p:childTnLst>
                                </p:cTn>
                              </p:par>
                            </p:childTnLst>
                          </p:cTn>
                        </p:par>
                        <p:par>
                          <p:cTn id="8" fill="hold">
                            <p:stCondLst>
                              <p:cond delay="500"/>
                            </p:stCondLst>
                            <p:childTnLst>
                              <p:par>
                                <p:cTn id="9" presetID="37" presetClass="entr" presetSubtype="0" fill="hold" grpId="1"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1000"/>
                                        <p:tgtEl>
                                          <p:spTgt spid="96"/>
                                        </p:tgtEl>
                                      </p:cBhvr>
                                    </p:animEffect>
                                    <p:anim calcmode="lin" valueType="num">
                                      <p:cBhvr>
                                        <p:cTn id="12" dur="1000" fill="hold"/>
                                        <p:tgtEl>
                                          <p:spTgt spid="96"/>
                                        </p:tgtEl>
                                        <p:attrNameLst>
                                          <p:attrName>ppt_x</p:attrName>
                                        </p:attrNameLst>
                                      </p:cBhvr>
                                      <p:tavLst>
                                        <p:tav tm="0">
                                          <p:val>
                                            <p:strVal val="#ppt_x"/>
                                          </p:val>
                                        </p:tav>
                                        <p:tav tm="100000">
                                          <p:val>
                                            <p:strVal val="#ppt_x"/>
                                          </p:val>
                                        </p:tav>
                                      </p:tavLst>
                                    </p:anim>
                                    <p:anim calcmode="lin" valueType="num">
                                      <p:cBhvr>
                                        <p:cTn id="13" dur="900" decel="100000" fill="hold"/>
                                        <p:tgtEl>
                                          <p:spTgt spid="9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p:nvPr>
        </p:nvSpPr>
        <p:spPr>
          <a:xfrm>
            <a:off x="4344370" y="518274"/>
            <a:ext cx="3716617" cy="1325563"/>
          </a:xfrm>
        </p:spPr>
        <p:txBody>
          <a:bodyPr/>
          <a:lstStyle/>
          <a:p>
            <a:r>
              <a:rPr lang="en-US" sz="5400">
                <a:latin typeface="#9Slide04 Goku Stencil" pitchFamily="2" charset="0"/>
              </a:rPr>
              <a:t>Thí nghiệm</a:t>
            </a:r>
          </a:p>
        </p:txBody>
      </p:sp>
      <p:pic>
        <p:nvPicPr>
          <p:cNvPr id="3" name="Picture 9" descr="kien7">
            <a:extLst>
              <a:ext uri="{FF2B5EF4-FFF2-40B4-BE49-F238E27FC236}">
                <a16:creationId xmlns:a16="http://schemas.microsoft.com/office/drawing/2014/main" id="{785F80FF-4859-4A33-A95D-108A9ADEADA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652" r="1826" b="5391"/>
          <a:stretch/>
        </p:blipFill>
        <p:spPr bwMode="auto">
          <a:xfrm>
            <a:off x="1866899" y="4267086"/>
            <a:ext cx="8458200" cy="2072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D0F84C8-B5B9-4FEA-AC5F-892CBEB5C135}"/>
              </a:ext>
            </a:extLst>
          </p:cNvPr>
          <p:cNvGrpSpPr/>
          <p:nvPr/>
        </p:nvGrpSpPr>
        <p:grpSpPr>
          <a:xfrm>
            <a:off x="2648379" y="6001016"/>
            <a:ext cx="662151" cy="718130"/>
            <a:chOff x="2821683" y="3258914"/>
            <a:chExt cx="662151" cy="718130"/>
          </a:xfrm>
        </p:grpSpPr>
        <p:grpSp>
          <p:nvGrpSpPr>
            <p:cNvPr id="5" name="Group 4">
              <a:extLst>
                <a:ext uri="{FF2B5EF4-FFF2-40B4-BE49-F238E27FC236}">
                  <a16:creationId xmlns:a16="http://schemas.microsoft.com/office/drawing/2014/main" id="{0F3024AA-4E93-4F35-863B-037F51D764C4}"/>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7" name="Oval 6">
                <a:extLst>
                  <a:ext uri="{FF2B5EF4-FFF2-40B4-BE49-F238E27FC236}">
                    <a16:creationId xmlns:a16="http://schemas.microsoft.com/office/drawing/2014/main" id="{B4E9B66B-F5D6-4F50-9678-235D8837F7E2}"/>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A2CF646-74FD-4B95-99C6-E0C696EBB01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FE2140-2E2E-4BE5-87C9-ACEF697A978D}"/>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6439685-32B9-4828-87BA-27A37A9F2A8A}"/>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10" name="Group 9">
            <a:extLst>
              <a:ext uri="{FF2B5EF4-FFF2-40B4-BE49-F238E27FC236}">
                <a16:creationId xmlns:a16="http://schemas.microsoft.com/office/drawing/2014/main" id="{AA77CFCC-1B69-4F01-8D34-7B6087FC5D01}"/>
              </a:ext>
            </a:extLst>
          </p:cNvPr>
          <p:cNvGrpSpPr/>
          <p:nvPr/>
        </p:nvGrpSpPr>
        <p:grpSpPr>
          <a:xfrm>
            <a:off x="4763439" y="6031921"/>
            <a:ext cx="662151" cy="718130"/>
            <a:chOff x="5078966" y="3261330"/>
            <a:chExt cx="662151" cy="718130"/>
          </a:xfrm>
        </p:grpSpPr>
        <p:grpSp>
          <p:nvGrpSpPr>
            <p:cNvPr id="11" name="Group 10">
              <a:extLst>
                <a:ext uri="{FF2B5EF4-FFF2-40B4-BE49-F238E27FC236}">
                  <a16:creationId xmlns:a16="http://schemas.microsoft.com/office/drawing/2014/main" id="{01DA0D4D-CD96-4C2E-9FC7-A52359E03498}"/>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13" name="Oval 12">
                <a:extLst>
                  <a:ext uri="{FF2B5EF4-FFF2-40B4-BE49-F238E27FC236}">
                    <a16:creationId xmlns:a16="http://schemas.microsoft.com/office/drawing/2014/main" id="{C08F804D-4E8D-4D52-8EE9-DFB6C39A1DB7}"/>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CBFD9C4-0293-4168-8FCB-65A2B65A5F5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86937B-3174-4D73-87ED-409CE51418F7}"/>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6E6D326A-A119-474B-A629-0E47E0BB9B33}"/>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16" name="Group 15">
            <a:extLst>
              <a:ext uri="{FF2B5EF4-FFF2-40B4-BE49-F238E27FC236}">
                <a16:creationId xmlns:a16="http://schemas.microsoft.com/office/drawing/2014/main" id="{1B926ED7-0295-4131-807F-5EF7FA5B219E}"/>
              </a:ext>
            </a:extLst>
          </p:cNvPr>
          <p:cNvGrpSpPr/>
          <p:nvPr/>
        </p:nvGrpSpPr>
        <p:grpSpPr>
          <a:xfrm>
            <a:off x="6878499" y="5995947"/>
            <a:ext cx="662151" cy="718130"/>
            <a:chOff x="7103925" y="3247701"/>
            <a:chExt cx="662151" cy="718130"/>
          </a:xfrm>
        </p:grpSpPr>
        <p:grpSp>
          <p:nvGrpSpPr>
            <p:cNvPr id="17" name="Group 16">
              <a:extLst>
                <a:ext uri="{FF2B5EF4-FFF2-40B4-BE49-F238E27FC236}">
                  <a16:creationId xmlns:a16="http://schemas.microsoft.com/office/drawing/2014/main" id="{2D6EB314-10BF-4DE5-9305-767FB3772BF4}"/>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19" name="Oval 18">
                <a:extLst>
                  <a:ext uri="{FF2B5EF4-FFF2-40B4-BE49-F238E27FC236}">
                    <a16:creationId xmlns:a16="http://schemas.microsoft.com/office/drawing/2014/main" id="{74511FF5-FF23-4EE0-8092-DE4CEC397E44}"/>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921595E-D726-4C48-8DBE-F05DC7F8F5E8}"/>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6D5633-7AD0-45BD-84C4-E71779E9C70F}"/>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7B0B7D45-225B-4093-BCBE-4BB9898C5F4E}"/>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22" name="Group 21">
            <a:extLst>
              <a:ext uri="{FF2B5EF4-FFF2-40B4-BE49-F238E27FC236}">
                <a16:creationId xmlns:a16="http://schemas.microsoft.com/office/drawing/2014/main" id="{026A4CCA-B429-456C-A03A-E98D5EBC253F}"/>
              </a:ext>
            </a:extLst>
          </p:cNvPr>
          <p:cNvGrpSpPr/>
          <p:nvPr/>
        </p:nvGrpSpPr>
        <p:grpSpPr>
          <a:xfrm>
            <a:off x="8993559" y="6031921"/>
            <a:ext cx="662151" cy="718130"/>
            <a:chOff x="10276079" y="3089855"/>
            <a:chExt cx="662151" cy="718130"/>
          </a:xfrm>
        </p:grpSpPr>
        <p:grpSp>
          <p:nvGrpSpPr>
            <p:cNvPr id="23" name="Group 22">
              <a:extLst>
                <a:ext uri="{FF2B5EF4-FFF2-40B4-BE49-F238E27FC236}">
                  <a16:creationId xmlns:a16="http://schemas.microsoft.com/office/drawing/2014/main" id="{6EC08DF0-B24E-4E1C-ACDE-86EA26926927}"/>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5" name="Oval 24">
                <a:extLst>
                  <a:ext uri="{FF2B5EF4-FFF2-40B4-BE49-F238E27FC236}">
                    <a16:creationId xmlns:a16="http://schemas.microsoft.com/office/drawing/2014/main" id="{1DF873C6-4752-4731-B4F5-0121B5480F9F}"/>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B041D1F-E916-4CDE-BEB4-BB1EFADF2C8F}"/>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8AFE1D1-6988-4D2F-A2F6-04AE7207F0E7}"/>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1B04FA19-91CD-48A1-B72A-000834B5EA0F}"/>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sp>
        <p:nvSpPr>
          <p:cNvPr id="30" name="TextBox 29">
            <a:extLst>
              <a:ext uri="{FF2B5EF4-FFF2-40B4-BE49-F238E27FC236}">
                <a16:creationId xmlns:a16="http://schemas.microsoft.com/office/drawing/2014/main" id="{1E4DAEF7-0719-441B-90BB-1E98F613DD7F}"/>
              </a:ext>
            </a:extLst>
          </p:cNvPr>
          <p:cNvSpPr txBox="1"/>
          <p:nvPr/>
        </p:nvSpPr>
        <p:spPr>
          <a:xfrm>
            <a:off x="411478" y="2147520"/>
            <a:ext cx="11582400" cy="1815882"/>
          </a:xfrm>
          <a:prstGeom prst="rect">
            <a:avLst/>
          </a:prstGeom>
          <a:noFill/>
        </p:spPr>
        <p:txBody>
          <a:bodyPr wrap="square">
            <a:spAutoFit/>
          </a:bodyPr>
          <a:lstStyle/>
          <a:p>
            <a:pPr algn="just"/>
            <a:r>
              <a:rPr lang="en-US" altLang="vi-VN" sz="2800" b="1">
                <a:solidFill>
                  <a:schemeClr val="bg1"/>
                </a:solidFill>
                <a:latin typeface="UVF TypoSlabserif" panose="02000403050000020004" pitchFamily="2" charset="0"/>
                <a:ea typeface="UVF Typewriterhand" panose="02000603000000000000" pitchFamily="2" charset="0"/>
              </a:rPr>
              <a:t>Nước trong 4 khay ban đầu như nhau. Đổ một ít nước sôi vào khay số 1 và cho vài viên đá lạnh vào khay số 4. Nhúng tay vào khay 1, 4 rồi sau đó chuyền tay ngay vào khay 2, 3. Hai khay 2, 3 lúc này nhiệt độ như nhau, nhưng chúng ta có cảm thấy còn đúng như vậy không?</a:t>
            </a:r>
          </a:p>
        </p:txBody>
      </p:sp>
    </p:spTree>
    <p:extLst>
      <p:ext uri="{BB962C8B-B14F-4D97-AF65-F5344CB8AC3E}">
        <p14:creationId xmlns:p14="http://schemas.microsoft.com/office/powerpoint/2010/main" val="18154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1CEB-2FA5-44F9-87EE-6ED691F601AA}"/>
              </a:ext>
            </a:extLst>
          </p:cNvPr>
          <p:cNvSpPr>
            <a:spLocks noGrp="1"/>
          </p:cNvSpPr>
          <p:nvPr>
            <p:ph type="title"/>
          </p:nvPr>
        </p:nvSpPr>
        <p:spPr>
          <a:xfrm>
            <a:off x="835451" y="170734"/>
            <a:ext cx="8469109" cy="960323"/>
          </a:xfrm>
        </p:spPr>
        <p:txBody>
          <a:bodyPr/>
          <a:lstStyle/>
          <a:p>
            <a:r>
              <a:rPr lang="en-US">
                <a:solidFill>
                  <a:schemeClr val="bg1"/>
                </a:solidFill>
                <a:latin typeface="SVN-Transformer" pitchFamily="2" charset="0"/>
              </a:rPr>
              <a:t>Kết luận</a:t>
            </a:r>
            <a:endParaRPr lang="en-US" dirty="0">
              <a:solidFill>
                <a:schemeClr val="bg1"/>
              </a:solidFill>
              <a:latin typeface="SVN-Transformer" pitchFamily="2" charset="0"/>
            </a:endParaRPr>
          </a:p>
        </p:txBody>
      </p:sp>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17" name="Text Box 2">
            <a:extLst>
              <a:ext uri="{FF2B5EF4-FFF2-40B4-BE49-F238E27FC236}">
                <a16:creationId xmlns:a16="http://schemas.microsoft.com/office/drawing/2014/main" id="{9636F1A8-6EF8-473C-9B5B-7B3579E16BA2}"/>
              </a:ext>
            </a:extLst>
          </p:cNvPr>
          <p:cNvSpPr txBox="1">
            <a:spLocks noChangeArrowheads="1"/>
          </p:cNvSpPr>
          <p:nvPr/>
        </p:nvSpPr>
        <p:spPr bwMode="auto">
          <a:xfrm>
            <a:off x="594812" y="2172784"/>
            <a:ext cx="8950386" cy="1231106"/>
          </a:xfrm>
          <a:prstGeom prst="rect">
            <a:avLst/>
          </a:prstGeom>
          <a:noFill/>
          <a:ln w="9525">
            <a:noFill/>
            <a:miter lim="800000"/>
            <a:headEnd/>
            <a:tailEnd/>
          </a:ln>
        </p:spPr>
        <p:txBody>
          <a:bodyPr wrap="square">
            <a:spAutoFit/>
          </a:bodyPr>
          <a:lstStyle/>
          <a:p>
            <a:pPr marL="342900" indent="-342900" algn="just">
              <a:spcBef>
                <a:spcPct val="50000"/>
              </a:spcBef>
            </a:pPr>
            <a:r>
              <a:rPr lang="en-US" sz="2400" b="1" dirty="0">
                <a:solidFill>
                  <a:schemeClr val="bg1"/>
                </a:solidFill>
                <a:latin typeface="UVF TypoSlabserif" panose="02000403050000020004" pitchFamily="2" charset="0"/>
                <a:cs typeface="Times New Roman" pitchFamily="18" charset="0"/>
                <a:sym typeface="Webdings" pitchFamily="18" charset="2"/>
              </a:rPr>
              <a: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Tay</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rút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từ</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A </a:t>
            </a:r>
            <a:r>
              <a:rPr lang="en-US" sz="2400" b="1" dirty="0" err="1">
                <a:solidFill>
                  <a:schemeClr val="bg1"/>
                </a:solidFill>
                <a:latin typeface="UVF TypoSlabserif" panose="02000403050000020004" pitchFamily="2" charset="0"/>
                <a:cs typeface="Times New Roman" pitchFamily="18" charset="0"/>
              </a:rPr>
              <a:t>cho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vào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B </a:t>
            </a:r>
            <a:r>
              <a:rPr lang="en-US" sz="2400" b="1" dirty="0" err="1">
                <a:solidFill>
                  <a:schemeClr val="bg1"/>
                </a:solidFill>
                <a:latin typeface="UVF TypoSlabserif" panose="02000403050000020004" pitchFamily="2" charset="0"/>
                <a:cs typeface="Times New Roman" pitchFamily="18" charset="0"/>
              </a:rPr>
              <a:t>có</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cảm</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giác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lạnh</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còn</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tay</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rút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từ</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D </a:t>
            </a:r>
            <a:r>
              <a:rPr lang="en-US" sz="2400" b="1" dirty="0" err="1">
                <a:solidFill>
                  <a:schemeClr val="bg1"/>
                </a:solidFill>
                <a:latin typeface="UVF TypoSlabserif" panose="02000403050000020004" pitchFamily="2" charset="0"/>
                <a:cs typeface="Times New Roman" pitchFamily="18" charset="0"/>
              </a:rPr>
              <a:t>cho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vào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C </a:t>
            </a:r>
            <a:r>
              <a:rPr lang="en-US" sz="2400" b="1" dirty="0" err="1">
                <a:solidFill>
                  <a:schemeClr val="bg1"/>
                </a:solidFill>
                <a:latin typeface="UVF TypoSlabserif" panose="02000403050000020004" pitchFamily="2" charset="0"/>
                <a:cs typeface="Times New Roman" pitchFamily="18" charset="0"/>
              </a:rPr>
              <a:t>có</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cảm</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giác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ấm</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hơn</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dù</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nước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trong</a:t>
            </a:r>
            <a:r>
              <a:rPr lang="en-US" sz="2400" b="1" dirty="0">
                <a:solidFill>
                  <a:schemeClr val="bg1"/>
                </a:solidFill>
                <a:latin typeface="UVF TypoSlabserif" panose="02000403050000020004" pitchFamily="2" charset="0"/>
                <a:cs typeface="Times New Roman" pitchFamily="18" charset="0"/>
              </a:rPr>
              <a:t> 2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B, C </a:t>
            </a:r>
            <a:r>
              <a:rPr lang="en-US" sz="2400" b="1" dirty="0" err="1">
                <a:solidFill>
                  <a:schemeClr val="bg1"/>
                </a:solidFill>
                <a:latin typeface="UVF TypoSlabserif" panose="02000403050000020004" pitchFamily="2" charset="0"/>
                <a:cs typeface="Times New Roman" pitchFamily="18" charset="0"/>
              </a:rPr>
              <a:t>có</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nhiệt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độ</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như</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nhau</a:t>
            </a:r>
            <a:r>
              <a:rPr lang="en-US" sz="2600" b="1" dirty="0">
                <a:solidFill>
                  <a:schemeClr val="bg1"/>
                </a:solidFill>
                <a:latin typeface="UVF TypoSlabserif" panose="02000403050000020004" pitchFamily="2" charset="0"/>
                <a:cs typeface="Times New Roman" pitchFamily="18" charset="0"/>
              </a:rPr>
              <a:t>.</a:t>
            </a:r>
          </a:p>
        </p:txBody>
      </p:sp>
      <p:sp>
        <p:nvSpPr>
          <p:cNvPr id="18" name="Text Box 3">
            <a:extLst>
              <a:ext uri="{FF2B5EF4-FFF2-40B4-BE49-F238E27FC236}">
                <a16:creationId xmlns:a16="http://schemas.microsoft.com/office/drawing/2014/main" id="{9C8B725D-1E0C-4277-9577-853A030C4955}"/>
              </a:ext>
            </a:extLst>
          </p:cNvPr>
          <p:cNvSpPr txBox="1">
            <a:spLocks noChangeArrowheads="1"/>
          </p:cNvSpPr>
          <p:nvPr/>
        </p:nvSpPr>
        <p:spPr bwMode="auto">
          <a:xfrm>
            <a:off x="742434" y="3484559"/>
            <a:ext cx="9011934" cy="923330"/>
          </a:xfrm>
          <a:prstGeom prst="rect">
            <a:avLst/>
          </a:prstGeom>
          <a:solidFill>
            <a:srgbClr val="70391B"/>
          </a:solidFill>
          <a:ln w="57150" cmpd="thinThick">
            <a:solidFill>
              <a:schemeClr val="tx1"/>
            </a:solidFill>
            <a:miter lim="800000"/>
            <a:headEnd/>
            <a:tailEnd/>
          </a:ln>
        </p:spPr>
        <p:txBody>
          <a:bodyPr wrap="square">
            <a:spAutoFit/>
          </a:bodyPr>
          <a:lstStyle/>
          <a:p>
            <a:pPr algn="ctr">
              <a:spcBef>
                <a:spcPct val="50000"/>
              </a:spcBef>
            </a:pPr>
            <a:r>
              <a:rPr lang="en-US" sz="3000" b="1" i="1" dirty="0">
                <a:solidFill>
                  <a:schemeClr val="bg1"/>
                </a:solidFill>
                <a:latin typeface="UVF TypoSlabserif" panose="02000403050000020004" pitchFamily="2" charset="0"/>
                <a:sym typeface="Wingdings" pitchFamily="2" charset="2"/>
              </a:rPr>
              <a:t></a:t>
            </a:r>
            <a:r>
              <a:rPr lang="en-US" sz="3000" i="1" dirty="0">
                <a:solidFill>
                  <a:schemeClr val="bg1"/>
                </a:solidFill>
                <a:latin typeface="UVF TypoSlabserif" panose="02000403050000020004" pitchFamily="2" charset="0"/>
              </a:rPr>
              <a:t> </a:t>
            </a:r>
            <a:r>
              <a:rPr lang="en-US" sz="2400" b="1" dirty="0" err="1">
                <a:solidFill>
                  <a:schemeClr val="bg1"/>
                </a:solidFill>
                <a:latin typeface="UVF TypoSlabserif" panose="02000403050000020004" pitchFamily="2" charset="0"/>
                <a:cs typeface="Times New Roman" pitchFamily="18" charset="0"/>
              </a:rPr>
              <a:t>Cảm</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giác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của</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tay</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không</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thể</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xác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định</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chính</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xác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được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độ</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nóng</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lạnh</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của</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một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vật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mà</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ta</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sờ</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vào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nó</a:t>
            </a:r>
            <a:r>
              <a:rPr lang="en-US" sz="2400" b="1" dirty="0">
                <a:solidFill>
                  <a:schemeClr val="bg1"/>
                </a:solidFill>
                <a:latin typeface="UVF TypoSlabserif" panose="02000403050000020004" pitchFamily="2" charset="0"/>
                <a:cs typeface="Times New Roman" pitchFamily="18" charset="0"/>
              </a:rPr>
              <a:t> hay </a:t>
            </a:r>
            <a:r>
              <a:rPr lang="en-US" sz="2400" b="1" dirty="0" err="1">
                <a:solidFill>
                  <a:schemeClr val="bg1"/>
                </a:solidFill>
                <a:latin typeface="UVF TypoSlabserif" panose="02000403050000020004" pitchFamily="2" charset="0"/>
                <a:cs typeface="Times New Roman" pitchFamily="18" charset="0"/>
              </a:rPr>
              <a:t>tiếp</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xúc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với</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nó</a:t>
            </a:r>
            <a:r>
              <a:rPr lang="en-US" sz="2400" b="1" dirty="0">
                <a:solidFill>
                  <a:schemeClr val="bg1"/>
                </a:solidFill>
                <a:latin typeface="UVF TypoSlabserif" panose="02000403050000020004" pitchFamily="2" charset="0"/>
                <a:cs typeface="Times New Roman" pitchFamily="18" charset="0"/>
              </a:rPr>
              <a:t>.</a:t>
            </a:r>
          </a:p>
        </p:txBody>
      </p:sp>
      <p:sp>
        <p:nvSpPr>
          <p:cNvPr id="21" name="Text Box 4">
            <a:extLst>
              <a:ext uri="{FF2B5EF4-FFF2-40B4-BE49-F238E27FC236}">
                <a16:creationId xmlns:a16="http://schemas.microsoft.com/office/drawing/2014/main" id="{619F6A68-B0EF-4A6C-8913-F7531A9C2FFE}"/>
              </a:ext>
            </a:extLst>
          </p:cNvPr>
          <p:cNvSpPr txBox="1">
            <a:spLocks noChangeArrowheads="1"/>
          </p:cNvSpPr>
          <p:nvPr/>
        </p:nvSpPr>
        <p:spPr bwMode="auto">
          <a:xfrm>
            <a:off x="2301240" y="4629312"/>
            <a:ext cx="6150429" cy="2120682"/>
          </a:xfrm>
          <a:custGeom>
            <a:avLst/>
            <a:gdLst>
              <a:gd name="connsiteX0" fmla="*/ 8032706 w 6150429"/>
              <a:gd name="connsiteY0" fmla="*/ -267354 h 2120682"/>
              <a:gd name="connsiteX1" fmla="*/ 7501466 w 6150429"/>
              <a:gd name="connsiteY1" fmla="*/ -63595 h 2120682"/>
              <a:gd name="connsiteX2" fmla="*/ 6948090 w 6150429"/>
              <a:gd name="connsiteY2" fmla="*/ 148654 h 2120682"/>
              <a:gd name="connsiteX3" fmla="*/ 6372580 w 6150429"/>
              <a:gd name="connsiteY3" fmla="*/ 369392 h 2120682"/>
              <a:gd name="connsiteX4" fmla="*/ 5819204 w 6150429"/>
              <a:gd name="connsiteY4" fmla="*/ 581641 h 2120682"/>
              <a:gd name="connsiteX5" fmla="*/ 3315436 w 6150429"/>
              <a:gd name="connsiteY5" fmla="*/ 2117442 h 2120682"/>
              <a:gd name="connsiteX6" fmla="*/ 692282 w 6150429"/>
              <a:gd name="connsiteY6" fmla="*/ 1730587 h 2120682"/>
              <a:gd name="connsiteX7" fmla="*/ 2720415 w 6150429"/>
              <a:gd name="connsiteY7" fmla="*/ 7081 h 2120682"/>
              <a:gd name="connsiteX8" fmla="*/ 5099318 w 6150429"/>
              <a:gd name="connsiteY8" fmla="*/ 262070 h 2120682"/>
              <a:gd name="connsiteX9" fmla="*/ 5685996 w 6150429"/>
              <a:gd name="connsiteY9" fmla="*/ 156185 h 2120682"/>
              <a:gd name="connsiteX10" fmla="*/ 6302007 w 6150429"/>
              <a:gd name="connsiteY10" fmla="*/ 45006 h 2120682"/>
              <a:gd name="connsiteX11" fmla="*/ 6888685 w 6150429"/>
              <a:gd name="connsiteY11" fmla="*/ -60879 h 2120682"/>
              <a:gd name="connsiteX12" fmla="*/ 7387361 w 6150429"/>
              <a:gd name="connsiteY12" fmla="*/ -150881 h 2120682"/>
              <a:gd name="connsiteX13" fmla="*/ 8032706 w 6150429"/>
              <a:gd name="connsiteY13" fmla="*/ -267354 h 212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0429" h="2120682" fill="none" extrusionOk="0">
                <a:moveTo>
                  <a:pt x="8032706" y="-267354"/>
                </a:moveTo>
                <a:cubicBezTo>
                  <a:pt x="7798890" y="-159511"/>
                  <a:pt x="7675589" y="-117283"/>
                  <a:pt x="7501466" y="-63595"/>
                </a:cubicBezTo>
                <a:cubicBezTo>
                  <a:pt x="7327343" y="-9907"/>
                  <a:pt x="7129557" y="67197"/>
                  <a:pt x="6948090" y="148654"/>
                </a:cubicBezTo>
                <a:cubicBezTo>
                  <a:pt x="6766623" y="230110"/>
                  <a:pt x="6520976" y="306038"/>
                  <a:pt x="6372580" y="369392"/>
                </a:cubicBezTo>
                <a:cubicBezTo>
                  <a:pt x="6224184" y="432746"/>
                  <a:pt x="5935561" y="536535"/>
                  <a:pt x="5819204" y="581641"/>
                </a:cubicBezTo>
                <a:cubicBezTo>
                  <a:pt x="7001536" y="1094030"/>
                  <a:pt x="5462529" y="2283625"/>
                  <a:pt x="3315436" y="2117442"/>
                </a:cubicBezTo>
                <a:cubicBezTo>
                  <a:pt x="2182054" y="2179111"/>
                  <a:pt x="1313913" y="1933350"/>
                  <a:pt x="692282" y="1730587"/>
                </a:cubicBezTo>
                <a:cubicBezTo>
                  <a:pt x="-925006" y="1387070"/>
                  <a:pt x="13781" y="19502"/>
                  <a:pt x="2720415" y="7081"/>
                </a:cubicBezTo>
                <a:cubicBezTo>
                  <a:pt x="3656969" y="76618"/>
                  <a:pt x="4346132" y="156376"/>
                  <a:pt x="5099318" y="262070"/>
                </a:cubicBezTo>
                <a:cubicBezTo>
                  <a:pt x="5284158" y="203053"/>
                  <a:pt x="5494576" y="177909"/>
                  <a:pt x="5685996" y="156185"/>
                </a:cubicBezTo>
                <a:cubicBezTo>
                  <a:pt x="5877416" y="134461"/>
                  <a:pt x="6158122" y="49699"/>
                  <a:pt x="6302007" y="45006"/>
                </a:cubicBezTo>
                <a:cubicBezTo>
                  <a:pt x="6445892" y="40313"/>
                  <a:pt x="6699436" y="-41676"/>
                  <a:pt x="6888685" y="-60879"/>
                </a:cubicBezTo>
                <a:cubicBezTo>
                  <a:pt x="7077934" y="-80082"/>
                  <a:pt x="7154377" y="-100621"/>
                  <a:pt x="7387361" y="-150881"/>
                </a:cubicBezTo>
                <a:cubicBezTo>
                  <a:pt x="7620345" y="-201141"/>
                  <a:pt x="7852076" y="-219881"/>
                  <a:pt x="8032706" y="-267354"/>
                </a:cubicBezTo>
                <a:close/>
              </a:path>
              <a:path w="6150429" h="2120682" stroke="0" extrusionOk="0">
                <a:moveTo>
                  <a:pt x="8032706" y="-267354"/>
                </a:moveTo>
                <a:cubicBezTo>
                  <a:pt x="7927391" y="-216195"/>
                  <a:pt x="7659450" y="-137628"/>
                  <a:pt x="7523601" y="-72085"/>
                </a:cubicBezTo>
                <a:cubicBezTo>
                  <a:pt x="7387752" y="-6542"/>
                  <a:pt x="7150865" y="77950"/>
                  <a:pt x="6992360" y="131674"/>
                </a:cubicBezTo>
                <a:cubicBezTo>
                  <a:pt x="6833855" y="185398"/>
                  <a:pt x="6605656" y="250365"/>
                  <a:pt x="6394715" y="360902"/>
                </a:cubicBezTo>
                <a:cubicBezTo>
                  <a:pt x="6183774" y="471440"/>
                  <a:pt x="6072390" y="457597"/>
                  <a:pt x="5819204" y="581641"/>
                </a:cubicBezTo>
                <a:cubicBezTo>
                  <a:pt x="6856959" y="1418730"/>
                  <a:pt x="5603865" y="1798410"/>
                  <a:pt x="3315436" y="2117442"/>
                </a:cubicBezTo>
                <a:cubicBezTo>
                  <a:pt x="2307256" y="2251163"/>
                  <a:pt x="1402037" y="1997871"/>
                  <a:pt x="692282" y="1730587"/>
                </a:cubicBezTo>
                <a:cubicBezTo>
                  <a:pt x="-554308" y="916459"/>
                  <a:pt x="180254" y="133053"/>
                  <a:pt x="2720415" y="7081"/>
                </a:cubicBezTo>
                <a:cubicBezTo>
                  <a:pt x="3591621" y="-116360"/>
                  <a:pt x="4410101" y="45027"/>
                  <a:pt x="5099318" y="262070"/>
                </a:cubicBezTo>
                <a:cubicBezTo>
                  <a:pt x="5283411" y="218478"/>
                  <a:pt x="5361184" y="210606"/>
                  <a:pt x="5597994" y="172068"/>
                </a:cubicBezTo>
                <a:cubicBezTo>
                  <a:pt x="5834804" y="133530"/>
                  <a:pt x="6032140" y="111488"/>
                  <a:pt x="6243339" y="55595"/>
                </a:cubicBezTo>
                <a:cubicBezTo>
                  <a:pt x="6454538" y="-298"/>
                  <a:pt x="6601233" y="-23299"/>
                  <a:pt x="6742015" y="-34407"/>
                </a:cubicBezTo>
                <a:cubicBezTo>
                  <a:pt x="6882797" y="-45515"/>
                  <a:pt x="7156926" y="-77595"/>
                  <a:pt x="7387361" y="-150881"/>
                </a:cubicBezTo>
                <a:cubicBezTo>
                  <a:pt x="7617796" y="-224166"/>
                  <a:pt x="7896886" y="-256150"/>
                  <a:pt x="8032706" y="-267354"/>
                </a:cubicBezTo>
                <a:close/>
              </a:path>
            </a:pathLst>
          </a:custGeom>
          <a:solidFill>
            <a:schemeClr val="accent2">
              <a:lumMod val="20000"/>
              <a:lumOff val="80000"/>
            </a:schemeClr>
          </a:solidFill>
          <a:ln w="19050">
            <a:solidFill>
              <a:schemeClr val="tx1"/>
            </a:solidFill>
            <a:prstDash val="solid"/>
            <a:miter lim="800000"/>
            <a:headEnd/>
            <a:tailEnd/>
            <a:extLst>
              <a:ext uri="{C807C97D-BFC1-408E-A445-0C87EB9F89A2}">
                <ask:lineSketchStyleProps xmlns:ask="http://schemas.microsoft.com/office/drawing/2018/sketchyshapes" sd="492437484">
                  <a:prstGeom prst="wedgeEllipseCallout">
                    <a:avLst>
                      <a:gd name="adj1" fmla="val 80604"/>
                      <a:gd name="adj2" fmla="val -62607"/>
                    </a:avLst>
                  </a:prstGeom>
                  <ask:type>
                    <ask:lineSketchFreehand/>
                  </ask:type>
                </ask:lineSketchStyleProps>
              </a:ext>
            </a:extLst>
          </a:ln>
        </p:spPr>
        <p:txBody>
          <a:bodyPr wrap="square">
            <a:spAutoFit/>
          </a:bodyPr>
          <a:lstStyle/>
          <a:p>
            <a:pPr algn="ctr">
              <a:spcBef>
                <a:spcPct val="50000"/>
              </a:spcBef>
            </a:pPr>
            <a:r>
              <a:rPr lang="en-US" sz="2300" b="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Các ban không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nên</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sờ</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tay</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vào</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vật</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quá</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nóng</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hay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quá</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lạnh</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sẽ</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rất</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nguy</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hiểm</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cho</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sức</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300" b="1" dirty="0" err="1">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khỏe</a:t>
            </a:r>
            <a:r>
              <a:rPr lang="en-US" sz="2300" b="1" dirty="0">
                <a:solidFill>
                  <a:srgbClr val="70391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a:t>
            </a:r>
          </a:p>
        </p:txBody>
      </p:sp>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861774"/>
          </a:xfrm>
          <a:prstGeom prst="rect">
            <a:avLst/>
          </a:prstGeom>
          <a:noFill/>
          <a:ln w="9525">
            <a:noFill/>
            <a:miter lim="800000"/>
            <a:headEnd/>
            <a:tailEnd/>
          </a:ln>
        </p:spPr>
        <p:txBody>
          <a:bodyPr wrap="square">
            <a:spAutoFit/>
          </a:bodyPr>
          <a:lstStyle/>
          <a:p>
            <a:pPr marL="342900" indent="-342900" algn="just">
              <a:spcBef>
                <a:spcPct val="50000"/>
              </a:spcBef>
            </a:pPr>
            <a:r>
              <a:rPr lang="en-US" sz="2600" b="1" dirty="0">
                <a:solidFill>
                  <a:schemeClr val="bg1"/>
                </a:solidFill>
                <a:latin typeface="UVF TypoSlabserif" panose="02000403050000020004" pitchFamily="2" charset="0"/>
                <a:cs typeface="Times New Roman" pitchFamily="18" charset="0"/>
                <a:sym typeface="Webdings" pitchFamily="18" charset="2"/>
              </a:rPr>
              <a:t></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Tay</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nhúng</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vào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A (</a:t>
            </a:r>
            <a:r>
              <a:rPr lang="en-US" sz="2400" b="1" dirty="0" err="1">
                <a:solidFill>
                  <a:schemeClr val="bg1"/>
                </a:solidFill>
                <a:latin typeface="UVF TypoSlabserif" panose="02000403050000020004" pitchFamily="2" charset="0"/>
                <a:cs typeface="Times New Roman" pitchFamily="18" charset="0"/>
              </a:rPr>
              <a:t>nước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nóng</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có</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cảm</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giác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nóng</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tay</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nhúng</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vào</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khay</a:t>
            </a:r>
            <a:r>
              <a:rPr lang="en-US" sz="2400" b="1" dirty="0">
                <a:solidFill>
                  <a:schemeClr val="bg1"/>
                </a:solidFill>
                <a:latin typeface="UVF TypoSlabserif" panose="02000403050000020004" pitchFamily="2" charset="0"/>
                <a:cs typeface="Times New Roman" pitchFamily="18" charset="0"/>
              </a:rPr>
              <a:t> D (</a:t>
            </a:r>
            <a:r>
              <a:rPr lang="en-US" sz="2400" b="1" dirty="0" err="1">
                <a:solidFill>
                  <a:schemeClr val="bg1"/>
                </a:solidFill>
                <a:latin typeface="UVF TypoSlabserif" panose="02000403050000020004" pitchFamily="2" charset="0"/>
                <a:cs typeface="Times New Roman" pitchFamily="18" charset="0"/>
              </a:rPr>
              <a:t>nước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lạnh</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có</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cảm</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giác</a:t>
            </a:r>
            <a:r>
              <a:rPr lang="en-US" sz="2400" b="1" dirty="0">
                <a:solidFill>
                  <a:schemeClr val="bg1"/>
                </a:solidFill>
                <a:latin typeface="UVF TypoSlabserif" panose="02000403050000020004" pitchFamily="2" charset="0"/>
                <a:cs typeface="Times New Roman" pitchFamily="18" charset="0"/>
              </a:rPr>
              <a:t> </a:t>
            </a:r>
            <a:r>
              <a:rPr lang="en-US" sz="2400" b="1" dirty="0" err="1">
                <a:solidFill>
                  <a:schemeClr val="bg1"/>
                </a:solidFill>
                <a:latin typeface="UVF TypoSlabserif" panose="02000403050000020004" pitchFamily="2" charset="0"/>
                <a:cs typeface="Times New Roman" pitchFamily="18" charset="0"/>
              </a:rPr>
              <a:t>lạnh</a:t>
            </a:r>
            <a:r>
              <a:rPr lang="en-US" sz="2400" b="1" dirty="0">
                <a:solidFill>
                  <a:schemeClr val="bg1"/>
                </a:solidFill>
                <a:latin typeface="UVF TypoSlabserif" panose="02000403050000020004" pitchFamily="2" charset="0"/>
                <a:cs typeface="Times New Roman" pitchFamily="18" charset="0"/>
              </a:rPr>
              <a:t>.</a:t>
            </a:r>
            <a:r>
              <a:rPr lang="en-US" sz="2400" dirty="0">
                <a:solidFill>
                  <a:schemeClr val="bg1"/>
                </a:solidFill>
                <a:latin typeface="UVF TypoSlabserif" panose="02000403050000020004" pitchFamily="2" charset="0"/>
                <a:cs typeface="Times New Roman" pitchFamily="18" charset="0"/>
              </a:rPr>
              <a:t> </a:t>
            </a:r>
          </a:p>
        </p:txBody>
      </p:sp>
    </p:spTree>
    <p:extLst>
      <p:ext uri="{BB962C8B-B14F-4D97-AF65-F5344CB8AC3E}">
        <p14:creationId xmlns:p14="http://schemas.microsoft.com/office/powerpoint/2010/main" val="3396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322039" y="1447639"/>
            <a:ext cx="9869961" cy="2145597"/>
          </a:xfrm>
          <a:prstGeom prst="roundRect">
            <a:avLst>
              <a:gd name="adj" fmla="val 50000"/>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C0A3"/>
              </a:solidFill>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1712441" y="1605341"/>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06" y="2035996"/>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3" y="294288"/>
            <a:ext cx="8111433"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3" y="453600"/>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Giới thiệu về nhiệt kế</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373288" y="1981828"/>
            <a:ext cx="8373555" cy="1077218"/>
          </a:xfrm>
          <a:prstGeom prst="rect">
            <a:avLst/>
          </a:prstGeom>
        </p:spPr>
        <p:txBody>
          <a:bodyPr wrap="square">
            <a:spAutoFit/>
          </a:bodyPr>
          <a:lstStyle/>
          <a:p>
            <a:pPr algn="ctr"/>
            <a:r>
              <a:rPr lang="en-US" sz="3200" b="1">
                <a:solidFill>
                  <a:schemeClr val="bg1"/>
                </a:solidFill>
                <a:latin typeface="UVF TypoSlabserif" panose="02000403050000020004" pitchFamily="2" charset="0"/>
              </a:rPr>
              <a:t>Để đo nhiệt độ của vật, ta sử dụng nhiệt kế. Có nhiều loại nhiệt kế khác nhau</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983553" y="3300878"/>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
        <p:nvSpPr>
          <p:cNvPr id="13" name="Rectangle 12">
            <a:extLst>
              <a:ext uri="{FF2B5EF4-FFF2-40B4-BE49-F238E27FC236}">
                <a16:creationId xmlns:a16="http://schemas.microsoft.com/office/drawing/2014/main" id="{C280C182-E337-43FC-873F-085785BAE6E7}"/>
              </a:ext>
            </a:extLst>
          </p:cNvPr>
          <p:cNvSpPr/>
          <p:nvPr/>
        </p:nvSpPr>
        <p:spPr>
          <a:xfrm>
            <a:off x="3326664" y="2164070"/>
            <a:ext cx="8373555" cy="584775"/>
          </a:xfrm>
          <a:prstGeom prst="rect">
            <a:avLst/>
          </a:prstGeom>
        </p:spPr>
        <p:txBody>
          <a:bodyPr wrap="square">
            <a:spAutoFit/>
          </a:bodyPr>
          <a:lstStyle/>
          <a:p>
            <a:pPr algn="ctr"/>
            <a:r>
              <a:rPr lang="en-US" sz="3200" b="1">
                <a:solidFill>
                  <a:schemeClr val="bg1"/>
                </a:solidFill>
                <a:latin typeface="UVF TypoSlabserif" panose="02000403050000020004" pitchFamily="2"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020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P spid="6"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3571800" y="119093"/>
            <a:ext cx="8469109"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7F4F24"/>
                </a:solidFill>
                <a:latin typeface="#9Slide07 IcielBC Cubano Normal" panose="00000500000000000000" pitchFamily="2" charset="0"/>
              </a:rPr>
              <a:t>nhiệt kế đo nhiệt độ cơ thể</a:t>
            </a:r>
            <a:endParaRPr lang="en-US" dirty="0">
              <a:solidFill>
                <a:srgbClr val="7F4F24"/>
              </a:solidFill>
              <a:latin typeface="#9Slide07 IcielBC Cubano Normal" panose="00000500000000000000" pitchFamily="2"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4" name="Picture 3">
            <a:extLst>
              <a:ext uri="{FF2B5EF4-FFF2-40B4-BE49-F238E27FC236}">
                <a16:creationId xmlns:a16="http://schemas.microsoft.com/office/drawing/2014/main" id="{EB57F0CB-2028-4EEA-A829-A9C0DC1B2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977" y="205881"/>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thủy ngân</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điện tử</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1+#ppt_w/2"/>
                                          </p:val>
                                        </p:tav>
                                        <p:tav tm="100000">
                                          <p:val>
                                            <p:strVal val="#ppt_x"/>
                                          </p:val>
                                        </p:tav>
                                      </p:tavLst>
                                    </p:anim>
                                    <p:anim calcmode="lin" valueType="num">
                                      <p:cBhvr additive="base">
                                        <p:cTn id="3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a:solidFill>
                  <a:schemeClr val="tx1"/>
                </a:solidFill>
                <a:latin typeface="UVF TypoSlabserif" panose="02000403050000020004" pitchFamily="2" charset="0"/>
              </a:rPr>
              <a:t>Nhiệt kế đo nhiệt độ không khí</a:t>
            </a: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Tree>
    <p:extLst>
      <p:ext uri="{BB962C8B-B14F-4D97-AF65-F5344CB8AC3E}">
        <p14:creationId xmlns:p14="http://schemas.microsoft.com/office/powerpoint/2010/main" val="7150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1CEB-2FA5-44F9-87EE-6ED691F601AA}"/>
              </a:ext>
            </a:extLst>
          </p:cNvPr>
          <p:cNvSpPr>
            <a:spLocks noGrp="1"/>
          </p:cNvSpPr>
          <p:nvPr>
            <p:ph type="title"/>
          </p:nvPr>
        </p:nvSpPr>
        <p:spPr>
          <a:xfrm>
            <a:off x="1168895" y="491987"/>
            <a:ext cx="8469109" cy="960323"/>
          </a:xfrm>
        </p:spPr>
        <p:txBody>
          <a:bodyPr/>
          <a:lstStyle/>
          <a:p>
            <a:r>
              <a:rPr lang="en-US">
                <a:solidFill>
                  <a:schemeClr val="accent4">
                    <a:lumMod val="20000"/>
                    <a:lumOff val="80000"/>
                  </a:schemeClr>
                </a:solidFill>
                <a:latin typeface="UVF TypoSlabserif" panose="02000403050000020004" pitchFamily="2" charset="0"/>
              </a:rPr>
              <a:t>Nhiệt kế này chỉ mấy độ?</a:t>
            </a:r>
            <a:endParaRPr lang="en-US" dirty="0">
              <a:solidFill>
                <a:schemeClr val="accent4">
                  <a:lumMod val="20000"/>
                  <a:lumOff val="80000"/>
                </a:schemeClr>
              </a:solidFill>
              <a:latin typeface="UVF TypoSlabserif" panose="02000403050000020004" pitchFamily="2" charset="0"/>
            </a:endParaRPr>
          </a:p>
        </p:txBody>
      </p:sp>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0268" y="963218"/>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127" y="781638"/>
            <a:ext cx="488975" cy="381020"/>
          </a:xfrm>
          <a:prstGeom prst="rect">
            <a:avLst/>
          </a:prstGeom>
        </p:spPr>
      </p:pic>
      <p:sp>
        <p:nvSpPr>
          <p:cNvPr id="9" name="Rectangle: Rounded Corners 8">
            <a:extLst>
              <a:ext uri="{FF2B5EF4-FFF2-40B4-BE49-F238E27FC236}">
                <a16:creationId xmlns:a16="http://schemas.microsoft.com/office/drawing/2014/main" id="{61BF0152-9953-4D57-B4FE-79DA3F1FC1FD}"/>
              </a:ext>
            </a:extLst>
          </p:cNvPr>
          <p:cNvSpPr/>
          <p:nvPr/>
        </p:nvSpPr>
        <p:spPr>
          <a:xfrm>
            <a:off x="296952" y="2107453"/>
            <a:ext cx="7256103" cy="3530209"/>
          </a:xfrm>
          <a:prstGeom prst="roundRect">
            <a:avLst>
              <a:gd name="adj" fmla="val 5377"/>
            </a:avLst>
          </a:prstGeom>
          <a:solidFill>
            <a:schemeClr val="bg1"/>
          </a:solidFill>
          <a:ln>
            <a:noFill/>
          </a:ln>
          <a:effectLst>
            <a:outerShdw blurRad="1524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kien1005">
            <a:extLst>
              <a:ext uri="{FF2B5EF4-FFF2-40B4-BE49-F238E27FC236}">
                <a16:creationId xmlns:a16="http://schemas.microsoft.com/office/drawing/2014/main" id="{1115AC37-3F20-44DE-8935-85D34E7834D4}"/>
              </a:ext>
            </a:extLst>
          </p:cNvPr>
          <p:cNvPicPr>
            <a:picLocks noChangeAspect="1" noChangeArrowheads="1"/>
          </p:cNvPicPr>
          <p:nvPr/>
        </p:nvPicPr>
        <p:blipFill>
          <a:blip r:embed="rId3">
            <a:lum bright="-10000" contrast="40000"/>
            <a:extLst>
              <a:ext uri="{BEBA8EAE-BF5A-486C-A8C5-ECC9F3942E4B}">
                <a14:imgProps xmlns:a14="http://schemas.microsoft.com/office/drawing/2010/main">
                  <a14:imgLayer r:embed="rId4">
                    <a14:imgEffect>
                      <a14:colorTemperature colorTemp="8800"/>
                    </a14:imgEffect>
                  </a14:imgLayer>
                </a14:imgProps>
              </a:ext>
            </a:extLst>
          </a:blip>
          <a:srcRect b="6897"/>
          <a:stretch>
            <a:fillRect/>
          </a:stretch>
        </p:blipFill>
        <p:spPr bwMode="auto">
          <a:xfrm>
            <a:off x="673407" y="2264805"/>
            <a:ext cx="6579878" cy="3174503"/>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39DEF3C4-B61E-4606-A2EB-68A8E92464EB}"/>
              </a:ext>
            </a:extLst>
          </p:cNvPr>
          <p:cNvSpPr/>
          <p:nvPr/>
        </p:nvSpPr>
        <p:spPr>
          <a:xfrm>
            <a:off x="542423" y="1418837"/>
            <a:ext cx="763969" cy="782012"/>
          </a:xfrm>
          <a:prstGeom prst="ellipse">
            <a:avLst/>
          </a:prstGeom>
          <a:solidFill>
            <a:srgbClr val="855C37"/>
          </a:solidFill>
          <a:ln>
            <a:noFill/>
          </a:ln>
          <a:effectLst>
            <a:outerShdw blurRad="50800" dist="38100" dir="2700000" algn="tl" rotWithShape="0">
              <a:prstClr val="black">
                <a:alpha val="40000"/>
              </a:prstClr>
            </a:outerShdw>
          </a:effectLst>
          <a:scene3d>
            <a:camera prst="orthographicFront"/>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5">
            <a:extLst>
              <a:ext uri="{FF2B5EF4-FFF2-40B4-BE49-F238E27FC236}">
                <a16:creationId xmlns:a16="http://schemas.microsoft.com/office/drawing/2014/main" id="{C4AFC0B9-C99D-4DC0-82E0-4F10C221AD4D}"/>
              </a:ext>
            </a:extLst>
          </p:cNvPr>
          <p:cNvSpPr txBox="1">
            <a:spLocks noChangeArrowheads="1"/>
          </p:cNvSpPr>
          <p:nvPr/>
        </p:nvSpPr>
        <p:spPr bwMode="auto">
          <a:xfrm>
            <a:off x="7971103" y="1689242"/>
            <a:ext cx="2705283" cy="923330"/>
          </a:xfrm>
          <a:prstGeom prst="rect">
            <a:avLst/>
          </a:prstGeom>
          <a:noFill/>
          <a:ln w="9525">
            <a:noFill/>
            <a:miter lim="800000"/>
            <a:headEnd/>
            <a:tailEnd/>
          </a:ln>
          <a:effectLst/>
        </p:spPr>
        <p:txBody>
          <a:bodyPr wrap="square">
            <a:spAutoFit/>
          </a:bodyPr>
          <a:lstStyle/>
          <a:p>
            <a:r>
              <a:rPr lang="en-US" sz="5400" b="1" dirty="0">
                <a:solidFill>
                  <a:schemeClr val="bg1"/>
                </a:solidFill>
                <a:highlight>
                  <a:srgbClr val="7F4F24"/>
                </a:highlight>
                <a:latin typeface="Times New Roman" pitchFamily="18" charset="0"/>
                <a:cs typeface="Times New Roman" pitchFamily="18" charset="0"/>
              </a:rPr>
              <a:t>30</a:t>
            </a:r>
            <a:r>
              <a:rPr lang="vi-VN" sz="5400" baseline="30000" dirty="0">
                <a:solidFill>
                  <a:schemeClr val="bg1"/>
                </a:solidFill>
                <a:highlight>
                  <a:srgbClr val="7F4F24"/>
                </a:highlight>
                <a:latin typeface="Times New Roman" pitchFamily="18" charset="0"/>
                <a:cs typeface="Times New Roman" pitchFamily="18" charset="0"/>
              </a:rPr>
              <a:t> 0</a:t>
            </a:r>
            <a:r>
              <a:rPr lang="vi-VN" sz="5400" dirty="0">
                <a:solidFill>
                  <a:schemeClr val="bg1"/>
                </a:solidFill>
                <a:highlight>
                  <a:srgbClr val="7F4F24"/>
                </a:highlight>
                <a:latin typeface="Times New Roman" pitchFamily="18" charset="0"/>
                <a:cs typeface="Times New Roman" pitchFamily="18" charset="0"/>
              </a:rPr>
              <a:t>C</a:t>
            </a:r>
            <a:endParaRPr lang="en-US" sz="5400" b="1" dirty="0">
              <a:solidFill>
                <a:schemeClr val="bg1"/>
              </a:solidFill>
              <a:highlight>
                <a:srgbClr val="7F4F24"/>
              </a:highlight>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E36380EA-0309-4FDD-B197-A7F0E41D020E}"/>
              </a:ext>
            </a:extLst>
          </p:cNvPr>
          <p:cNvCxnSpPr>
            <a:cxnSpLocks/>
          </p:cNvCxnSpPr>
          <p:nvPr/>
        </p:nvCxnSpPr>
        <p:spPr>
          <a:xfrm flipV="1">
            <a:off x="5538651" y="2569118"/>
            <a:ext cx="4271555" cy="43454"/>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2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00767"/>
          </a:xfrm>
          <a:prstGeom prst="rect">
            <a:avLst/>
          </a:prstGeom>
          <a:noFill/>
        </p:spPr>
        <p:txBody>
          <a:bodyPr wrap="square">
            <a:spAutoFit/>
          </a:bodyPr>
          <a:lstStyle/>
          <a:p>
            <a:pPr algn="ct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 đo nhiệt độ của một vật, ta sử dụng nhiệt kế. Có nhiều loại nhiệt kế khác nhau: </a:t>
            </a:r>
            <a:r>
              <a:rPr lang="en-US" sz="44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4400" b="1">
              <a:solidFill>
                <a:srgbClr val="002060"/>
              </a:solidFill>
              <a:effectLst>
                <a:outerShdw blurRad="38100" dist="38100" dir="2700000" algn="tl">
                  <a:srgbClr val="000000">
                    <a:alpha val="43137"/>
                  </a:srgbClr>
                </a:outerShdw>
              </a:effectLst>
              <a:latin typeface="UVF TypoSlabserif" panose="02000403050000020004" pitchFamily="2" charset="0"/>
            </a:endParaRPr>
          </a:p>
        </p:txBody>
      </p:sp>
    </p:spTree>
    <p:extLst>
      <p:ext uri="{BB962C8B-B14F-4D97-AF65-F5344CB8AC3E}">
        <p14:creationId xmlns:p14="http://schemas.microsoft.com/office/powerpoint/2010/main" val="26128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5053-DE62-42A9-BA8F-222E2FB02FA4}"/>
              </a:ext>
            </a:extLst>
          </p:cNvPr>
          <p:cNvSpPr>
            <a:spLocks noGrp="1"/>
          </p:cNvSpPr>
          <p:nvPr>
            <p:ph type="title"/>
          </p:nvPr>
        </p:nvSpPr>
        <p:spPr>
          <a:xfrm>
            <a:off x="4120732" y="504569"/>
            <a:ext cx="3716617" cy="1325563"/>
          </a:xfrm>
        </p:spPr>
        <p:txBody>
          <a:bodyPr/>
          <a:lstStyle/>
          <a:p>
            <a:r>
              <a:rPr lang="en-US" sz="6000">
                <a:latin typeface="#9Slide07 SVNMelissa" panose="00000500000000000000" pitchFamily="2" charset="0"/>
              </a:rPr>
              <a:t>Thí nghiệm</a:t>
            </a:r>
          </a:p>
        </p:txBody>
      </p:sp>
      <p:grpSp>
        <p:nvGrpSpPr>
          <p:cNvPr id="3" name="Group 3">
            <a:extLst>
              <a:ext uri="{FF2B5EF4-FFF2-40B4-BE49-F238E27FC236}">
                <a16:creationId xmlns:a16="http://schemas.microsoft.com/office/drawing/2014/main" id="{4638AEE9-9C28-401B-ACEF-C3A1D2333829}"/>
              </a:ext>
            </a:extLst>
          </p:cNvPr>
          <p:cNvGrpSpPr>
            <a:grpSpLocks/>
          </p:cNvGrpSpPr>
          <p:nvPr/>
        </p:nvGrpSpPr>
        <p:grpSpPr bwMode="auto">
          <a:xfrm>
            <a:off x="802960" y="3473143"/>
            <a:ext cx="10852654" cy="3057562"/>
            <a:chOff x="-1119" y="2215"/>
            <a:chExt cx="7472" cy="2047"/>
          </a:xfrm>
        </p:grpSpPr>
        <p:pic>
          <p:nvPicPr>
            <p:cNvPr id="4" name="Picture 6" descr="kien7001">
              <a:extLst>
                <a:ext uri="{FF2B5EF4-FFF2-40B4-BE49-F238E27FC236}">
                  <a16:creationId xmlns:a16="http://schemas.microsoft.com/office/drawing/2014/main" id="{568E9D23-0A05-4ADA-8864-A9BA0979180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rcRect r="3262" b="3786"/>
            <a:stretch/>
          </p:blipFill>
          <p:spPr bwMode="auto">
            <a:xfrm>
              <a:off x="936" y="2215"/>
              <a:ext cx="3436" cy="2047"/>
            </a:xfrm>
            <a:prstGeom prst="rect">
              <a:avLst/>
            </a:prstGeom>
            <a:noFill/>
            <a:ln w="9525">
              <a:noFill/>
              <a:miter lim="800000"/>
              <a:headEnd/>
              <a:tailEnd/>
            </a:ln>
          </p:spPr>
        </p:pic>
        <p:sp>
          <p:nvSpPr>
            <p:cNvPr id="5" name="Hộp_Văn_Bản 6">
              <a:extLst>
                <a:ext uri="{FF2B5EF4-FFF2-40B4-BE49-F238E27FC236}">
                  <a16:creationId xmlns:a16="http://schemas.microsoft.com/office/drawing/2014/main" id="{77BCAAD8-8BEA-42E0-804F-CCF5707525AB}"/>
                </a:ext>
              </a:extLst>
            </p:cNvPr>
            <p:cNvSpPr txBox="1">
              <a:spLocks noChangeArrowheads="1"/>
            </p:cNvSpPr>
            <p:nvPr/>
          </p:nvSpPr>
          <p:spPr bwMode="auto">
            <a:xfrm>
              <a:off x="-1119" y="3239"/>
              <a:ext cx="1564" cy="721"/>
            </a:xfrm>
            <a:prstGeom prst="rect">
              <a:avLst/>
            </a:prstGeom>
            <a:solidFill>
              <a:srgbClr val="FDE3E9"/>
            </a:solidFill>
            <a:ln w="9525">
              <a:noFill/>
              <a:miter lim="800000"/>
              <a:headEnd/>
              <a:tailEnd/>
            </a:ln>
          </p:spPr>
          <p:txBody>
            <a:bodyPr wrap="square">
              <a:spAutoFit/>
            </a:bodyPr>
            <a:lstStyle/>
            <a:p>
              <a:pPr algn="ct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đá</a:t>
              </a:r>
              <a:r>
                <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đang</a:t>
              </a:r>
              <a:r>
                <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tan</a:t>
              </a:r>
              <a:endParaRPr lang="vi-VN" sz="3200" b="1" dirty="0">
                <a:effectLst>
                  <a:outerShdw blurRad="38100" dist="38100" dir="2700000" algn="tl">
                    <a:srgbClr val="000000">
                      <a:alpha val="43137"/>
                    </a:srgbClr>
                  </a:outerShdw>
                </a:effectLst>
                <a:latin typeface="Times New Roman" pitchFamily="18" charset="0"/>
                <a:ea typeface="UVF Typewriterhand" panose="02000603000000000000" pitchFamily="2" charset="0"/>
                <a:cs typeface="Times New Roman" pitchFamily="18" charset="0"/>
              </a:endParaRPr>
            </a:p>
          </p:txBody>
        </p:sp>
        <p:sp>
          <p:nvSpPr>
            <p:cNvPr id="6" name="Hộp_Văn_Bản 8">
              <a:extLst>
                <a:ext uri="{FF2B5EF4-FFF2-40B4-BE49-F238E27FC236}">
                  <a16:creationId xmlns:a16="http://schemas.microsoft.com/office/drawing/2014/main" id="{09C91AFD-0C05-4CC5-B743-5DAB704519BF}"/>
                </a:ext>
              </a:extLst>
            </p:cNvPr>
            <p:cNvSpPr txBox="1">
              <a:spLocks noChangeArrowheads="1"/>
            </p:cNvSpPr>
            <p:nvPr/>
          </p:nvSpPr>
          <p:spPr bwMode="auto">
            <a:xfrm>
              <a:off x="4880" y="3148"/>
              <a:ext cx="1473" cy="721"/>
            </a:xfrm>
            <a:prstGeom prst="rect">
              <a:avLst/>
            </a:prstGeom>
            <a:solidFill>
              <a:srgbClr val="FDE3E9"/>
            </a:solidFill>
            <a:ln w="9525">
              <a:noFill/>
              <a:miter lim="800000"/>
              <a:headEnd/>
              <a:tailEnd/>
            </a:ln>
          </p:spPr>
          <p:txBody>
            <a:bodyPr wrap="square">
              <a:spAutoFit/>
            </a:bodyPr>
            <a:lstStyle/>
            <a:p>
              <a:pPr algn="ct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đang</a:t>
              </a:r>
              <a:r>
                <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sôi</a:t>
              </a:r>
              <a:endParaRPr lang="vi-VN" sz="3200" b="1" dirty="0">
                <a:effectLst>
                  <a:outerShdw blurRad="38100" dist="38100" dir="2700000" algn="tl">
                    <a:srgbClr val="000000">
                      <a:alpha val="43137"/>
                    </a:srgbClr>
                  </a:outerShdw>
                </a:effectLst>
                <a:latin typeface="Times New Roman" pitchFamily="18" charset="0"/>
                <a:ea typeface="UVF Typewriterhand" panose="02000603000000000000" pitchFamily="2" charset="0"/>
                <a:cs typeface="Times New Roman" pitchFamily="18" charset="0"/>
              </a:endParaRPr>
            </a:p>
          </p:txBody>
        </p:sp>
        <p:sp>
          <p:nvSpPr>
            <p:cNvPr id="7" name="AutoShape 7">
              <a:extLst>
                <a:ext uri="{FF2B5EF4-FFF2-40B4-BE49-F238E27FC236}">
                  <a16:creationId xmlns:a16="http://schemas.microsoft.com/office/drawing/2014/main" id="{DBF18C5B-EEBC-4803-8677-FC4055425748}"/>
                </a:ext>
              </a:extLst>
            </p:cNvPr>
            <p:cNvSpPr>
              <a:spLocks noChangeArrowheads="1"/>
            </p:cNvSpPr>
            <p:nvPr/>
          </p:nvSpPr>
          <p:spPr bwMode="auto">
            <a:xfrm>
              <a:off x="445" y="3404"/>
              <a:ext cx="474" cy="391"/>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
          <p:nvSpPr>
            <p:cNvPr id="8" name="AutoShape 8">
              <a:extLst>
                <a:ext uri="{FF2B5EF4-FFF2-40B4-BE49-F238E27FC236}">
                  <a16:creationId xmlns:a16="http://schemas.microsoft.com/office/drawing/2014/main" id="{82D4F0BD-8577-428C-ACAB-C6799313564E}"/>
                </a:ext>
              </a:extLst>
            </p:cNvPr>
            <p:cNvSpPr>
              <a:spLocks noChangeArrowheads="1"/>
            </p:cNvSpPr>
            <p:nvPr/>
          </p:nvSpPr>
          <p:spPr bwMode="auto">
            <a:xfrm>
              <a:off x="4367" y="3404"/>
              <a:ext cx="474" cy="391"/>
            </a:xfrm>
            <a:prstGeom prst="lef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grpSp>
      <p:sp>
        <p:nvSpPr>
          <p:cNvPr id="12" name="Text Box 5">
            <a:extLst>
              <a:ext uri="{FF2B5EF4-FFF2-40B4-BE49-F238E27FC236}">
                <a16:creationId xmlns:a16="http://schemas.microsoft.com/office/drawing/2014/main" id="{00BC0281-0BA0-49CB-8353-CA0B01D015E9}"/>
              </a:ext>
            </a:extLst>
          </p:cNvPr>
          <p:cNvSpPr txBox="1">
            <a:spLocks noChangeArrowheads="1"/>
          </p:cNvSpPr>
          <p:nvPr/>
        </p:nvSpPr>
        <p:spPr bwMode="auto">
          <a:xfrm>
            <a:off x="7586620" y="3384857"/>
            <a:ext cx="1433710" cy="584775"/>
          </a:xfrm>
          <a:prstGeom prst="rect">
            <a:avLst/>
          </a:prstGeom>
          <a:noFill/>
          <a:ln w="9525">
            <a:noFill/>
            <a:miter lim="800000"/>
            <a:headEnd/>
            <a:tailEnd/>
          </a:ln>
          <a:effectLst/>
        </p:spPr>
        <p:txBody>
          <a:bodyPr wrap="square">
            <a:spAutoFit/>
          </a:bodyPr>
          <a:lstStyle/>
          <a:p>
            <a:r>
              <a:rPr lang="en-US" sz="3200" b="1">
                <a:solidFill>
                  <a:schemeClr val="bg1"/>
                </a:solidFill>
                <a:highlight>
                  <a:srgbClr val="7F4F24"/>
                </a:highlight>
                <a:latin typeface="Times New Roman" pitchFamily="18" charset="0"/>
                <a:cs typeface="Times New Roman" pitchFamily="18" charset="0"/>
              </a:rPr>
              <a:t>100</a:t>
            </a:r>
            <a:r>
              <a:rPr lang="vi-VN" sz="3200" baseline="30000">
                <a:solidFill>
                  <a:schemeClr val="bg1"/>
                </a:solidFill>
                <a:highlight>
                  <a:srgbClr val="7F4F24"/>
                </a:highlight>
                <a:latin typeface="Times New Roman" pitchFamily="18" charset="0"/>
                <a:cs typeface="Times New Roman" pitchFamily="18" charset="0"/>
              </a:rPr>
              <a:t> </a:t>
            </a:r>
            <a:r>
              <a:rPr lang="vi-VN" sz="3200" baseline="30000" dirty="0">
                <a:solidFill>
                  <a:schemeClr val="bg1"/>
                </a:solidFill>
                <a:highlight>
                  <a:srgbClr val="7F4F24"/>
                </a:highlight>
                <a:latin typeface="Times New Roman" pitchFamily="18" charset="0"/>
                <a:cs typeface="Times New Roman" pitchFamily="18" charset="0"/>
              </a:rPr>
              <a:t>0</a:t>
            </a:r>
            <a:r>
              <a:rPr lang="vi-VN" sz="3200" dirty="0">
                <a:solidFill>
                  <a:schemeClr val="bg1"/>
                </a:solidFill>
                <a:highlight>
                  <a:srgbClr val="7F4F24"/>
                </a:highlight>
                <a:latin typeface="Times New Roman" pitchFamily="18" charset="0"/>
                <a:cs typeface="Times New Roman" pitchFamily="18" charset="0"/>
              </a:rPr>
              <a:t>C</a:t>
            </a:r>
            <a:endParaRPr lang="en-US" sz="3200" b="1" dirty="0">
              <a:solidFill>
                <a:schemeClr val="bg1"/>
              </a:solidFill>
              <a:highlight>
                <a:srgbClr val="7F4F24"/>
              </a:highlight>
              <a:latin typeface="Times New Roman" pitchFamily="18" charset="0"/>
              <a:cs typeface="Times New Roman" pitchFamily="18" charset="0"/>
            </a:endParaRPr>
          </a:p>
        </p:txBody>
      </p:sp>
      <p:sp>
        <p:nvSpPr>
          <p:cNvPr id="13" name="Text Box 5">
            <a:extLst>
              <a:ext uri="{FF2B5EF4-FFF2-40B4-BE49-F238E27FC236}">
                <a16:creationId xmlns:a16="http://schemas.microsoft.com/office/drawing/2014/main" id="{8CC599E8-EF06-47DF-BBA3-B4A787EB9A1E}"/>
              </a:ext>
            </a:extLst>
          </p:cNvPr>
          <p:cNvSpPr txBox="1">
            <a:spLocks noChangeArrowheads="1"/>
          </p:cNvSpPr>
          <p:nvPr/>
        </p:nvSpPr>
        <p:spPr bwMode="auto">
          <a:xfrm>
            <a:off x="3649841" y="3366494"/>
            <a:ext cx="1433710" cy="584775"/>
          </a:xfrm>
          <a:prstGeom prst="rect">
            <a:avLst/>
          </a:prstGeom>
          <a:noFill/>
          <a:ln w="9525">
            <a:noFill/>
            <a:miter lim="800000"/>
            <a:headEnd/>
            <a:tailEnd/>
          </a:ln>
          <a:effectLst/>
        </p:spPr>
        <p:txBody>
          <a:bodyPr wrap="square">
            <a:spAutoFit/>
          </a:bodyPr>
          <a:lstStyle/>
          <a:p>
            <a:r>
              <a:rPr lang="en-US" sz="3200" b="1">
                <a:solidFill>
                  <a:schemeClr val="bg1"/>
                </a:solidFill>
                <a:highlight>
                  <a:srgbClr val="7F4F24"/>
                </a:highlight>
                <a:latin typeface="Times New Roman" pitchFamily="18" charset="0"/>
                <a:cs typeface="Times New Roman" pitchFamily="18" charset="0"/>
              </a:rPr>
              <a:t>0</a:t>
            </a:r>
            <a:r>
              <a:rPr lang="vi-VN" sz="3200" baseline="30000">
                <a:solidFill>
                  <a:schemeClr val="bg1"/>
                </a:solidFill>
                <a:highlight>
                  <a:srgbClr val="7F4F24"/>
                </a:highlight>
                <a:latin typeface="Times New Roman" pitchFamily="18" charset="0"/>
                <a:cs typeface="Times New Roman" pitchFamily="18" charset="0"/>
              </a:rPr>
              <a:t> </a:t>
            </a:r>
            <a:r>
              <a:rPr lang="vi-VN" sz="3200" baseline="30000" dirty="0">
                <a:solidFill>
                  <a:schemeClr val="bg1"/>
                </a:solidFill>
                <a:highlight>
                  <a:srgbClr val="7F4F24"/>
                </a:highlight>
                <a:latin typeface="Times New Roman" pitchFamily="18" charset="0"/>
                <a:cs typeface="Times New Roman" pitchFamily="18" charset="0"/>
              </a:rPr>
              <a:t>0</a:t>
            </a:r>
            <a:r>
              <a:rPr lang="vi-VN" sz="3200" dirty="0">
                <a:solidFill>
                  <a:schemeClr val="bg1"/>
                </a:solidFill>
                <a:highlight>
                  <a:srgbClr val="7F4F24"/>
                </a:highlight>
                <a:latin typeface="Times New Roman" pitchFamily="18" charset="0"/>
                <a:cs typeface="Times New Roman" pitchFamily="18" charset="0"/>
              </a:rPr>
              <a:t>C</a:t>
            </a:r>
            <a:endParaRPr lang="en-US" sz="3200" b="1" dirty="0">
              <a:solidFill>
                <a:schemeClr val="bg1"/>
              </a:solidFill>
              <a:highlight>
                <a:srgbClr val="7F4F24"/>
              </a:highlight>
              <a:latin typeface="Times New Roman" pitchFamily="18" charset="0"/>
              <a:cs typeface="Times New Roman" pitchFamily="18" charset="0"/>
            </a:endParaRPr>
          </a:p>
        </p:txBody>
      </p:sp>
      <p:sp>
        <p:nvSpPr>
          <p:cNvPr id="14" name="Text Box 10">
            <a:extLst>
              <a:ext uri="{FF2B5EF4-FFF2-40B4-BE49-F238E27FC236}">
                <a16:creationId xmlns:a16="http://schemas.microsoft.com/office/drawing/2014/main" id="{F941C21D-A285-49D4-A571-476B1120BCE4}"/>
              </a:ext>
            </a:extLst>
          </p:cNvPr>
          <p:cNvSpPr txBox="1">
            <a:spLocks noChangeArrowheads="1"/>
          </p:cNvSpPr>
          <p:nvPr/>
        </p:nvSpPr>
        <p:spPr bwMode="auto">
          <a:xfrm>
            <a:off x="1585836" y="1907207"/>
            <a:ext cx="9798443" cy="646331"/>
          </a:xfrm>
          <a:prstGeom prst="rect">
            <a:avLst/>
          </a:prstGeom>
          <a:noFill/>
          <a:ln w="9525">
            <a:noFill/>
            <a:miter lim="800000"/>
            <a:headEnd/>
            <a:tailEnd/>
          </a:ln>
          <a:effectLst/>
        </p:spPr>
        <p:txBody>
          <a:bodyPr wrap="square">
            <a:spAutoFit/>
          </a:bodyPr>
          <a:lstStyle/>
          <a:p>
            <a:pPr>
              <a:spcBef>
                <a:spcPct val="50000"/>
              </a:spcBef>
              <a:buFontTx/>
              <a:buChar char="-"/>
            </a:pPr>
            <a:r>
              <a:rPr lang="vi-VN" sz="3600" b="1" dirty="0">
                <a:solidFill>
                  <a:schemeClr val="bg1"/>
                </a:solidFill>
                <a:latin typeface="UVF TypoSlabserif" panose="02000403050000020004" pitchFamily="2" charset="0"/>
              </a:rPr>
              <a:t> Nhiệt độ của hơi nước đang sôi là ba</a:t>
            </a:r>
            <a:r>
              <a:rPr lang="en-US" sz="3600" b="1" dirty="0">
                <a:solidFill>
                  <a:schemeClr val="bg1"/>
                </a:solidFill>
                <a:latin typeface="UVF TypoSlabserif" panose="02000403050000020004" pitchFamily="2" charset="0"/>
                <a:cs typeface="Times New Roman" panose="02020603050405020304" pitchFamily="18" charset="0"/>
              </a:rPr>
              <a:t>o </a:t>
            </a:r>
            <a:r>
              <a:rPr lang="en-US" sz="3600" b="1" dirty="0" err="1">
                <a:solidFill>
                  <a:schemeClr val="bg1"/>
                </a:solidFill>
                <a:latin typeface="UVF TypoSlabserif" panose="02000403050000020004" pitchFamily="2" charset="0"/>
                <a:cs typeface="Times New Roman" panose="02020603050405020304" pitchFamily="18" charset="0"/>
              </a:rPr>
              <a:t>nhiêu</a:t>
            </a:r>
            <a:r>
              <a:rPr lang="vi-VN" sz="3600" b="1" dirty="0">
                <a:solidFill>
                  <a:schemeClr val="bg1"/>
                </a:solidFill>
                <a:latin typeface="UVF TypoSlabserif" panose="02000403050000020004" pitchFamily="2" charset="0"/>
              </a:rPr>
              <a:t> ?</a:t>
            </a:r>
          </a:p>
        </p:txBody>
      </p:sp>
      <p:sp>
        <p:nvSpPr>
          <p:cNvPr id="15" name="Rectangle 14">
            <a:extLst>
              <a:ext uri="{FF2B5EF4-FFF2-40B4-BE49-F238E27FC236}">
                <a16:creationId xmlns:a16="http://schemas.microsoft.com/office/drawing/2014/main" id="{BC3158D3-FD20-4C50-8203-A6BEAA9F0568}"/>
              </a:ext>
            </a:extLst>
          </p:cNvPr>
          <p:cNvSpPr/>
          <p:nvPr/>
        </p:nvSpPr>
        <p:spPr>
          <a:xfrm>
            <a:off x="1585836" y="2691580"/>
            <a:ext cx="11377748" cy="646331"/>
          </a:xfrm>
          <a:prstGeom prst="rect">
            <a:avLst/>
          </a:prstGeom>
        </p:spPr>
        <p:txBody>
          <a:bodyPr wrap="square">
            <a:spAutoFit/>
          </a:bodyPr>
          <a:lstStyle/>
          <a:p>
            <a:pPr>
              <a:spcBef>
                <a:spcPct val="50000"/>
              </a:spcBef>
            </a:pPr>
            <a:r>
              <a:rPr lang="vi-VN" sz="3600" b="1" dirty="0">
                <a:solidFill>
                  <a:schemeClr val="bg1"/>
                </a:solidFill>
                <a:latin typeface="UVF TypoSlabserif" panose="02000403050000020004" pitchFamily="2" charset="0"/>
                <a:cs typeface="Times New Roman" pitchFamily="18" charset="0"/>
              </a:rPr>
              <a:t>- Nhiệt độ của nước đá đang tan là bao nhiêu ?</a:t>
            </a:r>
            <a:endParaRPr lang="en-US" sz="3600" b="1" dirty="0">
              <a:solidFill>
                <a:schemeClr val="bg1"/>
              </a:solidFill>
              <a:latin typeface="UVF TypoSlabserif" panose="02000403050000020004" pitchFamily="2" charset="0"/>
              <a:cs typeface="Times New Roman" pitchFamily="18" charset="0"/>
            </a:endParaRPr>
          </a:p>
        </p:txBody>
      </p:sp>
      <p:sp>
        <p:nvSpPr>
          <p:cNvPr id="16" name="Rectangle 15">
            <a:extLst>
              <a:ext uri="{FF2B5EF4-FFF2-40B4-BE49-F238E27FC236}">
                <a16:creationId xmlns:a16="http://schemas.microsoft.com/office/drawing/2014/main" id="{BF4C3A6E-F868-4EA5-B68E-F3FDC2041096}"/>
              </a:ext>
            </a:extLst>
          </p:cNvPr>
          <p:cNvSpPr/>
          <p:nvPr/>
        </p:nvSpPr>
        <p:spPr>
          <a:xfrm>
            <a:off x="1585835" y="2641824"/>
            <a:ext cx="9138393" cy="707886"/>
          </a:xfrm>
          <a:prstGeom prst="rect">
            <a:avLst/>
          </a:prstGeom>
        </p:spPr>
        <p:txBody>
          <a:bodyPr wrap="square">
            <a:spAutoFit/>
          </a:bodyPr>
          <a:lstStyle/>
          <a:p>
            <a:pPr>
              <a:spcBef>
                <a:spcPct val="50000"/>
              </a:spcBef>
            </a:pPr>
            <a:r>
              <a:rPr lang="vi-VN" sz="4000" b="1" dirty="0">
                <a:solidFill>
                  <a:srgbClr val="FFFF00"/>
                </a:solidFill>
                <a:latin typeface="UVF TypoSlabserif" panose="02000403050000020004" pitchFamily="2" charset="0"/>
                <a:ea typeface="UVF Typewriterhand" panose="02000603000000000000" pitchFamily="2" charset="0"/>
                <a:cs typeface="Times New Roman" pitchFamily="18" charset="0"/>
              </a:rPr>
              <a:t>- Nhiệt độ của nước đá đang tan là </a:t>
            </a:r>
            <a:r>
              <a:rPr lang="en-US" sz="4000" b="1" dirty="0">
                <a:solidFill>
                  <a:srgbClr val="FFFF00"/>
                </a:solidFill>
                <a:latin typeface="UVF TypoSlabserif" panose="02000403050000020004" pitchFamily="2" charset="0"/>
                <a:ea typeface="UVF Typewriterhand" panose="02000603000000000000" pitchFamily="2" charset="0"/>
                <a:cs typeface="Times New Roman" pitchFamily="18" charset="0"/>
              </a:rPr>
              <a:t>0</a:t>
            </a:r>
            <a:r>
              <a:rPr lang="en-US" sz="4000" b="1" baseline="30000" dirty="0">
                <a:solidFill>
                  <a:srgbClr val="FFFF00"/>
                </a:solidFill>
                <a:latin typeface="UVF TypoSlabserif" panose="02000403050000020004" pitchFamily="2" charset="0"/>
                <a:ea typeface="UVF Typewriterhand" panose="02000603000000000000" pitchFamily="2" charset="0"/>
                <a:cs typeface="Times New Roman" pitchFamily="18" charset="0"/>
              </a:rPr>
              <a:t> </a:t>
            </a:r>
            <a:r>
              <a:rPr lang="en-US" sz="4000" b="1" baseline="30000" dirty="0" err="1">
                <a:solidFill>
                  <a:srgbClr val="FFFF00"/>
                </a:solidFill>
                <a:latin typeface="UVF TypoSlabserif" panose="02000403050000020004" pitchFamily="2" charset="0"/>
                <a:ea typeface="UVF Typewriterhand" panose="02000603000000000000" pitchFamily="2" charset="0"/>
                <a:cs typeface="Times New Roman" pitchFamily="18" charset="0"/>
              </a:rPr>
              <a:t>o</a:t>
            </a:r>
            <a:r>
              <a:rPr lang="en-US" sz="4000" b="1" dirty="0" err="1">
                <a:solidFill>
                  <a:srgbClr val="FFFF00"/>
                </a:solidFill>
                <a:latin typeface="UVF TypoSlabserif" panose="02000403050000020004" pitchFamily="2" charset="0"/>
                <a:ea typeface="UVF Typewriterhand" panose="02000603000000000000" pitchFamily="2" charset="0"/>
                <a:cs typeface="Times New Roman" pitchFamily="18" charset="0"/>
              </a:rPr>
              <a:t>c</a:t>
            </a:r>
            <a:endParaRPr lang="en-US" sz="4000" b="1" dirty="0">
              <a:solidFill>
                <a:srgbClr val="FFFF00"/>
              </a:solidFill>
              <a:latin typeface="UVF TypoSlabserif" panose="02000403050000020004" pitchFamily="2" charset="0"/>
              <a:ea typeface="UVF Typewriterhand" panose="02000603000000000000" pitchFamily="2" charset="0"/>
              <a:cs typeface="Times New Roman" pitchFamily="18" charset="0"/>
            </a:endParaRPr>
          </a:p>
        </p:txBody>
      </p:sp>
      <p:sp>
        <p:nvSpPr>
          <p:cNvPr id="17" name="Rectangle 16">
            <a:extLst>
              <a:ext uri="{FF2B5EF4-FFF2-40B4-BE49-F238E27FC236}">
                <a16:creationId xmlns:a16="http://schemas.microsoft.com/office/drawing/2014/main" id="{83D39B72-183D-4661-95E7-64A342738DCA}"/>
              </a:ext>
            </a:extLst>
          </p:cNvPr>
          <p:cNvSpPr/>
          <p:nvPr/>
        </p:nvSpPr>
        <p:spPr>
          <a:xfrm>
            <a:off x="1585836" y="1856863"/>
            <a:ext cx="9138393" cy="707886"/>
          </a:xfrm>
          <a:prstGeom prst="rect">
            <a:avLst/>
          </a:prstGeom>
        </p:spPr>
        <p:txBody>
          <a:bodyPr wrap="square">
            <a:spAutoFit/>
          </a:bodyPr>
          <a:lstStyle/>
          <a:p>
            <a:pPr>
              <a:spcBef>
                <a:spcPct val="50000"/>
              </a:spcBef>
            </a:pPr>
            <a:r>
              <a:rPr lang="vi-VN" sz="4000" b="1" dirty="0">
                <a:solidFill>
                  <a:srgbClr val="FFFF00"/>
                </a:solidFill>
                <a:latin typeface="UVF TypoSlabserif" panose="02000403050000020004" pitchFamily="2" charset="0"/>
                <a:cs typeface="Times New Roman" pitchFamily="18" charset="0"/>
              </a:rPr>
              <a:t>- Nhiệt độ của nước đ</a:t>
            </a:r>
            <a:r>
              <a:rPr lang="en-US" sz="4000" b="1" dirty="0" err="1">
                <a:solidFill>
                  <a:srgbClr val="FFFF00"/>
                </a:solidFill>
                <a:latin typeface="UVF TypoSlabserif" panose="02000403050000020004" pitchFamily="2" charset="0"/>
                <a:cs typeface="Times New Roman" pitchFamily="18" charset="0"/>
              </a:rPr>
              <a:t>ang</a:t>
            </a:r>
            <a:r>
              <a:rPr lang="en-US" sz="4000" b="1" dirty="0">
                <a:solidFill>
                  <a:srgbClr val="FFFF00"/>
                </a:solidFill>
                <a:latin typeface="UVF TypoSlabserif" panose="02000403050000020004" pitchFamily="2" charset="0"/>
                <a:cs typeface="Times New Roman" pitchFamily="18" charset="0"/>
              </a:rPr>
              <a:t> </a:t>
            </a:r>
            <a:r>
              <a:rPr lang="en-US" sz="4000" b="1" dirty="0" err="1">
                <a:solidFill>
                  <a:srgbClr val="FFFF00"/>
                </a:solidFill>
                <a:latin typeface="UVF TypoSlabserif" panose="02000403050000020004" pitchFamily="2" charset="0"/>
                <a:cs typeface="Times New Roman" pitchFamily="18" charset="0"/>
              </a:rPr>
              <a:t>sôi</a:t>
            </a:r>
            <a:r>
              <a:rPr lang="vi-VN" sz="4000" b="1" dirty="0">
                <a:solidFill>
                  <a:srgbClr val="FFFF00"/>
                </a:solidFill>
                <a:latin typeface="UVF TypoSlabserif" panose="02000403050000020004" pitchFamily="2" charset="0"/>
                <a:cs typeface="Times New Roman" pitchFamily="18" charset="0"/>
              </a:rPr>
              <a:t> là </a:t>
            </a:r>
            <a:r>
              <a:rPr lang="en-US" sz="4000" b="1" dirty="0">
                <a:solidFill>
                  <a:srgbClr val="FFFF00"/>
                </a:solidFill>
                <a:latin typeface="UVF TypoSlabserif" panose="02000403050000020004" pitchFamily="2" charset="0"/>
                <a:cs typeface="Times New Roman" pitchFamily="18" charset="0"/>
              </a:rPr>
              <a:t>100</a:t>
            </a:r>
            <a:r>
              <a:rPr lang="en-US" sz="4000" b="1" baseline="30000" dirty="0">
                <a:solidFill>
                  <a:srgbClr val="FFFF00"/>
                </a:solidFill>
                <a:latin typeface="UVF TypoSlabserif" panose="02000403050000020004" pitchFamily="2" charset="0"/>
                <a:cs typeface="Times New Roman" pitchFamily="18" charset="0"/>
              </a:rPr>
              <a:t> </a:t>
            </a:r>
            <a:r>
              <a:rPr lang="en-US" sz="4000" b="1" baseline="30000" dirty="0" err="1">
                <a:solidFill>
                  <a:srgbClr val="FFFF00"/>
                </a:solidFill>
                <a:latin typeface="UVF TypoSlabserif" panose="02000403050000020004" pitchFamily="2" charset="0"/>
                <a:cs typeface="Times New Roman" pitchFamily="18" charset="0"/>
              </a:rPr>
              <a:t>o</a:t>
            </a:r>
            <a:r>
              <a:rPr lang="en-US" sz="4000" b="1" dirty="0" err="1">
                <a:solidFill>
                  <a:srgbClr val="FFFF00"/>
                </a:solidFill>
                <a:latin typeface="UVF TypoSlabserif" panose="02000403050000020004" pitchFamily="2" charset="0"/>
                <a:cs typeface="Times New Roman" pitchFamily="18" charset="0"/>
              </a:rPr>
              <a:t>c</a:t>
            </a:r>
            <a:endParaRPr lang="en-US" sz="4000" b="1" dirty="0">
              <a:solidFill>
                <a:srgbClr val="FFFF00"/>
              </a:solidFill>
              <a:latin typeface="UVF TypoSlabserif" panose="02000403050000020004" pitchFamily="2" charset="0"/>
              <a:cs typeface="Times New Roman" pitchFamily="18" charset="0"/>
            </a:endParaRPr>
          </a:p>
        </p:txBody>
      </p:sp>
    </p:spTree>
    <p:extLst>
      <p:ext uri="{BB962C8B-B14F-4D97-AF65-F5344CB8AC3E}">
        <p14:creationId xmlns:p14="http://schemas.microsoft.com/office/powerpoint/2010/main" val="11701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4"/>
                                        </p:tgtEl>
                                        <p:attrNameLst>
                                          <p:attrName>ppt_x</p:attrName>
                                        </p:attrNameLst>
                                      </p:cBhvr>
                                      <p:tavLst>
                                        <p:tav tm="0">
                                          <p:val>
                                            <p:strVal val="ppt_x"/>
                                          </p:val>
                                        </p:tav>
                                        <p:tav tm="100000">
                                          <p:val>
                                            <p:strVal val="ppt_x"/>
                                          </p:val>
                                        </p:tav>
                                      </p:tavLst>
                                    </p:anim>
                                    <p:anim calcmode="lin" valueType="num">
                                      <p:cBhvr additive="base">
                                        <p:cTn id="32" dur="500"/>
                                        <p:tgtEl>
                                          <p:spTgt spid="14"/>
                                        </p:tgtEl>
                                        <p:attrNameLst>
                                          <p:attrName>ppt_y</p:attrName>
                                        </p:attrNameLst>
                                      </p:cBhvr>
                                      <p:tavLst>
                                        <p:tav tm="0">
                                          <p:val>
                                            <p:strVal val="ppt_y"/>
                                          </p:val>
                                        </p:tav>
                                        <p:tav tm="100000">
                                          <p:val>
                                            <p:strVal val="1+ppt_h/2"/>
                                          </p:val>
                                        </p:tav>
                                      </p:tavLst>
                                    </p:anim>
                                    <p:set>
                                      <p:cBhvr>
                                        <p:cTn id="33" dur="1" fill="hold">
                                          <p:stCondLst>
                                            <p:cond delay="499"/>
                                          </p:stCondLst>
                                        </p:cTn>
                                        <p:tgtEl>
                                          <p:spTgt spid="14"/>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15"/>
                                        </p:tgtEl>
                                        <p:attrNameLst>
                                          <p:attrName>ppt_x</p:attrName>
                                        </p:attrNameLst>
                                      </p:cBhvr>
                                      <p:tavLst>
                                        <p:tav tm="0">
                                          <p:val>
                                            <p:strVal val="ppt_x"/>
                                          </p:val>
                                        </p:tav>
                                        <p:tav tm="100000">
                                          <p:val>
                                            <p:strVal val="ppt_x"/>
                                          </p:val>
                                        </p:tav>
                                      </p:tavLst>
                                    </p:anim>
                                    <p:anim calcmode="lin" valueType="num">
                                      <p:cBhvr additive="base">
                                        <p:cTn id="36" dur="500"/>
                                        <p:tgtEl>
                                          <p:spTgt spid="15"/>
                                        </p:tgtEl>
                                        <p:attrNameLst>
                                          <p:attrName>ppt_y</p:attrName>
                                        </p:attrNameLst>
                                      </p:cBhvr>
                                      <p:tavLst>
                                        <p:tav tm="0">
                                          <p:val>
                                            <p:strVal val="ppt_y"/>
                                          </p:val>
                                        </p:tav>
                                        <p:tav tm="100000">
                                          <p:val>
                                            <p:strVal val="1+ppt_h/2"/>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422BEE5D-6096-4A3A-93F4-61A6E6E61551}"/>
              </a:ext>
            </a:extLst>
          </p:cNvPr>
          <p:cNvSpPr txBox="1">
            <a:spLocks noChangeArrowheads="1"/>
          </p:cNvSpPr>
          <p:nvPr/>
        </p:nvSpPr>
        <p:spPr bwMode="auto">
          <a:xfrm>
            <a:off x="2504440" y="305632"/>
            <a:ext cx="8092440" cy="2281476"/>
          </a:xfrm>
          <a:custGeom>
            <a:avLst/>
            <a:gdLst>
              <a:gd name="connsiteX0" fmla="*/ 0 w 8092440"/>
              <a:gd name="connsiteY0" fmla="*/ 380254 h 2281476"/>
              <a:gd name="connsiteX1" fmla="*/ 380254 w 8092440"/>
              <a:gd name="connsiteY1" fmla="*/ 0 h 2281476"/>
              <a:gd name="connsiteX2" fmla="*/ 724291 w 8092440"/>
              <a:gd name="connsiteY2" fmla="*/ 0 h 2281476"/>
              <a:gd name="connsiteX3" fmla="*/ 1214966 w 8092440"/>
              <a:gd name="connsiteY3" fmla="*/ 0 h 2281476"/>
              <a:gd name="connsiteX4" fmla="*/ 1852280 w 8092440"/>
              <a:gd name="connsiteY4" fmla="*/ 0 h 2281476"/>
              <a:gd name="connsiteX5" fmla="*/ 2342956 w 8092440"/>
              <a:gd name="connsiteY5" fmla="*/ 0 h 2281476"/>
              <a:gd name="connsiteX6" fmla="*/ 2906951 w 8092440"/>
              <a:gd name="connsiteY6" fmla="*/ 0 h 2281476"/>
              <a:gd name="connsiteX7" fmla="*/ 3544265 w 8092440"/>
              <a:gd name="connsiteY7" fmla="*/ 0 h 2281476"/>
              <a:gd name="connsiteX8" fmla="*/ 3961621 w 8092440"/>
              <a:gd name="connsiteY8" fmla="*/ 0 h 2281476"/>
              <a:gd name="connsiteX9" fmla="*/ 4598935 w 8092440"/>
              <a:gd name="connsiteY9" fmla="*/ 0 h 2281476"/>
              <a:gd name="connsiteX10" fmla="*/ 4942972 w 8092440"/>
              <a:gd name="connsiteY10" fmla="*/ 0 h 2281476"/>
              <a:gd name="connsiteX11" fmla="*/ 5506966 w 8092440"/>
              <a:gd name="connsiteY11" fmla="*/ 0 h 2281476"/>
              <a:gd name="connsiteX12" fmla="*/ 6070961 w 8092440"/>
              <a:gd name="connsiteY12" fmla="*/ 0 h 2281476"/>
              <a:gd name="connsiteX13" fmla="*/ 6781595 w 8092440"/>
              <a:gd name="connsiteY13" fmla="*/ 0 h 2281476"/>
              <a:gd name="connsiteX14" fmla="*/ 7712186 w 8092440"/>
              <a:gd name="connsiteY14" fmla="*/ 0 h 2281476"/>
              <a:gd name="connsiteX15" fmla="*/ 8092440 w 8092440"/>
              <a:gd name="connsiteY15" fmla="*/ 380254 h 2281476"/>
              <a:gd name="connsiteX16" fmla="*/ 8092440 w 8092440"/>
              <a:gd name="connsiteY16" fmla="*/ 887243 h 2281476"/>
              <a:gd name="connsiteX17" fmla="*/ 8092440 w 8092440"/>
              <a:gd name="connsiteY17" fmla="*/ 1394233 h 2281476"/>
              <a:gd name="connsiteX18" fmla="*/ 8092440 w 8092440"/>
              <a:gd name="connsiteY18" fmla="*/ 1901222 h 2281476"/>
              <a:gd name="connsiteX19" fmla="*/ 7712186 w 8092440"/>
              <a:gd name="connsiteY19" fmla="*/ 2281476 h 2281476"/>
              <a:gd name="connsiteX20" fmla="*/ 7001553 w 8092440"/>
              <a:gd name="connsiteY20" fmla="*/ 2281476 h 2281476"/>
              <a:gd name="connsiteX21" fmla="*/ 6290919 w 8092440"/>
              <a:gd name="connsiteY21" fmla="*/ 2281476 h 2281476"/>
              <a:gd name="connsiteX22" fmla="*/ 5946882 w 8092440"/>
              <a:gd name="connsiteY22" fmla="*/ 2281476 h 2281476"/>
              <a:gd name="connsiteX23" fmla="*/ 5529526 w 8092440"/>
              <a:gd name="connsiteY23" fmla="*/ 2281476 h 2281476"/>
              <a:gd name="connsiteX24" fmla="*/ 5112170 w 8092440"/>
              <a:gd name="connsiteY24" fmla="*/ 2281476 h 2281476"/>
              <a:gd name="connsiteX25" fmla="*/ 4474856 w 8092440"/>
              <a:gd name="connsiteY25" fmla="*/ 2281476 h 2281476"/>
              <a:gd name="connsiteX26" fmla="*/ 3910861 w 8092440"/>
              <a:gd name="connsiteY26" fmla="*/ 2281476 h 2281476"/>
              <a:gd name="connsiteX27" fmla="*/ 3346866 w 8092440"/>
              <a:gd name="connsiteY27" fmla="*/ 2281476 h 2281476"/>
              <a:gd name="connsiteX28" fmla="*/ 2929510 w 8092440"/>
              <a:gd name="connsiteY28" fmla="*/ 2281476 h 2281476"/>
              <a:gd name="connsiteX29" fmla="*/ 2585474 w 8092440"/>
              <a:gd name="connsiteY29" fmla="*/ 2281476 h 2281476"/>
              <a:gd name="connsiteX30" fmla="*/ 2094798 w 8092440"/>
              <a:gd name="connsiteY30" fmla="*/ 2281476 h 2281476"/>
              <a:gd name="connsiteX31" fmla="*/ 1750761 w 8092440"/>
              <a:gd name="connsiteY31" fmla="*/ 2281476 h 2281476"/>
              <a:gd name="connsiteX32" fmla="*/ 1113447 w 8092440"/>
              <a:gd name="connsiteY32" fmla="*/ 2281476 h 2281476"/>
              <a:gd name="connsiteX33" fmla="*/ 380254 w 8092440"/>
              <a:gd name="connsiteY33" fmla="*/ 2281476 h 2281476"/>
              <a:gd name="connsiteX34" fmla="*/ 0 w 8092440"/>
              <a:gd name="connsiteY34" fmla="*/ 1901222 h 2281476"/>
              <a:gd name="connsiteX35" fmla="*/ 0 w 8092440"/>
              <a:gd name="connsiteY35" fmla="*/ 1439862 h 2281476"/>
              <a:gd name="connsiteX36" fmla="*/ 0 w 8092440"/>
              <a:gd name="connsiteY36" fmla="*/ 963292 h 2281476"/>
              <a:gd name="connsiteX37" fmla="*/ 0 w 8092440"/>
              <a:gd name="connsiteY37" fmla="*/ 380254 h 22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92440" h="2281476" fill="none" extrusionOk="0">
                <a:moveTo>
                  <a:pt x="0" y="380254"/>
                </a:moveTo>
                <a:cubicBezTo>
                  <a:pt x="15207" y="164176"/>
                  <a:pt x="204879" y="19250"/>
                  <a:pt x="380254" y="0"/>
                </a:cubicBezTo>
                <a:cubicBezTo>
                  <a:pt x="460988" y="-6125"/>
                  <a:pt x="606017" y="205"/>
                  <a:pt x="724291" y="0"/>
                </a:cubicBezTo>
                <a:cubicBezTo>
                  <a:pt x="842565" y="-205"/>
                  <a:pt x="1026946" y="34270"/>
                  <a:pt x="1214966" y="0"/>
                </a:cubicBezTo>
                <a:cubicBezTo>
                  <a:pt x="1402986" y="-34270"/>
                  <a:pt x="1638998" y="34519"/>
                  <a:pt x="1852280" y="0"/>
                </a:cubicBezTo>
                <a:cubicBezTo>
                  <a:pt x="2065562" y="-34519"/>
                  <a:pt x="2109485" y="46211"/>
                  <a:pt x="2342956" y="0"/>
                </a:cubicBezTo>
                <a:cubicBezTo>
                  <a:pt x="2576427" y="-46211"/>
                  <a:pt x="2721587" y="21003"/>
                  <a:pt x="2906951" y="0"/>
                </a:cubicBezTo>
                <a:cubicBezTo>
                  <a:pt x="3092315" y="-21003"/>
                  <a:pt x="3256632" y="69789"/>
                  <a:pt x="3544265" y="0"/>
                </a:cubicBezTo>
                <a:cubicBezTo>
                  <a:pt x="3831898" y="-69789"/>
                  <a:pt x="3784892" y="26027"/>
                  <a:pt x="3961621" y="0"/>
                </a:cubicBezTo>
                <a:cubicBezTo>
                  <a:pt x="4138350" y="-26027"/>
                  <a:pt x="4311970" y="37363"/>
                  <a:pt x="4598935" y="0"/>
                </a:cubicBezTo>
                <a:cubicBezTo>
                  <a:pt x="4885900" y="-37363"/>
                  <a:pt x="4797606" y="40557"/>
                  <a:pt x="4942972" y="0"/>
                </a:cubicBezTo>
                <a:cubicBezTo>
                  <a:pt x="5088338" y="-40557"/>
                  <a:pt x="5365216" y="19909"/>
                  <a:pt x="5506966" y="0"/>
                </a:cubicBezTo>
                <a:cubicBezTo>
                  <a:pt x="5648716" y="-19909"/>
                  <a:pt x="5806749" y="25781"/>
                  <a:pt x="6070961" y="0"/>
                </a:cubicBezTo>
                <a:cubicBezTo>
                  <a:pt x="6335173" y="-25781"/>
                  <a:pt x="6458988" y="32879"/>
                  <a:pt x="6781595" y="0"/>
                </a:cubicBezTo>
                <a:cubicBezTo>
                  <a:pt x="7104202" y="-32879"/>
                  <a:pt x="7311342" y="98534"/>
                  <a:pt x="7712186" y="0"/>
                </a:cubicBezTo>
                <a:cubicBezTo>
                  <a:pt x="7926047" y="2983"/>
                  <a:pt x="8092877" y="174973"/>
                  <a:pt x="8092440" y="380254"/>
                </a:cubicBezTo>
                <a:cubicBezTo>
                  <a:pt x="8118755" y="621694"/>
                  <a:pt x="8065811" y="663054"/>
                  <a:pt x="8092440" y="887243"/>
                </a:cubicBezTo>
                <a:cubicBezTo>
                  <a:pt x="8119069" y="1111432"/>
                  <a:pt x="8047866" y="1226015"/>
                  <a:pt x="8092440" y="1394233"/>
                </a:cubicBezTo>
                <a:cubicBezTo>
                  <a:pt x="8137014" y="1562451"/>
                  <a:pt x="8080405" y="1742474"/>
                  <a:pt x="8092440" y="1901222"/>
                </a:cubicBezTo>
                <a:cubicBezTo>
                  <a:pt x="8113269" y="2098367"/>
                  <a:pt x="7931716" y="2286078"/>
                  <a:pt x="7712186" y="2281476"/>
                </a:cubicBezTo>
                <a:cubicBezTo>
                  <a:pt x="7428930" y="2283878"/>
                  <a:pt x="7353951" y="2199394"/>
                  <a:pt x="7001553" y="2281476"/>
                </a:cubicBezTo>
                <a:cubicBezTo>
                  <a:pt x="6649155" y="2363558"/>
                  <a:pt x="6641693" y="2252919"/>
                  <a:pt x="6290919" y="2281476"/>
                </a:cubicBezTo>
                <a:cubicBezTo>
                  <a:pt x="5940145" y="2310033"/>
                  <a:pt x="6108072" y="2256468"/>
                  <a:pt x="5946882" y="2281476"/>
                </a:cubicBezTo>
                <a:cubicBezTo>
                  <a:pt x="5785692" y="2306484"/>
                  <a:pt x="5653740" y="2239038"/>
                  <a:pt x="5529526" y="2281476"/>
                </a:cubicBezTo>
                <a:cubicBezTo>
                  <a:pt x="5405312" y="2323914"/>
                  <a:pt x="5252694" y="2271464"/>
                  <a:pt x="5112170" y="2281476"/>
                </a:cubicBezTo>
                <a:cubicBezTo>
                  <a:pt x="4971646" y="2291488"/>
                  <a:pt x="4733896" y="2217592"/>
                  <a:pt x="4474856" y="2281476"/>
                </a:cubicBezTo>
                <a:cubicBezTo>
                  <a:pt x="4215816" y="2345360"/>
                  <a:pt x="4147588" y="2273032"/>
                  <a:pt x="3910861" y="2281476"/>
                </a:cubicBezTo>
                <a:cubicBezTo>
                  <a:pt x="3674135" y="2289920"/>
                  <a:pt x="3582871" y="2237920"/>
                  <a:pt x="3346866" y="2281476"/>
                </a:cubicBezTo>
                <a:cubicBezTo>
                  <a:pt x="3110862" y="2325032"/>
                  <a:pt x="3085010" y="2231649"/>
                  <a:pt x="2929510" y="2281476"/>
                </a:cubicBezTo>
                <a:cubicBezTo>
                  <a:pt x="2774010" y="2331303"/>
                  <a:pt x="2669632" y="2259701"/>
                  <a:pt x="2585474" y="2281476"/>
                </a:cubicBezTo>
                <a:cubicBezTo>
                  <a:pt x="2501316" y="2303251"/>
                  <a:pt x="2242885" y="2244687"/>
                  <a:pt x="2094798" y="2281476"/>
                </a:cubicBezTo>
                <a:cubicBezTo>
                  <a:pt x="1946711" y="2318265"/>
                  <a:pt x="1866041" y="2272653"/>
                  <a:pt x="1750761" y="2281476"/>
                </a:cubicBezTo>
                <a:cubicBezTo>
                  <a:pt x="1635481" y="2290299"/>
                  <a:pt x="1283904" y="2231672"/>
                  <a:pt x="1113447" y="2281476"/>
                </a:cubicBezTo>
                <a:cubicBezTo>
                  <a:pt x="942990" y="2331280"/>
                  <a:pt x="690374" y="2209346"/>
                  <a:pt x="380254" y="2281476"/>
                </a:cubicBezTo>
                <a:cubicBezTo>
                  <a:pt x="164113" y="2283471"/>
                  <a:pt x="-17838" y="2067797"/>
                  <a:pt x="0" y="1901222"/>
                </a:cubicBezTo>
                <a:cubicBezTo>
                  <a:pt x="-55357" y="1729005"/>
                  <a:pt x="53966" y="1550976"/>
                  <a:pt x="0" y="1439862"/>
                </a:cubicBezTo>
                <a:cubicBezTo>
                  <a:pt x="-53966" y="1328748"/>
                  <a:pt x="36729" y="1155871"/>
                  <a:pt x="0" y="963292"/>
                </a:cubicBezTo>
                <a:cubicBezTo>
                  <a:pt x="-36729" y="770713"/>
                  <a:pt x="45242" y="618021"/>
                  <a:pt x="0" y="380254"/>
                </a:cubicBezTo>
                <a:close/>
              </a:path>
              <a:path w="8092440" h="2281476" stroke="0" extrusionOk="0">
                <a:moveTo>
                  <a:pt x="0" y="380254"/>
                </a:moveTo>
                <a:cubicBezTo>
                  <a:pt x="-10894" y="171600"/>
                  <a:pt x="147311" y="49204"/>
                  <a:pt x="380254" y="0"/>
                </a:cubicBezTo>
                <a:cubicBezTo>
                  <a:pt x="569723" y="-1936"/>
                  <a:pt x="627500" y="8332"/>
                  <a:pt x="870929" y="0"/>
                </a:cubicBezTo>
                <a:cubicBezTo>
                  <a:pt x="1114359" y="-8332"/>
                  <a:pt x="1072488" y="17902"/>
                  <a:pt x="1214966" y="0"/>
                </a:cubicBezTo>
                <a:cubicBezTo>
                  <a:pt x="1357444" y="-17902"/>
                  <a:pt x="1535709" y="36181"/>
                  <a:pt x="1632322" y="0"/>
                </a:cubicBezTo>
                <a:cubicBezTo>
                  <a:pt x="1728935" y="-36181"/>
                  <a:pt x="2025979" y="5336"/>
                  <a:pt x="2196317" y="0"/>
                </a:cubicBezTo>
                <a:cubicBezTo>
                  <a:pt x="2366656" y="-5336"/>
                  <a:pt x="2565066" y="75125"/>
                  <a:pt x="2906951" y="0"/>
                </a:cubicBezTo>
                <a:cubicBezTo>
                  <a:pt x="3248836" y="-75125"/>
                  <a:pt x="3246200" y="54982"/>
                  <a:pt x="3397626" y="0"/>
                </a:cubicBezTo>
                <a:cubicBezTo>
                  <a:pt x="3549052" y="-54982"/>
                  <a:pt x="3965975" y="70377"/>
                  <a:pt x="4108259" y="0"/>
                </a:cubicBezTo>
                <a:cubicBezTo>
                  <a:pt x="4250543" y="-70377"/>
                  <a:pt x="4495202" y="41736"/>
                  <a:pt x="4818893" y="0"/>
                </a:cubicBezTo>
                <a:cubicBezTo>
                  <a:pt x="5142584" y="-41736"/>
                  <a:pt x="5272384" y="69223"/>
                  <a:pt x="5529526" y="0"/>
                </a:cubicBezTo>
                <a:cubicBezTo>
                  <a:pt x="5786668" y="-69223"/>
                  <a:pt x="5790043" y="6670"/>
                  <a:pt x="5873563" y="0"/>
                </a:cubicBezTo>
                <a:cubicBezTo>
                  <a:pt x="5957083" y="-6670"/>
                  <a:pt x="6238870" y="17453"/>
                  <a:pt x="6510877" y="0"/>
                </a:cubicBezTo>
                <a:cubicBezTo>
                  <a:pt x="6782884" y="-17453"/>
                  <a:pt x="6757555" y="8887"/>
                  <a:pt x="6854914" y="0"/>
                </a:cubicBezTo>
                <a:cubicBezTo>
                  <a:pt x="6952273" y="-8887"/>
                  <a:pt x="7043935" y="31132"/>
                  <a:pt x="7198951" y="0"/>
                </a:cubicBezTo>
                <a:cubicBezTo>
                  <a:pt x="7353967" y="-31132"/>
                  <a:pt x="7481433" y="21286"/>
                  <a:pt x="7712186" y="0"/>
                </a:cubicBezTo>
                <a:cubicBezTo>
                  <a:pt x="7947482" y="-5615"/>
                  <a:pt x="8122070" y="192475"/>
                  <a:pt x="8092440" y="380254"/>
                </a:cubicBezTo>
                <a:cubicBezTo>
                  <a:pt x="8123797" y="475939"/>
                  <a:pt x="8041479" y="616925"/>
                  <a:pt x="8092440" y="841614"/>
                </a:cubicBezTo>
                <a:cubicBezTo>
                  <a:pt x="8143401" y="1066303"/>
                  <a:pt x="8079100" y="1252973"/>
                  <a:pt x="8092440" y="1363813"/>
                </a:cubicBezTo>
                <a:cubicBezTo>
                  <a:pt x="8105780" y="1474653"/>
                  <a:pt x="8088406" y="1770130"/>
                  <a:pt x="8092440" y="1901222"/>
                </a:cubicBezTo>
                <a:cubicBezTo>
                  <a:pt x="8148039" y="2111654"/>
                  <a:pt x="7934192" y="2235220"/>
                  <a:pt x="7712186" y="2281476"/>
                </a:cubicBezTo>
                <a:cubicBezTo>
                  <a:pt x="7519372" y="2338812"/>
                  <a:pt x="7324701" y="2241299"/>
                  <a:pt x="7001553" y="2281476"/>
                </a:cubicBezTo>
                <a:cubicBezTo>
                  <a:pt x="6678405" y="2321653"/>
                  <a:pt x="6656561" y="2258883"/>
                  <a:pt x="6437558" y="2281476"/>
                </a:cubicBezTo>
                <a:cubicBezTo>
                  <a:pt x="6218555" y="2304069"/>
                  <a:pt x="6027931" y="2232138"/>
                  <a:pt x="5726924" y="2281476"/>
                </a:cubicBezTo>
                <a:cubicBezTo>
                  <a:pt x="5425917" y="2330814"/>
                  <a:pt x="5550933" y="2262997"/>
                  <a:pt x="5382888" y="2281476"/>
                </a:cubicBezTo>
                <a:cubicBezTo>
                  <a:pt x="5214843" y="2299955"/>
                  <a:pt x="5000654" y="2269866"/>
                  <a:pt x="4892212" y="2281476"/>
                </a:cubicBezTo>
                <a:cubicBezTo>
                  <a:pt x="4783770" y="2293086"/>
                  <a:pt x="4507713" y="2247517"/>
                  <a:pt x="4181579" y="2281476"/>
                </a:cubicBezTo>
                <a:cubicBezTo>
                  <a:pt x="3855445" y="2315435"/>
                  <a:pt x="3868312" y="2261975"/>
                  <a:pt x="3617584" y="2281476"/>
                </a:cubicBezTo>
                <a:cubicBezTo>
                  <a:pt x="3366857" y="2300977"/>
                  <a:pt x="3317486" y="2269099"/>
                  <a:pt x="3200228" y="2281476"/>
                </a:cubicBezTo>
                <a:cubicBezTo>
                  <a:pt x="3082970" y="2293853"/>
                  <a:pt x="2815136" y="2273101"/>
                  <a:pt x="2709552" y="2281476"/>
                </a:cubicBezTo>
                <a:cubicBezTo>
                  <a:pt x="2603968" y="2289851"/>
                  <a:pt x="2218362" y="2235212"/>
                  <a:pt x="1998919" y="2281476"/>
                </a:cubicBezTo>
                <a:cubicBezTo>
                  <a:pt x="1779476" y="2327740"/>
                  <a:pt x="1733015" y="2269430"/>
                  <a:pt x="1581563" y="2281476"/>
                </a:cubicBezTo>
                <a:cubicBezTo>
                  <a:pt x="1430111" y="2293522"/>
                  <a:pt x="1326651" y="2281100"/>
                  <a:pt x="1237526" y="2281476"/>
                </a:cubicBezTo>
                <a:cubicBezTo>
                  <a:pt x="1148401" y="2281852"/>
                  <a:pt x="805050" y="2258872"/>
                  <a:pt x="380254" y="2281476"/>
                </a:cubicBezTo>
                <a:cubicBezTo>
                  <a:pt x="121165" y="2299149"/>
                  <a:pt x="-11451" y="2109058"/>
                  <a:pt x="0" y="1901222"/>
                </a:cubicBezTo>
                <a:cubicBezTo>
                  <a:pt x="-47258" y="1722559"/>
                  <a:pt x="30365" y="1532512"/>
                  <a:pt x="0" y="1439862"/>
                </a:cubicBezTo>
                <a:cubicBezTo>
                  <a:pt x="-30365" y="1347212"/>
                  <a:pt x="2165" y="1154506"/>
                  <a:pt x="0" y="917663"/>
                </a:cubicBezTo>
                <a:cubicBezTo>
                  <a:pt x="-2165" y="680820"/>
                  <a:pt x="17441" y="623858"/>
                  <a:pt x="0" y="380254"/>
                </a:cubicBezTo>
                <a:close/>
              </a:path>
            </a:pathLst>
          </a:custGeom>
          <a:solidFill>
            <a:schemeClr val="bg1">
              <a:alpha val="66000"/>
            </a:schemeClr>
          </a:solidFill>
          <a:ln w="28575">
            <a:solidFill>
              <a:srgbClr val="70391B"/>
            </a:solidFill>
            <a:prstDash val="lgDash"/>
            <a:miter lim="800000"/>
            <a:headEnd/>
            <a:tailEnd/>
            <a:extLst>
              <a:ext uri="{C807C97D-BFC1-408E-A445-0C87EB9F89A2}">
                <ask:lineSketchStyleProps xmlns:ask="http://schemas.microsoft.com/office/drawing/2018/sketchyshapes" sd="3908645602">
                  <a:prstGeom prst="roundRect">
                    <a:avLst/>
                  </a:prstGeom>
                  <ask:type>
                    <ask:lineSketchScribble/>
                  </ask:type>
                </ask:lineSketchStyleProps>
              </a:ext>
            </a:extLst>
          </a:ln>
        </p:spPr>
        <p:txBody>
          <a:bodyPr wrap="square">
            <a:spAutoFit/>
          </a:bodyPr>
          <a:lstStyle/>
          <a:p>
            <a:pPr algn="just"/>
            <a:r>
              <a:rPr lang="en-US" sz="32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Kết quả dự đoán ban đầu:</a:t>
            </a:r>
          </a:p>
          <a:p>
            <a:pPr algn="just"/>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Cốc </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a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hơn</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a:t>
            </a:r>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c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và</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hơn</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a:t>
            </a:r>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b</a:t>
            </a:r>
            <a:endPar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a:p>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Cốc b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có</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nhiệt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cao</a:t>
            </a:r>
            <a:r>
              <a:rPr lang="en-US" sz="3200" b="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nhất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a:t>
            </a:r>
          </a:p>
          <a:p>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Cốc c có nhiệt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thấp</a:t>
            </a:r>
            <a:r>
              <a:rPr lang="en-US" sz="3200" b="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nhất.</a:t>
            </a:r>
            <a:endPar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grpSp>
        <p:nvGrpSpPr>
          <p:cNvPr id="4" name="Group 5">
            <a:extLst>
              <a:ext uri="{FF2B5EF4-FFF2-40B4-BE49-F238E27FC236}">
                <a16:creationId xmlns:a16="http://schemas.microsoft.com/office/drawing/2014/main" id="{3B84F9F8-394E-4EC3-BDD0-BB9001396A4D}"/>
              </a:ext>
            </a:extLst>
          </p:cNvPr>
          <p:cNvGrpSpPr>
            <a:grpSpLocks/>
          </p:cNvGrpSpPr>
          <p:nvPr/>
        </p:nvGrpSpPr>
        <p:grpSpPr bwMode="auto">
          <a:xfrm>
            <a:off x="1412240" y="2801323"/>
            <a:ext cx="9885680" cy="3878461"/>
            <a:chOff x="480" y="1488"/>
            <a:chExt cx="4368" cy="1776"/>
          </a:xfrm>
        </p:grpSpPr>
        <p:pic>
          <p:nvPicPr>
            <p:cNvPr id="5" name="Picture 6" descr="kien1">
              <a:extLst>
                <a:ext uri="{FF2B5EF4-FFF2-40B4-BE49-F238E27FC236}">
                  <a16:creationId xmlns:a16="http://schemas.microsoft.com/office/drawing/2014/main" id="{159EE755-D06F-4313-BAFE-2714423EEA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a:stretch>
              <a:fillRect/>
            </a:stretch>
          </p:blipFill>
          <p:spPr bwMode="auto">
            <a:xfrm>
              <a:off x="480" y="1488"/>
              <a:ext cx="4368" cy="1776"/>
            </a:xfrm>
            <a:prstGeom prst="rect">
              <a:avLst/>
            </a:prstGeom>
            <a:ln>
              <a:noFill/>
            </a:ln>
            <a:effectLst>
              <a:outerShdw blurRad="292100" dist="139700" dir="2700000" algn="tl" rotWithShape="0">
                <a:srgbClr val="333333">
                  <a:alpha val="65000"/>
                </a:srgbClr>
              </a:outerShdw>
            </a:effectLst>
          </p:spPr>
        </p:pic>
        <p:sp>
          <p:nvSpPr>
            <p:cNvPr id="6" name="Rectangle 7">
              <a:extLst>
                <a:ext uri="{FF2B5EF4-FFF2-40B4-BE49-F238E27FC236}">
                  <a16:creationId xmlns:a16="http://schemas.microsoft.com/office/drawing/2014/main" id="{217829AE-DC76-4ACF-9C23-E3A3FDD815C8}"/>
                </a:ext>
              </a:extLst>
            </p:cNvPr>
            <p:cNvSpPr>
              <a:spLocks noChangeArrowheads="1"/>
            </p:cNvSpPr>
            <p:nvPr/>
          </p:nvSpPr>
          <p:spPr bwMode="auto">
            <a:xfrm>
              <a:off x="480" y="2784"/>
              <a:ext cx="4368" cy="480"/>
            </a:xfrm>
            <a:prstGeom prst="rect">
              <a:avLst/>
            </a:prstGeom>
            <a:solidFill>
              <a:srgbClr val="DDDDDD"/>
            </a:solidFill>
            <a:ln w="9525">
              <a:solidFill>
                <a:srgbClr val="DDDDDD"/>
              </a:solidFill>
              <a:miter lim="800000"/>
              <a:headEnd/>
              <a:tailEnd/>
            </a:ln>
          </p:spPr>
          <p:txBody>
            <a:bodyPr wrap="none" anchor="ctr"/>
            <a:lstStyle/>
            <a:p>
              <a:endParaRPr lang="vi-VN" b="1">
                <a:effectLst>
                  <a:outerShdw blurRad="38100" dist="38100" dir="2700000" algn="tl">
                    <a:srgbClr val="000000">
                      <a:alpha val="43137"/>
                    </a:srgbClr>
                  </a:outerShdw>
                </a:effectLst>
                <a:ea typeface="UVF Typewriterhand" panose="02000603000000000000" pitchFamily="2" charset="0"/>
              </a:endParaRPr>
            </a:p>
          </p:txBody>
        </p:sp>
      </p:grpSp>
      <p:sp>
        <p:nvSpPr>
          <p:cNvPr id="7" name="Text Box 8">
            <a:extLst>
              <a:ext uri="{FF2B5EF4-FFF2-40B4-BE49-F238E27FC236}">
                <a16:creationId xmlns:a16="http://schemas.microsoft.com/office/drawing/2014/main" id="{B7E5A104-C137-4952-8A5C-04CCFB7BA056}"/>
              </a:ext>
            </a:extLst>
          </p:cNvPr>
          <p:cNvSpPr txBox="1">
            <a:spLocks noChangeArrowheads="1"/>
          </p:cNvSpPr>
          <p:nvPr/>
        </p:nvSpPr>
        <p:spPr bwMode="auto">
          <a:xfrm>
            <a:off x="1791612" y="5955600"/>
            <a:ext cx="2964180" cy="430887"/>
          </a:xfrm>
          <a:prstGeom prst="rect">
            <a:avLst/>
          </a:prstGeom>
          <a:noFill/>
          <a:ln w="9525">
            <a:noFill/>
            <a:miter lim="800000"/>
            <a:headEnd/>
            <a:tailEnd/>
          </a:ln>
        </p:spPr>
        <p:txBody>
          <a:bodyPr wrap="square">
            <a:spAutoFit/>
          </a:bodyPr>
          <a:lstStyle/>
          <a:p>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a</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Cốc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nguội</a:t>
            </a:r>
            <a:endPar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8" name="Text Box 9">
            <a:extLst>
              <a:ext uri="{FF2B5EF4-FFF2-40B4-BE49-F238E27FC236}">
                <a16:creationId xmlns:a16="http://schemas.microsoft.com/office/drawing/2014/main" id="{B0AAF14C-0EC1-4204-8789-1EB90F863F7B}"/>
              </a:ext>
            </a:extLst>
          </p:cNvPr>
          <p:cNvSpPr txBox="1">
            <a:spLocks noChangeArrowheads="1"/>
          </p:cNvSpPr>
          <p:nvPr/>
        </p:nvSpPr>
        <p:spPr bwMode="auto">
          <a:xfrm>
            <a:off x="4931964" y="5740156"/>
            <a:ext cx="2669320" cy="430887"/>
          </a:xfrm>
          <a:prstGeom prst="rect">
            <a:avLst/>
          </a:prstGeom>
          <a:noFill/>
          <a:ln w="9525">
            <a:noFill/>
            <a:miter lim="800000"/>
            <a:headEnd/>
            <a:tailEnd/>
          </a:ln>
        </p:spPr>
        <p:txBody>
          <a:bodyPr wrap="none">
            <a:spAutoFit/>
          </a:bodyPr>
          <a:lstStyle/>
          <a:p>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b) Cốc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nóng</a:t>
            </a:r>
            <a:endPar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9" name="Text Box 10">
            <a:extLst>
              <a:ext uri="{FF2B5EF4-FFF2-40B4-BE49-F238E27FC236}">
                <a16:creationId xmlns:a16="http://schemas.microsoft.com/office/drawing/2014/main" id="{C9BD3FB1-24E2-4F7C-A26D-CB5FB6448185}"/>
              </a:ext>
            </a:extLst>
          </p:cNvPr>
          <p:cNvSpPr txBox="1">
            <a:spLocks noChangeArrowheads="1"/>
          </p:cNvSpPr>
          <p:nvPr/>
        </p:nvSpPr>
        <p:spPr bwMode="auto">
          <a:xfrm>
            <a:off x="7719972" y="5590668"/>
            <a:ext cx="3475631" cy="430887"/>
          </a:xfrm>
          <a:prstGeom prst="rect">
            <a:avLst/>
          </a:prstGeom>
          <a:noFill/>
          <a:ln w="9525">
            <a:noFill/>
            <a:miter lim="800000"/>
            <a:headEnd/>
            <a:tailEnd/>
          </a:ln>
        </p:spPr>
        <p:txBody>
          <a:bodyPr wrap="none">
            <a:spAutoFit/>
          </a:bodyPr>
          <a:lstStyle/>
          <a:p>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 Cốc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có</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đá</a:t>
            </a:r>
            <a:endPar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2519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A81A0F-43C3-4377-AE09-D26570D45017}"/>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 Box 3">
            <a:extLst>
              <a:ext uri="{FF2B5EF4-FFF2-40B4-BE49-F238E27FC236}">
                <a16:creationId xmlns:a16="http://schemas.microsoft.com/office/drawing/2014/main" id="{EA3664CA-6C42-4BF9-8D23-863A4D9E42BC}"/>
              </a:ext>
            </a:extLst>
          </p:cNvPr>
          <p:cNvSpPr txBox="1">
            <a:spLocks noChangeArrowheads="1"/>
          </p:cNvSpPr>
          <p:nvPr/>
        </p:nvSpPr>
        <p:spPr bwMode="auto">
          <a:xfrm>
            <a:off x="797441" y="1264792"/>
            <a:ext cx="11079125" cy="2400657"/>
          </a:xfrm>
          <a:custGeom>
            <a:avLst/>
            <a:gdLst>
              <a:gd name="connsiteX0" fmla="*/ 0 w 11079125"/>
              <a:gd name="connsiteY0" fmla="*/ 400118 h 2400657"/>
              <a:gd name="connsiteX1" fmla="*/ 400118 w 11079125"/>
              <a:gd name="connsiteY1" fmla="*/ 0 h 2400657"/>
              <a:gd name="connsiteX2" fmla="*/ 971167 w 11079125"/>
              <a:gd name="connsiteY2" fmla="*/ 0 h 2400657"/>
              <a:gd name="connsiteX3" fmla="*/ 1747795 w 11079125"/>
              <a:gd name="connsiteY3" fmla="*/ 0 h 2400657"/>
              <a:gd name="connsiteX4" fmla="*/ 2524422 w 11079125"/>
              <a:gd name="connsiteY4" fmla="*/ 0 h 2400657"/>
              <a:gd name="connsiteX5" fmla="*/ 3301049 w 11079125"/>
              <a:gd name="connsiteY5" fmla="*/ 0 h 2400657"/>
              <a:gd name="connsiteX6" fmla="*/ 3872098 w 11079125"/>
              <a:gd name="connsiteY6" fmla="*/ 0 h 2400657"/>
              <a:gd name="connsiteX7" fmla="*/ 4648725 w 11079125"/>
              <a:gd name="connsiteY7" fmla="*/ 0 h 2400657"/>
              <a:gd name="connsiteX8" fmla="*/ 5219775 w 11079125"/>
              <a:gd name="connsiteY8" fmla="*/ 0 h 2400657"/>
              <a:gd name="connsiteX9" fmla="*/ 5585246 w 11079125"/>
              <a:gd name="connsiteY9" fmla="*/ 0 h 2400657"/>
              <a:gd name="connsiteX10" fmla="*/ 6156296 w 11079125"/>
              <a:gd name="connsiteY10" fmla="*/ 0 h 2400657"/>
              <a:gd name="connsiteX11" fmla="*/ 6830134 w 11079125"/>
              <a:gd name="connsiteY11" fmla="*/ 0 h 2400657"/>
              <a:gd name="connsiteX12" fmla="*/ 7606761 w 11079125"/>
              <a:gd name="connsiteY12" fmla="*/ 0 h 2400657"/>
              <a:gd name="connsiteX13" fmla="*/ 8383388 w 11079125"/>
              <a:gd name="connsiteY13" fmla="*/ 0 h 2400657"/>
              <a:gd name="connsiteX14" fmla="*/ 8646071 w 11079125"/>
              <a:gd name="connsiteY14" fmla="*/ 0 h 2400657"/>
              <a:gd name="connsiteX15" fmla="*/ 9011543 w 11079125"/>
              <a:gd name="connsiteY15" fmla="*/ 0 h 2400657"/>
              <a:gd name="connsiteX16" fmla="*/ 9377014 w 11079125"/>
              <a:gd name="connsiteY16" fmla="*/ 0 h 2400657"/>
              <a:gd name="connsiteX17" fmla="*/ 10050853 w 11079125"/>
              <a:gd name="connsiteY17" fmla="*/ 0 h 2400657"/>
              <a:gd name="connsiteX18" fmla="*/ 10679007 w 11079125"/>
              <a:gd name="connsiteY18" fmla="*/ 0 h 2400657"/>
              <a:gd name="connsiteX19" fmla="*/ 11079125 w 11079125"/>
              <a:gd name="connsiteY19" fmla="*/ 400118 h 2400657"/>
              <a:gd name="connsiteX20" fmla="*/ 11079125 w 11079125"/>
              <a:gd name="connsiteY20" fmla="*/ 901583 h 2400657"/>
              <a:gd name="connsiteX21" fmla="*/ 11079125 w 11079125"/>
              <a:gd name="connsiteY21" fmla="*/ 1419053 h 2400657"/>
              <a:gd name="connsiteX22" fmla="*/ 11079125 w 11079125"/>
              <a:gd name="connsiteY22" fmla="*/ 2000539 h 2400657"/>
              <a:gd name="connsiteX23" fmla="*/ 10679007 w 11079125"/>
              <a:gd name="connsiteY23" fmla="*/ 2400657 h 2400657"/>
              <a:gd name="connsiteX24" fmla="*/ 10416324 w 11079125"/>
              <a:gd name="connsiteY24" fmla="*/ 2400657 h 2400657"/>
              <a:gd name="connsiteX25" fmla="*/ 9742486 w 11079125"/>
              <a:gd name="connsiteY25" fmla="*/ 2400657 h 2400657"/>
              <a:gd name="connsiteX26" fmla="*/ 9171437 w 11079125"/>
              <a:gd name="connsiteY26" fmla="*/ 2400657 h 2400657"/>
              <a:gd name="connsiteX27" fmla="*/ 8805965 w 11079125"/>
              <a:gd name="connsiteY27" fmla="*/ 2400657 h 2400657"/>
              <a:gd name="connsiteX28" fmla="*/ 8234916 w 11079125"/>
              <a:gd name="connsiteY28" fmla="*/ 2400657 h 2400657"/>
              <a:gd name="connsiteX29" fmla="*/ 7663866 w 11079125"/>
              <a:gd name="connsiteY29" fmla="*/ 2400657 h 2400657"/>
              <a:gd name="connsiteX30" fmla="*/ 6887239 w 11079125"/>
              <a:gd name="connsiteY30" fmla="*/ 2400657 h 2400657"/>
              <a:gd name="connsiteX31" fmla="*/ 6316190 w 11079125"/>
              <a:gd name="connsiteY31" fmla="*/ 2400657 h 2400657"/>
              <a:gd name="connsiteX32" fmla="*/ 5847929 w 11079125"/>
              <a:gd name="connsiteY32" fmla="*/ 2400657 h 2400657"/>
              <a:gd name="connsiteX33" fmla="*/ 5585246 w 11079125"/>
              <a:gd name="connsiteY33" fmla="*/ 2400657 h 2400657"/>
              <a:gd name="connsiteX34" fmla="*/ 5014197 w 11079125"/>
              <a:gd name="connsiteY34" fmla="*/ 2400657 h 2400657"/>
              <a:gd name="connsiteX35" fmla="*/ 4648725 w 11079125"/>
              <a:gd name="connsiteY35" fmla="*/ 2400657 h 2400657"/>
              <a:gd name="connsiteX36" fmla="*/ 3974887 w 11079125"/>
              <a:gd name="connsiteY36" fmla="*/ 2400657 h 2400657"/>
              <a:gd name="connsiteX37" fmla="*/ 3198260 w 11079125"/>
              <a:gd name="connsiteY37" fmla="*/ 2400657 h 2400657"/>
              <a:gd name="connsiteX38" fmla="*/ 2832788 w 11079125"/>
              <a:gd name="connsiteY38" fmla="*/ 2400657 h 2400657"/>
              <a:gd name="connsiteX39" fmla="*/ 2364528 w 11079125"/>
              <a:gd name="connsiteY39" fmla="*/ 2400657 h 2400657"/>
              <a:gd name="connsiteX40" fmla="*/ 1999056 w 11079125"/>
              <a:gd name="connsiteY40" fmla="*/ 2400657 h 2400657"/>
              <a:gd name="connsiteX41" fmla="*/ 1325218 w 11079125"/>
              <a:gd name="connsiteY41" fmla="*/ 2400657 h 2400657"/>
              <a:gd name="connsiteX42" fmla="*/ 400118 w 11079125"/>
              <a:gd name="connsiteY42" fmla="*/ 2400657 h 2400657"/>
              <a:gd name="connsiteX43" fmla="*/ 0 w 11079125"/>
              <a:gd name="connsiteY43" fmla="*/ 2000539 h 2400657"/>
              <a:gd name="connsiteX44" fmla="*/ 0 w 11079125"/>
              <a:gd name="connsiteY44" fmla="*/ 1467065 h 2400657"/>
              <a:gd name="connsiteX45" fmla="*/ 0 w 11079125"/>
              <a:gd name="connsiteY45" fmla="*/ 981604 h 2400657"/>
              <a:gd name="connsiteX46" fmla="*/ 0 w 11079125"/>
              <a:gd name="connsiteY46" fmla="*/ 400118 h 24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79125" h="2400657" fill="none" extrusionOk="0">
                <a:moveTo>
                  <a:pt x="0" y="400118"/>
                </a:moveTo>
                <a:cubicBezTo>
                  <a:pt x="9807" y="158952"/>
                  <a:pt x="191483" y="-18032"/>
                  <a:pt x="400118" y="0"/>
                </a:cubicBezTo>
                <a:cubicBezTo>
                  <a:pt x="559613" y="-29361"/>
                  <a:pt x="814298" y="40783"/>
                  <a:pt x="971167" y="0"/>
                </a:cubicBezTo>
                <a:cubicBezTo>
                  <a:pt x="1128036" y="-40783"/>
                  <a:pt x="1406728" y="34458"/>
                  <a:pt x="1747795" y="0"/>
                </a:cubicBezTo>
                <a:cubicBezTo>
                  <a:pt x="2088862" y="-34458"/>
                  <a:pt x="2155809" y="77369"/>
                  <a:pt x="2524422" y="0"/>
                </a:cubicBezTo>
                <a:cubicBezTo>
                  <a:pt x="2893035" y="-77369"/>
                  <a:pt x="3030284" y="70890"/>
                  <a:pt x="3301049" y="0"/>
                </a:cubicBezTo>
                <a:cubicBezTo>
                  <a:pt x="3571814" y="-70890"/>
                  <a:pt x="3718918" y="64300"/>
                  <a:pt x="3872098" y="0"/>
                </a:cubicBezTo>
                <a:cubicBezTo>
                  <a:pt x="4025278" y="-64300"/>
                  <a:pt x="4442196" y="20747"/>
                  <a:pt x="4648725" y="0"/>
                </a:cubicBezTo>
                <a:cubicBezTo>
                  <a:pt x="4855254" y="-20747"/>
                  <a:pt x="5069517" y="49958"/>
                  <a:pt x="5219775" y="0"/>
                </a:cubicBezTo>
                <a:cubicBezTo>
                  <a:pt x="5370033" y="-49958"/>
                  <a:pt x="5425951" y="6167"/>
                  <a:pt x="5585246" y="0"/>
                </a:cubicBezTo>
                <a:cubicBezTo>
                  <a:pt x="5744541" y="-6167"/>
                  <a:pt x="5920852" y="62087"/>
                  <a:pt x="6156296" y="0"/>
                </a:cubicBezTo>
                <a:cubicBezTo>
                  <a:pt x="6391740" y="-62087"/>
                  <a:pt x="6573940" y="80188"/>
                  <a:pt x="6830134" y="0"/>
                </a:cubicBezTo>
                <a:cubicBezTo>
                  <a:pt x="7086328" y="-80188"/>
                  <a:pt x="7333545" y="79317"/>
                  <a:pt x="7606761" y="0"/>
                </a:cubicBezTo>
                <a:cubicBezTo>
                  <a:pt x="7879977" y="-79317"/>
                  <a:pt x="8132697" y="18843"/>
                  <a:pt x="8383388" y="0"/>
                </a:cubicBezTo>
                <a:cubicBezTo>
                  <a:pt x="8634079" y="-18843"/>
                  <a:pt x="8551059" y="5692"/>
                  <a:pt x="8646071" y="0"/>
                </a:cubicBezTo>
                <a:cubicBezTo>
                  <a:pt x="8741083" y="-5692"/>
                  <a:pt x="8874587" y="1729"/>
                  <a:pt x="9011543" y="0"/>
                </a:cubicBezTo>
                <a:cubicBezTo>
                  <a:pt x="9148499" y="-1729"/>
                  <a:pt x="9221967" y="12550"/>
                  <a:pt x="9377014" y="0"/>
                </a:cubicBezTo>
                <a:cubicBezTo>
                  <a:pt x="9532061" y="-12550"/>
                  <a:pt x="9730147" y="48952"/>
                  <a:pt x="10050853" y="0"/>
                </a:cubicBezTo>
                <a:cubicBezTo>
                  <a:pt x="10371559" y="-48952"/>
                  <a:pt x="10387007" y="38884"/>
                  <a:pt x="10679007" y="0"/>
                </a:cubicBezTo>
                <a:cubicBezTo>
                  <a:pt x="10954845" y="-7680"/>
                  <a:pt x="11067864" y="189157"/>
                  <a:pt x="11079125" y="400118"/>
                </a:cubicBezTo>
                <a:cubicBezTo>
                  <a:pt x="11086804" y="612710"/>
                  <a:pt x="11068424" y="706926"/>
                  <a:pt x="11079125" y="901583"/>
                </a:cubicBezTo>
                <a:cubicBezTo>
                  <a:pt x="11089826" y="1096241"/>
                  <a:pt x="11035818" y="1188735"/>
                  <a:pt x="11079125" y="1419053"/>
                </a:cubicBezTo>
                <a:cubicBezTo>
                  <a:pt x="11122432" y="1649371"/>
                  <a:pt x="11023964" y="1854965"/>
                  <a:pt x="11079125" y="2000539"/>
                </a:cubicBezTo>
                <a:cubicBezTo>
                  <a:pt x="11042382" y="2258019"/>
                  <a:pt x="10841110" y="2406900"/>
                  <a:pt x="10679007" y="2400657"/>
                </a:cubicBezTo>
                <a:cubicBezTo>
                  <a:pt x="10618214" y="2410033"/>
                  <a:pt x="10535018" y="2391270"/>
                  <a:pt x="10416324" y="2400657"/>
                </a:cubicBezTo>
                <a:cubicBezTo>
                  <a:pt x="10297630" y="2410044"/>
                  <a:pt x="9995166" y="2394358"/>
                  <a:pt x="9742486" y="2400657"/>
                </a:cubicBezTo>
                <a:cubicBezTo>
                  <a:pt x="9489806" y="2406956"/>
                  <a:pt x="9437374" y="2361948"/>
                  <a:pt x="9171437" y="2400657"/>
                </a:cubicBezTo>
                <a:cubicBezTo>
                  <a:pt x="8905500" y="2439366"/>
                  <a:pt x="8959835" y="2375154"/>
                  <a:pt x="8805965" y="2400657"/>
                </a:cubicBezTo>
                <a:cubicBezTo>
                  <a:pt x="8652095" y="2426160"/>
                  <a:pt x="8366728" y="2399513"/>
                  <a:pt x="8234916" y="2400657"/>
                </a:cubicBezTo>
                <a:cubicBezTo>
                  <a:pt x="8103104" y="2401801"/>
                  <a:pt x="7823575" y="2398209"/>
                  <a:pt x="7663866" y="2400657"/>
                </a:cubicBezTo>
                <a:cubicBezTo>
                  <a:pt x="7504157" y="2403105"/>
                  <a:pt x="7163150" y="2320992"/>
                  <a:pt x="6887239" y="2400657"/>
                </a:cubicBezTo>
                <a:cubicBezTo>
                  <a:pt x="6611328" y="2480322"/>
                  <a:pt x="6561779" y="2394869"/>
                  <a:pt x="6316190" y="2400657"/>
                </a:cubicBezTo>
                <a:cubicBezTo>
                  <a:pt x="6070601" y="2406445"/>
                  <a:pt x="5983283" y="2366086"/>
                  <a:pt x="5847929" y="2400657"/>
                </a:cubicBezTo>
                <a:cubicBezTo>
                  <a:pt x="5712575" y="2435228"/>
                  <a:pt x="5709286" y="2392569"/>
                  <a:pt x="5585246" y="2400657"/>
                </a:cubicBezTo>
                <a:cubicBezTo>
                  <a:pt x="5461206" y="2408745"/>
                  <a:pt x="5176668" y="2352122"/>
                  <a:pt x="5014197" y="2400657"/>
                </a:cubicBezTo>
                <a:cubicBezTo>
                  <a:pt x="4851726" y="2449192"/>
                  <a:pt x="4820244" y="2385295"/>
                  <a:pt x="4648725" y="2400657"/>
                </a:cubicBezTo>
                <a:cubicBezTo>
                  <a:pt x="4477206" y="2416019"/>
                  <a:pt x="4171460" y="2365744"/>
                  <a:pt x="3974887" y="2400657"/>
                </a:cubicBezTo>
                <a:cubicBezTo>
                  <a:pt x="3778314" y="2435570"/>
                  <a:pt x="3483064" y="2330114"/>
                  <a:pt x="3198260" y="2400657"/>
                </a:cubicBezTo>
                <a:cubicBezTo>
                  <a:pt x="2913456" y="2471200"/>
                  <a:pt x="2926845" y="2383574"/>
                  <a:pt x="2832788" y="2400657"/>
                </a:cubicBezTo>
                <a:cubicBezTo>
                  <a:pt x="2738731" y="2417740"/>
                  <a:pt x="2557010" y="2369175"/>
                  <a:pt x="2364528" y="2400657"/>
                </a:cubicBezTo>
                <a:cubicBezTo>
                  <a:pt x="2172046" y="2432139"/>
                  <a:pt x="2147346" y="2382130"/>
                  <a:pt x="1999056" y="2400657"/>
                </a:cubicBezTo>
                <a:cubicBezTo>
                  <a:pt x="1850766" y="2419184"/>
                  <a:pt x="1659077" y="2334608"/>
                  <a:pt x="1325218" y="2400657"/>
                </a:cubicBezTo>
                <a:cubicBezTo>
                  <a:pt x="991359" y="2466706"/>
                  <a:pt x="833195" y="2355110"/>
                  <a:pt x="400118" y="2400657"/>
                </a:cubicBezTo>
                <a:cubicBezTo>
                  <a:pt x="150964" y="2405976"/>
                  <a:pt x="8250" y="2285576"/>
                  <a:pt x="0" y="2000539"/>
                </a:cubicBezTo>
                <a:cubicBezTo>
                  <a:pt x="-51882" y="1891860"/>
                  <a:pt x="51691" y="1693993"/>
                  <a:pt x="0" y="1467065"/>
                </a:cubicBezTo>
                <a:cubicBezTo>
                  <a:pt x="-51691" y="1240137"/>
                  <a:pt x="34488" y="1124899"/>
                  <a:pt x="0" y="981604"/>
                </a:cubicBezTo>
                <a:cubicBezTo>
                  <a:pt x="-34488" y="838309"/>
                  <a:pt x="13531" y="629611"/>
                  <a:pt x="0" y="400118"/>
                </a:cubicBezTo>
                <a:close/>
              </a:path>
              <a:path w="11079125" h="2400657" stroke="0" extrusionOk="0">
                <a:moveTo>
                  <a:pt x="0" y="400118"/>
                </a:moveTo>
                <a:cubicBezTo>
                  <a:pt x="-13580" y="180827"/>
                  <a:pt x="169197" y="21329"/>
                  <a:pt x="400118" y="0"/>
                </a:cubicBezTo>
                <a:cubicBezTo>
                  <a:pt x="536677" y="-39484"/>
                  <a:pt x="755946" y="9247"/>
                  <a:pt x="868378" y="0"/>
                </a:cubicBezTo>
                <a:cubicBezTo>
                  <a:pt x="980810" y="-9247"/>
                  <a:pt x="1006258" y="11390"/>
                  <a:pt x="1131061" y="0"/>
                </a:cubicBezTo>
                <a:cubicBezTo>
                  <a:pt x="1255864" y="-11390"/>
                  <a:pt x="1403884" y="38852"/>
                  <a:pt x="1496533" y="0"/>
                </a:cubicBezTo>
                <a:cubicBezTo>
                  <a:pt x="1589182" y="-38852"/>
                  <a:pt x="1889264" y="10822"/>
                  <a:pt x="2067582" y="0"/>
                </a:cubicBezTo>
                <a:cubicBezTo>
                  <a:pt x="2245900" y="-10822"/>
                  <a:pt x="2660253" y="77442"/>
                  <a:pt x="2844209" y="0"/>
                </a:cubicBezTo>
                <a:cubicBezTo>
                  <a:pt x="3028165" y="-77442"/>
                  <a:pt x="3198613" y="26290"/>
                  <a:pt x="3312470" y="0"/>
                </a:cubicBezTo>
                <a:cubicBezTo>
                  <a:pt x="3426327" y="-26290"/>
                  <a:pt x="3708141" y="20988"/>
                  <a:pt x="4089097" y="0"/>
                </a:cubicBezTo>
                <a:cubicBezTo>
                  <a:pt x="4470053" y="-20988"/>
                  <a:pt x="4574606" y="91666"/>
                  <a:pt x="4865724" y="0"/>
                </a:cubicBezTo>
                <a:cubicBezTo>
                  <a:pt x="5156842" y="-91666"/>
                  <a:pt x="5316954" y="81370"/>
                  <a:pt x="5642351" y="0"/>
                </a:cubicBezTo>
                <a:cubicBezTo>
                  <a:pt x="5967748" y="-81370"/>
                  <a:pt x="5789402" y="9485"/>
                  <a:pt x="5905034" y="0"/>
                </a:cubicBezTo>
                <a:cubicBezTo>
                  <a:pt x="6020666" y="-9485"/>
                  <a:pt x="6290350" y="57644"/>
                  <a:pt x="6578872" y="0"/>
                </a:cubicBezTo>
                <a:cubicBezTo>
                  <a:pt x="6867394" y="-57644"/>
                  <a:pt x="6758999" y="30350"/>
                  <a:pt x="6841555" y="0"/>
                </a:cubicBezTo>
                <a:cubicBezTo>
                  <a:pt x="6924111" y="-30350"/>
                  <a:pt x="6994409" y="31440"/>
                  <a:pt x="7104238" y="0"/>
                </a:cubicBezTo>
                <a:cubicBezTo>
                  <a:pt x="7214067" y="-31440"/>
                  <a:pt x="7308993" y="2944"/>
                  <a:pt x="7469709" y="0"/>
                </a:cubicBezTo>
                <a:cubicBezTo>
                  <a:pt x="7630425" y="-2944"/>
                  <a:pt x="8065362" y="32916"/>
                  <a:pt x="8246337" y="0"/>
                </a:cubicBezTo>
                <a:cubicBezTo>
                  <a:pt x="8427312" y="-32916"/>
                  <a:pt x="8817784" y="81778"/>
                  <a:pt x="9022964" y="0"/>
                </a:cubicBezTo>
                <a:cubicBezTo>
                  <a:pt x="9228144" y="-81778"/>
                  <a:pt x="9332297" y="22703"/>
                  <a:pt x="9594013" y="0"/>
                </a:cubicBezTo>
                <a:cubicBezTo>
                  <a:pt x="9855729" y="-22703"/>
                  <a:pt x="10305706" y="94794"/>
                  <a:pt x="10679007" y="0"/>
                </a:cubicBezTo>
                <a:cubicBezTo>
                  <a:pt x="10865634" y="-24344"/>
                  <a:pt x="11089571" y="161662"/>
                  <a:pt x="11079125" y="400118"/>
                </a:cubicBezTo>
                <a:cubicBezTo>
                  <a:pt x="11107680" y="534421"/>
                  <a:pt x="11057720" y="673675"/>
                  <a:pt x="11079125" y="901583"/>
                </a:cubicBezTo>
                <a:cubicBezTo>
                  <a:pt x="11100530" y="1129492"/>
                  <a:pt x="11033639" y="1223719"/>
                  <a:pt x="11079125" y="1387044"/>
                </a:cubicBezTo>
                <a:cubicBezTo>
                  <a:pt x="11124611" y="1550369"/>
                  <a:pt x="11035191" y="1833025"/>
                  <a:pt x="11079125" y="2000539"/>
                </a:cubicBezTo>
                <a:cubicBezTo>
                  <a:pt x="11078349" y="2216722"/>
                  <a:pt x="10838204" y="2400194"/>
                  <a:pt x="10679007" y="2400657"/>
                </a:cubicBezTo>
                <a:cubicBezTo>
                  <a:pt x="10584339" y="2402544"/>
                  <a:pt x="10516448" y="2380399"/>
                  <a:pt x="10416324" y="2400657"/>
                </a:cubicBezTo>
                <a:cubicBezTo>
                  <a:pt x="10316200" y="2420915"/>
                  <a:pt x="9808178" y="2398385"/>
                  <a:pt x="9639697" y="2400657"/>
                </a:cubicBezTo>
                <a:cubicBezTo>
                  <a:pt x="9471216" y="2402929"/>
                  <a:pt x="9327176" y="2390369"/>
                  <a:pt x="9068648" y="2400657"/>
                </a:cubicBezTo>
                <a:cubicBezTo>
                  <a:pt x="8810120" y="2410945"/>
                  <a:pt x="8819269" y="2383949"/>
                  <a:pt x="8703176" y="2400657"/>
                </a:cubicBezTo>
                <a:cubicBezTo>
                  <a:pt x="8587083" y="2417365"/>
                  <a:pt x="8388252" y="2359411"/>
                  <a:pt x="8234916" y="2400657"/>
                </a:cubicBezTo>
                <a:cubicBezTo>
                  <a:pt x="8081580" y="2441903"/>
                  <a:pt x="7650260" y="2309534"/>
                  <a:pt x="7458288" y="2400657"/>
                </a:cubicBezTo>
                <a:cubicBezTo>
                  <a:pt x="7266316" y="2491780"/>
                  <a:pt x="7184946" y="2366090"/>
                  <a:pt x="7092817" y="2400657"/>
                </a:cubicBezTo>
                <a:cubicBezTo>
                  <a:pt x="7000688" y="2435224"/>
                  <a:pt x="6903192" y="2376948"/>
                  <a:pt x="6830134" y="2400657"/>
                </a:cubicBezTo>
                <a:cubicBezTo>
                  <a:pt x="6757076" y="2424366"/>
                  <a:pt x="6410791" y="2374078"/>
                  <a:pt x="6259085" y="2400657"/>
                </a:cubicBezTo>
                <a:cubicBezTo>
                  <a:pt x="6107379" y="2427236"/>
                  <a:pt x="5691495" y="2358626"/>
                  <a:pt x="5482458" y="2400657"/>
                </a:cubicBezTo>
                <a:cubicBezTo>
                  <a:pt x="5273421" y="2442688"/>
                  <a:pt x="5342481" y="2383491"/>
                  <a:pt x="5219775" y="2400657"/>
                </a:cubicBezTo>
                <a:cubicBezTo>
                  <a:pt x="5097069" y="2417823"/>
                  <a:pt x="5067828" y="2393493"/>
                  <a:pt x="4957092" y="2400657"/>
                </a:cubicBezTo>
                <a:cubicBezTo>
                  <a:pt x="4846356" y="2407821"/>
                  <a:pt x="4579217" y="2365729"/>
                  <a:pt x="4283254" y="2400657"/>
                </a:cubicBezTo>
                <a:cubicBezTo>
                  <a:pt x="3987291" y="2435585"/>
                  <a:pt x="3979809" y="2399729"/>
                  <a:pt x="3814993" y="2400657"/>
                </a:cubicBezTo>
                <a:cubicBezTo>
                  <a:pt x="3650177" y="2401585"/>
                  <a:pt x="3196609" y="2345043"/>
                  <a:pt x="3038366" y="2400657"/>
                </a:cubicBezTo>
                <a:cubicBezTo>
                  <a:pt x="2880123" y="2456271"/>
                  <a:pt x="2448871" y="2338250"/>
                  <a:pt x="2261739" y="2400657"/>
                </a:cubicBezTo>
                <a:cubicBezTo>
                  <a:pt x="2074607" y="2463064"/>
                  <a:pt x="2022145" y="2345919"/>
                  <a:pt x="1793479" y="2400657"/>
                </a:cubicBezTo>
                <a:cubicBezTo>
                  <a:pt x="1564813" y="2455395"/>
                  <a:pt x="1493990" y="2382284"/>
                  <a:pt x="1325218" y="2400657"/>
                </a:cubicBezTo>
                <a:cubicBezTo>
                  <a:pt x="1156446" y="2419030"/>
                  <a:pt x="653480" y="2348171"/>
                  <a:pt x="400118" y="2400657"/>
                </a:cubicBezTo>
                <a:cubicBezTo>
                  <a:pt x="151495" y="2364022"/>
                  <a:pt x="-22827" y="2175455"/>
                  <a:pt x="0" y="2000539"/>
                </a:cubicBezTo>
                <a:cubicBezTo>
                  <a:pt x="-12423" y="1842767"/>
                  <a:pt x="55396" y="1745543"/>
                  <a:pt x="0" y="1499074"/>
                </a:cubicBezTo>
                <a:cubicBezTo>
                  <a:pt x="-55396" y="1252606"/>
                  <a:pt x="20857" y="1169946"/>
                  <a:pt x="0" y="997609"/>
                </a:cubicBezTo>
                <a:cubicBezTo>
                  <a:pt x="-20857" y="825273"/>
                  <a:pt x="31557" y="689915"/>
                  <a:pt x="0" y="400118"/>
                </a:cubicBezTo>
                <a:close/>
              </a:path>
            </a:pathLst>
          </a:custGeom>
          <a:solidFill>
            <a:schemeClr val="bg1">
              <a:alpha val="66000"/>
            </a:schemeClr>
          </a:solidFill>
          <a:ln w="28575">
            <a:solidFill>
              <a:srgbClr val="70391B"/>
            </a:solidFill>
            <a:prstDash val="lgDash"/>
            <a:miter lim="800000"/>
            <a:headEnd/>
            <a:tailEnd/>
            <a:extLst>
              <a:ext uri="{C807C97D-BFC1-408E-A445-0C87EB9F89A2}">
                <ask:lineSketchStyleProps xmlns:ask="http://schemas.microsoft.com/office/drawing/2018/sketchyshapes" sd="3908645602">
                  <a:prstGeom prst="roundRect">
                    <a:avLst/>
                  </a:prstGeom>
                  <ask:type>
                    <ask:lineSketchScribble/>
                  </ask:type>
                </ask:lineSketchStyleProps>
              </a:ext>
            </a:extLst>
          </a:ln>
        </p:spPr>
        <p:txBody>
          <a:bodyPr wrap="square">
            <a:spAutoFit/>
          </a:bodyPr>
          <a:lstStyle/>
          <a:p>
            <a:pPr algn="ctr"/>
            <a:r>
              <a:rPr lang="en-US" sz="4500" b="1">
                <a:solidFill>
                  <a:srgbClr val="FF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 nóng </a:t>
            </a:r>
            <a:r>
              <a:rPr lang="en-US" sz="45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 nhiệt độ cao hơn </a:t>
            </a:r>
            <a:r>
              <a:rPr lang="en-US" sz="4500" b="1">
                <a:solidFill>
                  <a:srgbClr val="00B0F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 lạnh</a:t>
            </a:r>
          </a:p>
          <a:p>
            <a:pPr algn="ctr"/>
            <a:r>
              <a:rPr lang="en-US" sz="4500" b="1">
                <a:effectLst>
                  <a:outerShdw blurRad="38100" dist="38100" dir="2700000" algn="tl">
                    <a:srgbClr val="000000">
                      <a:alpha val="43137"/>
                    </a:srgbClr>
                  </a:outerShdw>
                </a:effectLst>
                <a:latin typeface="UVF TypoSlabserif" panose="02000403050000020004" pitchFamily="2" charset="0"/>
                <a:cs typeface="Times New Roman" pitchFamily="18" charset="0"/>
              </a:rPr>
              <a:t>Nhiệt độ của hơi nước đang sôi là </a:t>
            </a:r>
            <a:r>
              <a:rPr lang="en-US" sz="4500" b="1">
                <a:solidFill>
                  <a:srgbClr val="FF00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100</a:t>
            </a:r>
            <a:r>
              <a:rPr lang="en-US" sz="4500" b="1" baseline="30000">
                <a:solidFill>
                  <a:srgbClr val="FF00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o</a:t>
            </a:r>
            <a:r>
              <a:rPr lang="en-US" sz="4500" b="1">
                <a:solidFill>
                  <a:srgbClr val="FF00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a:t>
            </a:r>
            <a:r>
              <a:rPr lang="en-US" sz="45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4500" b="1">
                <a:effectLst>
                  <a:outerShdw blurRad="38100" dist="38100" dir="2700000" algn="tl">
                    <a:srgbClr val="000000">
                      <a:alpha val="43137"/>
                    </a:srgbClr>
                  </a:outerShdw>
                </a:effectLst>
                <a:latin typeface="UVF TypoSlabserif" panose="02000403050000020004" pitchFamily="2" charset="0"/>
                <a:cs typeface="Times New Roman" pitchFamily="18" charset="0"/>
              </a:rPr>
              <a:t>của nước đá đang tan là </a:t>
            </a:r>
            <a:r>
              <a:rPr lang="en-US" sz="4500" b="1">
                <a:solidFill>
                  <a:srgbClr val="00B0F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0</a:t>
            </a:r>
            <a:r>
              <a:rPr lang="en-US" sz="4500" b="1" baseline="30000">
                <a:solidFill>
                  <a:srgbClr val="00B0F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o</a:t>
            </a:r>
            <a:r>
              <a:rPr lang="en-US" sz="4500" b="1">
                <a:solidFill>
                  <a:srgbClr val="00B0F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a:t>
            </a:r>
            <a:endParaRPr lang="en-US" sz="4500" b="1" dirty="0">
              <a:solidFill>
                <a:srgbClr val="00B0F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sp>
        <p:nvSpPr>
          <p:cNvPr id="9" name="Rectangle 8">
            <a:extLst>
              <a:ext uri="{FF2B5EF4-FFF2-40B4-BE49-F238E27FC236}">
                <a16:creationId xmlns:a16="http://schemas.microsoft.com/office/drawing/2014/main" id="{B5C4AAD1-3B45-40FE-A248-7058A75D0A1B}"/>
              </a:ext>
            </a:extLst>
          </p:cNvPr>
          <p:cNvSpPr/>
          <p:nvPr/>
        </p:nvSpPr>
        <p:spPr>
          <a:xfrm>
            <a:off x="4176821" y="150150"/>
            <a:ext cx="3987210"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CDDBD58-4453-4CBB-9A95-735F2F9D0D5A}"/>
              </a:ext>
            </a:extLst>
          </p:cNvPr>
          <p:cNvSpPr txBox="1">
            <a:spLocks/>
          </p:cNvSpPr>
          <p:nvPr/>
        </p:nvSpPr>
        <p:spPr>
          <a:xfrm>
            <a:off x="2918261" y="297153"/>
            <a:ext cx="6504329"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Kết luận</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Tree>
    <p:extLst>
      <p:ext uri="{BB962C8B-B14F-4D97-AF65-F5344CB8AC3E}">
        <p14:creationId xmlns:p14="http://schemas.microsoft.com/office/powerpoint/2010/main" val="82891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2500"/>
                            </p:stCondLst>
                            <p:childTnLst>
                              <p:par>
                                <p:cTn id="13" presetID="3"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98027" y="1621157"/>
            <a:ext cx="862965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452249" y="515652"/>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1998027" y="679365"/>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a:extLst>
              <a:ext uri="{28A0092B-C50C-407E-A947-70E740481C1C}">
                <a14:useLocalDpi xmlns:a14="http://schemas.microsoft.com/office/drawing/2010/main" val="0"/>
              </a:ext>
            </a:extLst>
          </a:blip>
          <a:srcRect l="5926" t="841" r="65631" b="69411"/>
          <a:stretch/>
        </p:blipFill>
        <p:spPr>
          <a:xfrm>
            <a:off x="2610503" y="1943267"/>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2">
            <a:extLst>
              <a:ext uri="{28A0092B-C50C-407E-A947-70E740481C1C}">
                <a14:useLocalDpi xmlns:a14="http://schemas.microsoft.com/office/drawing/2010/main" val="0"/>
              </a:ext>
            </a:extLst>
          </a:blip>
          <a:srcRect l="38006" t="2179" r="32990" b="70079"/>
          <a:stretch/>
        </p:blipFill>
        <p:spPr>
          <a:xfrm>
            <a:off x="6865040" y="4065902"/>
            <a:ext cx="1243913" cy="1170941"/>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application&#10;&#10;Description automatically generated">
            <a:extLst>
              <a:ext uri="{FF2B5EF4-FFF2-40B4-BE49-F238E27FC236}">
                <a16:creationId xmlns:a16="http://schemas.microsoft.com/office/drawing/2014/main" id="{B2B756E1-8A13-4546-96FB-CA3F0E1F6A8C}"/>
              </a:ext>
            </a:extLst>
          </p:cNvPr>
          <p:cNvPicPr>
            <a:picLocks noChangeAspect="1"/>
          </p:cNvPicPr>
          <p:nvPr/>
        </p:nvPicPr>
        <p:blipFill rotWithShape="1">
          <a:blip r:embed="rId2">
            <a:extLst>
              <a:ext uri="{28A0092B-C50C-407E-A947-70E740481C1C}">
                <a14:useLocalDpi xmlns:a14="http://schemas.microsoft.com/office/drawing/2010/main" val="0"/>
              </a:ext>
            </a:extLst>
          </a:blip>
          <a:srcRect l="68613" r="4777" b="68749"/>
          <a:stretch/>
        </p:blipFill>
        <p:spPr>
          <a:xfrm>
            <a:off x="4823275" y="1953453"/>
            <a:ext cx="1243913" cy="1134208"/>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2">
            <a:extLst>
              <a:ext uri="{28A0092B-C50C-407E-A947-70E740481C1C}">
                <a14:useLocalDpi xmlns:a14="http://schemas.microsoft.com/office/drawing/2010/main" val="0"/>
              </a:ext>
            </a:extLst>
          </a:blip>
          <a:srcRect l="5535" t="34271" r="67669" b="40759"/>
          <a:stretch/>
        </p:blipFill>
        <p:spPr>
          <a:xfrm>
            <a:off x="2518904" y="4131481"/>
            <a:ext cx="1133906" cy="1020008"/>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application&#10;&#10;Description automatically generated">
            <a:extLst>
              <a:ext uri="{FF2B5EF4-FFF2-40B4-BE49-F238E27FC236}">
                <a16:creationId xmlns:a16="http://schemas.microsoft.com/office/drawing/2014/main" id="{160B2428-6931-477E-A734-0706DDD5150F}"/>
              </a:ext>
            </a:extLst>
          </p:cNvPr>
          <p:cNvPicPr>
            <a:picLocks noChangeAspect="1"/>
          </p:cNvPicPr>
          <p:nvPr/>
        </p:nvPicPr>
        <p:blipFill rotWithShape="1">
          <a:blip r:embed="rId2">
            <a:extLst>
              <a:ext uri="{28A0092B-C50C-407E-A947-70E740481C1C}">
                <a14:useLocalDpi xmlns:a14="http://schemas.microsoft.com/office/drawing/2010/main" val="0"/>
              </a:ext>
            </a:extLst>
          </a:blip>
          <a:srcRect l="39739" t="68321" r="34410" b="9524"/>
          <a:stretch/>
        </p:blipFill>
        <p:spPr>
          <a:xfrm>
            <a:off x="6859967" y="2020332"/>
            <a:ext cx="1134209" cy="1020008"/>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application&#10;&#10;Description automatically generated">
            <a:extLst>
              <a:ext uri="{FF2B5EF4-FFF2-40B4-BE49-F238E27FC236}">
                <a16:creationId xmlns:a16="http://schemas.microsoft.com/office/drawing/2014/main" id="{62E6087E-E0AB-4179-84AD-5AABABDBE66A}"/>
              </a:ext>
            </a:extLst>
          </p:cNvPr>
          <p:cNvPicPr>
            <a:picLocks noChangeAspect="1"/>
          </p:cNvPicPr>
          <p:nvPr/>
        </p:nvPicPr>
        <p:blipFill rotWithShape="1">
          <a:blip r:embed="rId2">
            <a:extLst>
              <a:ext uri="{28A0092B-C50C-407E-A947-70E740481C1C}">
                <a14:useLocalDpi xmlns:a14="http://schemas.microsoft.com/office/drawing/2010/main" val="0"/>
              </a:ext>
            </a:extLst>
          </a:blip>
          <a:srcRect l="8545" t="66918" r="65604" b="9524"/>
          <a:stretch/>
        </p:blipFill>
        <p:spPr>
          <a:xfrm>
            <a:off x="4770065" y="4167337"/>
            <a:ext cx="1096106" cy="1037190"/>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2866313" y="3105288"/>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71" name="Group 70">
            <a:extLst>
              <a:ext uri="{FF2B5EF4-FFF2-40B4-BE49-F238E27FC236}">
                <a16:creationId xmlns:a16="http://schemas.microsoft.com/office/drawing/2014/main" id="{D2531196-B2A6-4D5C-A09B-ACE97E909D9A}"/>
              </a:ext>
            </a:extLst>
          </p:cNvPr>
          <p:cNvGrpSpPr/>
          <p:nvPr/>
        </p:nvGrpSpPr>
        <p:grpSpPr>
          <a:xfrm>
            <a:off x="5098785" y="3077298"/>
            <a:ext cx="662151" cy="718130"/>
            <a:chOff x="5078966" y="3261330"/>
            <a:chExt cx="662151" cy="718130"/>
          </a:xfrm>
        </p:grpSpPr>
        <p:grpSp>
          <p:nvGrpSpPr>
            <p:cNvPr id="15" name="Group 14">
              <a:extLst>
                <a:ext uri="{FF2B5EF4-FFF2-40B4-BE49-F238E27FC236}">
                  <a16:creationId xmlns:a16="http://schemas.microsoft.com/office/drawing/2014/main" id="{80295EF6-52E3-4A5E-9231-7A8988CB7B7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16" name="Oval 15">
                <a:extLst>
                  <a:ext uri="{FF2B5EF4-FFF2-40B4-BE49-F238E27FC236}">
                    <a16:creationId xmlns:a16="http://schemas.microsoft.com/office/drawing/2014/main" id="{260263B1-B30A-4F62-8C75-93A042C85C8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0E93434-E353-4A31-881F-F84001FF934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FF564-9D98-42B8-8862-69C4F55C2F23}"/>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93D13AE7-BB72-4C06-9FAB-D13D817C82AA}"/>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72" name="Group 71">
            <a:extLst>
              <a:ext uri="{FF2B5EF4-FFF2-40B4-BE49-F238E27FC236}">
                <a16:creationId xmlns:a16="http://schemas.microsoft.com/office/drawing/2014/main" id="{0B04C035-72D7-4F3D-96D9-746E170A91EE}"/>
              </a:ext>
            </a:extLst>
          </p:cNvPr>
          <p:cNvGrpSpPr/>
          <p:nvPr/>
        </p:nvGrpSpPr>
        <p:grpSpPr>
          <a:xfrm>
            <a:off x="7103922" y="3069935"/>
            <a:ext cx="662151" cy="718130"/>
            <a:chOff x="7103925" y="3247701"/>
            <a:chExt cx="662151" cy="718130"/>
          </a:xfrm>
        </p:grpSpPr>
        <p:grpSp>
          <p:nvGrpSpPr>
            <p:cNvPr id="19" name="Group 18">
              <a:extLst>
                <a:ext uri="{FF2B5EF4-FFF2-40B4-BE49-F238E27FC236}">
                  <a16:creationId xmlns:a16="http://schemas.microsoft.com/office/drawing/2014/main" id="{C4C0991E-DC95-4CC7-A4A9-CA857BBA7FA5}"/>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20" name="Oval 19">
                <a:extLst>
                  <a:ext uri="{FF2B5EF4-FFF2-40B4-BE49-F238E27FC236}">
                    <a16:creationId xmlns:a16="http://schemas.microsoft.com/office/drawing/2014/main" id="{DBC5DB2D-923C-4FE3-8805-9E90A98C5A79}"/>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862621D-1CE0-4FA8-B328-EA09ACA740A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1AC5C5-2F4A-4A78-813B-F6A14007DF7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FB6C5AE4-6A0E-4382-AF62-DC715BE5DA52}"/>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2854762" y="5279532"/>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65" name="Group 64">
            <a:extLst>
              <a:ext uri="{FF2B5EF4-FFF2-40B4-BE49-F238E27FC236}">
                <a16:creationId xmlns:a16="http://schemas.microsoft.com/office/drawing/2014/main" id="{6959D09D-0230-43DF-AED0-F71F5D5D45EB}"/>
              </a:ext>
            </a:extLst>
          </p:cNvPr>
          <p:cNvGrpSpPr/>
          <p:nvPr/>
        </p:nvGrpSpPr>
        <p:grpSpPr>
          <a:xfrm>
            <a:off x="4987042" y="5311294"/>
            <a:ext cx="662151" cy="718130"/>
            <a:chOff x="3167069" y="5122371"/>
            <a:chExt cx="662151" cy="718130"/>
          </a:xfrm>
        </p:grpSpPr>
        <p:grpSp>
          <p:nvGrpSpPr>
            <p:cNvPr id="27" name="Group 26">
              <a:extLst>
                <a:ext uri="{FF2B5EF4-FFF2-40B4-BE49-F238E27FC236}">
                  <a16:creationId xmlns:a16="http://schemas.microsoft.com/office/drawing/2014/main" id="{98E99138-6498-4D2E-AB47-9B7D7F5D43FA}"/>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28" name="Oval 27">
                <a:extLst>
                  <a:ext uri="{FF2B5EF4-FFF2-40B4-BE49-F238E27FC236}">
                    <a16:creationId xmlns:a16="http://schemas.microsoft.com/office/drawing/2014/main" id="{1CFF2E39-4B7D-4746-80F0-F95F1E35C8C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5740AA3-6FB2-4B82-B93A-ACC34A466623}"/>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ACD26E-140E-4026-B27B-C6E75DAC7AA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A3B5F1F7-FD69-4592-AEFA-57A36AF100EE}"/>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grpSp>
        <p:nvGrpSpPr>
          <p:cNvPr id="75" name="Group 74">
            <a:extLst>
              <a:ext uri="{FF2B5EF4-FFF2-40B4-BE49-F238E27FC236}">
                <a16:creationId xmlns:a16="http://schemas.microsoft.com/office/drawing/2014/main" id="{3FE12984-ABE5-4230-995C-B84F5F1B6462}"/>
              </a:ext>
            </a:extLst>
          </p:cNvPr>
          <p:cNvGrpSpPr/>
          <p:nvPr/>
        </p:nvGrpSpPr>
        <p:grpSpPr>
          <a:xfrm>
            <a:off x="7103922" y="5311294"/>
            <a:ext cx="662151" cy="718130"/>
            <a:chOff x="7103922" y="5311294"/>
            <a:chExt cx="662151" cy="718130"/>
          </a:xfrm>
        </p:grpSpPr>
        <p:grpSp>
          <p:nvGrpSpPr>
            <p:cNvPr id="31" name="Group 30">
              <a:extLst>
                <a:ext uri="{FF2B5EF4-FFF2-40B4-BE49-F238E27FC236}">
                  <a16:creationId xmlns:a16="http://schemas.microsoft.com/office/drawing/2014/main" id="{30F71B34-E089-4BAE-8AFF-FF3C0C3DC192}"/>
                </a:ext>
              </a:extLst>
            </p:cNvPr>
            <p:cNvGrpSpPr/>
            <p:nvPr/>
          </p:nvGrpSpPr>
          <p:grpSpPr>
            <a:xfrm>
              <a:off x="7103922" y="5311294"/>
              <a:ext cx="662151" cy="718130"/>
              <a:chOff x="3126827" y="5623035"/>
              <a:chExt cx="662151" cy="718130"/>
            </a:xfrm>
            <a:effectLst>
              <a:outerShdw blurRad="50800" dist="38100" dir="8100000" algn="tr" rotWithShape="0">
                <a:prstClr val="black">
                  <a:alpha val="40000"/>
                </a:prstClr>
              </a:outerShdw>
            </a:effectLst>
          </p:grpSpPr>
          <p:sp>
            <p:nvSpPr>
              <p:cNvPr id="32" name="Oval 31">
                <a:extLst>
                  <a:ext uri="{FF2B5EF4-FFF2-40B4-BE49-F238E27FC236}">
                    <a16:creationId xmlns:a16="http://schemas.microsoft.com/office/drawing/2014/main" id="{381B86E1-A93E-47A0-B8A2-FD1443F5902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16889A3-1144-4759-ACD8-445F835073D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48A587-1D55-42A1-8DD6-984621E79A2F}"/>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Box 55">
              <a:extLst>
                <a:ext uri="{FF2B5EF4-FFF2-40B4-BE49-F238E27FC236}">
                  <a16:creationId xmlns:a16="http://schemas.microsoft.com/office/drawing/2014/main" id="{4A15D923-0799-47B5-923B-E83F6A5D384D}"/>
                </a:ext>
              </a:extLst>
            </p:cNvPr>
            <p:cNvSpPr txBox="1"/>
            <p:nvPr/>
          </p:nvSpPr>
          <p:spPr>
            <a:xfrm>
              <a:off x="7285616" y="5401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2354146" y="2395466"/>
            <a:ext cx="6590093" cy="1604036"/>
          </a:xfrm>
          <a:custGeom>
            <a:avLst/>
            <a:gdLst>
              <a:gd name="connsiteX0" fmla="*/ 6395422 w 6590093"/>
              <a:gd name="connsiteY0" fmla="*/ 1424031 h 1604036"/>
              <a:gd name="connsiteX1" fmla="*/ 5391074 w 6590093"/>
              <a:gd name="connsiteY1" fmla="*/ 1420851 h 1604036"/>
              <a:gd name="connsiteX2" fmla="*/ 3092215 w 6590093"/>
              <a:gd name="connsiteY2" fmla="*/ 1602515 h 1604036"/>
              <a:gd name="connsiteX3" fmla="*/ 812060 w 6590093"/>
              <a:gd name="connsiteY3" fmla="*/ 274780 h 1604036"/>
              <a:gd name="connsiteX4" fmla="*/ 3432851 w 6590093"/>
              <a:gd name="connsiteY4" fmla="*/ 701 h 1604036"/>
              <a:gd name="connsiteX5" fmla="*/ 6190863 w 6590093"/>
              <a:gd name="connsiteY5" fmla="*/ 1184675 h 1604036"/>
              <a:gd name="connsiteX6" fmla="*/ 6395422 w 6590093"/>
              <a:gd name="connsiteY6" fmla="*/ 1424031 h 160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0093" h="1604036" fill="none" extrusionOk="0">
                <a:moveTo>
                  <a:pt x="6395422" y="1424031"/>
                </a:moveTo>
                <a:cubicBezTo>
                  <a:pt x="6009502" y="1478424"/>
                  <a:pt x="5778116" y="1426530"/>
                  <a:pt x="5391074" y="1420851"/>
                </a:cubicBezTo>
                <a:cubicBezTo>
                  <a:pt x="4685589" y="1639876"/>
                  <a:pt x="3912340" y="1534351"/>
                  <a:pt x="3092215" y="1602515"/>
                </a:cubicBezTo>
                <a:cubicBezTo>
                  <a:pt x="394896" y="1753826"/>
                  <a:pt x="-910964" y="721302"/>
                  <a:pt x="812060" y="274780"/>
                </a:cubicBezTo>
                <a:cubicBezTo>
                  <a:pt x="1587555" y="72956"/>
                  <a:pt x="2452286" y="99654"/>
                  <a:pt x="3432851" y="701"/>
                </a:cubicBezTo>
                <a:cubicBezTo>
                  <a:pt x="6082177" y="-69973"/>
                  <a:pt x="7352378" y="789236"/>
                  <a:pt x="6190863" y="1184675"/>
                </a:cubicBezTo>
                <a:cubicBezTo>
                  <a:pt x="6301323" y="1279858"/>
                  <a:pt x="6317226" y="1329809"/>
                  <a:pt x="6395422" y="1424031"/>
                </a:cubicBezTo>
                <a:close/>
              </a:path>
              <a:path w="6590093" h="1604036" stroke="0" extrusionOk="0">
                <a:moveTo>
                  <a:pt x="6395422" y="1424031"/>
                </a:moveTo>
                <a:cubicBezTo>
                  <a:pt x="6049400" y="1400544"/>
                  <a:pt x="5633759" y="1412453"/>
                  <a:pt x="5391074" y="1420851"/>
                </a:cubicBezTo>
                <a:cubicBezTo>
                  <a:pt x="4683650" y="1530774"/>
                  <a:pt x="3820711" y="1737822"/>
                  <a:pt x="3092215" y="1602515"/>
                </a:cubicBezTo>
                <a:cubicBezTo>
                  <a:pt x="320646" y="1663329"/>
                  <a:pt x="-1008705" y="795786"/>
                  <a:pt x="812060" y="274780"/>
                </a:cubicBezTo>
                <a:cubicBezTo>
                  <a:pt x="1456874" y="80823"/>
                  <a:pt x="2545877" y="-61444"/>
                  <a:pt x="3432851" y="701"/>
                </a:cubicBezTo>
                <a:cubicBezTo>
                  <a:pt x="6010995" y="73634"/>
                  <a:pt x="7312723" y="456152"/>
                  <a:pt x="6190863" y="1184675"/>
                </a:cubicBezTo>
                <a:cubicBezTo>
                  <a:pt x="6261058" y="1259943"/>
                  <a:pt x="6354065" y="1390914"/>
                  <a:pt x="6395422" y="142403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47046"/>
                      <a:gd name="adj2" fmla="val 3877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5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Trong Menu, theo bạn món nào là thức uống nóng, món nào là thức uống lạnh?</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3"/>
          <a:stretch>
            <a:fillRect/>
          </a:stretch>
        </p:blipFill>
        <p:spPr>
          <a:xfrm>
            <a:off x="7994176" y="3275661"/>
            <a:ext cx="4545600" cy="3586272"/>
          </a:xfrm>
          <a:prstGeom prst="rect">
            <a:avLst/>
          </a:prstGeom>
        </p:spPr>
      </p:pic>
    </p:spTree>
    <p:extLst>
      <p:ext uri="{BB962C8B-B14F-4D97-AF65-F5344CB8AC3E}">
        <p14:creationId xmlns:p14="http://schemas.microsoft.com/office/powerpoint/2010/main" val="33730387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right)">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4"/>
                                        </p:tgtEl>
                                        <p:attrNameLst>
                                          <p:attrName>ppt_x</p:attrName>
                                        </p:attrNameLst>
                                      </p:cBhvr>
                                      <p:tavLst>
                                        <p:tav tm="0">
                                          <p:val>
                                            <p:strVal val="ppt_x"/>
                                          </p:val>
                                        </p:tav>
                                        <p:tav tm="100000">
                                          <p:val>
                                            <p:strVal val="ppt_x"/>
                                          </p:val>
                                        </p:tav>
                                      </p:tavLst>
                                    </p:anim>
                                    <p:anim calcmode="lin" valueType="num">
                                      <p:cBhvr additive="base">
                                        <p:cTn id="23" dur="500"/>
                                        <p:tgtEl>
                                          <p:spTgt spid="74"/>
                                        </p:tgtEl>
                                        <p:attrNameLst>
                                          <p:attrName>ppt_y</p:attrName>
                                        </p:attrNameLst>
                                      </p:cBhvr>
                                      <p:tavLst>
                                        <p:tav tm="0">
                                          <p:val>
                                            <p:strVal val="ppt_y"/>
                                          </p:val>
                                        </p:tav>
                                        <p:tav tm="100000">
                                          <p:val>
                                            <p:strVal val="1+ppt_h/2"/>
                                          </p:val>
                                        </p:tav>
                                      </p:tavLst>
                                    </p:anim>
                                    <p:set>
                                      <p:cBhvr>
                                        <p:cTn id="24" dur="1" fill="hold">
                                          <p:stCondLst>
                                            <p:cond delay="499"/>
                                          </p:stCondLst>
                                        </p:cTn>
                                        <p:tgtEl>
                                          <p:spTgt spid="74"/>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73"/>
                                        </p:tgtEl>
                                        <p:attrNameLst>
                                          <p:attrName>ppt_x</p:attrName>
                                        </p:attrNameLst>
                                      </p:cBhvr>
                                      <p:tavLst>
                                        <p:tav tm="0">
                                          <p:val>
                                            <p:strVal val="ppt_x"/>
                                          </p:val>
                                        </p:tav>
                                        <p:tav tm="100000">
                                          <p:val>
                                            <p:strVal val="ppt_x"/>
                                          </p:val>
                                        </p:tav>
                                      </p:tavLst>
                                    </p:anim>
                                    <p:anim calcmode="lin" valueType="num">
                                      <p:cBhvr additive="base">
                                        <p:cTn id="27" dur="500"/>
                                        <p:tgtEl>
                                          <p:spTgt spid="73"/>
                                        </p:tgtEl>
                                        <p:attrNameLst>
                                          <p:attrName>ppt_y</p:attrName>
                                        </p:attrNameLst>
                                      </p:cBhvr>
                                      <p:tavLst>
                                        <p:tav tm="0">
                                          <p:val>
                                            <p:strVal val="ppt_y"/>
                                          </p:val>
                                        </p:tav>
                                        <p:tav tm="100000">
                                          <p:val>
                                            <p:strVal val="1+ppt_h/2"/>
                                          </p:val>
                                        </p:tav>
                                      </p:tavLst>
                                    </p:anim>
                                    <p:set>
                                      <p:cBhvr>
                                        <p:cTn id="28"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animBg="1"/>
      <p:bldP spid="7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p:nvPr>
        </p:nvSpPr>
        <p:spPr>
          <a:xfrm>
            <a:off x="4107133" y="666925"/>
            <a:ext cx="3716617" cy="1325563"/>
          </a:xfrm>
        </p:spPr>
        <p:txBody>
          <a:bodyPr/>
          <a:lstStyle/>
          <a:p>
            <a:r>
              <a:rPr lang="en-US" sz="4400" b="1">
                <a:solidFill>
                  <a:schemeClr val="bg1"/>
                </a:solidFill>
                <a:latin typeface="UVF TypoSlabserif" panose="02000403050000020004" pitchFamily="2" charset="0"/>
              </a:rPr>
              <a:t>Thực hành</a:t>
            </a:r>
            <a:br>
              <a:rPr lang="en-US" sz="4400" b="1">
                <a:solidFill>
                  <a:schemeClr val="bg1"/>
                </a:solidFill>
                <a:latin typeface="UVF TypoSlabserif" panose="02000403050000020004" pitchFamily="2" charset="0"/>
              </a:rPr>
            </a:br>
            <a:r>
              <a:rPr lang="en-US" sz="4400" b="1">
                <a:solidFill>
                  <a:schemeClr val="accent4">
                    <a:lumMod val="20000"/>
                    <a:lumOff val="80000"/>
                  </a:schemeClr>
                </a:solidFill>
                <a:latin typeface="UVF TypoSlabserif" panose="02000403050000020004" pitchFamily="2" charset="0"/>
              </a:rPr>
              <a:t>Đo nhiệt độ </a:t>
            </a:r>
            <a:br>
              <a:rPr lang="en-US" sz="4400" b="1">
                <a:solidFill>
                  <a:schemeClr val="accent4">
                    <a:lumMod val="20000"/>
                    <a:lumOff val="80000"/>
                  </a:schemeClr>
                </a:solidFill>
                <a:latin typeface="UVF TypoSlabserif" panose="02000403050000020004" pitchFamily="2" charset="0"/>
              </a:rPr>
            </a:br>
            <a:r>
              <a:rPr lang="en-US" sz="4400" b="1">
                <a:solidFill>
                  <a:schemeClr val="accent4">
                    <a:lumMod val="20000"/>
                    <a:lumOff val="80000"/>
                  </a:schemeClr>
                </a:solidFill>
                <a:latin typeface="UVF TypoSlabserif" panose="02000403050000020004" pitchFamily="2" charset="0"/>
              </a:rPr>
              <a:t>cơ thể</a:t>
            </a:r>
            <a:endParaRPr lang="en-US" sz="4400" b="1" dirty="0">
              <a:solidFill>
                <a:schemeClr val="accent4">
                  <a:lumMod val="20000"/>
                  <a:lumOff val="80000"/>
                </a:schemeClr>
              </a:solidFill>
              <a:latin typeface="UVF TypoSlabserif" panose="02000403050000020004" pitchFamily="2" charset="0"/>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4031873"/>
          </a:xfrm>
          <a:prstGeom prst="rect">
            <a:avLst/>
          </a:prstGeom>
          <a:noFill/>
          <a:ln w="9525">
            <a:noFill/>
            <a:miter lim="800000"/>
            <a:headEnd/>
            <a:tailEnd/>
          </a:ln>
        </p:spPr>
        <p:txBody>
          <a:bodyPr wrap="square">
            <a:spAutoFit/>
          </a:bodyPr>
          <a:lstStyle/>
          <a:p>
            <a:r>
              <a:rPr lang="en-US" sz="3200" b="1" u="sng">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a:t>
            </a:r>
            <a:r>
              <a:rPr lang="en-US" sz="32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1:</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Vẩy</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cho</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thủy</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ngân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tụt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hết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xuống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bầu</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trước</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khi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đo</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32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200" b="1" u="sng"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a:t>
            </a:r>
            <a:r>
              <a:rPr lang="en-US" sz="32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2:</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Đặt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bầu</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vào</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nách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kẹp</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tay</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lại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giữ</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32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200" b="1" u="sng"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a:t>
            </a:r>
            <a:r>
              <a:rPr lang="en-US" sz="32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3:</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Bấm</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giờ</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Sau</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3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phút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lấy</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ra,đọc</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quả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3200" b="1" i="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pPr>
              <a:buFont typeface="Arial" charset="0"/>
              <a:buChar char="•"/>
            </a:pP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u </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ý</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Khi</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đọc</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độ</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c</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ần</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ìn</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m</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ức</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ất</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l</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ỏng</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trong</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theo</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ph</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ươ</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vu</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ô</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g</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óc</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ới</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ệt</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k</a:t>
            </a:r>
            <a:r>
              <a:rPr lang="vi-VN"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ế</a:t>
            </a:r>
            <a:r>
              <a:rPr lang="en-US" sz="32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a:p>
            <a:endParaRPr lang="vi-VN" sz="3200"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ut, fruit&#10;&#10;Description automatically generated">
            <a:extLst>
              <a:ext uri="{FF2B5EF4-FFF2-40B4-BE49-F238E27FC236}">
                <a16:creationId xmlns:a16="http://schemas.microsoft.com/office/drawing/2014/main" id="{7C975E3E-4233-4236-905A-AE52052A9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5" y="0"/>
            <a:ext cx="12210175" cy="6858000"/>
          </a:xfrm>
          <a:prstGeom prst="rect">
            <a:avLst/>
          </a:prstGeom>
        </p:spPr>
      </p:pic>
      <p:sp>
        <p:nvSpPr>
          <p:cNvPr id="2" name="Title 1">
            <a:extLst>
              <a:ext uri="{FF2B5EF4-FFF2-40B4-BE49-F238E27FC236}">
                <a16:creationId xmlns:a16="http://schemas.microsoft.com/office/drawing/2014/main" id="{74A42958-169A-4944-8A32-3DFEDF5C95AC}"/>
              </a:ext>
            </a:extLst>
          </p:cNvPr>
          <p:cNvSpPr>
            <a:spLocks noGrp="1"/>
          </p:cNvSpPr>
          <p:nvPr>
            <p:ph type="title"/>
          </p:nvPr>
        </p:nvSpPr>
        <p:spPr>
          <a:xfrm>
            <a:off x="3422041" y="1460876"/>
            <a:ext cx="5758109" cy="1325563"/>
          </a:xfrm>
          <a:custGeom>
            <a:avLst/>
            <a:gdLst>
              <a:gd name="connsiteX0" fmla="*/ 0 w 5758109"/>
              <a:gd name="connsiteY0" fmla="*/ 0 h 1325563"/>
              <a:gd name="connsiteX1" fmla="*/ 697371 w 5758109"/>
              <a:gd name="connsiteY1" fmla="*/ 0 h 1325563"/>
              <a:gd name="connsiteX2" fmla="*/ 1337161 w 5758109"/>
              <a:gd name="connsiteY2" fmla="*/ 0 h 1325563"/>
              <a:gd name="connsiteX3" fmla="*/ 2092113 w 5758109"/>
              <a:gd name="connsiteY3" fmla="*/ 0 h 1325563"/>
              <a:gd name="connsiteX4" fmla="*/ 2674322 w 5758109"/>
              <a:gd name="connsiteY4" fmla="*/ 0 h 1325563"/>
              <a:gd name="connsiteX5" fmla="*/ 3256531 w 5758109"/>
              <a:gd name="connsiteY5" fmla="*/ 0 h 1325563"/>
              <a:gd name="connsiteX6" fmla="*/ 3896320 w 5758109"/>
              <a:gd name="connsiteY6" fmla="*/ 0 h 1325563"/>
              <a:gd name="connsiteX7" fmla="*/ 4651272 w 5758109"/>
              <a:gd name="connsiteY7" fmla="*/ 0 h 1325563"/>
              <a:gd name="connsiteX8" fmla="*/ 5758109 w 5758109"/>
              <a:gd name="connsiteY8" fmla="*/ 0 h 1325563"/>
              <a:gd name="connsiteX9" fmla="*/ 5758109 w 5758109"/>
              <a:gd name="connsiteY9" fmla="*/ 676037 h 1325563"/>
              <a:gd name="connsiteX10" fmla="*/ 5758109 w 5758109"/>
              <a:gd name="connsiteY10" fmla="*/ 1325563 h 1325563"/>
              <a:gd name="connsiteX11" fmla="*/ 5175900 w 5758109"/>
              <a:gd name="connsiteY11" fmla="*/ 1325563 h 1325563"/>
              <a:gd name="connsiteX12" fmla="*/ 4536110 w 5758109"/>
              <a:gd name="connsiteY12" fmla="*/ 1325563 h 1325563"/>
              <a:gd name="connsiteX13" fmla="*/ 3896320 w 5758109"/>
              <a:gd name="connsiteY13" fmla="*/ 1325563 h 1325563"/>
              <a:gd name="connsiteX14" fmla="*/ 3198949 w 5758109"/>
              <a:gd name="connsiteY14" fmla="*/ 1325563 h 1325563"/>
              <a:gd name="connsiteX15" fmla="*/ 2674322 w 5758109"/>
              <a:gd name="connsiteY15" fmla="*/ 1325563 h 1325563"/>
              <a:gd name="connsiteX16" fmla="*/ 2207275 w 5758109"/>
              <a:gd name="connsiteY16" fmla="*/ 1325563 h 1325563"/>
              <a:gd name="connsiteX17" fmla="*/ 1740228 w 5758109"/>
              <a:gd name="connsiteY17" fmla="*/ 1325563 h 1325563"/>
              <a:gd name="connsiteX18" fmla="*/ 985276 w 5758109"/>
              <a:gd name="connsiteY18" fmla="*/ 1325563 h 1325563"/>
              <a:gd name="connsiteX19" fmla="*/ 0 w 5758109"/>
              <a:gd name="connsiteY19" fmla="*/ 1325563 h 1325563"/>
              <a:gd name="connsiteX20" fmla="*/ 0 w 5758109"/>
              <a:gd name="connsiteY20" fmla="*/ 636270 h 1325563"/>
              <a:gd name="connsiteX21" fmla="*/ 0 w 5758109"/>
              <a:gd name="connsiteY21"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58109" h="1325563" fill="none" extrusionOk="0">
                <a:moveTo>
                  <a:pt x="0" y="0"/>
                </a:moveTo>
                <a:cubicBezTo>
                  <a:pt x="339054" y="7536"/>
                  <a:pt x="442334" y="-9087"/>
                  <a:pt x="697371" y="0"/>
                </a:cubicBezTo>
                <a:cubicBezTo>
                  <a:pt x="952408" y="9087"/>
                  <a:pt x="1032699" y="1941"/>
                  <a:pt x="1337161" y="0"/>
                </a:cubicBezTo>
                <a:cubicBezTo>
                  <a:pt x="1641623" y="-1941"/>
                  <a:pt x="1842241" y="34758"/>
                  <a:pt x="2092113" y="0"/>
                </a:cubicBezTo>
                <a:cubicBezTo>
                  <a:pt x="2341985" y="-34758"/>
                  <a:pt x="2443885" y="-1053"/>
                  <a:pt x="2674322" y="0"/>
                </a:cubicBezTo>
                <a:cubicBezTo>
                  <a:pt x="2904759" y="1053"/>
                  <a:pt x="3049202" y="-9883"/>
                  <a:pt x="3256531" y="0"/>
                </a:cubicBezTo>
                <a:cubicBezTo>
                  <a:pt x="3463860" y="9883"/>
                  <a:pt x="3685885" y="-1519"/>
                  <a:pt x="3896320" y="0"/>
                </a:cubicBezTo>
                <a:cubicBezTo>
                  <a:pt x="4106755" y="1519"/>
                  <a:pt x="4379325" y="-22407"/>
                  <a:pt x="4651272" y="0"/>
                </a:cubicBezTo>
                <a:cubicBezTo>
                  <a:pt x="4923219" y="22407"/>
                  <a:pt x="5458719" y="2993"/>
                  <a:pt x="5758109" y="0"/>
                </a:cubicBezTo>
                <a:cubicBezTo>
                  <a:pt x="5744291" y="227169"/>
                  <a:pt x="5732201" y="491155"/>
                  <a:pt x="5758109" y="676037"/>
                </a:cubicBezTo>
                <a:cubicBezTo>
                  <a:pt x="5784017" y="860919"/>
                  <a:pt x="5746114" y="1149734"/>
                  <a:pt x="5758109" y="1325563"/>
                </a:cubicBezTo>
                <a:cubicBezTo>
                  <a:pt x="5562680" y="1318943"/>
                  <a:pt x="5306465" y="1348517"/>
                  <a:pt x="5175900" y="1325563"/>
                </a:cubicBezTo>
                <a:cubicBezTo>
                  <a:pt x="5045335" y="1302609"/>
                  <a:pt x="4846375" y="1305116"/>
                  <a:pt x="4536110" y="1325563"/>
                </a:cubicBezTo>
                <a:cubicBezTo>
                  <a:pt x="4225845" y="1346011"/>
                  <a:pt x="4137941" y="1319367"/>
                  <a:pt x="3896320" y="1325563"/>
                </a:cubicBezTo>
                <a:cubicBezTo>
                  <a:pt x="3654699" y="1331760"/>
                  <a:pt x="3528641" y="1333760"/>
                  <a:pt x="3198949" y="1325563"/>
                </a:cubicBezTo>
                <a:cubicBezTo>
                  <a:pt x="2869257" y="1317366"/>
                  <a:pt x="2817676" y="1342914"/>
                  <a:pt x="2674322" y="1325563"/>
                </a:cubicBezTo>
                <a:cubicBezTo>
                  <a:pt x="2530968" y="1308212"/>
                  <a:pt x="2374073" y="1330986"/>
                  <a:pt x="2207275" y="1325563"/>
                </a:cubicBezTo>
                <a:cubicBezTo>
                  <a:pt x="2040477" y="1320140"/>
                  <a:pt x="1875438" y="1337226"/>
                  <a:pt x="1740228" y="1325563"/>
                </a:cubicBezTo>
                <a:cubicBezTo>
                  <a:pt x="1605018" y="1313900"/>
                  <a:pt x="1149276" y="1322866"/>
                  <a:pt x="985276" y="1325563"/>
                </a:cubicBezTo>
                <a:cubicBezTo>
                  <a:pt x="821276" y="1328260"/>
                  <a:pt x="477102" y="1278066"/>
                  <a:pt x="0" y="1325563"/>
                </a:cubicBezTo>
                <a:cubicBezTo>
                  <a:pt x="-13052" y="1091876"/>
                  <a:pt x="-13087" y="829923"/>
                  <a:pt x="0" y="636270"/>
                </a:cubicBezTo>
                <a:cubicBezTo>
                  <a:pt x="13087" y="442617"/>
                  <a:pt x="2587" y="203834"/>
                  <a:pt x="0" y="0"/>
                </a:cubicBezTo>
                <a:close/>
              </a:path>
              <a:path w="5758109" h="1325563" stroke="0" extrusionOk="0">
                <a:moveTo>
                  <a:pt x="0" y="0"/>
                </a:moveTo>
                <a:cubicBezTo>
                  <a:pt x="148842" y="-17274"/>
                  <a:pt x="537505" y="-22653"/>
                  <a:pt x="697371" y="0"/>
                </a:cubicBezTo>
                <a:cubicBezTo>
                  <a:pt x="857237" y="22653"/>
                  <a:pt x="1205319" y="17951"/>
                  <a:pt x="1452323" y="0"/>
                </a:cubicBezTo>
                <a:cubicBezTo>
                  <a:pt x="1699327" y="-17951"/>
                  <a:pt x="1965250" y="18916"/>
                  <a:pt x="2149694" y="0"/>
                </a:cubicBezTo>
                <a:cubicBezTo>
                  <a:pt x="2334138" y="-18916"/>
                  <a:pt x="2570391" y="8928"/>
                  <a:pt x="2904646" y="0"/>
                </a:cubicBezTo>
                <a:cubicBezTo>
                  <a:pt x="3238901" y="-8928"/>
                  <a:pt x="3345183" y="21682"/>
                  <a:pt x="3602017" y="0"/>
                </a:cubicBezTo>
                <a:cubicBezTo>
                  <a:pt x="3858851" y="-21682"/>
                  <a:pt x="3959381" y="3989"/>
                  <a:pt x="4069064" y="0"/>
                </a:cubicBezTo>
                <a:cubicBezTo>
                  <a:pt x="4178747" y="-3989"/>
                  <a:pt x="4341045" y="15449"/>
                  <a:pt x="4593691" y="0"/>
                </a:cubicBezTo>
                <a:cubicBezTo>
                  <a:pt x="4846337" y="-15449"/>
                  <a:pt x="4862680" y="-14466"/>
                  <a:pt x="5060738" y="0"/>
                </a:cubicBezTo>
                <a:cubicBezTo>
                  <a:pt x="5258796" y="14466"/>
                  <a:pt x="5495074" y="31257"/>
                  <a:pt x="5758109" y="0"/>
                </a:cubicBezTo>
                <a:cubicBezTo>
                  <a:pt x="5782616" y="162407"/>
                  <a:pt x="5756571" y="512658"/>
                  <a:pt x="5758109" y="676037"/>
                </a:cubicBezTo>
                <a:cubicBezTo>
                  <a:pt x="5759647" y="839416"/>
                  <a:pt x="5752175" y="1079767"/>
                  <a:pt x="5758109" y="1325563"/>
                </a:cubicBezTo>
                <a:cubicBezTo>
                  <a:pt x="5472656" y="1298591"/>
                  <a:pt x="5343177" y="1338475"/>
                  <a:pt x="5175900" y="1325563"/>
                </a:cubicBezTo>
                <a:cubicBezTo>
                  <a:pt x="5008623" y="1312651"/>
                  <a:pt x="4584097" y="1311825"/>
                  <a:pt x="4420948" y="1325563"/>
                </a:cubicBezTo>
                <a:cubicBezTo>
                  <a:pt x="4257799" y="1339301"/>
                  <a:pt x="3896809" y="1301498"/>
                  <a:pt x="3665996" y="1325563"/>
                </a:cubicBezTo>
                <a:cubicBezTo>
                  <a:pt x="3435183" y="1349628"/>
                  <a:pt x="3102565" y="1333185"/>
                  <a:pt x="2911044" y="1325563"/>
                </a:cubicBezTo>
                <a:cubicBezTo>
                  <a:pt x="2719523" y="1317941"/>
                  <a:pt x="2392842" y="1288208"/>
                  <a:pt x="2156092" y="1325563"/>
                </a:cubicBezTo>
                <a:cubicBezTo>
                  <a:pt x="1919342" y="1362918"/>
                  <a:pt x="1765357" y="1318880"/>
                  <a:pt x="1631464" y="1325563"/>
                </a:cubicBezTo>
                <a:cubicBezTo>
                  <a:pt x="1497571" y="1332246"/>
                  <a:pt x="1242706" y="1323653"/>
                  <a:pt x="1106837" y="1325563"/>
                </a:cubicBezTo>
                <a:cubicBezTo>
                  <a:pt x="970968" y="1327473"/>
                  <a:pt x="289187" y="1336545"/>
                  <a:pt x="0" y="1325563"/>
                </a:cubicBezTo>
                <a:cubicBezTo>
                  <a:pt x="2465" y="1049745"/>
                  <a:pt x="28283" y="869292"/>
                  <a:pt x="0" y="649526"/>
                </a:cubicBezTo>
                <a:cubicBezTo>
                  <a:pt x="-28283" y="429760"/>
                  <a:pt x="29628" y="147549"/>
                  <a:pt x="0" y="0"/>
                </a:cubicBezTo>
                <a:close/>
              </a:path>
            </a:pathLst>
          </a:custGeom>
          <a:gradFill flip="none" rotWithShape="1">
            <a:gsLst>
              <a:gs pos="2700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38100">
            <a:solidFill>
              <a:schemeClr val="tx1"/>
            </a:solidFill>
            <a:prstDash val="sysDot"/>
            <a:extLst>
              <a:ext uri="{C807C97D-BFC1-408E-A445-0C87EB9F89A2}">
                <ask:lineSketchStyleProps xmlns:ask="http://schemas.microsoft.com/office/drawing/2018/sketchyshapes" sd="3221004150">
                  <ask:type>
                    <ask:lineSketchFreehand/>
                  </ask:type>
                </ask:lineSketchStyleProps>
              </a:ext>
            </a:extLst>
          </a:ln>
        </p:spPr>
        <p:txBody>
          <a:bodyPr/>
          <a:lstStyle/>
          <a:p>
            <a:r>
              <a:rPr lang="en-US" sz="6000">
                <a:solidFill>
                  <a:schemeClr val="accent6">
                    <a:lumMod val="50000"/>
                  </a:schemeClr>
                </a:solidFill>
                <a:latin typeface="#9Slide07 Cadena" panose="02000503000000020004" pitchFamily="2" charset="0"/>
              </a:rPr>
              <a:t>Đọc kết quả</a:t>
            </a:r>
          </a:p>
        </p:txBody>
      </p:sp>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574344" y="3429000"/>
            <a:ext cx="11453504" cy="2123658"/>
          </a:xfrm>
          <a:custGeom>
            <a:avLst/>
            <a:gdLst>
              <a:gd name="connsiteX0" fmla="*/ 0 w 11453504"/>
              <a:gd name="connsiteY0" fmla="*/ 0 h 2123658"/>
              <a:gd name="connsiteX1" fmla="*/ 572675 w 11453504"/>
              <a:gd name="connsiteY1" fmla="*/ 0 h 2123658"/>
              <a:gd name="connsiteX2" fmla="*/ 1259885 w 11453504"/>
              <a:gd name="connsiteY2" fmla="*/ 0 h 2123658"/>
              <a:gd name="connsiteX3" fmla="*/ 1718026 w 11453504"/>
              <a:gd name="connsiteY3" fmla="*/ 0 h 2123658"/>
              <a:gd name="connsiteX4" fmla="*/ 2519771 w 11453504"/>
              <a:gd name="connsiteY4" fmla="*/ 0 h 2123658"/>
              <a:gd name="connsiteX5" fmla="*/ 3206981 w 11453504"/>
              <a:gd name="connsiteY5" fmla="*/ 0 h 2123658"/>
              <a:gd name="connsiteX6" fmla="*/ 3550586 w 11453504"/>
              <a:gd name="connsiteY6" fmla="*/ 0 h 2123658"/>
              <a:gd name="connsiteX7" fmla="*/ 4123261 w 11453504"/>
              <a:gd name="connsiteY7" fmla="*/ 0 h 2123658"/>
              <a:gd name="connsiteX8" fmla="*/ 4695937 w 11453504"/>
              <a:gd name="connsiteY8" fmla="*/ 0 h 2123658"/>
              <a:gd name="connsiteX9" fmla="*/ 5383147 w 11453504"/>
              <a:gd name="connsiteY9" fmla="*/ 0 h 2123658"/>
              <a:gd name="connsiteX10" fmla="*/ 5726752 w 11453504"/>
              <a:gd name="connsiteY10" fmla="*/ 0 h 2123658"/>
              <a:gd name="connsiteX11" fmla="*/ 6070357 w 11453504"/>
              <a:gd name="connsiteY11" fmla="*/ 0 h 2123658"/>
              <a:gd name="connsiteX12" fmla="*/ 6413962 w 11453504"/>
              <a:gd name="connsiteY12" fmla="*/ 0 h 2123658"/>
              <a:gd name="connsiteX13" fmla="*/ 6986637 w 11453504"/>
              <a:gd name="connsiteY13" fmla="*/ 0 h 2123658"/>
              <a:gd name="connsiteX14" fmla="*/ 7444778 w 11453504"/>
              <a:gd name="connsiteY14" fmla="*/ 0 h 2123658"/>
              <a:gd name="connsiteX15" fmla="*/ 8017453 w 11453504"/>
              <a:gd name="connsiteY15" fmla="*/ 0 h 2123658"/>
              <a:gd name="connsiteX16" fmla="*/ 8475593 w 11453504"/>
              <a:gd name="connsiteY16" fmla="*/ 0 h 2123658"/>
              <a:gd name="connsiteX17" fmla="*/ 8933733 w 11453504"/>
              <a:gd name="connsiteY17" fmla="*/ 0 h 2123658"/>
              <a:gd name="connsiteX18" fmla="*/ 9162803 w 11453504"/>
              <a:gd name="connsiteY18" fmla="*/ 0 h 2123658"/>
              <a:gd name="connsiteX19" fmla="*/ 9506408 w 11453504"/>
              <a:gd name="connsiteY19" fmla="*/ 0 h 2123658"/>
              <a:gd name="connsiteX20" fmla="*/ 9850013 w 11453504"/>
              <a:gd name="connsiteY20" fmla="*/ 0 h 2123658"/>
              <a:gd name="connsiteX21" fmla="*/ 10651759 w 11453504"/>
              <a:gd name="connsiteY21" fmla="*/ 0 h 2123658"/>
              <a:gd name="connsiteX22" fmla="*/ 11453504 w 11453504"/>
              <a:gd name="connsiteY22" fmla="*/ 0 h 2123658"/>
              <a:gd name="connsiteX23" fmla="*/ 11453504 w 11453504"/>
              <a:gd name="connsiteY23" fmla="*/ 530915 h 2123658"/>
              <a:gd name="connsiteX24" fmla="*/ 11453504 w 11453504"/>
              <a:gd name="connsiteY24" fmla="*/ 1019356 h 2123658"/>
              <a:gd name="connsiteX25" fmla="*/ 11453504 w 11453504"/>
              <a:gd name="connsiteY25" fmla="*/ 1550270 h 2123658"/>
              <a:gd name="connsiteX26" fmla="*/ 11453504 w 11453504"/>
              <a:gd name="connsiteY26" fmla="*/ 2123658 h 2123658"/>
              <a:gd name="connsiteX27" fmla="*/ 11224434 w 11453504"/>
              <a:gd name="connsiteY27" fmla="*/ 2123658 h 2123658"/>
              <a:gd name="connsiteX28" fmla="*/ 10651759 w 11453504"/>
              <a:gd name="connsiteY28" fmla="*/ 2123658 h 2123658"/>
              <a:gd name="connsiteX29" fmla="*/ 9850013 w 11453504"/>
              <a:gd name="connsiteY29" fmla="*/ 2123658 h 2123658"/>
              <a:gd name="connsiteX30" fmla="*/ 9277338 w 11453504"/>
              <a:gd name="connsiteY30" fmla="*/ 2123658 h 2123658"/>
              <a:gd name="connsiteX31" fmla="*/ 9048268 w 11453504"/>
              <a:gd name="connsiteY31" fmla="*/ 2123658 h 2123658"/>
              <a:gd name="connsiteX32" fmla="*/ 8475593 w 11453504"/>
              <a:gd name="connsiteY32" fmla="*/ 2123658 h 2123658"/>
              <a:gd name="connsiteX33" fmla="*/ 7788383 w 11453504"/>
              <a:gd name="connsiteY33" fmla="*/ 2123658 h 2123658"/>
              <a:gd name="connsiteX34" fmla="*/ 7101172 w 11453504"/>
              <a:gd name="connsiteY34" fmla="*/ 2123658 h 2123658"/>
              <a:gd name="connsiteX35" fmla="*/ 6643032 w 11453504"/>
              <a:gd name="connsiteY35" fmla="*/ 2123658 h 2123658"/>
              <a:gd name="connsiteX36" fmla="*/ 5955822 w 11453504"/>
              <a:gd name="connsiteY36" fmla="*/ 2123658 h 2123658"/>
              <a:gd name="connsiteX37" fmla="*/ 5612217 w 11453504"/>
              <a:gd name="connsiteY37" fmla="*/ 2123658 h 2123658"/>
              <a:gd name="connsiteX38" fmla="*/ 5154077 w 11453504"/>
              <a:gd name="connsiteY38" fmla="*/ 2123658 h 2123658"/>
              <a:gd name="connsiteX39" fmla="*/ 4925007 w 11453504"/>
              <a:gd name="connsiteY39" fmla="*/ 2123658 h 2123658"/>
              <a:gd name="connsiteX40" fmla="*/ 4123261 w 11453504"/>
              <a:gd name="connsiteY40" fmla="*/ 2123658 h 2123658"/>
              <a:gd name="connsiteX41" fmla="*/ 3321516 w 11453504"/>
              <a:gd name="connsiteY41" fmla="*/ 2123658 h 2123658"/>
              <a:gd name="connsiteX42" fmla="*/ 2863376 w 11453504"/>
              <a:gd name="connsiteY42" fmla="*/ 2123658 h 2123658"/>
              <a:gd name="connsiteX43" fmla="*/ 2405236 w 11453504"/>
              <a:gd name="connsiteY43" fmla="*/ 2123658 h 2123658"/>
              <a:gd name="connsiteX44" fmla="*/ 1718026 w 11453504"/>
              <a:gd name="connsiteY44" fmla="*/ 2123658 h 2123658"/>
              <a:gd name="connsiteX45" fmla="*/ 916280 w 11453504"/>
              <a:gd name="connsiteY45" fmla="*/ 2123658 h 2123658"/>
              <a:gd name="connsiteX46" fmla="*/ 0 w 11453504"/>
              <a:gd name="connsiteY46" fmla="*/ 2123658 h 2123658"/>
              <a:gd name="connsiteX47" fmla="*/ 0 w 11453504"/>
              <a:gd name="connsiteY47" fmla="*/ 1656453 h 2123658"/>
              <a:gd name="connsiteX48" fmla="*/ 0 w 11453504"/>
              <a:gd name="connsiteY48" fmla="*/ 1104302 h 2123658"/>
              <a:gd name="connsiteX49" fmla="*/ 0 w 11453504"/>
              <a:gd name="connsiteY49" fmla="*/ 637097 h 2123658"/>
              <a:gd name="connsiteX50" fmla="*/ 0 w 11453504"/>
              <a:gd name="connsiteY50"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53504" h="2123658" fill="none" extrusionOk="0">
                <a:moveTo>
                  <a:pt x="0" y="0"/>
                </a:moveTo>
                <a:cubicBezTo>
                  <a:pt x="218797" y="-62285"/>
                  <a:pt x="347224" y="17133"/>
                  <a:pt x="572675" y="0"/>
                </a:cubicBezTo>
                <a:cubicBezTo>
                  <a:pt x="798127" y="-17133"/>
                  <a:pt x="972741" y="13757"/>
                  <a:pt x="1259885" y="0"/>
                </a:cubicBezTo>
                <a:cubicBezTo>
                  <a:pt x="1547029" y="-13757"/>
                  <a:pt x="1508050" y="8372"/>
                  <a:pt x="1718026" y="0"/>
                </a:cubicBezTo>
                <a:cubicBezTo>
                  <a:pt x="1928002" y="-8372"/>
                  <a:pt x="2149645" y="7024"/>
                  <a:pt x="2519771" y="0"/>
                </a:cubicBezTo>
                <a:cubicBezTo>
                  <a:pt x="2889898" y="-7024"/>
                  <a:pt x="3037788" y="33941"/>
                  <a:pt x="3206981" y="0"/>
                </a:cubicBezTo>
                <a:cubicBezTo>
                  <a:pt x="3376174" y="-33941"/>
                  <a:pt x="3471556" y="13730"/>
                  <a:pt x="3550586" y="0"/>
                </a:cubicBezTo>
                <a:cubicBezTo>
                  <a:pt x="3629617" y="-13730"/>
                  <a:pt x="3842900" y="33509"/>
                  <a:pt x="4123261" y="0"/>
                </a:cubicBezTo>
                <a:cubicBezTo>
                  <a:pt x="4403622" y="-33509"/>
                  <a:pt x="4443797" y="24129"/>
                  <a:pt x="4695937" y="0"/>
                </a:cubicBezTo>
                <a:cubicBezTo>
                  <a:pt x="4948077" y="-24129"/>
                  <a:pt x="5112847" y="22140"/>
                  <a:pt x="5383147" y="0"/>
                </a:cubicBezTo>
                <a:cubicBezTo>
                  <a:pt x="5653447" y="-22140"/>
                  <a:pt x="5653003" y="33771"/>
                  <a:pt x="5726752" y="0"/>
                </a:cubicBezTo>
                <a:cubicBezTo>
                  <a:pt x="5800502" y="-33771"/>
                  <a:pt x="5920871" y="15371"/>
                  <a:pt x="6070357" y="0"/>
                </a:cubicBezTo>
                <a:cubicBezTo>
                  <a:pt x="6219843" y="-15371"/>
                  <a:pt x="6338777" y="12428"/>
                  <a:pt x="6413962" y="0"/>
                </a:cubicBezTo>
                <a:cubicBezTo>
                  <a:pt x="6489148" y="-12428"/>
                  <a:pt x="6848300" y="53489"/>
                  <a:pt x="6986637" y="0"/>
                </a:cubicBezTo>
                <a:cubicBezTo>
                  <a:pt x="7124975" y="-53489"/>
                  <a:pt x="7303963" y="29755"/>
                  <a:pt x="7444778" y="0"/>
                </a:cubicBezTo>
                <a:cubicBezTo>
                  <a:pt x="7585593" y="-29755"/>
                  <a:pt x="7785413" y="31868"/>
                  <a:pt x="8017453" y="0"/>
                </a:cubicBezTo>
                <a:cubicBezTo>
                  <a:pt x="8249493" y="-31868"/>
                  <a:pt x="8252756" y="42849"/>
                  <a:pt x="8475593" y="0"/>
                </a:cubicBezTo>
                <a:cubicBezTo>
                  <a:pt x="8698430" y="-42849"/>
                  <a:pt x="8737165" y="9163"/>
                  <a:pt x="8933733" y="0"/>
                </a:cubicBezTo>
                <a:cubicBezTo>
                  <a:pt x="9130301" y="-9163"/>
                  <a:pt x="9075471" y="9297"/>
                  <a:pt x="9162803" y="0"/>
                </a:cubicBezTo>
                <a:cubicBezTo>
                  <a:pt x="9250135" y="-9297"/>
                  <a:pt x="9366518" y="5756"/>
                  <a:pt x="9506408" y="0"/>
                </a:cubicBezTo>
                <a:cubicBezTo>
                  <a:pt x="9646298" y="-5756"/>
                  <a:pt x="9698855" y="41094"/>
                  <a:pt x="9850013" y="0"/>
                </a:cubicBezTo>
                <a:cubicBezTo>
                  <a:pt x="10001172" y="-41094"/>
                  <a:pt x="10379673" y="87138"/>
                  <a:pt x="10651759" y="0"/>
                </a:cubicBezTo>
                <a:cubicBezTo>
                  <a:pt x="10923845" y="-87138"/>
                  <a:pt x="11053694" y="25869"/>
                  <a:pt x="11453504" y="0"/>
                </a:cubicBezTo>
                <a:cubicBezTo>
                  <a:pt x="11471383" y="131406"/>
                  <a:pt x="11404791" y="364629"/>
                  <a:pt x="11453504" y="530915"/>
                </a:cubicBezTo>
                <a:cubicBezTo>
                  <a:pt x="11502217" y="697201"/>
                  <a:pt x="11418837" y="919882"/>
                  <a:pt x="11453504" y="1019356"/>
                </a:cubicBezTo>
                <a:cubicBezTo>
                  <a:pt x="11488171" y="1118830"/>
                  <a:pt x="11403403" y="1380693"/>
                  <a:pt x="11453504" y="1550270"/>
                </a:cubicBezTo>
                <a:cubicBezTo>
                  <a:pt x="11503605" y="1719847"/>
                  <a:pt x="11417709" y="1957722"/>
                  <a:pt x="11453504" y="2123658"/>
                </a:cubicBezTo>
                <a:cubicBezTo>
                  <a:pt x="11362757" y="2130697"/>
                  <a:pt x="11325421" y="2101967"/>
                  <a:pt x="11224434" y="2123658"/>
                </a:cubicBezTo>
                <a:cubicBezTo>
                  <a:pt x="11123447" y="2145349"/>
                  <a:pt x="10789938" y="2084587"/>
                  <a:pt x="10651759" y="2123658"/>
                </a:cubicBezTo>
                <a:cubicBezTo>
                  <a:pt x="10513580" y="2162729"/>
                  <a:pt x="10051592" y="2029833"/>
                  <a:pt x="9850013" y="2123658"/>
                </a:cubicBezTo>
                <a:cubicBezTo>
                  <a:pt x="9648434" y="2217483"/>
                  <a:pt x="9499478" y="2107065"/>
                  <a:pt x="9277338" y="2123658"/>
                </a:cubicBezTo>
                <a:cubicBezTo>
                  <a:pt x="9055199" y="2140251"/>
                  <a:pt x="9121158" y="2109290"/>
                  <a:pt x="9048268" y="2123658"/>
                </a:cubicBezTo>
                <a:cubicBezTo>
                  <a:pt x="8975378" y="2138026"/>
                  <a:pt x="8695954" y="2087365"/>
                  <a:pt x="8475593" y="2123658"/>
                </a:cubicBezTo>
                <a:cubicBezTo>
                  <a:pt x="8255232" y="2159951"/>
                  <a:pt x="8090803" y="2049796"/>
                  <a:pt x="7788383" y="2123658"/>
                </a:cubicBezTo>
                <a:cubicBezTo>
                  <a:pt x="7485963" y="2197520"/>
                  <a:pt x="7260973" y="2089657"/>
                  <a:pt x="7101172" y="2123658"/>
                </a:cubicBezTo>
                <a:cubicBezTo>
                  <a:pt x="6941371" y="2157659"/>
                  <a:pt x="6787036" y="2096928"/>
                  <a:pt x="6643032" y="2123658"/>
                </a:cubicBezTo>
                <a:cubicBezTo>
                  <a:pt x="6499028" y="2150388"/>
                  <a:pt x="6216890" y="2086463"/>
                  <a:pt x="5955822" y="2123658"/>
                </a:cubicBezTo>
                <a:cubicBezTo>
                  <a:pt x="5694754" y="2160853"/>
                  <a:pt x="5689134" y="2089473"/>
                  <a:pt x="5612217" y="2123658"/>
                </a:cubicBezTo>
                <a:cubicBezTo>
                  <a:pt x="5535301" y="2157843"/>
                  <a:pt x="5322596" y="2081735"/>
                  <a:pt x="5154077" y="2123658"/>
                </a:cubicBezTo>
                <a:cubicBezTo>
                  <a:pt x="4985558" y="2165581"/>
                  <a:pt x="4986592" y="2117160"/>
                  <a:pt x="4925007" y="2123658"/>
                </a:cubicBezTo>
                <a:cubicBezTo>
                  <a:pt x="4863422" y="2130156"/>
                  <a:pt x="4430751" y="2056041"/>
                  <a:pt x="4123261" y="2123658"/>
                </a:cubicBezTo>
                <a:cubicBezTo>
                  <a:pt x="3815771" y="2191275"/>
                  <a:pt x="3578450" y="2087970"/>
                  <a:pt x="3321516" y="2123658"/>
                </a:cubicBezTo>
                <a:cubicBezTo>
                  <a:pt x="3064582" y="2159346"/>
                  <a:pt x="3029918" y="2094726"/>
                  <a:pt x="2863376" y="2123658"/>
                </a:cubicBezTo>
                <a:cubicBezTo>
                  <a:pt x="2696834" y="2152590"/>
                  <a:pt x="2549811" y="2089306"/>
                  <a:pt x="2405236" y="2123658"/>
                </a:cubicBezTo>
                <a:cubicBezTo>
                  <a:pt x="2260661" y="2158010"/>
                  <a:pt x="1992369" y="2095124"/>
                  <a:pt x="1718026" y="2123658"/>
                </a:cubicBezTo>
                <a:cubicBezTo>
                  <a:pt x="1443683" y="2152192"/>
                  <a:pt x="1120347" y="2093629"/>
                  <a:pt x="916280" y="2123658"/>
                </a:cubicBezTo>
                <a:cubicBezTo>
                  <a:pt x="712213" y="2153687"/>
                  <a:pt x="209305" y="2051156"/>
                  <a:pt x="0" y="2123658"/>
                </a:cubicBezTo>
                <a:cubicBezTo>
                  <a:pt x="-3077" y="1930206"/>
                  <a:pt x="33129" y="1774395"/>
                  <a:pt x="0" y="1656453"/>
                </a:cubicBezTo>
                <a:cubicBezTo>
                  <a:pt x="-33129" y="1538512"/>
                  <a:pt x="29448" y="1371580"/>
                  <a:pt x="0" y="1104302"/>
                </a:cubicBezTo>
                <a:cubicBezTo>
                  <a:pt x="-29448" y="837024"/>
                  <a:pt x="12310" y="835677"/>
                  <a:pt x="0" y="637097"/>
                </a:cubicBezTo>
                <a:cubicBezTo>
                  <a:pt x="-12310" y="438517"/>
                  <a:pt x="1088" y="224871"/>
                  <a:pt x="0" y="0"/>
                </a:cubicBezTo>
                <a:close/>
              </a:path>
              <a:path w="11453504" h="2123658"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471760" y="136158"/>
                  <a:pt x="11451084" y="298277"/>
                  <a:pt x="11453504" y="488441"/>
                </a:cubicBezTo>
                <a:cubicBezTo>
                  <a:pt x="11455924" y="678605"/>
                  <a:pt x="11391621" y="870411"/>
                  <a:pt x="11453504" y="1061829"/>
                </a:cubicBezTo>
                <a:cubicBezTo>
                  <a:pt x="11515387" y="1253247"/>
                  <a:pt x="11448467" y="1332341"/>
                  <a:pt x="11453504" y="1571507"/>
                </a:cubicBezTo>
                <a:cubicBezTo>
                  <a:pt x="11458541" y="1810673"/>
                  <a:pt x="11443995" y="1859690"/>
                  <a:pt x="11453504" y="2123658"/>
                </a:cubicBezTo>
                <a:cubicBezTo>
                  <a:pt x="11333276" y="2155013"/>
                  <a:pt x="11211606" y="2108759"/>
                  <a:pt x="11109899" y="2123658"/>
                </a:cubicBezTo>
                <a:cubicBezTo>
                  <a:pt x="11008192" y="2138557"/>
                  <a:pt x="10576181" y="2089478"/>
                  <a:pt x="10422689" y="2123658"/>
                </a:cubicBezTo>
                <a:cubicBezTo>
                  <a:pt x="10269197" y="2157838"/>
                  <a:pt x="10277669" y="2111455"/>
                  <a:pt x="10193619" y="2123658"/>
                </a:cubicBezTo>
                <a:cubicBezTo>
                  <a:pt x="10109569" y="2135861"/>
                  <a:pt x="9869669" y="2083276"/>
                  <a:pt x="9735478" y="2123658"/>
                </a:cubicBezTo>
                <a:cubicBezTo>
                  <a:pt x="9601287" y="2164040"/>
                  <a:pt x="9501716" y="2123529"/>
                  <a:pt x="9277338" y="2123658"/>
                </a:cubicBezTo>
                <a:cubicBezTo>
                  <a:pt x="9052960" y="2123787"/>
                  <a:pt x="8796191" y="2111750"/>
                  <a:pt x="8590128" y="2123658"/>
                </a:cubicBezTo>
                <a:cubicBezTo>
                  <a:pt x="8384065" y="2135566"/>
                  <a:pt x="8174044" y="2081818"/>
                  <a:pt x="7788383" y="2123658"/>
                </a:cubicBezTo>
                <a:cubicBezTo>
                  <a:pt x="7402723" y="2165498"/>
                  <a:pt x="7667228" y="2113828"/>
                  <a:pt x="7559313" y="2123658"/>
                </a:cubicBezTo>
                <a:cubicBezTo>
                  <a:pt x="7451398" y="2133488"/>
                  <a:pt x="7064350" y="2066239"/>
                  <a:pt x="6872102" y="2123658"/>
                </a:cubicBezTo>
                <a:cubicBezTo>
                  <a:pt x="6679854" y="2181077"/>
                  <a:pt x="6459521" y="2066813"/>
                  <a:pt x="6184892" y="2123658"/>
                </a:cubicBezTo>
                <a:cubicBezTo>
                  <a:pt x="5910263" y="2180503"/>
                  <a:pt x="5828826" y="2096792"/>
                  <a:pt x="5612217" y="2123658"/>
                </a:cubicBezTo>
                <a:cubicBezTo>
                  <a:pt x="5395608" y="2150524"/>
                  <a:pt x="5011292" y="2073660"/>
                  <a:pt x="4810472" y="2123658"/>
                </a:cubicBezTo>
                <a:cubicBezTo>
                  <a:pt x="4609653" y="2173656"/>
                  <a:pt x="4336805" y="2063849"/>
                  <a:pt x="4008726" y="2123658"/>
                </a:cubicBezTo>
                <a:cubicBezTo>
                  <a:pt x="3680647" y="2183467"/>
                  <a:pt x="3482515" y="2063668"/>
                  <a:pt x="3206981" y="2123658"/>
                </a:cubicBezTo>
                <a:cubicBezTo>
                  <a:pt x="2931447" y="2183648"/>
                  <a:pt x="2690449" y="2046760"/>
                  <a:pt x="2519771" y="2123658"/>
                </a:cubicBezTo>
                <a:cubicBezTo>
                  <a:pt x="2349093" y="2200556"/>
                  <a:pt x="2156028" y="2108083"/>
                  <a:pt x="1947096" y="2123658"/>
                </a:cubicBezTo>
                <a:cubicBezTo>
                  <a:pt x="1738165" y="2139233"/>
                  <a:pt x="1454768" y="2085634"/>
                  <a:pt x="1259885" y="2123658"/>
                </a:cubicBezTo>
                <a:cubicBezTo>
                  <a:pt x="1065002" y="2161682"/>
                  <a:pt x="870099" y="2102052"/>
                  <a:pt x="687210" y="2123658"/>
                </a:cubicBezTo>
                <a:cubicBezTo>
                  <a:pt x="504322" y="2145264"/>
                  <a:pt x="258448" y="2043600"/>
                  <a:pt x="0" y="2123658"/>
                </a:cubicBezTo>
                <a:cubicBezTo>
                  <a:pt x="-2527" y="2020389"/>
                  <a:pt x="48251" y="1859538"/>
                  <a:pt x="0" y="1635217"/>
                </a:cubicBezTo>
                <a:cubicBezTo>
                  <a:pt x="-48251" y="1410896"/>
                  <a:pt x="27430" y="1281247"/>
                  <a:pt x="0" y="1125539"/>
                </a:cubicBezTo>
                <a:cubicBezTo>
                  <a:pt x="-27430" y="969831"/>
                  <a:pt x="35416" y="775912"/>
                  <a:pt x="0" y="552151"/>
                </a:cubicBezTo>
                <a:cubicBezTo>
                  <a:pt x="-35416" y="328390"/>
                  <a:pt x="37241" y="206630"/>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algn="ct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a:t>
            </a:r>
            <a:r>
              <a:rPr lang="vi-VN"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ệt độ của cơ thể của người khỏe mạnh vào khoảng 37 </a:t>
            </a:r>
            <a:r>
              <a:rPr lang="vi-VN" sz="3600" b="1" baseline="30000"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0</a:t>
            </a:r>
            <a:r>
              <a:rPr lang="vi-VN"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 Khi nhiệt độ cơ thể cao hơn hoặc thấp hơn mức đó là dấu hiệu cơ thể bị bệnh, cần phải đi khám và chữa bệnh.</a:t>
            </a:r>
            <a:endPar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pPr algn="ct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itle 1">
            <a:extLst>
              <a:ext uri="{FF2B5EF4-FFF2-40B4-BE49-F238E27FC236}">
                <a16:creationId xmlns:a16="http://schemas.microsoft.com/office/drawing/2014/main" id="{7B25A2D9-E413-4A56-B892-55BFFB37F835}"/>
              </a:ext>
            </a:extLst>
          </p:cNvPr>
          <p:cNvSpPr txBox="1">
            <a:spLocks/>
          </p:cNvSpPr>
          <p:nvPr/>
        </p:nvSpPr>
        <p:spPr>
          <a:xfrm>
            <a:off x="3422041" y="1460876"/>
            <a:ext cx="5758109" cy="1325563"/>
          </a:xfrm>
          <a:custGeom>
            <a:avLst/>
            <a:gdLst>
              <a:gd name="connsiteX0" fmla="*/ 0 w 5758109"/>
              <a:gd name="connsiteY0" fmla="*/ 0 h 1325563"/>
              <a:gd name="connsiteX1" fmla="*/ 697371 w 5758109"/>
              <a:gd name="connsiteY1" fmla="*/ 0 h 1325563"/>
              <a:gd name="connsiteX2" fmla="*/ 1337161 w 5758109"/>
              <a:gd name="connsiteY2" fmla="*/ 0 h 1325563"/>
              <a:gd name="connsiteX3" fmla="*/ 2092113 w 5758109"/>
              <a:gd name="connsiteY3" fmla="*/ 0 h 1325563"/>
              <a:gd name="connsiteX4" fmla="*/ 2674322 w 5758109"/>
              <a:gd name="connsiteY4" fmla="*/ 0 h 1325563"/>
              <a:gd name="connsiteX5" fmla="*/ 3256531 w 5758109"/>
              <a:gd name="connsiteY5" fmla="*/ 0 h 1325563"/>
              <a:gd name="connsiteX6" fmla="*/ 3896320 w 5758109"/>
              <a:gd name="connsiteY6" fmla="*/ 0 h 1325563"/>
              <a:gd name="connsiteX7" fmla="*/ 4651272 w 5758109"/>
              <a:gd name="connsiteY7" fmla="*/ 0 h 1325563"/>
              <a:gd name="connsiteX8" fmla="*/ 5758109 w 5758109"/>
              <a:gd name="connsiteY8" fmla="*/ 0 h 1325563"/>
              <a:gd name="connsiteX9" fmla="*/ 5758109 w 5758109"/>
              <a:gd name="connsiteY9" fmla="*/ 676037 h 1325563"/>
              <a:gd name="connsiteX10" fmla="*/ 5758109 w 5758109"/>
              <a:gd name="connsiteY10" fmla="*/ 1325563 h 1325563"/>
              <a:gd name="connsiteX11" fmla="*/ 5175900 w 5758109"/>
              <a:gd name="connsiteY11" fmla="*/ 1325563 h 1325563"/>
              <a:gd name="connsiteX12" fmla="*/ 4536110 w 5758109"/>
              <a:gd name="connsiteY12" fmla="*/ 1325563 h 1325563"/>
              <a:gd name="connsiteX13" fmla="*/ 3896320 w 5758109"/>
              <a:gd name="connsiteY13" fmla="*/ 1325563 h 1325563"/>
              <a:gd name="connsiteX14" fmla="*/ 3198949 w 5758109"/>
              <a:gd name="connsiteY14" fmla="*/ 1325563 h 1325563"/>
              <a:gd name="connsiteX15" fmla="*/ 2674322 w 5758109"/>
              <a:gd name="connsiteY15" fmla="*/ 1325563 h 1325563"/>
              <a:gd name="connsiteX16" fmla="*/ 2207275 w 5758109"/>
              <a:gd name="connsiteY16" fmla="*/ 1325563 h 1325563"/>
              <a:gd name="connsiteX17" fmla="*/ 1740228 w 5758109"/>
              <a:gd name="connsiteY17" fmla="*/ 1325563 h 1325563"/>
              <a:gd name="connsiteX18" fmla="*/ 985276 w 5758109"/>
              <a:gd name="connsiteY18" fmla="*/ 1325563 h 1325563"/>
              <a:gd name="connsiteX19" fmla="*/ 0 w 5758109"/>
              <a:gd name="connsiteY19" fmla="*/ 1325563 h 1325563"/>
              <a:gd name="connsiteX20" fmla="*/ 0 w 5758109"/>
              <a:gd name="connsiteY20" fmla="*/ 636270 h 1325563"/>
              <a:gd name="connsiteX21" fmla="*/ 0 w 5758109"/>
              <a:gd name="connsiteY21"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58109" h="1325563" fill="none" extrusionOk="0">
                <a:moveTo>
                  <a:pt x="0" y="0"/>
                </a:moveTo>
                <a:cubicBezTo>
                  <a:pt x="339054" y="7536"/>
                  <a:pt x="442334" y="-9087"/>
                  <a:pt x="697371" y="0"/>
                </a:cubicBezTo>
                <a:cubicBezTo>
                  <a:pt x="952408" y="9087"/>
                  <a:pt x="1032699" y="1941"/>
                  <a:pt x="1337161" y="0"/>
                </a:cubicBezTo>
                <a:cubicBezTo>
                  <a:pt x="1641623" y="-1941"/>
                  <a:pt x="1842241" y="34758"/>
                  <a:pt x="2092113" y="0"/>
                </a:cubicBezTo>
                <a:cubicBezTo>
                  <a:pt x="2341985" y="-34758"/>
                  <a:pt x="2443885" y="-1053"/>
                  <a:pt x="2674322" y="0"/>
                </a:cubicBezTo>
                <a:cubicBezTo>
                  <a:pt x="2904759" y="1053"/>
                  <a:pt x="3049202" y="-9883"/>
                  <a:pt x="3256531" y="0"/>
                </a:cubicBezTo>
                <a:cubicBezTo>
                  <a:pt x="3463860" y="9883"/>
                  <a:pt x="3685885" y="-1519"/>
                  <a:pt x="3896320" y="0"/>
                </a:cubicBezTo>
                <a:cubicBezTo>
                  <a:pt x="4106755" y="1519"/>
                  <a:pt x="4379325" y="-22407"/>
                  <a:pt x="4651272" y="0"/>
                </a:cubicBezTo>
                <a:cubicBezTo>
                  <a:pt x="4923219" y="22407"/>
                  <a:pt x="5458719" y="2993"/>
                  <a:pt x="5758109" y="0"/>
                </a:cubicBezTo>
                <a:cubicBezTo>
                  <a:pt x="5744291" y="227169"/>
                  <a:pt x="5732201" y="491155"/>
                  <a:pt x="5758109" y="676037"/>
                </a:cubicBezTo>
                <a:cubicBezTo>
                  <a:pt x="5784017" y="860919"/>
                  <a:pt x="5746114" y="1149734"/>
                  <a:pt x="5758109" y="1325563"/>
                </a:cubicBezTo>
                <a:cubicBezTo>
                  <a:pt x="5562680" y="1318943"/>
                  <a:pt x="5306465" y="1348517"/>
                  <a:pt x="5175900" y="1325563"/>
                </a:cubicBezTo>
                <a:cubicBezTo>
                  <a:pt x="5045335" y="1302609"/>
                  <a:pt x="4846375" y="1305116"/>
                  <a:pt x="4536110" y="1325563"/>
                </a:cubicBezTo>
                <a:cubicBezTo>
                  <a:pt x="4225845" y="1346011"/>
                  <a:pt x="4137941" y="1319367"/>
                  <a:pt x="3896320" y="1325563"/>
                </a:cubicBezTo>
                <a:cubicBezTo>
                  <a:pt x="3654699" y="1331760"/>
                  <a:pt x="3528641" y="1333760"/>
                  <a:pt x="3198949" y="1325563"/>
                </a:cubicBezTo>
                <a:cubicBezTo>
                  <a:pt x="2869257" y="1317366"/>
                  <a:pt x="2817676" y="1342914"/>
                  <a:pt x="2674322" y="1325563"/>
                </a:cubicBezTo>
                <a:cubicBezTo>
                  <a:pt x="2530968" y="1308212"/>
                  <a:pt x="2374073" y="1330986"/>
                  <a:pt x="2207275" y="1325563"/>
                </a:cubicBezTo>
                <a:cubicBezTo>
                  <a:pt x="2040477" y="1320140"/>
                  <a:pt x="1875438" y="1337226"/>
                  <a:pt x="1740228" y="1325563"/>
                </a:cubicBezTo>
                <a:cubicBezTo>
                  <a:pt x="1605018" y="1313900"/>
                  <a:pt x="1149276" y="1322866"/>
                  <a:pt x="985276" y="1325563"/>
                </a:cubicBezTo>
                <a:cubicBezTo>
                  <a:pt x="821276" y="1328260"/>
                  <a:pt x="477102" y="1278066"/>
                  <a:pt x="0" y="1325563"/>
                </a:cubicBezTo>
                <a:cubicBezTo>
                  <a:pt x="-13052" y="1091876"/>
                  <a:pt x="-13087" y="829923"/>
                  <a:pt x="0" y="636270"/>
                </a:cubicBezTo>
                <a:cubicBezTo>
                  <a:pt x="13087" y="442617"/>
                  <a:pt x="2587" y="203834"/>
                  <a:pt x="0" y="0"/>
                </a:cubicBezTo>
                <a:close/>
              </a:path>
              <a:path w="5758109" h="1325563" stroke="0" extrusionOk="0">
                <a:moveTo>
                  <a:pt x="0" y="0"/>
                </a:moveTo>
                <a:cubicBezTo>
                  <a:pt x="148842" y="-17274"/>
                  <a:pt x="537505" y="-22653"/>
                  <a:pt x="697371" y="0"/>
                </a:cubicBezTo>
                <a:cubicBezTo>
                  <a:pt x="857237" y="22653"/>
                  <a:pt x="1205319" y="17951"/>
                  <a:pt x="1452323" y="0"/>
                </a:cubicBezTo>
                <a:cubicBezTo>
                  <a:pt x="1699327" y="-17951"/>
                  <a:pt x="1965250" y="18916"/>
                  <a:pt x="2149694" y="0"/>
                </a:cubicBezTo>
                <a:cubicBezTo>
                  <a:pt x="2334138" y="-18916"/>
                  <a:pt x="2570391" y="8928"/>
                  <a:pt x="2904646" y="0"/>
                </a:cubicBezTo>
                <a:cubicBezTo>
                  <a:pt x="3238901" y="-8928"/>
                  <a:pt x="3345183" y="21682"/>
                  <a:pt x="3602017" y="0"/>
                </a:cubicBezTo>
                <a:cubicBezTo>
                  <a:pt x="3858851" y="-21682"/>
                  <a:pt x="3959381" y="3989"/>
                  <a:pt x="4069064" y="0"/>
                </a:cubicBezTo>
                <a:cubicBezTo>
                  <a:pt x="4178747" y="-3989"/>
                  <a:pt x="4341045" y="15449"/>
                  <a:pt x="4593691" y="0"/>
                </a:cubicBezTo>
                <a:cubicBezTo>
                  <a:pt x="4846337" y="-15449"/>
                  <a:pt x="4862680" y="-14466"/>
                  <a:pt x="5060738" y="0"/>
                </a:cubicBezTo>
                <a:cubicBezTo>
                  <a:pt x="5258796" y="14466"/>
                  <a:pt x="5495074" y="31257"/>
                  <a:pt x="5758109" y="0"/>
                </a:cubicBezTo>
                <a:cubicBezTo>
                  <a:pt x="5782616" y="162407"/>
                  <a:pt x="5756571" y="512658"/>
                  <a:pt x="5758109" y="676037"/>
                </a:cubicBezTo>
                <a:cubicBezTo>
                  <a:pt x="5759647" y="839416"/>
                  <a:pt x="5752175" y="1079767"/>
                  <a:pt x="5758109" y="1325563"/>
                </a:cubicBezTo>
                <a:cubicBezTo>
                  <a:pt x="5472656" y="1298591"/>
                  <a:pt x="5343177" y="1338475"/>
                  <a:pt x="5175900" y="1325563"/>
                </a:cubicBezTo>
                <a:cubicBezTo>
                  <a:pt x="5008623" y="1312651"/>
                  <a:pt x="4584097" y="1311825"/>
                  <a:pt x="4420948" y="1325563"/>
                </a:cubicBezTo>
                <a:cubicBezTo>
                  <a:pt x="4257799" y="1339301"/>
                  <a:pt x="3896809" y="1301498"/>
                  <a:pt x="3665996" y="1325563"/>
                </a:cubicBezTo>
                <a:cubicBezTo>
                  <a:pt x="3435183" y="1349628"/>
                  <a:pt x="3102565" y="1333185"/>
                  <a:pt x="2911044" y="1325563"/>
                </a:cubicBezTo>
                <a:cubicBezTo>
                  <a:pt x="2719523" y="1317941"/>
                  <a:pt x="2392842" y="1288208"/>
                  <a:pt x="2156092" y="1325563"/>
                </a:cubicBezTo>
                <a:cubicBezTo>
                  <a:pt x="1919342" y="1362918"/>
                  <a:pt x="1765357" y="1318880"/>
                  <a:pt x="1631464" y="1325563"/>
                </a:cubicBezTo>
                <a:cubicBezTo>
                  <a:pt x="1497571" y="1332246"/>
                  <a:pt x="1242706" y="1323653"/>
                  <a:pt x="1106837" y="1325563"/>
                </a:cubicBezTo>
                <a:cubicBezTo>
                  <a:pt x="970968" y="1327473"/>
                  <a:pt x="289187" y="1336545"/>
                  <a:pt x="0" y="1325563"/>
                </a:cubicBezTo>
                <a:cubicBezTo>
                  <a:pt x="2465" y="1049745"/>
                  <a:pt x="28283" y="869292"/>
                  <a:pt x="0" y="649526"/>
                </a:cubicBezTo>
                <a:cubicBezTo>
                  <a:pt x="-28283" y="429760"/>
                  <a:pt x="29628" y="147549"/>
                  <a:pt x="0" y="0"/>
                </a:cubicBezTo>
                <a:close/>
              </a:path>
            </a:pathLst>
          </a:custGeom>
          <a:gradFill flip="none" rotWithShape="1">
            <a:gsLst>
              <a:gs pos="2700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38100">
            <a:solidFill>
              <a:schemeClr val="tx1"/>
            </a:solidFill>
            <a:prstDash val="sysDot"/>
            <a:extLst>
              <a:ext uri="{C807C97D-BFC1-408E-A445-0C87EB9F89A2}">
                <ask:lineSketchStyleProps xmlns:ask="http://schemas.microsoft.com/office/drawing/2018/sketchyshapes" sd="3221004150">
                  <a:prstGeom prst="rect">
                    <a:avLst/>
                  </a:prstGeom>
                  <ask:type>
                    <ask:lineSketchFreehand/>
                  </ask:type>
                </ask:lineSketchStyleProps>
              </a:ext>
            </a:extLst>
          </a:ln>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6000">
                <a:solidFill>
                  <a:schemeClr val="accent6">
                    <a:lumMod val="50000"/>
                  </a:schemeClr>
                </a:solidFill>
                <a:latin typeface="#9Slide07 Cadena" panose="02000503000000020004" pitchFamily="2" charset="0"/>
              </a:rPr>
              <a:t>KẾT LUẬN</a:t>
            </a:r>
          </a:p>
        </p:txBody>
      </p:sp>
    </p:spTree>
    <p:extLst>
      <p:ext uri="{BB962C8B-B14F-4D97-AF65-F5344CB8AC3E}">
        <p14:creationId xmlns:p14="http://schemas.microsoft.com/office/powerpoint/2010/main" val="7699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993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6096000" y="-122089"/>
            <a:ext cx="5886592" cy="5115604"/>
          </a:xfrm>
          <a:custGeom>
            <a:avLst/>
            <a:gdLst>
              <a:gd name="connsiteX0" fmla="*/ -487233 w 5886592"/>
              <a:gd name="connsiteY0" fmla="*/ 3113357 h 5115604"/>
              <a:gd name="connsiteX1" fmla="*/ 88 w 5886592"/>
              <a:gd name="connsiteY1" fmla="*/ 2537984 h 5115604"/>
              <a:gd name="connsiteX2" fmla="*/ 2744803 w 5886592"/>
              <a:gd name="connsiteY2" fmla="*/ 5823 h 5115604"/>
              <a:gd name="connsiteX3" fmla="*/ 5835896 w 5886592"/>
              <a:gd name="connsiteY3" fmla="*/ 2085116 h 5115604"/>
              <a:gd name="connsiteX4" fmla="*/ 3571615 w 5886592"/>
              <a:gd name="connsiteY4" fmla="*/ 5056643 h 5115604"/>
              <a:gd name="connsiteX5" fmla="*/ 205858 w 5886592"/>
              <a:gd name="connsiteY5" fmla="*/ 3497567 h 5115604"/>
              <a:gd name="connsiteX6" fmla="*/ -487233 w 5886592"/>
              <a:gd name="connsiteY6" fmla="*/ 3113357 h 511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592" h="5115604" fill="none" extrusionOk="0">
                <a:moveTo>
                  <a:pt x="-487233" y="3113357"/>
                </a:moveTo>
                <a:cubicBezTo>
                  <a:pt x="-310512" y="2841401"/>
                  <a:pt x="-109193" y="2607820"/>
                  <a:pt x="88" y="2537984"/>
                </a:cubicBezTo>
                <a:cubicBezTo>
                  <a:pt x="-143773" y="1427774"/>
                  <a:pt x="1201240" y="50555"/>
                  <a:pt x="2744803" y="5823"/>
                </a:cubicBezTo>
                <a:cubicBezTo>
                  <a:pt x="4266431" y="126309"/>
                  <a:pt x="5717938" y="695031"/>
                  <a:pt x="5835896" y="2085116"/>
                </a:cubicBezTo>
                <a:cubicBezTo>
                  <a:pt x="6168499" y="3438799"/>
                  <a:pt x="5164731" y="4982580"/>
                  <a:pt x="3571615" y="5056643"/>
                </a:cubicBezTo>
                <a:cubicBezTo>
                  <a:pt x="2274026" y="5274137"/>
                  <a:pt x="733586" y="4864271"/>
                  <a:pt x="205858" y="3497567"/>
                </a:cubicBezTo>
                <a:cubicBezTo>
                  <a:pt x="-34439" y="3400537"/>
                  <a:pt x="-140092" y="3279018"/>
                  <a:pt x="-487233" y="3113357"/>
                </a:cubicBezTo>
                <a:close/>
              </a:path>
              <a:path w="5886592" h="5115604" stroke="0" extrusionOk="0">
                <a:moveTo>
                  <a:pt x="-487233" y="3113357"/>
                </a:moveTo>
                <a:cubicBezTo>
                  <a:pt x="-364143" y="2975864"/>
                  <a:pt x="-237099" y="2825397"/>
                  <a:pt x="88" y="2537984"/>
                </a:cubicBezTo>
                <a:cubicBezTo>
                  <a:pt x="-169967" y="1144458"/>
                  <a:pt x="1111145" y="210392"/>
                  <a:pt x="2744803" y="5823"/>
                </a:cubicBezTo>
                <a:cubicBezTo>
                  <a:pt x="4165553" y="77408"/>
                  <a:pt x="5460416" y="894753"/>
                  <a:pt x="5835896" y="2085116"/>
                </a:cubicBezTo>
                <a:cubicBezTo>
                  <a:pt x="5939251" y="3285757"/>
                  <a:pt x="5219893" y="4718258"/>
                  <a:pt x="3571615" y="5056643"/>
                </a:cubicBezTo>
                <a:cubicBezTo>
                  <a:pt x="2224340" y="5345599"/>
                  <a:pt x="694242" y="4453867"/>
                  <a:pt x="205858" y="3497567"/>
                </a:cubicBezTo>
                <a:cubicBezTo>
                  <a:pt x="-113314" y="3393461"/>
                  <a:pt x="-355908" y="3119278"/>
                  <a:pt x="-487233" y="311335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Hãy</a:t>
            </a:r>
            <a:r>
              <a:rPr kumimoji="0" lang="en-US" sz="3200" b="1" i="0" u="none" strike="noStrike" kern="1200" cap="none" spc="0" normalizeH="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 cùng xem hôm nay chúng ta đã biết được những điều gì nhé! Nếu trả lời nhanh và chính xác bạn sẽ nhận một vé giảm giá từ quán Coffee của chúng tớ đấy!!!</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6695134" cy="2590800"/>
          </a:xfrm>
          <a:custGeom>
            <a:avLst/>
            <a:gdLst>
              <a:gd name="connsiteX0" fmla="*/ 367630 w 6695134"/>
              <a:gd name="connsiteY0" fmla="*/ 2769202 h 2590800"/>
              <a:gd name="connsiteX1" fmla="*/ 593602 w 6695134"/>
              <a:gd name="connsiteY1" fmla="*/ 2456885 h 2590800"/>
              <a:gd name="connsiteX2" fmla="*/ 819574 w 6695134"/>
              <a:gd name="connsiteY2" fmla="*/ 2144568 h 2590800"/>
              <a:gd name="connsiteX3" fmla="*/ 2799392 w 6695134"/>
              <a:gd name="connsiteY3" fmla="*/ 17487 h 2590800"/>
              <a:gd name="connsiteX4" fmla="*/ 5324611 w 6695134"/>
              <a:gd name="connsiteY4" fmla="*/ 250051 h 2590800"/>
              <a:gd name="connsiteX5" fmla="*/ 4149343 w 6695134"/>
              <a:gd name="connsiteY5" fmla="*/ 2553097 h 2590800"/>
              <a:gd name="connsiteX6" fmla="*/ 1825695 w 6695134"/>
              <a:gd name="connsiteY6" fmla="*/ 2449195 h 2590800"/>
              <a:gd name="connsiteX7" fmla="*/ 1339673 w 6695134"/>
              <a:gd name="connsiteY7" fmla="*/ 2555864 h 2590800"/>
              <a:gd name="connsiteX8" fmla="*/ 839071 w 6695134"/>
              <a:gd name="connsiteY8" fmla="*/ 2665733 h 2590800"/>
              <a:gd name="connsiteX9" fmla="*/ 367630 w 6695134"/>
              <a:gd name="connsiteY9"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5134" h="2590800" fill="none" extrusionOk="0">
                <a:moveTo>
                  <a:pt x="367630" y="2769202"/>
                </a:moveTo>
                <a:cubicBezTo>
                  <a:pt x="424391" y="2659676"/>
                  <a:pt x="495878" y="2613216"/>
                  <a:pt x="593602" y="2456885"/>
                </a:cubicBezTo>
                <a:cubicBezTo>
                  <a:pt x="691326" y="2300554"/>
                  <a:pt x="771157" y="2278352"/>
                  <a:pt x="819574" y="2144568"/>
                </a:cubicBezTo>
                <a:cubicBezTo>
                  <a:pt x="-456227" y="1274467"/>
                  <a:pt x="124240" y="-270736"/>
                  <a:pt x="2799392" y="17487"/>
                </a:cubicBezTo>
                <a:cubicBezTo>
                  <a:pt x="3627404" y="-37864"/>
                  <a:pt x="4449552" y="-84850"/>
                  <a:pt x="5324611" y="250051"/>
                </a:cubicBezTo>
                <a:cubicBezTo>
                  <a:pt x="7581137" y="891901"/>
                  <a:pt x="7102451" y="2104219"/>
                  <a:pt x="4149343" y="2553097"/>
                </a:cubicBezTo>
                <a:cubicBezTo>
                  <a:pt x="3254018" y="2648919"/>
                  <a:pt x="2565129" y="2583648"/>
                  <a:pt x="1825695" y="2449195"/>
                </a:cubicBezTo>
                <a:cubicBezTo>
                  <a:pt x="1712951" y="2483895"/>
                  <a:pt x="1483592" y="2501496"/>
                  <a:pt x="1339673" y="2555864"/>
                </a:cubicBezTo>
                <a:cubicBezTo>
                  <a:pt x="1195754" y="2610232"/>
                  <a:pt x="973651" y="2608672"/>
                  <a:pt x="839071" y="2665733"/>
                </a:cubicBezTo>
                <a:cubicBezTo>
                  <a:pt x="704491" y="2722794"/>
                  <a:pt x="595469" y="2690324"/>
                  <a:pt x="367630" y="2769202"/>
                </a:cubicBezTo>
                <a:close/>
              </a:path>
              <a:path w="6695134" h="2590800" stroke="0" extrusionOk="0">
                <a:moveTo>
                  <a:pt x="367630" y="2769202"/>
                </a:moveTo>
                <a:cubicBezTo>
                  <a:pt x="425012" y="2618461"/>
                  <a:pt x="522467" y="2588863"/>
                  <a:pt x="589083" y="2463131"/>
                </a:cubicBezTo>
                <a:cubicBezTo>
                  <a:pt x="655699" y="2337399"/>
                  <a:pt x="777285" y="2230504"/>
                  <a:pt x="819574" y="2144568"/>
                </a:cubicBezTo>
                <a:cubicBezTo>
                  <a:pt x="-925990" y="1151623"/>
                  <a:pt x="-84992" y="265528"/>
                  <a:pt x="2799392" y="17487"/>
                </a:cubicBezTo>
                <a:cubicBezTo>
                  <a:pt x="3518585" y="98173"/>
                  <a:pt x="4683101" y="-130756"/>
                  <a:pt x="5324611" y="250051"/>
                </a:cubicBezTo>
                <a:cubicBezTo>
                  <a:pt x="7656729" y="1191679"/>
                  <a:pt x="6914160" y="2403623"/>
                  <a:pt x="4149343" y="2553097"/>
                </a:cubicBezTo>
                <a:cubicBezTo>
                  <a:pt x="3355311" y="2555289"/>
                  <a:pt x="2494560" y="2522471"/>
                  <a:pt x="1825695" y="2449195"/>
                </a:cubicBezTo>
                <a:cubicBezTo>
                  <a:pt x="1623745" y="2539305"/>
                  <a:pt x="1445402" y="2502346"/>
                  <a:pt x="1354254" y="2552664"/>
                </a:cubicBezTo>
                <a:cubicBezTo>
                  <a:pt x="1263106" y="2602982"/>
                  <a:pt x="1051304" y="2572904"/>
                  <a:pt x="853652" y="2662533"/>
                </a:cubicBezTo>
                <a:cubicBezTo>
                  <a:pt x="656000" y="2752162"/>
                  <a:pt x="555145" y="2672369"/>
                  <a:pt x="367630" y="2769202"/>
                </a:cubicBezTo>
                <a:close/>
              </a:path>
            </a:pathLst>
          </a:custGeom>
          <a:solidFill>
            <a:srgbClr val="7F4F24"/>
          </a:solidFill>
          <a:ln w="28575">
            <a:solidFill>
              <a:schemeClr val="bg1"/>
            </a:solidFill>
            <a:extLst>
              <a:ext uri="{C807C97D-BFC1-408E-A445-0C87EB9F89A2}">
                <ask:lineSketchStyleProps xmlns:ask="http://schemas.microsoft.com/office/drawing/2018/sketchyshape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390189" y="783061"/>
            <a:ext cx="5324107" cy="1569660"/>
          </a:xfrm>
          <a:prstGeom prst="rect">
            <a:avLst/>
          </a:prstGeom>
        </p:spPr>
        <p:txBody>
          <a:bodyPr wrap="square">
            <a:spAutoFit/>
          </a:bodyPr>
          <a:lstStyle/>
          <a:p>
            <a:pPr algn="ct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là gì?</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131650" y="3988327"/>
            <a:ext cx="5059680" cy="1376279"/>
          </a:xfrm>
          <a:custGeom>
            <a:avLst/>
            <a:gdLst>
              <a:gd name="connsiteX0" fmla="*/ -301608 w 5059680"/>
              <a:gd name="connsiteY0" fmla="*/ 1026567 h 1376279"/>
              <a:gd name="connsiteX1" fmla="*/ 62101 w 5059680"/>
              <a:gd name="connsiteY1" fmla="*/ 839674 h 1376279"/>
              <a:gd name="connsiteX2" fmla="*/ 2465974 w 5059680"/>
              <a:gd name="connsiteY2" fmla="*/ 219 h 1376279"/>
              <a:gd name="connsiteX3" fmla="*/ 4830315 w 5059680"/>
              <a:gd name="connsiteY3" fmla="*/ 401830 h 1376279"/>
              <a:gd name="connsiteX4" fmla="*/ 2637315 w 5059680"/>
              <a:gd name="connsiteY4" fmla="*/ 1375659 h 1376279"/>
              <a:gd name="connsiteX5" fmla="*/ 450483 w 5059680"/>
              <a:gd name="connsiteY5" fmla="*/ 1080094 h 1376279"/>
              <a:gd name="connsiteX6" fmla="*/ -301608 w 5059680"/>
              <a:gd name="connsiteY6" fmla="*/ 1026567 h 137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9680" h="1376279" fill="none" extrusionOk="0">
                <a:moveTo>
                  <a:pt x="-301608" y="1026567"/>
                </a:moveTo>
                <a:cubicBezTo>
                  <a:pt x="-150935" y="931741"/>
                  <a:pt x="-6965" y="837148"/>
                  <a:pt x="62101" y="839674"/>
                </a:cubicBezTo>
                <a:cubicBezTo>
                  <a:pt x="-333370" y="480680"/>
                  <a:pt x="859489" y="-58020"/>
                  <a:pt x="2465974" y="219"/>
                </a:cubicBezTo>
                <a:cubicBezTo>
                  <a:pt x="3491686" y="73376"/>
                  <a:pt x="4462741" y="111410"/>
                  <a:pt x="4830315" y="401830"/>
                </a:cubicBezTo>
                <a:cubicBezTo>
                  <a:pt x="5741533" y="820639"/>
                  <a:pt x="4471860" y="1587751"/>
                  <a:pt x="2637315" y="1375659"/>
                </a:cubicBezTo>
                <a:cubicBezTo>
                  <a:pt x="1858521" y="1346233"/>
                  <a:pt x="944172" y="1322987"/>
                  <a:pt x="450483" y="1080094"/>
                </a:cubicBezTo>
                <a:cubicBezTo>
                  <a:pt x="254411" y="1014072"/>
                  <a:pt x="-35062" y="988093"/>
                  <a:pt x="-301608" y="1026567"/>
                </a:cubicBezTo>
                <a:close/>
              </a:path>
              <a:path w="5059680" h="1376279" stroke="0" extrusionOk="0">
                <a:moveTo>
                  <a:pt x="-301608" y="1026567"/>
                </a:moveTo>
                <a:cubicBezTo>
                  <a:pt x="-153841" y="968285"/>
                  <a:pt x="-38155" y="921870"/>
                  <a:pt x="62101" y="839674"/>
                </a:cubicBezTo>
                <a:cubicBezTo>
                  <a:pt x="-326909" y="404785"/>
                  <a:pt x="730485" y="175651"/>
                  <a:pt x="2465974" y="219"/>
                </a:cubicBezTo>
                <a:cubicBezTo>
                  <a:pt x="3469567" y="14726"/>
                  <a:pt x="4337267" y="210823"/>
                  <a:pt x="4830315" y="401830"/>
                </a:cubicBezTo>
                <a:cubicBezTo>
                  <a:pt x="5470761" y="757034"/>
                  <a:pt x="4523604" y="1312524"/>
                  <a:pt x="2637315" y="1375659"/>
                </a:cubicBezTo>
                <a:cubicBezTo>
                  <a:pt x="1823981" y="1403837"/>
                  <a:pt x="943498" y="1267606"/>
                  <a:pt x="450483" y="1080094"/>
                </a:cubicBezTo>
                <a:cubicBezTo>
                  <a:pt x="326950" y="1123360"/>
                  <a:pt x="-137349" y="996474"/>
                  <a:pt x="-301608" y="1026567"/>
                </a:cubicBezTo>
                <a:close/>
              </a:path>
            </a:pathLst>
          </a:custGeom>
          <a:solidFill>
            <a:srgbClr val="FDE3E9"/>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5961"/>
                      <a:gd name="adj2" fmla="val 2459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đơn vị </a:t>
            </a:r>
            <a:r>
              <a:rPr lang="vi-VN" sz="3200" baseline="30000">
                <a:solidFill>
                  <a:srgbClr val="002060"/>
                </a:solidFill>
                <a:latin typeface="Times New Roman" pitchFamily="18" charset="0"/>
                <a:cs typeface="Times New Roman" pitchFamily="18" charset="0"/>
              </a:rPr>
              <a:t>0</a:t>
            </a:r>
            <a:r>
              <a:rPr lang="vi-VN" sz="3200">
                <a:solidFill>
                  <a:srgbClr val="002060"/>
                </a:solidFill>
                <a:latin typeface="Times New Roman" pitchFamily="18" charset="0"/>
                <a:cs typeface="Times New Roman" pitchFamily="18" charset="0"/>
              </a:rPr>
              <a:t>C</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1625907" y="221196"/>
            <a:ext cx="6440825" cy="2590800"/>
          </a:xfrm>
          <a:custGeom>
            <a:avLst/>
            <a:gdLst>
              <a:gd name="connsiteX0" fmla="*/ 5748630 w 6440825"/>
              <a:gd name="connsiteY0" fmla="*/ 2753969 h 2590800"/>
              <a:gd name="connsiteX1" fmla="*/ 5352794 w 6440825"/>
              <a:gd name="connsiteY1" fmla="*/ 2665339 h 2590800"/>
              <a:gd name="connsiteX2" fmla="*/ 4969201 w 6440825"/>
              <a:gd name="connsiteY2" fmla="*/ 2579450 h 2590800"/>
              <a:gd name="connsiteX3" fmla="*/ 4524396 w 6440825"/>
              <a:gd name="connsiteY3" fmla="*/ 2479856 h 2590800"/>
              <a:gd name="connsiteX4" fmla="*/ 2285797 w 6440825"/>
              <a:gd name="connsiteY4" fmla="*/ 2535047 h 2590800"/>
              <a:gd name="connsiteX5" fmla="*/ 1466623 w 6440825"/>
              <a:gd name="connsiteY5" fmla="*/ 208940 h 2590800"/>
              <a:gd name="connsiteX6" fmla="*/ 3854778 w 6440825"/>
              <a:gd name="connsiteY6" fmla="*/ 25380 h 2590800"/>
              <a:gd name="connsiteX7" fmla="*/ 5532511 w 6440825"/>
              <a:gd name="connsiteY7" fmla="*/ 2197118 h 2590800"/>
              <a:gd name="connsiteX8" fmla="*/ 5748630 w 6440825"/>
              <a:gd name="connsiteY8" fmla="*/ 2753969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0825" h="2590800" fill="none" extrusionOk="0">
                <a:moveTo>
                  <a:pt x="5748630" y="2753969"/>
                </a:moveTo>
                <a:cubicBezTo>
                  <a:pt x="5601406" y="2760789"/>
                  <a:pt x="5532143" y="2663405"/>
                  <a:pt x="5352794" y="2665339"/>
                </a:cubicBezTo>
                <a:cubicBezTo>
                  <a:pt x="5173445" y="2667273"/>
                  <a:pt x="5086487" y="2592520"/>
                  <a:pt x="4969201" y="2579450"/>
                </a:cubicBezTo>
                <a:cubicBezTo>
                  <a:pt x="4851915" y="2566380"/>
                  <a:pt x="4679108" y="2471929"/>
                  <a:pt x="4524396" y="2479856"/>
                </a:cubicBezTo>
                <a:cubicBezTo>
                  <a:pt x="4018007" y="2557809"/>
                  <a:pt x="3017639" y="2592642"/>
                  <a:pt x="2285797" y="2535047"/>
                </a:cubicBezTo>
                <a:cubicBezTo>
                  <a:pt x="-477290" y="2219323"/>
                  <a:pt x="-1083929" y="588551"/>
                  <a:pt x="1466623" y="208940"/>
                </a:cubicBezTo>
                <a:cubicBezTo>
                  <a:pt x="2046784" y="-1509"/>
                  <a:pt x="3165485" y="-171236"/>
                  <a:pt x="3854778" y="25380"/>
                </a:cubicBezTo>
                <a:cubicBezTo>
                  <a:pt x="6309442" y="235463"/>
                  <a:pt x="7549600" y="1383148"/>
                  <a:pt x="5532511" y="2197118"/>
                </a:cubicBezTo>
                <a:cubicBezTo>
                  <a:pt x="5621816" y="2301631"/>
                  <a:pt x="5608298" y="2553220"/>
                  <a:pt x="5748630" y="2753969"/>
                </a:cubicBezTo>
                <a:close/>
              </a:path>
              <a:path w="6440825" h="2590800" stroke="0" extrusionOk="0">
                <a:moveTo>
                  <a:pt x="5748630" y="2753969"/>
                </a:moveTo>
                <a:cubicBezTo>
                  <a:pt x="5614081" y="2726591"/>
                  <a:pt x="5528834" y="2664798"/>
                  <a:pt x="5352794" y="2665339"/>
                </a:cubicBezTo>
                <a:cubicBezTo>
                  <a:pt x="5176754" y="2665880"/>
                  <a:pt x="5076448" y="2589670"/>
                  <a:pt x="4932474" y="2571227"/>
                </a:cubicBezTo>
                <a:cubicBezTo>
                  <a:pt x="4788500" y="2552784"/>
                  <a:pt x="4725038" y="2507107"/>
                  <a:pt x="4524396" y="2479856"/>
                </a:cubicBezTo>
                <a:cubicBezTo>
                  <a:pt x="3882312" y="2768398"/>
                  <a:pt x="2882187" y="2750430"/>
                  <a:pt x="2285797" y="2535047"/>
                </a:cubicBezTo>
                <a:cubicBezTo>
                  <a:pt x="-405395" y="2184089"/>
                  <a:pt x="-481922" y="591690"/>
                  <a:pt x="1466623" y="208940"/>
                </a:cubicBezTo>
                <a:cubicBezTo>
                  <a:pt x="2178132" y="-105700"/>
                  <a:pt x="2918095" y="109915"/>
                  <a:pt x="3854778" y="25380"/>
                </a:cubicBezTo>
                <a:cubicBezTo>
                  <a:pt x="6622722" y="279246"/>
                  <a:pt x="7333083" y="1147188"/>
                  <a:pt x="5532511" y="2197118"/>
                </a:cubicBezTo>
                <a:cubicBezTo>
                  <a:pt x="5624833" y="2341969"/>
                  <a:pt x="5660598" y="2583923"/>
                  <a:pt x="5748630" y="2753969"/>
                </a:cubicBezTo>
                <a:close/>
              </a:path>
            </a:pathLst>
          </a:custGeom>
          <a:solidFill>
            <a:srgbClr val="7F4F24"/>
          </a:solidFill>
          <a:ln w="28575">
            <a:solidFill>
              <a:schemeClr val="bg1"/>
            </a:solidFill>
            <a:extLst>
              <a:ext uri="{C807C97D-BFC1-408E-A445-0C87EB9F89A2}">
                <ask:lineSketchStyleProps xmlns:ask="http://schemas.microsoft.com/office/drawing/2018/sketchyshapes" sd="2350654749">
                  <a:prstGeom prst="wedgeEllipseCallout">
                    <a:avLst>
                      <a:gd name="adj1" fmla="val 39253"/>
                      <a:gd name="adj2" fmla="val 56298"/>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2045904" y="977987"/>
            <a:ext cx="5600830"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Muốn đo nhiệt độ của một vật, người ta dùng dụng cụ gì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6964680" y="2811996"/>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520295" y="4320076"/>
            <a:ext cx="4200001" cy="1532084"/>
          </a:xfrm>
          <a:custGeom>
            <a:avLst/>
            <a:gdLst>
              <a:gd name="connsiteX0" fmla="*/ 4376317 w 4200001"/>
              <a:gd name="connsiteY0" fmla="*/ 1454530 h 1532084"/>
              <a:gd name="connsiteX1" fmla="*/ 3431131 w 4200001"/>
              <a:gd name="connsiteY1" fmla="*/ 1358528 h 1532084"/>
              <a:gd name="connsiteX2" fmla="*/ 1811543 w 4200001"/>
              <a:gd name="connsiteY2" fmla="*/ 1524822 h 1532084"/>
              <a:gd name="connsiteX3" fmla="*/ 516839 w 4200001"/>
              <a:gd name="connsiteY3" fmla="*/ 262748 h 1532084"/>
              <a:gd name="connsiteX4" fmla="*/ 2296626 w 4200001"/>
              <a:gd name="connsiteY4" fmla="*/ 3365 h 1532084"/>
              <a:gd name="connsiteX5" fmla="*/ 3942647 w 4200001"/>
              <a:gd name="connsiteY5" fmla="*/ 1133487 h 1532084"/>
              <a:gd name="connsiteX6" fmla="*/ 4376317 w 4200001"/>
              <a:gd name="connsiteY6" fmla="*/ 1454530 h 15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1532084" fill="none" extrusionOk="0">
                <a:moveTo>
                  <a:pt x="4376317" y="1454530"/>
                </a:moveTo>
                <a:cubicBezTo>
                  <a:pt x="4152329" y="1423900"/>
                  <a:pt x="3594580" y="1443528"/>
                  <a:pt x="3431131" y="1358528"/>
                </a:cubicBezTo>
                <a:cubicBezTo>
                  <a:pt x="2950120" y="1535224"/>
                  <a:pt x="2375967" y="1458988"/>
                  <a:pt x="1811543" y="1524822"/>
                </a:cubicBezTo>
                <a:cubicBezTo>
                  <a:pt x="175117" y="1542291"/>
                  <a:pt x="-455835" y="630121"/>
                  <a:pt x="516839" y="262748"/>
                </a:cubicBezTo>
                <a:cubicBezTo>
                  <a:pt x="1013954" y="68573"/>
                  <a:pt x="1638016" y="65294"/>
                  <a:pt x="2296626" y="3365"/>
                </a:cubicBezTo>
                <a:cubicBezTo>
                  <a:pt x="3957286" y="-15805"/>
                  <a:pt x="4665073" y="762374"/>
                  <a:pt x="3942647" y="1133487"/>
                </a:cubicBezTo>
                <a:cubicBezTo>
                  <a:pt x="4067709" y="1246731"/>
                  <a:pt x="4257141" y="1324858"/>
                  <a:pt x="4376317" y="1454530"/>
                </a:cubicBezTo>
                <a:close/>
              </a:path>
              <a:path w="4200001" h="1532084" stroke="0" extrusionOk="0">
                <a:moveTo>
                  <a:pt x="4376317" y="1454530"/>
                </a:moveTo>
                <a:cubicBezTo>
                  <a:pt x="4234215" y="1440669"/>
                  <a:pt x="3538387" y="1398296"/>
                  <a:pt x="3431131" y="1358528"/>
                </a:cubicBezTo>
                <a:cubicBezTo>
                  <a:pt x="2910534" y="1473175"/>
                  <a:pt x="2345724" y="1607678"/>
                  <a:pt x="1811543" y="1524822"/>
                </a:cubicBezTo>
                <a:cubicBezTo>
                  <a:pt x="83708" y="1619103"/>
                  <a:pt x="-710234" y="830354"/>
                  <a:pt x="516839" y="262748"/>
                </a:cubicBezTo>
                <a:cubicBezTo>
                  <a:pt x="938249" y="57821"/>
                  <a:pt x="1672627" y="-42477"/>
                  <a:pt x="2296626" y="3365"/>
                </a:cubicBezTo>
                <a:cubicBezTo>
                  <a:pt x="3955454" y="107724"/>
                  <a:pt x="4639807" y="516512"/>
                  <a:pt x="3942647" y="1133487"/>
                </a:cubicBezTo>
                <a:cubicBezTo>
                  <a:pt x="4073842" y="1237554"/>
                  <a:pt x="4301022" y="1414231"/>
                  <a:pt x="4376317" y="1454530"/>
                </a:cubicBezTo>
                <a:close/>
              </a:path>
            </a:pathLst>
          </a:custGeom>
          <a:solidFill>
            <a:srgbClr val="8FAB9D"/>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198"/>
                      <a:gd name="adj2" fmla="val 4493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en-US" sz="3600" b="1" noProof="0">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nhiệt kế!</a:t>
            </a:r>
            <a:endPar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19554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5059680" cy="2590800"/>
          </a:xfrm>
          <a:custGeom>
            <a:avLst/>
            <a:gdLst>
              <a:gd name="connsiteX0" fmla="*/ 277827 w 5059680"/>
              <a:gd name="connsiteY0" fmla="*/ 2769202 h 2590800"/>
              <a:gd name="connsiteX1" fmla="*/ 445185 w 5059680"/>
              <a:gd name="connsiteY1" fmla="*/ 2463131 h 2590800"/>
              <a:gd name="connsiteX2" fmla="*/ 619373 w 5059680"/>
              <a:gd name="connsiteY2" fmla="*/ 2144568 h 2590800"/>
              <a:gd name="connsiteX3" fmla="*/ 1832591 w 5059680"/>
              <a:gd name="connsiteY3" fmla="*/ 50172 h 2590800"/>
              <a:gd name="connsiteX4" fmla="*/ 4040277 w 5059680"/>
              <a:gd name="connsiteY4" fmla="*/ 256224 h 2590800"/>
              <a:gd name="connsiteX5" fmla="*/ 3522848 w 5059680"/>
              <a:gd name="connsiteY5" fmla="*/ 2486837 h 2590800"/>
              <a:gd name="connsiteX6" fmla="*/ 1379724 w 5059680"/>
              <a:gd name="connsiteY6" fmla="*/ 2449194 h 2590800"/>
              <a:gd name="connsiteX7" fmla="*/ 806738 w 5059680"/>
              <a:gd name="connsiteY7" fmla="*/ 2615598 h 2590800"/>
              <a:gd name="connsiteX8" fmla="*/ 277827 w 5059680"/>
              <a:gd name="connsiteY8"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9680" h="2590800" fill="none" extrusionOk="0">
                <a:moveTo>
                  <a:pt x="277827" y="2769202"/>
                </a:moveTo>
                <a:cubicBezTo>
                  <a:pt x="320379" y="2689550"/>
                  <a:pt x="411180" y="2563725"/>
                  <a:pt x="445185" y="2463131"/>
                </a:cubicBezTo>
                <a:cubicBezTo>
                  <a:pt x="479189" y="2362537"/>
                  <a:pt x="575648" y="2298952"/>
                  <a:pt x="619373" y="2144568"/>
                </a:cubicBezTo>
                <a:cubicBezTo>
                  <a:pt x="-659401" y="1286442"/>
                  <a:pt x="326044" y="143167"/>
                  <a:pt x="1832591" y="50172"/>
                </a:cubicBezTo>
                <a:cubicBezTo>
                  <a:pt x="2428356" y="-163447"/>
                  <a:pt x="3227715" y="-44832"/>
                  <a:pt x="4040277" y="256224"/>
                </a:cubicBezTo>
                <a:cubicBezTo>
                  <a:pt x="5669634" y="743621"/>
                  <a:pt x="5217960" y="2061365"/>
                  <a:pt x="3522848" y="2486837"/>
                </a:cubicBezTo>
                <a:cubicBezTo>
                  <a:pt x="2867001" y="2582595"/>
                  <a:pt x="1974515" y="2813955"/>
                  <a:pt x="1379724" y="2449194"/>
                </a:cubicBezTo>
                <a:cubicBezTo>
                  <a:pt x="1236619" y="2509053"/>
                  <a:pt x="954579" y="2545995"/>
                  <a:pt x="806738" y="2615598"/>
                </a:cubicBezTo>
                <a:cubicBezTo>
                  <a:pt x="658897" y="2685201"/>
                  <a:pt x="463711" y="2713232"/>
                  <a:pt x="277827" y="2769202"/>
                </a:cubicBezTo>
                <a:close/>
              </a:path>
              <a:path w="5059680" h="2590800" stroke="0" extrusionOk="0">
                <a:moveTo>
                  <a:pt x="277827" y="2769202"/>
                </a:moveTo>
                <a:cubicBezTo>
                  <a:pt x="304585" y="2674504"/>
                  <a:pt x="389169" y="2614672"/>
                  <a:pt x="445185" y="2463131"/>
                </a:cubicBezTo>
                <a:cubicBezTo>
                  <a:pt x="501200" y="2311590"/>
                  <a:pt x="570405" y="2275084"/>
                  <a:pt x="619373" y="2144568"/>
                </a:cubicBezTo>
                <a:cubicBezTo>
                  <a:pt x="-621013" y="1218449"/>
                  <a:pt x="-79054" y="347474"/>
                  <a:pt x="1832591" y="50172"/>
                </a:cubicBezTo>
                <a:cubicBezTo>
                  <a:pt x="2474599" y="33621"/>
                  <a:pt x="3478140" y="-130414"/>
                  <a:pt x="4040277" y="256224"/>
                </a:cubicBezTo>
                <a:cubicBezTo>
                  <a:pt x="5637707" y="1090812"/>
                  <a:pt x="5329380" y="2323628"/>
                  <a:pt x="3522848" y="2486837"/>
                </a:cubicBezTo>
                <a:cubicBezTo>
                  <a:pt x="2814951" y="2532698"/>
                  <a:pt x="2034862" y="2605374"/>
                  <a:pt x="1379724" y="2449194"/>
                </a:cubicBezTo>
                <a:cubicBezTo>
                  <a:pt x="1189715" y="2568725"/>
                  <a:pt x="1027666" y="2488740"/>
                  <a:pt x="839794" y="2605998"/>
                </a:cubicBezTo>
                <a:cubicBezTo>
                  <a:pt x="651922" y="2723256"/>
                  <a:pt x="485790" y="2688984"/>
                  <a:pt x="277827" y="2769202"/>
                </a:cubicBezTo>
                <a:close/>
              </a:path>
            </a:pathLst>
          </a:custGeom>
          <a:solidFill>
            <a:srgbClr val="7F4F24"/>
          </a:solidFill>
          <a:ln w="28575">
            <a:solidFill>
              <a:schemeClr val="bg1"/>
            </a:solidFill>
            <a:extLst>
              <a:ext uri="{C807C97D-BFC1-408E-A445-0C87EB9F89A2}">
                <ask:lineSketchStyleProps xmlns:ask="http://schemas.microsoft.com/office/drawing/2018/sketchyshape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131650" y="970091"/>
            <a:ext cx="4027589"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436180" y="3208078"/>
            <a:ext cx="5150540" cy="3245941"/>
          </a:xfrm>
          <a:custGeom>
            <a:avLst/>
            <a:gdLst>
              <a:gd name="connsiteX0" fmla="*/ -567641 w 5150540"/>
              <a:gd name="connsiteY0" fmla="*/ 2158843 h 3245941"/>
              <a:gd name="connsiteX1" fmla="*/ 6716 w 5150540"/>
              <a:gd name="connsiteY1" fmla="*/ 1740103 h 3245941"/>
              <a:gd name="connsiteX2" fmla="*/ 2397818 w 5150540"/>
              <a:gd name="connsiteY2" fmla="*/ 3857 h 3245941"/>
              <a:gd name="connsiteX3" fmla="*/ 5057163 w 5150540"/>
              <a:gd name="connsiteY3" fmla="*/ 1189897 h 3245941"/>
              <a:gd name="connsiteX4" fmla="*/ 2961730 w 5150540"/>
              <a:gd name="connsiteY4" fmla="*/ 3227563 h 3245941"/>
              <a:gd name="connsiteX5" fmla="*/ 263372 w 5150540"/>
              <a:gd name="connsiteY5" fmla="*/ 2337964 h 3245941"/>
              <a:gd name="connsiteX6" fmla="*/ -567641 w 5150540"/>
              <a:gd name="connsiteY6" fmla="*/ 2158843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0540" h="3245941" fill="none" extrusionOk="0">
                <a:moveTo>
                  <a:pt x="-567641" y="2158843"/>
                </a:moveTo>
                <a:cubicBezTo>
                  <a:pt x="-325388" y="2019330"/>
                  <a:pt x="-261184" y="1927346"/>
                  <a:pt x="6716" y="1740103"/>
                </a:cubicBezTo>
                <a:cubicBezTo>
                  <a:pt x="-124450" y="885378"/>
                  <a:pt x="946748" y="-112962"/>
                  <a:pt x="2397818" y="3857"/>
                </a:cubicBezTo>
                <a:cubicBezTo>
                  <a:pt x="3637664" y="65882"/>
                  <a:pt x="4790015" y="402525"/>
                  <a:pt x="5057163" y="1189897"/>
                </a:cubicBezTo>
                <a:cubicBezTo>
                  <a:pt x="5615032" y="2104927"/>
                  <a:pt x="4522659" y="3283047"/>
                  <a:pt x="2961730" y="3227563"/>
                </a:cubicBezTo>
                <a:cubicBezTo>
                  <a:pt x="1986378" y="3273172"/>
                  <a:pt x="758258" y="2990463"/>
                  <a:pt x="263372" y="2337964"/>
                </a:cubicBezTo>
                <a:cubicBezTo>
                  <a:pt x="-29953" y="2222217"/>
                  <a:pt x="-293389" y="2153745"/>
                  <a:pt x="-567641" y="2158843"/>
                </a:cubicBezTo>
                <a:close/>
              </a:path>
              <a:path w="5150540" h="3245941" stroke="0" extrusionOk="0">
                <a:moveTo>
                  <a:pt x="-567641" y="2158843"/>
                </a:moveTo>
                <a:cubicBezTo>
                  <a:pt x="-248564" y="1996368"/>
                  <a:pt x="-120528" y="1899908"/>
                  <a:pt x="6716" y="1740103"/>
                </a:cubicBezTo>
                <a:cubicBezTo>
                  <a:pt x="-307313" y="779621"/>
                  <a:pt x="946774" y="99619"/>
                  <a:pt x="2397818" y="3857"/>
                </a:cubicBezTo>
                <a:cubicBezTo>
                  <a:pt x="3590076" y="19060"/>
                  <a:pt x="4693539" y="477310"/>
                  <a:pt x="5057163" y="1189897"/>
                </a:cubicBezTo>
                <a:cubicBezTo>
                  <a:pt x="5337310" y="2017792"/>
                  <a:pt x="4556633" y="3049873"/>
                  <a:pt x="2961730" y="3227563"/>
                </a:cubicBezTo>
                <a:cubicBezTo>
                  <a:pt x="1905024" y="3352221"/>
                  <a:pt x="727393" y="2817858"/>
                  <a:pt x="263372" y="2337964"/>
                </a:cubicBezTo>
                <a:cubicBezTo>
                  <a:pt x="-75419" y="2305864"/>
                  <a:pt x="-470107" y="2160504"/>
                  <a:pt x="-567641" y="2158843"/>
                </a:cubicBezTo>
                <a:close/>
              </a:path>
            </a:pathLst>
          </a:custGeom>
          <a:solidFill>
            <a:srgbClr val="FDE3E9"/>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1021"/>
                      <a:gd name="adj2" fmla="val 1650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a:t>
            </a:r>
            <a:r>
              <a:rPr lang="en-US" sz="32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a:p>
            <a:pPr lvl="0"/>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42647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3673219" y="195539"/>
            <a:ext cx="6440825" cy="2590800"/>
          </a:xfrm>
          <a:custGeom>
            <a:avLst/>
            <a:gdLst>
              <a:gd name="connsiteX0" fmla="*/ 5870554 w 6440825"/>
              <a:gd name="connsiteY0" fmla="*/ 2616812 h 2590800"/>
              <a:gd name="connsiteX1" fmla="*/ 5287359 w 6440825"/>
              <a:gd name="connsiteY1" fmla="*/ 2526788 h 2590800"/>
              <a:gd name="connsiteX2" fmla="*/ 4727034 w 6440825"/>
              <a:gd name="connsiteY2" fmla="*/ 2440295 h 2590800"/>
              <a:gd name="connsiteX3" fmla="*/ 2418013 w 6440825"/>
              <a:gd name="connsiteY3" fmla="*/ 2549946 h 2590800"/>
              <a:gd name="connsiteX4" fmla="*/ 1276112 w 6440825"/>
              <a:gd name="connsiteY4" fmla="*/ 262734 h 2590800"/>
              <a:gd name="connsiteX5" fmla="*/ 3771268 w 6440825"/>
              <a:gd name="connsiteY5" fmla="*/ 19092 h 2590800"/>
              <a:gd name="connsiteX6" fmla="*/ 5683550 w 6440825"/>
              <a:gd name="connsiteY6" fmla="*/ 2129906 h 2590800"/>
              <a:gd name="connsiteX7" fmla="*/ 5870554 w 6440825"/>
              <a:gd name="connsiteY7" fmla="*/ 261681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0825" h="2590800" fill="none" extrusionOk="0">
                <a:moveTo>
                  <a:pt x="5870554" y="2616812"/>
                </a:moveTo>
                <a:cubicBezTo>
                  <a:pt x="5716857" y="2646077"/>
                  <a:pt x="5496919" y="2546967"/>
                  <a:pt x="5287359" y="2526788"/>
                </a:cubicBezTo>
                <a:cubicBezTo>
                  <a:pt x="5077799" y="2506609"/>
                  <a:pt x="4987962" y="2464624"/>
                  <a:pt x="4727034" y="2440295"/>
                </a:cubicBezTo>
                <a:cubicBezTo>
                  <a:pt x="4209363" y="2576840"/>
                  <a:pt x="3278452" y="2592772"/>
                  <a:pt x="2418013" y="2549946"/>
                </a:cubicBezTo>
                <a:cubicBezTo>
                  <a:pt x="-16993" y="2201920"/>
                  <a:pt x="-822400" y="905241"/>
                  <a:pt x="1276112" y="262734"/>
                </a:cubicBezTo>
                <a:cubicBezTo>
                  <a:pt x="1951208" y="-132258"/>
                  <a:pt x="2734404" y="-37890"/>
                  <a:pt x="3771268" y="19092"/>
                </a:cubicBezTo>
                <a:cubicBezTo>
                  <a:pt x="5940463" y="-53202"/>
                  <a:pt x="7185051" y="1344524"/>
                  <a:pt x="5683550" y="2129906"/>
                </a:cubicBezTo>
                <a:cubicBezTo>
                  <a:pt x="5734847" y="2246919"/>
                  <a:pt x="5754234" y="2427631"/>
                  <a:pt x="5870554" y="2616812"/>
                </a:cubicBezTo>
                <a:close/>
              </a:path>
              <a:path w="6440825" h="2590800" stroke="0" extrusionOk="0">
                <a:moveTo>
                  <a:pt x="5870554" y="2616812"/>
                </a:moveTo>
                <a:cubicBezTo>
                  <a:pt x="5587885" y="2638990"/>
                  <a:pt x="5472698" y="2554256"/>
                  <a:pt x="5310229" y="2530319"/>
                </a:cubicBezTo>
                <a:cubicBezTo>
                  <a:pt x="5147760" y="2506382"/>
                  <a:pt x="4852233" y="2447530"/>
                  <a:pt x="4727034" y="2440295"/>
                </a:cubicBezTo>
                <a:cubicBezTo>
                  <a:pt x="4009375" y="2524575"/>
                  <a:pt x="2982476" y="2687983"/>
                  <a:pt x="2418013" y="2549946"/>
                </a:cubicBezTo>
                <a:cubicBezTo>
                  <a:pt x="-401882" y="2451304"/>
                  <a:pt x="-722412" y="609934"/>
                  <a:pt x="1276112" y="262734"/>
                </a:cubicBezTo>
                <a:cubicBezTo>
                  <a:pt x="2010476" y="216162"/>
                  <a:pt x="2903643" y="205045"/>
                  <a:pt x="3771268" y="19092"/>
                </a:cubicBezTo>
                <a:cubicBezTo>
                  <a:pt x="6149527" y="-222515"/>
                  <a:pt x="7107028" y="1113212"/>
                  <a:pt x="5683550" y="2129906"/>
                </a:cubicBezTo>
                <a:cubicBezTo>
                  <a:pt x="5785162" y="2325990"/>
                  <a:pt x="5806875" y="2510952"/>
                  <a:pt x="5870554" y="2616812"/>
                </a:cubicBezTo>
                <a:close/>
              </a:path>
            </a:pathLst>
          </a:custGeom>
          <a:solidFill>
            <a:srgbClr val="7F4F24"/>
          </a:solidFill>
          <a:ln w="28575">
            <a:solidFill>
              <a:schemeClr val="bg1"/>
            </a:solidFill>
            <a:extLst>
              <a:ext uri="{C807C97D-BFC1-408E-A445-0C87EB9F89A2}">
                <ask:lineSketchStyleProps xmlns:ask="http://schemas.microsoft.com/office/drawing/2018/sketchyshapes" sd="2350654749">
                  <a:prstGeom prst="wedgeEllipseCallout">
                    <a:avLst>
                      <a:gd name="adj1" fmla="val 41146"/>
                      <a:gd name="adj2" fmla="val 5100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3993571" y="706109"/>
            <a:ext cx="5800120" cy="1569660"/>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nhiệt độ nước đá đang tan là bao nhiêu độ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7614684" y="2786339"/>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477316" y="2786339"/>
            <a:ext cx="4200001" cy="3635454"/>
          </a:xfrm>
          <a:custGeom>
            <a:avLst/>
            <a:gdLst>
              <a:gd name="connsiteX0" fmla="*/ 4924963 w 4200001"/>
              <a:gd name="connsiteY0" fmla="*/ 2016659 h 3635454"/>
              <a:gd name="connsiteX1" fmla="*/ 4122139 w 4200001"/>
              <a:gd name="connsiteY1" fmla="*/ 2308109 h 3635454"/>
              <a:gd name="connsiteX2" fmla="*/ 1819567 w 4200001"/>
              <a:gd name="connsiteY2" fmla="*/ 3619173 h 3635454"/>
              <a:gd name="connsiteX3" fmla="*/ 7043 w 4200001"/>
              <a:gd name="connsiteY3" fmla="*/ 1668982 h 3635454"/>
              <a:gd name="connsiteX4" fmla="*/ 2077222 w 4200001"/>
              <a:gd name="connsiteY4" fmla="*/ 107 h 3635454"/>
              <a:gd name="connsiteX5" fmla="*/ 4187123 w 4200001"/>
              <a:gd name="connsiteY5" fmla="*/ 1616716 h 3635454"/>
              <a:gd name="connsiteX6" fmla="*/ 4924963 w 4200001"/>
              <a:gd name="connsiteY6" fmla="*/ 2016659 h 363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3635454" fill="none" extrusionOk="0">
                <a:moveTo>
                  <a:pt x="4924963" y="2016659"/>
                </a:moveTo>
                <a:cubicBezTo>
                  <a:pt x="4795052" y="2116693"/>
                  <a:pt x="4323197" y="2234265"/>
                  <a:pt x="4122139" y="2308109"/>
                </a:cubicBezTo>
                <a:cubicBezTo>
                  <a:pt x="3792625" y="3249669"/>
                  <a:pt x="2848433" y="3684812"/>
                  <a:pt x="1819567" y="3619173"/>
                </a:cubicBezTo>
                <a:cubicBezTo>
                  <a:pt x="740666" y="3664274"/>
                  <a:pt x="-10761" y="2578425"/>
                  <a:pt x="7043" y="1668982"/>
                </a:cubicBezTo>
                <a:cubicBezTo>
                  <a:pt x="219102" y="714252"/>
                  <a:pt x="996647" y="32473"/>
                  <a:pt x="2077222" y="107"/>
                </a:cubicBezTo>
                <a:cubicBezTo>
                  <a:pt x="3287314" y="-68802"/>
                  <a:pt x="4066829" y="768040"/>
                  <a:pt x="4187123" y="1616716"/>
                </a:cubicBezTo>
                <a:cubicBezTo>
                  <a:pt x="4343818" y="1665219"/>
                  <a:pt x="4700208" y="1971894"/>
                  <a:pt x="4924963" y="2016659"/>
                </a:cubicBezTo>
                <a:close/>
              </a:path>
              <a:path w="4200001" h="3635454" stroke="0" extrusionOk="0">
                <a:moveTo>
                  <a:pt x="4924963" y="2016659"/>
                </a:moveTo>
                <a:cubicBezTo>
                  <a:pt x="4573716" y="2165918"/>
                  <a:pt x="4304374" y="2234750"/>
                  <a:pt x="4122139" y="2308109"/>
                </a:cubicBezTo>
                <a:cubicBezTo>
                  <a:pt x="3671340" y="3129605"/>
                  <a:pt x="2774911" y="3836984"/>
                  <a:pt x="1819567" y="3619173"/>
                </a:cubicBezTo>
                <a:cubicBezTo>
                  <a:pt x="666530" y="3598511"/>
                  <a:pt x="-170652" y="2704650"/>
                  <a:pt x="7043" y="1668982"/>
                </a:cubicBezTo>
                <a:cubicBezTo>
                  <a:pt x="-62565" y="601523"/>
                  <a:pt x="1053820" y="-17936"/>
                  <a:pt x="2077222" y="107"/>
                </a:cubicBezTo>
                <a:cubicBezTo>
                  <a:pt x="3204322" y="6367"/>
                  <a:pt x="4048697" y="592724"/>
                  <a:pt x="4187123" y="1616716"/>
                </a:cubicBezTo>
                <a:cubicBezTo>
                  <a:pt x="4473827" y="1790935"/>
                  <a:pt x="4794289" y="2019392"/>
                  <a:pt x="4924963" y="2016659"/>
                </a:cubicBezTo>
                <a:close/>
              </a:path>
            </a:pathLst>
          </a:custGeom>
          <a:solidFill>
            <a:srgbClr val="8FAB9D"/>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7261"/>
                      <a:gd name="adj2" fmla="val 54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100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nhiệt độ nước đá đang tan là 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endParaRPr lang="en-US" sz="30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069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ếng Yeah của Trẻ Con">
            <a:hlinkClick r:id="" action="ppaction://media"/>
            <a:extLst>
              <a:ext uri="{FF2B5EF4-FFF2-40B4-BE49-F238E27FC236}">
                <a16:creationId xmlns:a16="http://schemas.microsoft.com/office/drawing/2014/main" id="{E4D1E53F-EF5E-415B-8B0A-8EE00E1A85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79045" y="517525"/>
            <a:ext cx="1021715" cy="1021715"/>
          </a:xfrm>
          <a:prstGeom prst="rect">
            <a:avLst/>
          </a:prstGeom>
        </p:spPr>
      </p:pic>
      <p:pic>
        <p:nvPicPr>
          <p:cNvPr id="14" name="Picture 13">
            <a:extLst>
              <a:ext uri="{FF2B5EF4-FFF2-40B4-BE49-F238E27FC236}">
                <a16:creationId xmlns:a16="http://schemas.microsoft.com/office/drawing/2014/main" id="{1ED1F0E8-8629-44C2-9740-8BC848DF80E0}"/>
              </a:ext>
            </a:extLst>
          </p:cNvPr>
          <p:cNvPicPr>
            <a:picLocks noChangeAspect="1"/>
          </p:cNvPicPr>
          <p:nvPr/>
        </p:nvPicPr>
        <p:blipFill>
          <a:blip r:embed="rId5"/>
          <a:stretch>
            <a:fillRect/>
          </a:stretch>
        </p:blipFill>
        <p:spPr>
          <a:xfrm>
            <a:off x="1463040" y="-26773"/>
            <a:ext cx="9265920" cy="6858000"/>
          </a:xfrm>
          <a:prstGeom prst="rect">
            <a:avLst/>
          </a:prstGeom>
        </p:spPr>
      </p:pic>
      <p:sp>
        <p:nvSpPr>
          <p:cNvPr id="9" name="Title 3">
            <a:extLst>
              <a:ext uri="{FF2B5EF4-FFF2-40B4-BE49-F238E27FC236}">
                <a16:creationId xmlns:a16="http://schemas.microsoft.com/office/drawing/2014/main" id="{B2B0B394-40B8-4088-8B4C-E66FE4FB1CAC}"/>
              </a:ext>
            </a:extLst>
          </p:cNvPr>
          <p:cNvSpPr txBox="1">
            <a:spLocks/>
          </p:cNvSpPr>
          <p:nvPr/>
        </p:nvSpPr>
        <p:spPr>
          <a:xfrm flipH="1">
            <a:off x="8987620" y="2093663"/>
            <a:ext cx="2960540" cy="1376279"/>
          </a:xfrm>
          <a:custGeom>
            <a:avLst/>
            <a:gdLst>
              <a:gd name="connsiteX0" fmla="*/ 3007228 w 2960540"/>
              <a:gd name="connsiteY0" fmla="*/ 1455911 h 1376279"/>
              <a:gd name="connsiteX1" fmla="*/ 2259318 w 2960540"/>
              <a:gd name="connsiteY1" fmla="*/ 1273269 h 1376279"/>
              <a:gd name="connsiteX2" fmla="*/ 1061605 w 2960540"/>
              <a:gd name="connsiteY2" fmla="*/ 1348182 h 1376279"/>
              <a:gd name="connsiteX3" fmla="*/ 502789 w 2960540"/>
              <a:gd name="connsiteY3" fmla="*/ 171369 h 1376279"/>
              <a:gd name="connsiteX4" fmla="*/ 1771423 w 2960540"/>
              <a:gd name="connsiteY4" fmla="*/ 13442 h 1376279"/>
              <a:gd name="connsiteX5" fmla="*/ 2674102 w 2960540"/>
              <a:gd name="connsiteY5" fmla="*/ 1094996 h 1376279"/>
              <a:gd name="connsiteX6" fmla="*/ 3007228 w 2960540"/>
              <a:gd name="connsiteY6" fmla="*/ 1455911 h 137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540" h="1376279" fill="none" extrusionOk="0">
                <a:moveTo>
                  <a:pt x="3007228" y="1455911"/>
                </a:moveTo>
                <a:cubicBezTo>
                  <a:pt x="2813121" y="1407846"/>
                  <a:pt x="2546904" y="1351510"/>
                  <a:pt x="2259318" y="1273269"/>
                </a:cubicBezTo>
                <a:cubicBezTo>
                  <a:pt x="1883467" y="1402223"/>
                  <a:pt x="1453033" y="1325875"/>
                  <a:pt x="1061605" y="1348182"/>
                </a:cubicBezTo>
                <a:cubicBezTo>
                  <a:pt x="-43113" y="1275385"/>
                  <a:pt x="-354951" y="516205"/>
                  <a:pt x="502789" y="171369"/>
                </a:cubicBezTo>
                <a:cubicBezTo>
                  <a:pt x="909538" y="20279"/>
                  <a:pt x="1328842" y="30552"/>
                  <a:pt x="1771423" y="13442"/>
                </a:cubicBezTo>
                <a:cubicBezTo>
                  <a:pt x="2897708" y="82977"/>
                  <a:pt x="3312227" y="800501"/>
                  <a:pt x="2674102" y="1094996"/>
                </a:cubicBezTo>
                <a:cubicBezTo>
                  <a:pt x="2786518" y="1195452"/>
                  <a:pt x="2826991" y="1295930"/>
                  <a:pt x="3007228" y="1455911"/>
                </a:cubicBezTo>
                <a:close/>
              </a:path>
              <a:path w="2960540" h="1376279" stroke="0" extrusionOk="0">
                <a:moveTo>
                  <a:pt x="3007228" y="1455911"/>
                </a:moveTo>
                <a:cubicBezTo>
                  <a:pt x="2785564" y="1346832"/>
                  <a:pt x="2429848" y="1378097"/>
                  <a:pt x="2259318" y="1273269"/>
                </a:cubicBezTo>
                <a:cubicBezTo>
                  <a:pt x="1840166" y="1357700"/>
                  <a:pt x="1414609" y="1463369"/>
                  <a:pt x="1061605" y="1348182"/>
                </a:cubicBezTo>
                <a:cubicBezTo>
                  <a:pt x="-67768" y="1222311"/>
                  <a:pt x="-437876" y="583570"/>
                  <a:pt x="502789" y="171369"/>
                </a:cubicBezTo>
                <a:cubicBezTo>
                  <a:pt x="841828" y="23203"/>
                  <a:pt x="1382065" y="-58113"/>
                  <a:pt x="1771423" y="13442"/>
                </a:cubicBezTo>
                <a:cubicBezTo>
                  <a:pt x="2878325" y="127996"/>
                  <a:pt x="3297255" y="607197"/>
                  <a:pt x="2674102" y="1094996"/>
                </a:cubicBezTo>
                <a:cubicBezTo>
                  <a:pt x="2784053" y="1160937"/>
                  <a:pt x="2955947" y="1354270"/>
                  <a:pt x="3007228" y="1455911"/>
                </a:cubicBezTo>
                <a:close/>
              </a:path>
            </a:pathLst>
          </a:custGeom>
          <a:solidFill>
            <a:srgbClr val="FDE3E9"/>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1577"/>
                      <a:gd name="adj2" fmla="val 55786"/>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Tặng bạn nè!!!</a:t>
            </a:r>
          </a:p>
        </p:txBody>
      </p:sp>
      <p:sp>
        <p:nvSpPr>
          <p:cNvPr id="7" name="Title 3">
            <a:extLst>
              <a:ext uri="{FF2B5EF4-FFF2-40B4-BE49-F238E27FC236}">
                <a16:creationId xmlns:a16="http://schemas.microsoft.com/office/drawing/2014/main" id="{0735BC3C-3BA0-42E3-9AF8-573A84118A17}"/>
              </a:ext>
            </a:extLst>
          </p:cNvPr>
          <p:cNvSpPr txBox="1">
            <a:spLocks/>
          </p:cNvSpPr>
          <p:nvPr/>
        </p:nvSpPr>
        <p:spPr>
          <a:xfrm flipH="1">
            <a:off x="379164" y="118213"/>
            <a:ext cx="3609486" cy="1532084"/>
          </a:xfrm>
          <a:custGeom>
            <a:avLst/>
            <a:gdLst>
              <a:gd name="connsiteX0" fmla="*/ -228661 w 3609486"/>
              <a:gd name="connsiteY0" fmla="*/ 1638870 h 1532084"/>
              <a:gd name="connsiteX1" fmla="*/ 314223 w 3609486"/>
              <a:gd name="connsiteY1" fmla="*/ 1197960 h 1532084"/>
              <a:gd name="connsiteX2" fmla="*/ 1525625 w 3609486"/>
              <a:gd name="connsiteY2" fmla="*/ 9218 h 1532084"/>
              <a:gd name="connsiteX3" fmla="*/ 3040032 w 3609486"/>
              <a:gd name="connsiteY3" fmla="*/ 207565 h 1532084"/>
              <a:gd name="connsiteX4" fmla="*/ 2208633 w 3609486"/>
              <a:gd name="connsiteY4" fmla="*/ 1512656 h 1532084"/>
              <a:gd name="connsiteX5" fmla="*/ 803945 w 3609486"/>
              <a:gd name="connsiteY5" fmla="*/ 1403512 h 1532084"/>
              <a:gd name="connsiteX6" fmla="*/ -228661 w 3609486"/>
              <a:gd name="connsiteY6" fmla="*/ 1638870 h 15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486" h="1532084" fill="none" extrusionOk="0">
                <a:moveTo>
                  <a:pt x="-228661" y="1638870"/>
                </a:moveTo>
                <a:cubicBezTo>
                  <a:pt x="27845" y="1412250"/>
                  <a:pt x="73119" y="1449832"/>
                  <a:pt x="314223" y="1197960"/>
                </a:cubicBezTo>
                <a:cubicBezTo>
                  <a:pt x="-481236" y="803100"/>
                  <a:pt x="188731" y="-70158"/>
                  <a:pt x="1525625" y="9218"/>
                </a:cubicBezTo>
                <a:cubicBezTo>
                  <a:pt x="2081484" y="9476"/>
                  <a:pt x="2644242" y="38504"/>
                  <a:pt x="3040032" y="207565"/>
                </a:cubicBezTo>
                <a:cubicBezTo>
                  <a:pt x="4109548" y="624504"/>
                  <a:pt x="3630315" y="1458815"/>
                  <a:pt x="2208633" y="1512656"/>
                </a:cubicBezTo>
                <a:cubicBezTo>
                  <a:pt x="1755296" y="1546239"/>
                  <a:pt x="1216573" y="1546515"/>
                  <a:pt x="803945" y="1403512"/>
                </a:cubicBezTo>
                <a:cubicBezTo>
                  <a:pt x="601454" y="1378559"/>
                  <a:pt x="21704" y="1591986"/>
                  <a:pt x="-228661" y="1638870"/>
                </a:cubicBezTo>
                <a:close/>
              </a:path>
              <a:path w="3609486" h="1532084" stroke="0" extrusionOk="0">
                <a:moveTo>
                  <a:pt x="-228661" y="1638870"/>
                </a:moveTo>
                <a:cubicBezTo>
                  <a:pt x="-48239" y="1563819"/>
                  <a:pt x="273837" y="1293943"/>
                  <a:pt x="314223" y="1197960"/>
                </a:cubicBezTo>
                <a:cubicBezTo>
                  <a:pt x="-449665" y="728171"/>
                  <a:pt x="111711" y="218180"/>
                  <a:pt x="1525625" y="9218"/>
                </a:cubicBezTo>
                <a:cubicBezTo>
                  <a:pt x="2043784" y="47954"/>
                  <a:pt x="2610028" y="66046"/>
                  <a:pt x="3040032" y="207565"/>
                </a:cubicBezTo>
                <a:cubicBezTo>
                  <a:pt x="4071297" y="609175"/>
                  <a:pt x="3773542" y="1302577"/>
                  <a:pt x="2208633" y="1512656"/>
                </a:cubicBezTo>
                <a:cubicBezTo>
                  <a:pt x="1795860" y="1583741"/>
                  <a:pt x="1202038" y="1445712"/>
                  <a:pt x="803945" y="1403512"/>
                </a:cubicBezTo>
                <a:cubicBezTo>
                  <a:pt x="432376" y="1403084"/>
                  <a:pt x="-98141" y="1612267"/>
                  <a:pt x="-228661" y="1638870"/>
                </a:cubicBezTo>
                <a:close/>
              </a:path>
            </a:pathLst>
          </a:custGeom>
          <a:solidFill>
            <a:srgbClr val="FDE3E9"/>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6335"/>
                      <a:gd name="adj2" fmla="val 5697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Bạn giỏi lắm!</a:t>
            </a:r>
          </a:p>
        </p:txBody>
      </p:sp>
      <p:pic>
        <p:nvPicPr>
          <p:cNvPr id="6" name="Picture 5">
            <a:extLst>
              <a:ext uri="{FF2B5EF4-FFF2-40B4-BE49-F238E27FC236}">
                <a16:creationId xmlns:a16="http://schemas.microsoft.com/office/drawing/2014/main" id="{F50678B6-3DD1-4791-BF07-041F6649A469}"/>
              </a:ext>
            </a:extLst>
          </p:cNvPr>
          <p:cNvPicPr>
            <a:picLocks noChangeAspect="1"/>
          </p:cNvPicPr>
          <p:nvPr/>
        </p:nvPicPr>
        <p:blipFill>
          <a:blip r:embed="rId6"/>
          <a:stretch>
            <a:fillRect/>
          </a:stretch>
        </p:blipFill>
        <p:spPr>
          <a:xfrm>
            <a:off x="8582514" y="26773"/>
            <a:ext cx="3609486" cy="2003218"/>
          </a:xfrm>
          <a:prstGeom prst="rect">
            <a:avLst/>
          </a:prstGeom>
        </p:spPr>
      </p:pic>
    </p:spTree>
    <p:extLst>
      <p:ext uri="{BB962C8B-B14F-4D97-AF65-F5344CB8AC3E}">
        <p14:creationId xmlns:p14="http://schemas.microsoft.com/office/powerpoint/2010/main" val="30075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4"/>
                                        </p:tgtEl>
                                      </p:cBhvr>
                                    </p:cmd>
                                  </p:childTnLst>
                                </p:cTn>
                              </p:par>
                              <p:par>
                                <p:cTn id="7" presetID="22" presetClass="entr" presetSubtype="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9"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97473C-E658-47DE-B7D8-A6C2FD397467}"/>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5DBD0819-537F-4583-8705-51BC159F83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46095371-BE99-4FFF-9555-8CBB146EB29F}"/>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8C92E44E-096D-4454-9F27-CF3841DD824F}"/>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C1CB120-0027-41A6-8B52-1854503DDC61}"/>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C1670CC8-0A46-475E-A05A-8555B37B270F}"/>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E48E6F27-6866-4E82-9946-DC343BD13C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BBE768CC-EED3-44FE-8B2E-5FC7C7C37B25}"/>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22A79B81-4640-4EB4-AA97-ECF1E7FF9AF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4A71DF70-DEC1-480B-AB77-36785161EB0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2201F6C6-890F-405A-9FDD-9DE997C6955B}"/>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2617D406-8F89-40B8-B505-F938A6A3D3E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3015F752-16C9-4125-B289-79732644E25B}"/>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88E7D9C2-1CBD-4DB3-B9D1-9A44E66829F9}"/>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745CB2F2-D76A-4B1C-99F9-16048430E932}"/>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4C2F6820-6908-464C-9B90-0557A8F9FF0F}"/>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5B90FC8D-F364-447F-BE7F-B47F2D577869}"/>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44A0D2D8-6002-47A2-85FC-7CE74CD056FA}"/>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335BBE56-5B40-4CE7-A537-EB54CCF8A84B}"/>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1CD51FC3-ED3C-45A9-90EB-4289287B497D}"/>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DE7E067E-A898-417F-AFF4-674FA450D8CF}"/>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07069140-3CEE-45EB-ACCB-277F872583C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1479F621-FCA3-49AE-983D-FF41E3A82CA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B96D89AF-B1E2-455E-BACD-DD78ADDB4FB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56" name="Title 1">
            <a:extLst>
              <a:ext uri="{FF2B5EF4-FFF2-40B4-BE49-F238E27FC236}">
                <a16:creationId xmlns:a16="http://schemas.microsoft.com/office/drawing/2014/main" id="{5BE9E057-CB70-437A-AD94-873C4F005BCA}"/>
              </a:ext>
            </a:extLst>
          </p:cNvPr>
          <p:cNvSpPr txBox="1">
            <a:spLocks/>
          </p:cNvSpPr>
          <p:nvPr/>
        </p:nvSpPr>
        <p:spPr>
          <a:xfrm>
            <a:off x="2753120" y="458808"/>
            <a:ext cx="6524707" cy="1093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rgbClr val="70391B"/>
                </a:solidFill>
                <a:latin typeface="#9Slide04 Vindeco" panose="02000500000000000000" pitchFamily="2" charset="0"/>
              </a:rPr>
              <a:t>DẶN DÒ</a:t>
            </a:r>
            <a:endParaRPr lang="en-US" sz="7200" b="1" dirty="0">
              <a:solidFill>
                <a:srgbClr val="70391B"/>
              </a:solidFill>
              <a:latin typeface="#9Slide04 Vindeco" panose="02000500000000000000" pitchFamily="2" charset="0"/>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11755" y="1487341"/>
            <a:ext cx="5905726" cy="5078313"/>
          </a:xfrm>
          <a:custGeom>
            <a:avLst/>
            <a:gdLst>
              <a:gd name="connsiteX0" fmla="*/ 0 w 5905726"/>
              <a:gd name="connsiteY0" fmla="*/ 0 h 5078313"/>
              <a:gd name="connsiteX1" fmla="*/ 708687 w 5905726"/>
              <a:gd name="connsiteY1" fmla="*/ 0 h 5078313"/>
              <a:gd name="connsiteX2" fmla="*/ 1299260 w 5905726"/>
              <a:gd name="connsiteY2" fmla="*/ 0 h 5078313"/>
              <a:gd name="connsiteX3" fmla="*/ 1889832 w 5905726"/>
              <a:gd name="connsiteY3" fmla="*/ 0 h 5078313"/>
              <a:gd name="connsiteX4" fmla="*/ 2303233 w 5905726"/>
              <a:gd name="connsiteY4" fmla="*/ 0 h 5078313"/>
              <a:gd name="connsiteX5" fmla="*/ 2952863 w 5905726"/>
              <a:gd name="connsiteY5" fmla="*/ 0 h 5078313"/>
              <a:gd name="connsiteX6" fmla="*/ 3602493 w 5905726"/>
              <a:gd name="connsiteY6" fmla="*/ 0 h 5078313"/>
              <a:gd name="connsiteX7" fmla="*/ 4015894 w 5905726"/>
              <a:gd name="connsiteY7" fmla="*/ 0 h 5078313"/>
              <a:gd name="connsiteX8" fmla="*/ 4547409 w 5905726"/>
              <a:gd name="connsiteY8" fmla="*/ 0 h 5078313"/>
              <a:gd name="connsiteX9" fmla="*/ 5078924 w 5905726"/>
              <a:gd name="connsiteY9" fmla="*/ 0 h 5078313"/>
              <a:gd name="connsiteX10" fmla="*/ 5905726 w 5905726"/>
              <a:gd name="connsiteY10" fmla="*/ 0 h 5078313"/>
              <a:gd name="connsiteX11" fmla="*/ 5905726 w 5905726"/>
              <a:gd name="connsiteY11" fmla="*/ 411908 h 5078313"/>
              <a:gd name="connsiteX12" fmla="*/ 5905726 w 5905726"/>
              <a:gd name="connsiteY12" fmla="*/ 976165 h 5078313"/>
              <a:gd name="connsiteX13" fmla="*/ 5905726 w 5905726"/>
              <a:gd name="connsiteY13" fmla="*/ 1591205 h 5078313"/>
              <a:gd name="connsiteX14" fmla="*/ 5905726 w 5905726"/>
              <a:gd name="connsiteY14" fmla="*/ 2257028 h 5078313"/>
              <a:gd name="connsiteX15" fmla="*/ 5905726 w 5905726"/>
              <a:gd name="connsiteY15" fmla="*/ 2922851 h 5078313"/>
              <a:gd name="connsiteX16" fmla="*/ 5905726 w 5905726"/>
              <a:gd name="connsiteY16" fmla="*/ 3537891 h 5078313"/>
              <a:gd name="connsiteX17" fmla="*/ 5905726 w 5905726"/>
              <a:gd name="connsiteY17" fmla="*/ 4102148 h 5078313"/>
              <a:gd name="connsiteX18" fmla="*/ 5905726 w 5905726"/>
              <a:gd name="connsiteY18" fmla="*/ 4564839 h 5078313"/>
              <a:gd name="connsiteX19" fmla="*/ 5905726 w 5905726"/>
              <a:gd name="connsiteY19" fmla="*/ 5078313 h 5078313"/>
              <a:gd name="connsiteX20" fmla="*/ 5492325 w 5905726"/>
              <a:gd name="connsiteY20" fmla="*/ 5078313 h 5078313"/>
              <a:gd name="connsiteX21" fmla="*/ 4783638 w 5905726"/>
              <a:gd name="connsiteY21" fmla="*/ 5078313 h 5078313"/>
              <a:gd name="connsiteX22" fmla="*/ 4311180 w 5905726"/>
              <a:gd name="connsiteY22" fmla="*/ 5078313 h 5078313"/>
              <a:gd name="connsiteX23" fmla="*/ 3720607 w 5905726"/>
              <a:gd name="connsiteY23" fmla="*/ 5078313 h 5078313"/>
              <a:gd name="connsiteX24" fmla="*/ 3011920 w 5905726"/>
              <a:gd name="connsiteY24" fmla="*/ 5078313 h 5078313"/>
              <a:gd name="connsiteX25" fmla="*/ 2480405 w 5905726"/>
              <a:gd name="connsiteY25" fmla="*/ 5078313 h 5078313"/>
              <a:gd name="connsiteX26" fmla="*/ 2007947 w 5905726"/>
              <a:gd name="connsiteY26" fmla="*/ 5078313 h 5078313"/>
              <a:gd name="connsiteX27" fmla="*/ 1476432 w 5905726"/>
              <a:gd name="connsiteY27" fmla="*/ 5078313 h 5078313"/>
              <a:gd name="connsiteX28" fmla="*/ 1003973 w 5905726"/>
              <a:gd name="connsiteY28" fmla="*/ 5078313 h 5078313"/>
              <a:gd name="connsiteX29" fmla="*/ 0 w 5905726"/>
              <a:gd name="connsiteY29" fmla="*/ 5078313 h 5078313"/>
              <a:gd name="connsiteX30" fmla="*/ 0 w 5905726"/>
              <a:gd name="connsiteY30" fmla="*/ 4564839 h 5078313"/>
              <a:gd name="connsiteX31" fmla="*/ 0 w 5905726"/>
              <a:gd name="connsiteY31" fmla="*/ 3949799 h 5078313"/>
              <a:gd name="connsiteX32" fmla="*/ 0 w 5905726"/>
              <a:gd name="connsiteY32" fmla="*/ 3487108 h 5078313"/>
              <a:gd name="connsiteX33" fmla="*/ 0 w 5905726"/>
              <a:gd name="connsiteY33" fmla="*/ 2821285 h 5078313"/>
              <a:gd name="connsiteX34" fmla="*/ 0 w 5905726"/>
              <a:gd name="connsiteY34" fmla="*/ 2409377 h 5078313"/>
              <a:gd name="connsiteX35" fmla="*/ 0 w 5905726"/>
              <a:gd name="connsiteY35" fmla="*/ 1845120 h 5078313"/>
              <a:gd name="connsiteX36" fmla="*/ 0 w 5905726"/>
              <a:gd name="connsiteY36" fmla="*/ 1230080 h 5078313"/>
              <a:gd name="connsiteX37" fmla="*/ 0 w 5905726"/>
              <a:gd name="connsiteY37" fmla="*/ 564257 h 5078313"/>
              <a:gd name="connsiteX38" fmla="*/ 0 w 5905726"/>
              <a:gd name="connsiteY38"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05726" h="5078313" fill="none" extrusionOk="0">
                <a:moveTo>
                  <a:pt x="0" y="0"/>
                </a:moveTo>
                <a:cubicBezTo>
                  <a:pt x="274344" y="-66339"/>
                  <a:pt x="401026" y="5117"/>
                  <a:pt x="708687" y="0"/>
                </a:cubicBezTo>
                <a:cubicBezTo>
                  <a:pt x="1016348" y="-5117"/>
                  <a:pt x="1053969" y="58061"/>
                  <a:pt x="1299260" y="0"/>
                </a:cubicBezTo>
                <a:cubicBezTo>
                  <a:pt x="1544551" y="-58061"/>
                  <a:pt x="1695543" y="23229"/>
                  <a:pt x="1889832" y="0"/>
                </a:cubicBezTo>
                <a:cubicBezTo>
                  <a:pt x="2084121" y="-23229"/>
                  <a:pt x="2208508" y="37605"/>
                  <a:pt x="2303233" y="0"/>
                </a:cubicBezTo>
                <a:cubicBezTo>
                  <a:pt x="2397958" y="-37605"/>
                  <a:pt x="2800014" y="38357"/>
                  <a:pt x="2952863" y="0"/>
                </a:cubicBezTo>
                <a:cubicBezTo>
                  <a:pt x="3105712" y="-38357"/>
                  <a:pt x="3367522" y="43383"/>
                  <a:pt x="3602493" y="0"/>
                </a:cubicBezTo>
                <a:cubicBezTo>
                  <a:pt x="3837464" y="-43383"/>
                  <a:pt x="3931020" y="28948"/>
                  <a:pt x="4015894" y="0"/>
                </a:cubicBezTo>
                <a:cubicBezTo>
                  <a:pt x="4100768" y="-28948"/>
                  <a:pt x="4289706" y="30535"/>
                  <a:pt x="4547409" y="0"/>
                </a:cubicBezTo>
                <a:cubicBezTo>
                  <a:pt x="4805112" y="-30535"/>
                  <a:pt x="4907136" y="20061"/>
                  <a:pt x="5078924" y="0"/>
                </a:cubicBezTo>
                <a:cubicBezTo>
                  <a:pt x="5250713" y="-20061"/>
                  <a:pt x="5555942" y="56252"/>
                  <a:pt x="5905726" y="0"/>
                </a:cubicBezTo>
                <a:cubicBezTo>
                  <a:pt x="5918204" y="188718"/>
                  <a:pt x="5877968" y="318289"/>
                  <a:pt x="5905726" y="411908"/>
                </a:cubicBezTo>
                <a:cubicBezTo>
                  <a:pt x="5933484" y="505527"/>
                  <a:pt x="5883717" y="778983"/>
                  <a:pt x="5905726" y="976165"/>
                </a:cubicBezTo>
                <a:cubicBezTo>
                  <a:pt x="5927735" y="1173347"/>
                  <a:pt x="5836907" y="1351723"/>
                  <a:pt x="5905726" y="1591205"/>
                </a:cubicBezTo>
                <a:cubicBezTo>
                  <a:pt x="5974545" y="1830687"/>
                  <a:pt x="5889821" y="1962280"/>
                  <a:pt x="5905726" y="2257028"/>
                </a:cubicBezTo>
                <a:cubicBezTo>
                  <a:pt x="5921631" y="2551776"/>
                  <a:pt x="5841580" y="2760215"/>
                  <a:pt x="5905726" y="2922851"/>
                </a:cubicBezTo>
                <a:cubicBezTo>
                  <a:pt x="5969872" y="3085487"/>
                  <a:pt x="5856686" y="3247340"/>
                  <a:pt x="5905726" y="3537891"/>
                </a:cubicBezTo>
                <a:cubicBezTo>
                  <a:pt x="5954766" y="3828442"/>
                  <a:pt x="5851517" y="3913868"/>
                  <a:pt x="5905726" y="4102148"/>
                </a:cubicBezTo>
                <a:cubicBezTo>
                  <a:pt x="5959935" y="4290428"/>
                  <a:pt x="5883528" y="4349026"/>
                  <a:pt x="5905726" y="4564839"/>
                </a:cubicBezTo>
                <a:cubicBezTo>
                  <a:pt x="5927924" y="4780652"/>
                  <a:pt x="5846523" y="4890587"/>
                  <a:pt x="5905726" y="5078313"/>
                </a:cubicBezTo>
                <a:cubicBezTo>
                  <a:pt x="5719836" y="5102581"/>
                  <a:pt x="5628976" y="5041457"/>
                  <a:pt x="5492325" y="5078313"/>
                </a:cubicBezTo>
                <a:cubicBezTo>
                  <a:pt x="5355674" y="5115169"/>
                  <a:pt x="5057245" y="5078143"/>
                  <a:pt x="4783638" y="5078313"/>
                </a:cubicBezTo>
                <a:cubicBezTo>
                  <a:pt x="4510031" y="5078483"/>
                  <a:pt x="4487780" y="5075097"/>
                  <a:pt x="4311180" y="5078313"/>
                </a:cubicBezTo>
                <a:cubicBezTo>
                  <a:pt x="4134580" y="5081529"/>
                  <a:pt x="3881655" y="5043364"/>
                  <a:pt x="3720607" y="5078313"/>
                </a:cubicBezTo>
                <a:cubicBezTo>
                  <a:pt x="3559559" y="5113262"/>
                  <a:pt x="3304736" y="5077724"/>
                  <a:pt x="3011920" y="5078313"/>
                </a:cubicBezTo>
                <a:cubicBezTo>
                  <a:pt x="2719104" y="5078902"/>
                  <a:pt x="2638731" y="5050703"/>
                  <a:pt x="2480405" y="5078313"/>
                </a:cubicBezTo>
                <a:cubicBezTo>
                  <a:pt x="2322079" y="5105923"/>
                  <a:pt x="2145877" y="5048092"/>
                  <a:pt x="2007947" y="5078313"/>
                </a:cubicBezTo>
                <a:cubicBezTo>
                  <a:pt x="1870017" y="5108534"/>
                  <a:pt x="1695684" y="5058376"/>
                  <a:pt x="1476432" y="5078313"/>
                </a:cubicBezTo>
                <a:cubicBezTo>
                  <a:pt x="1257180" y="5098250"/>
                  <a:pt x="1143498" y="5076395"/>
                  <a:pt x="1003973" y="5078313"/>
                </a:cubicBezTo>
                <a:cubicBezTo>
                  <a:pt x="864448" y="5080231"/>
                  <a:pt x="311231" y="4974632"/>
                  <a:pt x="0" y="5078313"/>
                </a:cubicBezTo>
                <a:cubicBezTo>
                  <a:pt x="-13570" y="4901827"/>
                  <a:pt x="28692" y="4780129"/>
                  <a:pt x="0" y="4564839"/>
                </a:cubicBezTo>
                <a:cubicBezTo>
                  <a:pt x="-28692" y="4349549"/>
                  <a:pt x="59957" y="4190141"/>
                  <a:pt x="0" y="3949799"/>
                </a:cubicBezTo>
                <a:cubicBezTo>
                  <a:pt x="-59957" y="3709457"/>
                  <a:pt x="36889" y="3717927"/>
                  <a:pt x="0" y="3487108"/>
                </a:cubicBezTo>
                <a:cubicBezTo>
                  <a:pt x="-36889" y="3256289"/>
                  <a:pt x="42486" y="3141568"/>
                  <a:pt x="0" y="2821285"/>
                </a:cubicBezTo>
                <a:cubicBezTo>
                  <a:pt x="-42486" y="2501002"/>
                  <a:pt x="29033" y="2493294"/>
                  <a:pt x="0" y="2409377"/>
                </a:cubicBezTo>
                <a:cubicBezTo>
                  <a:pt x="-29033" y="2325460"/>
                  <a:pt x="55530" y="2081750"/>
                  <a:pt x="0" y="1845120"/>
                </a:cubicBezTo>
                <a:cubicBezTo>
                  <a:pt x="-55530" y="1608490"/>
                  <a:pt x="65956" y="1521871"/>
                  <a:pt x="0" y="1230080"/>
                </a:cubicBezTo>
                <a:cubicBezTo>
                  <a:pt x="-65956" y="938289"/>
                  <a:pt x="24360" y="714503"/>
                  <a:pt x="0" y="564257"/>
                </a:cubicBezTo>
                <a:cubicBezTo>
                  <a:pt x="-24360" y="414011"/>
                  <a:pt x="67166" y="231761"/>
                  <a:pt x="0" y="0"/>
                </a:cubicBezTo>
                <a:close/>
              </a:path>
              <a:path w="5905726" h="5078313" stroke="0" extrusionOk="0">
                <a:moveTo>
                  <a:pt x="0" y="0"/>
                </a:moveTo>
                <a:cubicBezTo>
                  <a:pt x="273224" y="-67408"/>
                  <a:pt x="387937" y="55621"/>
                  <a:pt x="649630" y="0"/>
                </a:cubicBezTo>
                <a:cubicBezTo>
                  <a:pt x="911323" y="-55621"/>
                  <a:pt x="1030113" y="18379"/>
                  <a:pt x="1240202" y="0"/>
                </a:cubicBezTo>
                <a:cubicBezTo>
                  <a:pt x="1450291" y="-18379"/>
                  <a:pt x="1524380" y="59675"/>
                  <a:pt x="1771718" y="0"/>
                </a:cubicBezTo>
                <a:cubicBezTo>
                  <a:pt x="2019056" y="-59675"/>
                  <a:pt x="2121305" y="52368"/>
                  <a:pt x="2421348" y="0"/>
                </a:cubicBezTo>
                <a:cubicBezTo>
                  <a:pt x="2721391" y="-52368"/>
                  <a:pt x="2829174" y="41925"/>
                  <a:pt x="3070978" y="0"/>
                </a:cubicBezTo>
                <a:cubicBezTo>
                  <a:pt x="3312782" y="-41925"/>
                  <a:pt x="3432449" y="70742"/>
                  <a:pt x="3720607" y="0"/>
                </a:cubicBezTo>
                <a:cubicBezTo>
                  <a:pt x="4008765" y="-70742"/>
                  <a:pt x="4191602" y="34167"/>
                  <a:pt x="4311180" y="0"/>
                </a:cubicBezTo>
                <a:cubicBezTo>
                  <a:pt x="4430758" y="-34167"/>
                  <a:pt x="4694613" y="56960"/>
                  <a:pt x="4901753" y="0"/>
                </a:cubicBezTo>
                <a:cubicBezTo>
                  <a:pt x="5108893" y="-56960"/>
                  <a:pt x="5180617" y="15093"/>
                  <a:pt x="5374211" y="0"/>
                </a:cubicBezTo>
                <a:cubicBezTo>
                  <a:pt x="5567805" y="-15093"/>
                  <a:pt x="5719729" y="5318"/>
                  <a:pt x="5905726" y="0"/>
                </a:cubicBezTo>
                <a:cubicBezTo>
                  <a:pt x="5906180" y="279755"/>
                  <a:pt x="5861981" y="360657"/>
                  <a:pt x="5905726" y="564257"/>
                </a:cubicBezTo>
                <a:cubicBezTo>
                  <a:pt x="5949471" y="767857"/>
                  <a:pt x="5897714" y="1067487"/>
                  <a:pt x="5905726" y="1230080"/>
                </a:cubicBezTo>
                <a:cubicBezTo>
                  <a:pt x="5913738" y="1392673"/>
                  <a:pt x="5858837" y="1525221"/>
                  <a:pt x="5905726" y="1692771"/>
                </a:cubicBezTo>
                <a:cubicBezTo>
                  <a:pt x="5952615" y="1860321"/>
                  <a:pt x="5895022" y="2056864"/>
                  <a:pt x="5905726" y="2206245"/>
                </a:cubicBezTo>
                <a:cubicBezTo>
                  <a:pt x="5916430" y="2355626"/>
                  <a:pt x="5895560" y="2489758"/>
                  <a:pt x="5905726" y="2618152"/>
                </a:cubicBezTo>
                <a:cubicBezTo>
                  <a:pt x="5915892" y="2746546"/>
                  <a:pt x="5890905" y="2883378"/>
                  <a:pt x="5905726" y="3131626"/>
                </a:cubicBezTo>
                <a:cubicBezTo>
                  <a:pt x="5920547" y="3379874"/>
                  <a:pt x="5829344" y="3539902"/>
                  <a:pt x="5905726" y="3797450"/>
                </a:cubicBezTo>
                <a:cubicBezTo>
                  <a:pt x="5982108" y="4054998"/>
                  <a:pt x="5852575" y="4120588"/>
                  <a:pt x="5905726" y="4412490"/>
                </a:cubicBezTo>
                <a:cubicBezTo>
                  <a:pt x="5958877" y="4704392"/>
                  <a:pt x="5852692" y="4869254"/>
                  <a:pt x="5905726" y="5078313"/>
                </a:cubicBezTo>
                <a:cubicBezTo>
                  <a:pt x="5684822" y="5119327"/>
                  <a:pt x="5558630" y="5034808"/>
                  <a:pt x="5433268" y="5078313"/>
                </a:cubicBezTo>
                <a:cubicBezTo>
                  <a:pt x="5307906" y="5121818"/>
                  <a:pt x="5057672" y="5015308"/>
                  <a:pt x="4901753" y="5078313"/>
                </a:cubicBezTo>
                <a:cubicBezTo>
                  <a:pt x="4745834" y="5141318"/>
                  <a:pt x="4597482" y="5068292"/>
                  <a:pt x="4429295" y="5078313"/>
                </a:cubicBezTo>
                <a:cubicBezTo>
                  <a:pt x="4261108" y="5088334"/>
                  <a:pt x="3977308" y="5061092"/>
                  <a:pt x="3779665" y="5078313"/>
                </a:cubicBezTo>
                <a:cubicBezTo>
                  <a:pt x="3582022" y="5095534"/>
                  <a:pt x="3568921" y="5073270"/>
                  <a:pt x="3366264" y="5078313"/>
                </a:cubicBezTo>
                <a:cubicBezTo>
                  <a:pt x="3163607" y="5083356"/>
                  <a:pt x="2868796" y="5012672"/>
                  <a:pt x="2716634" y="5078313"/>
                </a:cubicBezTo>
                <a:cubicBezTo>
                  <a:pt x="2564472" y="5143954"/>
                  <a:pt x="2246720" y="5048750"/>
                  <a:pt x="2126061" y="5078313"/>
                </a:cubicBezTo>
                <a:cubicBezTo>
                  <a:pt x="2005402" y="5107876"/>
                  <a:pt x="1832500" y="5077900"/>
                  <a:pt x="1712661" y="5078313"/>
                </a:cubicBezTo>
                <a:cubicBezTo>
                  <a:pt x="1592822" y="5078726"/>
                  <a:pt x="1147292" y="5048306"/>
                  <a:pt x="1003973" y="5078313"/>
                </a:cubicBezTo>
                <a:cubicBezTo>
                  <a:pt x="860654" y="5108320"/>
                  <a:pt x="474818" y="4973477"/>
                  <a:pt x="0" y="5078313"/>
                </a:cubicBezTo>
                <a:cubicBezTo>
                  <a:pt x="-43966" y="4871770"/>
                  <a:pt x="3598" y="4708134"/>
                  <a:pt x="0" y="4514056"/>
                </a:cubicBezTo>
                <a:cubicBezTo>
                  <a:pt x="-3598" y="4319978"/>
                  <a:pt x="21118" y="4271525"/>
                  <a:pt x="0" y="4051365"/>
                </a:cubicBezTo>
                <a:cubicBezTo>
                  <a:pt x="-21118" y="3831205"/>
                  <a:pt x="37175" y="3778221"/>
                  <a:pt x="0" y="3588675"/>
                </a:cubicBezTo>
                <a:cubicBezTo>
                  <a:pt x="-37175" y="3399129"/>
                  <a:pt x="18780" y="3325656"/>
                  <a:pt x="0" y="3176767"/>
                </a:cubicBezTo>
                <a:cubicBezTo>
                  <a:pt x="-18780" y="3027878"/>
                  <a:pt x="41479" y="2876495"/>
                  <a:pt x="0" y="2714076"/>
                </a:cubicBezTo>
                <a:cubicBezTo>
                  <a:pt x="-41479" y="2551657"/>
                  <a:pt x="52185" y="2265810"/>
                  <a:pt x="0" y="2149819"/>
                </a:cubicBezTo>
                <a:cubicBezTo>
                  <a:pt x="-52185" y="2033828"/>
                  <a:pt x="25563" y="1711539"/>
                  <a:pt x="0" y="1483996"/>
                </a:cubicBezTo>
                <a:cubicBezTo>
                  <a:pt x="-25563" y="1256453"/>
                  <a:pt x="59853" y="1110510"/>
                  <a:pt x="0" y="868956"/>
                </a:cubicBezTo>
                <a:cubicBezTo>
                  <a:pt x="-59853" y="627402"/>
                  <a:pt x="101194" y="421865"/>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en-US" sz="3600" b="1">
                <a:solidFill>
                  <a:srgbClr val="70391B"/>
                </a:solidFill>
                <a:latin typeface="UVF TypoSlabserif" panose="02000403050000020004" pitchFamily="2" charset="0"/>
                <a:cs typeface="Times New Roman" pitchFamily="18" charset="0"/>
              </a:rPr>
              <a:t>Bài học giúp các bạn biết cách sử dụng nhiệt kế để xác định được nhiệt độ cơ thể khi nào bị bệnh để chữa trị, hoặc biết nhiệt độ không khí bên ngoài giúp ta phòng tránh say nắng khi nhiệt độ cao. Hãy giữ gìn sức khỏe vào mùa dịch nhé!!!</a:t>
            </a:r>
            <a:endParaRPr lang="vi-VN" sz="3600" b="1" dirty="0">
              <a:solidFill>
                <a:srgbClr val="70391B"/>
              </a:solidFill>
              <a:latin typeface="UVF TypoSlabserif" panose="02000403050000020004" pitchFamily="2" charset="0"/>
              <a:cs typeface="Times New Roman"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spTree>
    <p:extLst>
      <p:ext uri="{BB962C8B-B14F-4D97-AF65-F5344CB8AC3E}">
        <p14:creationId xmlns:p14="http://schemas.microsoft.com/office/powerpoint/2010/main" val="31246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 by="(-#ppt_w*2)" calcmode="lin" valueType="num">
                                      <p:cBhvr rctx="PPT">
                                        <p:cTn id="11" dur="500" autoRev="1" fill="hold">
                                          <p:stCondLst>
                                            <p:cond delay="0"/>
                                          </p:stCondLst>
                                        </p:cTn>
                                        <p:tgtEl>
                                          <p:spTgt spid="57"/>
                                        </p:tgtEl>
                                        <p:attrNameLst>
                                          <p:attrName>ppt_w</p:attrName>
                                        </p:attrNameLst>
                                      </p:cBhvr>
                                    </p:anim>
                                    <p:anim by="(#ppt_w*0.50)" calcmode="lin" valueType="num">
                                      <p:cBhvr>
                                        <p:cTn id="12" dur="500" decel="50000" autoRev="1" fill="hold">
                                          <p:stCondLst>
                                            <p:cond delay="0"/>
                                          </p:stCondLst>
                                        </p:cTn>
                                        <p:tgtEl>
                                          <p:spTgt spid="57"/>
                                        </p:tgtEl>
                                        <p:attrNameLst>
                                          <p:attrName>ppt_x</p:attrName>
                                        </p:attrNameLst>
                                      </p:cBhvr>
                                    </p:anim>
                                    <p:anim from="(-#ppt_h/2)" to="(#ppt_y)" calcmode="lin" valueType="num">
                                      <p:cBhvr>
                                        <p:cTn id="13" dur="1000" fill="hold">
                                          <p:stCondLst>
                                            <p:cond delay="0"/>
                                          </p:stCondLst>
                                        </p:cTn>
                                        <p:tgtEl>
                                          <p:spTgt spid="57"/>
                                        </p:tgtEl>
                                        <p:attrNameLst>
                                          <p:attrName>ppt_y</p:attrName>
                                        </p:attrNameLst>
                                      </p:cBhvr>
                                    </p:anim>
                                    <p:animRot by="21600000">
                                      <p:cBhvr>
                                        <p:cTn id="14"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519C-38CB-4FB6-90DC-B02CE35AA76B}"/>
              </a:ext>
            </a:extLst>
          </p:cNvPr>
          <p:cNvSpPr>
            <a:spLocks noGrp="1"/>
          </p:cNvSpPr>
          <p:nvPr>
            <p:ph type="ctrTitle"/>
          </p:nvPr>
        </p:nvSpPr>
        <p:spPr>
          <a:xfrm>
            <a:off x="-603404" y="3215009"/>
            <a:ext cx="6524707" cy="1093257"/>
          </a:xfrm>
        </p:spPr>
        <p:txBody>
          <a:bodyPr/>
          <a:lstStyle/>
          <a:p>
            <a:r>
              <a:rPr lang="en-US" sz="7200" b="1">
                <a:solidFill>
                  <a:srgbClr val="70391B"/>
                </a:solidFill>
                <a:latin typeface="#9Slide05 ButterScotch" pitchFamily="2" charset="0"/>
              </a:rPr>
              <a:t>Thank you </a:t>
            </a:r>
            <a:br>
              <a:rPr lang="en-US" sz="7200" b="1">
                <a:solidFill>
                  <a:srgbClr val="70391B"/>
                </a:solidFill>
                <a:latin typeface="#9Slide05 ButterScotch" pitchFamily="2" charset="0"/>
              </a:rPr>
            </a:br>
            <a:r>
              <a:rPr lang="en-US" sz="7200" b="1">
                <a:solidFill>
                  <a:srgbClr val="002060"/>
                </a:solidFill>
                <a:latin typeface="#9Slide05 ButterScotch" pitchFamily="2" charset="0"/>
              </a:rPr>
              <a:t>&amp;</a:t>
            </a:r>
            <a:r>
              <a:rPr lang="en-US" sz="7200" b="1">
                <a:solidFill>
                  <a:srgbClr val="70391B"/>
                </a:solidFill>
                <a:latin typeface="#9Slide05 ButterScotch" pitchFamily="2" charset="0"/>
              </a:rPr>
              <a:t> </a:t>
            </a:r>
            <a:r>
              <a:rPr lang="en-US" sz="7200" b="1">
                <a:solidFill>
                  <a:schemeClr val="accent6">
                    <a:lumMod val="75000"/>
                  </a:schemeClr>
                </a:solidFill>
                <a:latin typeface="#9Slide05 ButterScotch" pitchFamily="2" charset="0"/>
              </a:rPr>
              <a:t>Good bye</a:t>
            </a:r>
            <a:endParaRPr lang="en-US" sz="7200" b="1" dirty="0">
              <a:solidFill>
                <a:schemeClr val="accent6">
                  <a:lumMod val="75000"/>
                </a:schemeClr>
              </a:solidFill>
              <a:latin typeface="#9Slide05 ButterScotch" pitchFamily="2" charset="0"/>
            </a:endParaRPr>
          </a:p>
        </p:txBody>
      </p:sp>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8" name="Title 1">
            <a:extLst>
              <a:ext uri="{FF2B5EF4-FFF2-40B4-BE49-F238E27FC236}">
                <a16:creationId xmlns:a16="http://schemas.microsoft.com/office/drawing/2014/main" id="{14F74F37-2CD2-40B1-B94A-841C0E75CC71}"/>
              </a:ext>
            </a:extLst>
          </p:cNvPr>
          <p:cNvSpPr txBox="1">
            <a:spLocks/>
          </p:cNvSpPr>
          <p:nvPr/>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35" name="Picture 34">
            <a:extLst>
              <a:ext uri="{FF2B5EF4-FFF2-40B4-BE49-F238E27FC236}">
                <a16:creationId xmlns:a16="http://schemas.microsoft.com/office/drawing/2014/main" id="{3EB8468F-AA28-4527-9047-28D127A34C4D}"/>
              </a:ext>
            </a:extLst>
          </p:cNvPr>
          <p:cNvPicPr>
            <a:picLocks noChangeAspect="1"/>
          </p:cNvPicPr>
          <p:nvPr/>
        </p:nvPicPr>
        <p:blipFill>
          <a:blip r:embed="rId8"/>
          <a:stretch>
            <a:fillRect/>
          </a:stretch>
        </p:blipFill>
        <p:spPr>
          <a:xfrm>
            <a:off x="4799918" y="1996440"/>
            <a:ext cx="3863338" cy="3093719"/>
          </a:xfrm>
          <a:prstGeom prst="rect">
            <a:avLst/>
          </a:prstGeom>
        </p:spPr>
      </p:pic>
    </p:spTree>
    <p:extLst>
      <p:ext uri="{BB962C8B-B14F-4D97-AF65-F5344CB8AC3E}">
        <p14:creationId xmlns:p14="http://schemas.microsoft.com/office/powerpoint/2010/main" val="4139794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619664" y="1689885"/>
            <a:ext cx="941212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a:extLst>
              <a:ext uri="{28A0092B-C50C-407E-A947-70E740481C1C}">
                <a14:useLocalDpi xmlns:a14="http://schemas.microsoft.com/office/drawing/2010/main" val="0"/>
              </a:ext>
            </a:extLst>
          </a:blip>
          <a:srcRect l="5926" t="841" r="65631" b="69411"/>
          <a:stretch/>
        </p:blipFill>
        <p:spPr>
          <a:xfrm>
            <a:off x="3709180" y="1957718"/>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2">
            <a:extLst>
              <a:ext uri="{28A0092B-C50C-407E-A947-70E740481C1C}">
                <a14:useLocalDpi xmlns:a14="http://schemas.microsoft.com/office/drawing/2010/main" val="0"/>
              </a:ext>
            </a:extLst>
          </a:blip>
          <a:srcRect l="38006" t="2179" r="32990" b="70079"/>
          <a:stretch/>
        </p:blipFill>
        <p:spPr>
          <a:xfrm>
            <a:off x="5791600" y="1929422"/>
            <a:ext cx="1243913" cy="1148211"/>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2">
            <a:extLst>
              <a:ext uri="{28A0092B-C50C-407E-A947-70E740481C1C}">
                <a14:useLocalDpi xmlns:a14="http://schemas.microsoft.com/office/drawing/2010/main" val="0"/>
              </a:ext>
            </a:extLst>
          </a:blip>
          <a:srcRect l="5535" t="34271" r="67669" b="40759"/>
          <a:stretch/>
        </p:blipFill>
        <p:spPr>
          <a:xfrm>
            <a:off x="7895934" y="1926307"/>
            <a:ext cx="1133906" cy="1148211"/>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4099572" y="3163617"/>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6129138" y="3220046"/>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4" name="Group 3">
            <a:extLst>
              <a:ext uri="{FF2B5EF4-FFF2-40B4-BE49-F238E27FC236}">
                <a16:creationId xmlns:a16="http://schemas.microsoft.com/office/drawing/2014/main" id="{605903CA-C5BD-4A42-9A8D-F162A04FD686}"/>
              </a:ext>
            </a:extLst>
          </p:cNvPr>
          <p:cNvGrpSpPr/>
          <p:nvPr/>
        </p:nvGrpSpPr>
        <p:grpSpPr>
          <a:xfrm>
            <a:off x="8153188" y="3161201"/>
            <a:ext cx="662151" cy="718130"/>
            <a:chOff x="6227654" y="6455417"/>
            <a:chExt cx="662151" cy="718130"/>
          </a:xfrm>
        </p:grpSpPr>
        <p:grpSp>
          <p:nvGrpSpPr>
            <p:cNvPr id="35" name="Group 34">
              <a:extLst>
                <a:ext uri="{FF2B5EF4-FFF2-40B4-BE49-F238E27FC236}">
                  <a16:creationId xmlns:a16="http://schemas.microsoft.com/office/drawing/2014/main" id="{7324E386-95F2-4154-A650-2DD0573D34DA}"/>
                </a:ext>
              </a:extLst>
            </p:cNvPr>
            <p:cNvGrpSpPr/>
            <p:nvPr/>
          </p:nvGrpSpPr>
          <p:grpSpPr>
            <a:xfrm>
              <a:off x="6227654" y="6455417"/>
              <a:ext cx="662151" cy="718130"/>
              <a:chOff x="3126827" y="5623035"/>
              <a:chExt cx="662151" cy="718130"/>
            </a:xfrm>
            <a:effectLst>
              <a:outerShdw blurRad="50800" dist="38100" dir="8100000" algn="tr" rotWithShape="0">
                <a:prstClr val="black">
                  <a:alpha val="40000"/>
                </a:prstClr>
              </a:outerShdw>
            </a:effectLst>
          </p:grpSpPr>
          <p:sp>
            <p:nvSpPr>
              <p:cNvPr id="36" name="Oval 35">
                <a:extLst>
                  <a:ext uri="{FF2B5EF4-FFF2-40B4-BE49-F238E27FC236}">
                    <a16:creationId xmlns:a16="http://schemas.microsoft.com/office/drawing/2014/main" id="{907B91CA-6621-4857-B4BC-A97812C940F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62E1618-21D4-4F57-B07A-551DA455FDE9}"/>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CAA2A0-5A90-4252-BF0C-4C108380D2B8}"/>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Box 56">
              <a:extLst>
                <a:ext uri="{FF2B5EF4-FFF2-40B4-BE49-F238E27FC236}">
                  <a16:creationId xmlns:a16="http://schemas.microsoft.com/office/drawing/2014/main" id="{20A5CAB2-6F7A-4411-9738-3CFF40C787DE}"/>
                </a:ext>
              </a:extLst>
            </p:cNvPr>
            <p:cNvSpPr txBox="1"/>
            <p:nvPr/>
          </p:nvSpPr>
          <p:spPr>
            <a:xfrm>
              <a:off x="6413197" y="6553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nóng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3"/>
          <a:stretch>
            <a:fillRect/>
          </a:stretch>
        </p:blipFill>
        <p:spPr>
          <a:xfrm>
            <a:off x="9040964" y="4161809"/>
            <a:ext cx="3373573" cy="2661596"/>
          </a:xfrm>
          <a:prstGeom prst="rect">
            <a:avLst/>
          </a:prstGeom>
        </p:spPr>
      </p:pic>
    </p:spTree>
    <p:extLst>
      <p:ext uri="{BB962C8B-B14F-4D97-AF65-F5344CB8AC3E}">
        <p14:creationId xmlns:p14="http://schemas.microsoft.com/office/powerpoint/2010/main" val="240256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randombar(horizontal)">
                                      <p:cBhvr>
                                        <p:cTn id="24" dur="500"/>
                                        <p:tgtEl>
                                          <p:spTgt spid="70"/>
                                        </p:tgtEl>
                                      </p:cBhvr>
                                    </p:animEffect>
                                  </p:childTnLst>
                                </p:cTn>
                              </p:par>
                              <p:par>
                                <p:cTn id="25" presetID="14" presetClass="entr" presetSubtype="1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randombar(horizontal)">
                                      <p:cBhvr>
                                        <p:cTn id="27" dur="500"/>
                                        <p:tgtEl>
                                          <p:spTgt spid="61"/>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58877" y="1579335"/>
            <a:ext cx="8940181"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lạnh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2"/>
          <a:stretch>
            <a:fillRect/>
          </a:stretch>
        </p:blipFill>
        <p:spPr>
          <a:xfrm>
            <a:off x="9040964" y="4161809"/>
            <a:ext cx="3373573" cy="2661596"/>
          </a:xfrm>
          <a:prstGeom prst="rect">
            <a:avLst/>
          </a:prstGeom>
        </p:spPr>
      </p:pic>
      <p:pic>
        <p:nvPicPr>
          <p:cNvPr id="28" name="Picture 27" descr="A picture containing application&#10;&#10;Description automatically generated">
            <a:extLst>
              <a:ext uri="{FF2B5EF4-FFF2-40B4-BE49-F238E27FC236}">
                <a16:creationId xmlns:a16="http://schemas.microsoft.com/office/drawing/2014/main" id="{7EB7FFC3-9E6C-4736-923A-2FA20B6CD307}"/>
              </a:ext>
            </a:extLst>
          </p:cNvPr>
          <p:cNvPicPr>
            <a:picLocks noChangeAspect="1"/>
          </p:cNvPicPr>
          <p:nvPr/>
        </p:nvPicPr>
        <p:blipFill rotWithShape="1">
          <a:blip r:embed="rId3">
            <a:extLst>
              <a:ext uri="{28A0092B-C50C-407E-A947-70E740481C1C}">
                <a14:useLocalDpi xmlns:a14="http://schemas.microsoft.com/office/drawing/2010/main" val="0"/>
              </a:ext>
            </a:extLst>
          </a:blip>
          <a:srcRect l="68613" r="4777" b="68749"/>
          <a:stretch/>
        </p:blipFill>
        <p:spPr>
          <a:xfrm>
            <a:off x="2609663" y="1906132"/>
            <a:ext cx="1243913" cy="1134208"/>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application&#10;&#10;Description automatically generated">
            <a:extLst>
              <a:ext uri="{FF2B5EF4-FFF2-40B4-BE49-F238E27FC236}">
                <a16:creationId xmlns:a16="http://schemas.microsoft.com/office/drawing/2014/main" id="{1879646C-92D5-4593-80A3-B30C40AF87E1}"/>
              </a:ext>
            </a:extLst>
          </p:cNvPr>
          <p:cNvPicPr>
            <a:picLocks noChangeAspect="1"/>
          </p:cNvPicPr>
          <p:nvPr/>
        </p:nvPicPr>
        <p:blipFill rotWithShape="1">
          <a:blip r:embed="rId3">
            <a:extLst>
              <a:ext uri="{28A0092B-C50C-407E-A947-70E740481C1C}">
                <a14:useLocalDpi xmlns:a14="http://schemas.microsoft.com/office/drawing/2010/main" val="0"/>
              </a:ext>
            </a:extLst>
          </a:blip>
          <a:srcRect l="39739" t="68321" r="34410" b="9524"/>
          <a:stretch/>
        </p:blipFill>
        <p:spPr>
          <a:xfrm>
            <a:off x="5092946" y="1737843"/>
            <a:ext cx="1134209" cy="1020008"/>
          </a:xfrm>
          <a:prstGeom prst="rect">
            <a:avLst/>
          </a:prstGeom>
          <a:ln>
            <a:noFill/>
          </a:ln>
          <a:effectLst>
            <a:outerShdw blurRad="292100" dist="139700" dir="2700000" algn="tl" rotWithShape="0">
              <a:srgbClr val="333333">
                <a:alpha val="65000"/>
              </a:srgbClr>
            </a:outerShdw>
          </a:effectLst>
        </p:spPr>
      </p:pic>
      <p:pic>
        <p:nvPicPr>
          <p:cNvPr id="30" name="Picture 29" descr="A picture containing application&#10;&#10;Description automatically generated">
            <a:extLst>
              <a:ext uri="{FF2B5EF4-FFF2-40B4-BE49-F238E27FC236}">
                <a16:creationId xmlns:a16="http://schemas.microsoft.com/office/drawing/2014/main" id="{E40DDCEB-672B-4939-9840-41C4553F68B5}"/>
              </a:ext>
            </a:extLst>
          </p:cNvPr>
          <p:cNvPicPr>
            <a:picLocks noChangeAspect="1"/>
          </p:cNvPicPr>
          <p:nvPr/>
        </p:nvPicPr>
        <p:blipFill rotWithShape="1">
          <a:blip r:embed="rId3">
            <a:extLst>
              <a:ext uri="{28A0092B-C50C-407E-A947-70E740481C1C}">
                <a14:useLocalDpi xmlns:a14="http://schemas.microsoft.com/office/drawing/2010/main" val="0"/>
              </a:ext>
            </a:extLst>
          </a:blip>
          <a:srcRect l="8545" t="66918" r="65604" b="9524"/>
          <a:stretch/>
        </p:blipFill>
        <p:spPr>
          <a:xfrm>
            <a:off x="7305863" y="1932779"/>
            <a:ext cx="1134209" cy="1037190"/>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04A16DF8-49A4-4BA2-9AA3-B8BEC9DC5F91}"/>
              </a:ext>
            </a:extLst>
          </p:cNvPr>
          <p:cNvGrpSpPr/>
          <p:nvPr/>
        </p:nvGrpSpPr>
        <p:grpSpPr>
          <a:xfrm>
            <a:off x="2900543" y="3077057"/>
            <a:ext cx="662151" cy="718130"/>
            <a:chOff x="5078966" y="3261330"/>
            <a:chExt cx="662151" cy="718130"/>
          </a:xfrm>
        </p:grpSpPr>
        <p:grpSp>
          <p:nvGrpSpPr>
            <p:cNvPr id="32" name="Group 31">
              <a:extLst>
                <a:ext uri="{FF2B5EF4-FFF2-40B4-BE49-F238E27FC236}">
                  <a16:creationId xmlns:a16="http://schemas.microsoft.com/office/drawing/2014/main" id="{F1F0BFCD-6A3E-44C9-AD56-1FFB3848665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34" name="Oval 33">
                <a:extLst>
                  <a:ext uri="{FF2B5EF4-FFF2-40B4-BE49-F238E27FC236}">
                    <a16:creationId xmlns:a16="http://schemas.microsoft.com/office/drawing/2014/main" id="{6CD7FFDC-1E4F-4DCE-A234-04E1D07ED32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A516E64-15F1-4349-996E-64FFA1C3865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03A7E32-892E-4BDF-99A0-65C0CC876A4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a:extLst>
                <a:ext uri="{FF2B5EF4-FFF2-40B4-BE49-F238E27FC236}">
                  <a16:creationId xmlns:a16="http://schemas.microsoft.com/office/drawing/2014/main" id="{AF580407-582A-425F-A116-80364123EAB3}"/>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41" name="Group 40">
            <a:extLst>
              <a:ext uri="{FF2B5EF4-FFF2-40B4-BE49-F238E27FC236}">
                <a16:creationId xmlns:a16="http://schemas.microsoft.com/office/drawing/2014/main" id="{B31B6A62-B739-48C3-A114-DEBB1B7E53EA}"/>
              </a:ext>
            </a:extLst>
          </p:cNvPr>
          <p:cNvGrpSpPr/>
          <p:nvPr/>
        </p:nvGrpSpPr>
        <p:grpSpPr>
          <a:xfrm>
            <a:off x="5411165" y="2863792"/>
            <a:ext cx="662151" cy="718130"/>
            <a:chOff x="7103925" y="3247701"/>
            <a:chExt cx="662151" cy="718130"/>
          </a:xfrm>
        </p:grpSpPr>
        <p:grpSp>
          <p:nvGrpSpPr>
            <p:cNvPr id="42" name="Group 41">
              <a:extLst>
                <a:ext uri="{FF2B5EF4-FFF2-40B4-BE49-F238E27FC236}">
                  <a16:creationId xmlns:a16="http://schemas.microsoft.com/office/drawing/2014/main" id="{CA58AE07-95A3-4DB3-80A5-EE8593C7B5A6}"/>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44" name="Oval 43">
                <a:extLst>
                  <a:ext uri="{FF2B5EF4-FFF2-40B4-BE49-F238E27FC236}">
                    <a16:creationId xmlns:a16="http://schemas.microsoft.com/office/drawing/2014/main" id="{D9408C7C-1473-4B76-8C88-EEEF863CB41E}"/>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8327B1D-1EF1-4550-BA73-086A1CBAD2C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6ADCD1A-E83E-4946-89A6-F079B29B6EB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7E59ACAA-51B6-40DB-B2ED-9C364DAD2303}"/>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52" name="Group 51">
            <a:extLst>
              <a:ext uri="{FF2B5EF4-FFF2-40B4-BE49-F238E27FC236}">
                <a16:creationId xmlns:a16="http://schemas.microsoft.com/office/drawing/2014/main" id="{71CE6D0D-5B88-481A-9E33-86AD1F7CE01D}"/>
              </a:ext>
            </a:extLst>
          </p:cNvPr>
          <p:cNvGrpSpPr/>
          <p:nvPr/>
        </p:nvGrpSpPr>
        <p:grpSpPr>
          <a:xfrm>
            <a:off x="7567236" y="2993029"/>
            <a:ext cx="662151" cy="718130"/>
            <a:chOff x="3167069" y="5122371"/>
            <a:chExt cx="662151" cy="718130"/>
          </a:xfrm>
        </p:grpSpPr>
        <p:grpSp>
          <p:nvGrpSpPr>
            <p:cNvPr id="53" name="Group 52">
              <a:extLst>
                <a:ext uri="{FF2B5EF4-FFF2-40B4-BE49-F238E27FC236}">
                  <a16:creationId xmlns:a16="http://schemas.microsoft.com/office/drawing/2014/main" id="{C6FD2EE0-79A1-486A-8FDD-A1B3D44FAC02}"/>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56" name="Oval 55">
                <a:extLst>
                  <a:ext uri="{FF2B5EF4-FFF2-40B4-BE49-F238E27FC236}">
                    <a16:creationId xmlns:a16="http://schemas.microsoft.com/office/drawing/2014/main" id="{3E5A469C-44B3-4483-8204-6E520CBE035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1CAC554C-DE8F-4B39-B1EC-5B505231EC2B}"/>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675EB21-7907-4894-9A5E-4C539C790EF1}"/>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E2497A58-D91B-407E-ACC1-213A45373442}"/>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spTree>
    <p:extLst>
      <p:ext uri="{BB962C8B-B14F-4D97-AF65-F5344CB8AC3E}">
        <p14:creationId xmlns:p14="http://schemas.microsoft.com/office/powerpoint/2010/main" val="3122136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par>
                                <p:cTn id="14" presetID="14"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6708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2995405" y="444256"/>
            <a:ext cx="5155064" cy="2326258"/>
          </a:xfrm>
          <a:custGeom>
            <a:avLst/>
            <a:gdLst>
              <a:gd name="connsiteX0" fmla="*/ 4611102 w 5155064"/>
              <a:gd name="connsiteY0" fmla="*/ 2930480 h 2326258"/>
              <a:gd name="connsiteX1" fmla="*/ 3306989 w 5155064"/>
              <a:gd name="connsiteY1" fmla="*/ 2278707 h 2326258"/>
              <a:gd name="connsiteX2" fmla="*/ 1356042 w 5155064"/>
              <a:gd name="connsiteY2" fmla="*/ 2187356 h 2326258"/>
              <a:gd name="connsiteX3" fmla="*/ 1461765 w 5155064"/>
              <a:gd name="connsiteY3" fmla="*/ 114625 h 2326258"/>
              <a:gd name="connsiteX4" fmla="*/ 3391745 w 5155064"/>
              <a:gd name="connsiteY4" fmla="*/ 59556 h 2326258"/>
              <a:gd name="connsiteX5" fmla="*/ 4179960 w 5155064"/>
              <a:gd name="connsiteY5" fmla="*/ 2074164 h 2326258"/>
              <a:gd name="connsiteX6" fmla="*/ 4611102 w 5155064"/>
              <a:gd name="connsiteY6" fmla="*/ 2930480 h 232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064" h="2326258" fill="none" extrusionOk="0">
                <a:moveTo>
                  <a:pt x="4611102" y="2930480"/>
                </a:moveTo>
                <a:cubicBezTo>
                  <a:pt x="4270441" y="2693921"/>
                  <a:pt x="3787958" y="2432039"/>
                  <a:pt x="3306989" y="2278707"/>
                </a:cubicBezTo>
                <a:cubicBezTo>
                  <a:pt x="2614144" y="2425802"/>
                  <a:pt x="1951348" y="2314566"/>
                  <a:pt x="1356042" y="2187356"/>
                </a:cubicBezTo>
                <a:cubicBezTo>
                  <a:pt x="-495108" y="1764187"/>
                  <a:pt x="-425901" y="517421"/>
                  <a:pt x="1461765" y="114625"/>
                </a:cubicBezTo>
                <a:cubicBezTo>
                  <a:pt x="2148141" y="-29040"/>
                  <a:pt x="2770316" y="42347"/>
                  <a:pt x="3391745" y="59556"/>
                </a:cubicBezTo>
                <a:cubicBezTo>
                  <a:pt x="5488971" y="282386"/>
                  <a:pt x="5782673" y="1584753"/>
                  <a:pt x="4179960" y="2074164"/>
                </a:cubicBezTo>
                <a:cubicBezTo>
                  <a:pt x="4240168" y="2160849"/>
                  <a:pt x="4473586" y="2487295"/>
                  <a:pt x="4611102" y="2930480"/>
                </a:cubicBezTo>
                <a:close/>
              </a:path>
              <a:path w="5155064" h="2326258" stroke="0" extrusionOk="0">
                <a:moveTo>
                  <a:pt x="4611102" y="2930480"/>
                </a:moveTo>
                <a:cubicBezTo>
                  <a:pt x="4108339" y="2661750"/>
                  <a:pt x="3912703" y="2481651"/>
                  <a:pt x="3306989" y="2278707"/>
                </a:cubicBezTo>
                <a:cubicBezTo>
                  <a:pt x="2539859" y="2330219"/>
                  <a:pt x="1936540" y="2353436"/>
                  <a:pt x="1356042" y="2187356"/>
                </a:cubicBezTo>
                <a:cubicBezTo>
                  <a:pt x="-583816" y="1936741"/>
                  <a:pt x="-560228" y="628039"/>
                  <a:pt x="1461765" y="114625"/>
                </a:cubicBezTo>
                <a:cubicBezTo>
                  <a:pt x="2013483" y="-58887"/>
                  <a:pt x="2781754" y="-47293"/>
                  <a:pt x="3391745" y="59556"/>
                </a:cubicBezTo>
                <a:cubicBezTo>
                  <a:pt x="5433623" y="384916"/>
                  <a:pt x="5751043" y="1335575"/>
                  <a:pt x="4179960" y="2074164"/>
                </a:cubicBezTo>
                <a:cubicBezTo>
                  <a:pt x="4257741" y="2195829"/>
                  <a:pt x="4429706" y="2594049"/>
                  <a:pt x="4611102" y="293048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Hãy kể thêm một số vật nóng và vật lạnh bạn thường gặp trong cuộc sống nào!</a:t>
            </a:r>
          </a:p>
        </p:txBody>
      </p:sp>
    </p:spTree>
    <p:extLst>
      <p:ext uri="{BB962C8B-B14F-4D97-AF65-F5344CB8AC3E}">
        <p14:creationId xmlns:p14="http://schemas.microsoft.com/office/powerpoint/2010/main" val="36338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7E5C35-5D58-49A7-AB15-0E48C9953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305" y="2008119"/>
            <a:ext cx="3673058" cy="812393"/>
          </a:xfrm>
          <a:prstGeom prst="rect">
            <a:avLst/>
          </a:prstGeom>
        </p:spPr>
      </p:pic>
      <p:pic>
        <p:nvPicPr>
          <p:cNvPr id="9" name="Picture 8">
            <a:extLst>
              <a:ext uri="{FF2B5EF4-FFF2-40B4-BE49-F238E27FC236}">
                <a16:creationId xmlns:a16="http://schemas.microsoft.com/office/drawing/2014/main" id="{32A844E6-C2B5-4C86-871B-60A6F3270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501" y="2060373"/>
            <a:ext cx="3673058" cy="812393"/>
          </a:xfrm>
          <a:prstGeom prst="rect">
            <a:avLst/>
          </a:prstGeom>
        </p:spPr>
      </p:pic>
      <p:sp>
        <p:nvSpPr>
          <p:cNvPr id="2" name="Title 1">
            <a:extLst>
              <a:ext uri="{FF2B5EF4-FFF2-40B4-BE49-F238E27FC236}">
                <a16:creationId xmlns:a16="http://schemas.microsoft.com/office/drawing/2014/main" id="{8583C6C1-38A1-4618-B39D-109E5F71EC16}"/>
              </a:ext>
            </a:extLst>
          </p:cNvPr>
          <p:cNvSpPr>
            <a:spLocks noGrp="1"/>
          </p:cNvSpPr>
          <p:nvPr>
            <p:ph type="title"/>
          </p:nvPr>
        </p:nvSpPr>
        <p:spPr>
          <a:xfrm>
            <a:off x="4237691" y="695150"/>
            <a:ext cx="3716617" cy="1325563"/>
          </a:xfrm>
        </p:spPr>
        <p:txBody>
          <a:bodyPr/>
          <a:lstStyle/>
          <a:p>
            <a: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 số vật nóng và vật lạnh thường gặp</a:t>
            </a:r>
            <a:b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br>
            <a:endParaRPr lang="en-US" sz="280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sp>
        <p:nvSpPr>
          <p:cNvPr id="4" name="Rectangle 16">
            <a:extLst>
              <a:ext uri="{FF2B5EF4-FFF2-40B4-BE49-F238E27FC236}">
                <a16:creationId xmlns:a16="http://schemas.microsoft.com/office/drawing/2014/main" id="{00286527-7156-4ED1-951B-AD3888650AD7}"/>
              </a:ext>
            </a:extLst>
          </p:cNvPr>
          <p:cNvSpPr>
            <a:spLocks noChangeArrowheads="1"/>
          </p:cNvSpPr>
          <p:nvPr/>
        </p:nvSpPr>
        <p:spPr bwMode="auto">
          <a:xfrm>
            <a:off x="2414796" y="2204959"/>
            <a:ext cx="1911101"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nóng</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5" name="Text Box 7">
            <a:extLst>
              <a:ext uri="{FF2B5EF4-FFF2-40B4-BE49-F238E27FC236}">
                <a16:creationId xmlns:a16="http://schemas.microsoft.com/office/drawing/2014/main" id="{C311324F-80C8-46AB-B818-40F4D5F16537}"/>
              </a:ext>
            </a:extLst>
          </p:cNvPr>
          <p:cNvSpPr txBox="1">
            <a:spLocks noChangeArrowheads="1"/>
          </p:cNvSpPr>
          <p:nvPr/>
        </p:nvSpPr>
        <p:spPr bwMode="auto">
          <a:xfrm>
            <a:off x="8507505" y="2152706"/>
            <a:ext cx="1864613"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lạnh</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6" name="Line 9">
            <a:extLst>
              <a:ext uri="{FF2B5EF4-FFF2-40B4-BE49-F238E27FC236}">
                <a16:creationId xmlns:a16="http://schemas.microsoft.com/office/drawing/2014/main" id="{34AA497D-B051-4731-A945-85EBF96DE9FB}"/>
              </a:ext>
            </a:extLst>
          </p:cNvPr>
          <p:cNvSpPr>
            <a:spLocks noChangeShapeType="1"/>
          </p:cNvSpPr>
          <p:nvPr/>
        </p:nvSpPr>
        <p:spPr bwMode="auto">
          <a:xfrm>
            <a:off x="6095998" y="2675926"/>
            <a:ext cx="1" cy="2580840"/>
          </a:xfrm>
          <a:prstGeom prst="line">
            <a:avLst/>
          </a:prstGeom>
          <a:noFill/>
          <a:ln w="38100">
            <a:solidFill>
              <a:schemeClr val="bg1"/>
            </a:solidFill>
            <a:round/>
            <a:headEnd/>
            <a:tailEnd/>
          </a:ln>
          <a:effectLst/>
        </p:spPr>
        <p:txBody>
          <a:bodyPr/>
          <a:lstStyle/>
          <a:p>
            <a:endParaRPr lang="en-US"/>
          </a:p>
        </p:txBody>
      </p:sp>
      <p:sp>
        <p:nvSpPr>
          <p:cNvPr id="7" name="Text Box 12">
            <a:extLst>
              <a:ext uri="{FF2B5EF4-FFF2-40B4-BE49-F238E27FC236}">
                <a16:creationId xmlns:a16="http://schemas.microsoft.com/office/drawing/2014/main" id="{8EBC9490-1073-430D-9A68-3394F2AE9BCD}"/>
              </a:ext>
            </a:extLst>
          </p:cNvPr>
          <p:cNvSpPr txBox="1">
            <a:spLocks noChangeArrowheads="1"/>
          </p:cNvSpPr>
          <p:nvPr/>
        </p:nvSpPr>
        <p:spPr bwMode="auto">
          <a:xfrm>
            <a:off x="1819882" y="2606329"/>
            <a:ext cx="4875007" cy="2807885"/>
          </a:xfrm>
          <a:prstGeom prst="rect">
            <a:avLst/>
          </a:prstGeom>
          <a:noFill/>
          <a:ln w="9525">
            <a:noFill/>
            <a:miter lim="800000"/>
            <a:headEnd/>
            <a:tailEnd/>
          </a:ln>
          <a:effectLst/>
        </p:spPr>
        <p:txBody>
          <a:bodyPr wrap="square">
            <a:spAutoFit/>
          </a:bodyPr>
          <a:lstStyle/>
          <a:p>
            <a:pPr algn="just">
              <a:lnSpc>
                <a:spcPct val="150000"/>
              </a:lnSpc>
            </a:pP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đun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nóng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hơi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Nồi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đang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nấu</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ăn</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Gạch</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nung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trong</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lò</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Nền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xi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măng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trời</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nắng</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
        <p:nvSpPr>
          <p:cNvPr id="8" name="Text Box 11">
            <a:extLst>
              <a:ext uri="{FF2B5EF4-FFF2-40B4-BE49-F238E27FC236}">
                <a16:creationId xmlns:a16="http://schemas.microsoft.com/office/drawing/2014/main" id="{495F31AA-8AE6-4756-9437-58E76550D6EB}"/>
              </a:ext>
            </a:extLst>
          </p:cNvPr>
          <p:cNvSpPr txBox="1">
            <a:spLocks noChangeArrowheads="1"/>
          </p:cNvSpPr>
          <p:nvPr/>
        </p:nvSpPr>
        <p:spPr bwMode="auto">
          <a:xfrm>
            <a:off x="6871492" y="3317774"/>
            <a:ext cx="5218357" cy="1938992"/>
          </a:xfrm>
          <a:prstGeom prst="rect">
            <a:avLst/>
          </a:prstGeom>
          <a:noFill/>
          <a:ln w="9525">
            <a:noFill/>
            <a:miter lim="800000"/>
            <a:headEnd/>
            <a:tailEnd/>
          </a:ln>
          <a:effectLst/>
        </p:spPr>
        <p:txBody>
          <a:bodyPr wrap="square">
            <a:spAutoFit/>
          </a:bodyPr>
          <a:lstStyle/>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đá</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Khe</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Thức ăn trong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6419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AB2568-279E-4E49-809B-F2970D15CCBF}"/>
              </a:ext>
            </a:extLst>
          </p:cNvPr>
          <p:cNvSpPr/>
          <p:nvPr/>
        </p:nvSpPr>
        <p:spPr>
          <a:xfrm>
            <a:off x="1019504" y="294288"/>
            <a:ext cx="7462345"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100BD21-C0DC-4B06-831E-17A5CAD116A6}"/>
              </a:ext>
            </a:extLst>
          </p:cNvPr>
          <p:cNvSpPr txBox="1">
            <a:spLocks/>
          </p:cNvSpPr>
          <p:nvPr/>
        </p:nvSpPr>
        <p:spPr>
          <a:xfrm>
            <a:off x="1498511" y="408564"/>
            <a:ext cx="6504329"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Nội dung bài học</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5" name="Rectangle: Rounded Corners 24">
            <a:extLst>
              <a:ext uri="{FF2B5EF4-FFF2-40B4-BE49-F238E27FC236}">
                <a16:creationId xmlns:a16="http://schemas.microsoft.com/office/drawing/2014/main" id="{9EC9C2E5-A895-4F1A-82F6-066D0E1E7326}"/>
              </a:ext>
            </a:extLst>
          </p:cNvPr>
          <p:cNvSpPr/>
          <p:nvPr/>
        </p:nvSpPr>
        <p:spPr>
          <a:xfrm>
            <a:off x="2945076" y="5626310"/>
            <a:ext cx="6265514" cy="636372"/>
          </a:xfrm>
          <a:prstGeom prst="roundRect">
            <a:avLst>
              <a:gd name="adj" fmla="val 50000"/>
            </a:avLst>
          </a:prstGeom>
          <a:solidFill>
            <a:srgbClr val="A4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DF39E92-051D-4579-B010-4B851402BA4F}"/>
              </a:ext>
            </a:extLst>
          </p:cNvPr>
          <p:cNvSpPr/>
          <p:nvPr/>
        </p:nvSpPr>
        <p:spPr>
          <a:xfrm>
            <a:off x="2909681" y="4305318"/>
            <a:ext cx="6955679" cy="636372"/>
          </a:xfrm>
          <a:prstGeom prst="roundRect">
            <a:avLst>
              <a:gd name="adj" fmla="val 50000"/>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5" name="Straight Connector 4">
            <a:extLst>
              <a:ext uri="{FF2B5EF4-FFF2-40B4-BE49-F238E27FC236}">
                <a16:creationId xmlns:a16="http://schemas.microsoft.com/office/drawing/2014/main" id="{15C8D40A-E1CD-411D-BB30-61679B63AB94}"/>
              </a:ext>
            </a:extLst>
          </p:cNvPr>
          <p:cNvCxnSpPr/>
          <p:nvPr/>
        </p:nvCxnSpPr>
        <p:spPr>
          <a:xfrm flipV="1">
            <a:off x="3182331" y="1660634"/>
            <a:ext cx="0" cy="519736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08FF4F7-72CC-4280-B63D-8D96B59E7404}"/>
              </a:ext>
            </a:extLst>
          </p:cNvPr>
          <p:cNvGrpSpPr/>
          <p:nvPr/>
        </p:nvGrpSpPr>
        <p:grpSpPr>
          <a:xfrm>
            <a:off x="2835855" y="5600531"/>
            <a:ext cx="662151" cy="718130"/>
            <a:chOff x="3126827" y="5623035"/>
            <a:chExt cx="662151" cy="718130"/>
          </a:xfrm>
          <a:effectLst>
            <a:outerShdw blurRad="50800" dist="38100" dir="8100000" algn="tr" rotWithShape="0">
              <a:prstClr val="black">
                <a:alpha val="40000"/>
              </a:prstClr>
            </a:outerShdw>
          </a:effectLst>
        </p:grpSpPr>
        <p:sp>
          <p:nvSpPr>
            <p:cNvPr id="6" name="Oval 5">
              <a:extLst>
                <a:ext uri="{FF2B5EF4-FFF2-40B4-BE49-F238E27FC236}">
                  <a16:creationId xmlns:a16="http://schemas.microsoft.com/office/drawing/2014/main" id="{81961E92-ADA2-454F-A2C6-BB4AAA089B0E}"/>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DC79E75-874E-436A-B177-BFEFE7B1C983}"/>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902B2B-336E-4BAE-8587-567E7864914F}"/>
                </a:ext>
              </a:extLst>
            </p:cNvPr>
            <p:cNvSpPr/>
            <p:nvPr/>
          </p:nvSpPr>
          <p:spPr>
            <a:xfrm>
              <a:off x="3203026" y="5697236"/>
              <a:ext cx="509751" cy="509751"/>
            </a:xfrm>
            <a:prstGeom prst="ellipse">
              <a:avLst/>
            </a:prstGeom>
            <a:gradFill>
              <a:gsLst>
                <a:gs pos="0">
                  <a:srgbClr val="B6AD90"/>
                </a:gs>
                <a:gs pos="64000">
                  <a:srgbClr val="A499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2694207A-106C-4906-A4EC-2FBCB2C2A1B5}"/>
              </a:ext>
            </a:extLst>
          </p:cNvPr>
          <p:cNvGrpSpPr/>
          <p:nvPr/>
        </p:nvGrpSpPr>
        <p:grpSpPr>
          <a:xfrm>
            <a:off x="2851255" y="4279539"/>
            <a:ext cx="662151" cy="718130"/>
            <a:chOff x="3126827" y="5623035"/>
            <a:chExt cx="662151" cy="718130"/>
          </a:xfrm>
          <a:effectLst>
            <a:outerShdw blurRad="50800" dist="38100" dir="8100000" algn="tr" rotWithShape="0">
              <a:prstClr val="black">
                <a:alpha val="40000"/>
              </a:prstClr>
            </a:outerShdw>
          </a:effectLst>
        </p:grpSpPr>
        <p:sp>
          <p:nvSpPr>
            <p:cNvPr id="11" name="Oval 10">
              <a:extLst>
                <a:ext uri="{FF2B5EF4-FFF2-40B4-BE49-F238E27FC236}">
                  <a16:creationId xmlns:a16="http://schemas.microsoft.com/office/drawing/2014/main" id="{A449603D-3275-46B0-BDAF-ED72703FCD3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1BF8004-A570-4F9E-9E78-9DACBBA1A82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8F1045-76D1-48FC-916B-BB83995CE2C8}"/>
                </a:ext>
              </a:extLst>
            </p:cNvPr>
            <p:cNvSpPr/>
            <p:nvPr/>
          </p:nvSpPr>
          <p:spPr>
            <a:xfrm>
              <a:off x="3203026" y="5697236"/>
              <a:ext cx="509751" cy="509751"/>
            </a:xfrm>
            <a:prstGeom prst="ellipse">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Rounded Corners 22">
            <a:extLst>
              <a:ext uri="{FF2B5EF4-FFF2-40B4-BE49-F238E27FC236}">
                <a16:creationId xmlns:a16="http://schemas.microsoft.com/office/drawing/2014/main" id="{390D79E5-F09A-4843-955E-D3E85E28DE65}"/>
              </a:ext>
            </a:extLst>
          </p:cNvPr>
          <p:cNvSpPr/>
          <p:nvPr/>
        </p:nvSpPr>
        <p:spPr>
          <a:xfrm>
            <a:off x="2820455" y="2759679"/>
            <a:ext cx="8217500" cy="939096"/>
          </a:xfrm>
          <a:prstGeom prst="roundRect">
            <a:avLst>
              <a:gd name="adj" fmla="val 50000"/>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E7B2CC1-D58D-40C2-BF91-A04D903B6BB8}"/>
              </a:ext>
            </a:extLst>
          </p:cNvPr>
          <p:cNvSpPr/>
          <p:nvPr/>
        </p:nvSpPr>
        <p:spPr>
          <a:xfrm>
            <a:off x="2912053" y="1654736"/>
            <a:ext cx="8661637" cy="602387"/>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BD2E2EC-AC5D-4135-9ABF-F4591E16BAB5}"/>
              </a:ext>
            </a:extLst>
          </p:cNvPr>
          <p:cNvGrpSpPr/>
          <p:nvPr/>
        </p:nvGrpSpPr>
        <p:grpSpPr>
          <a:xfrm>
            <a:off x="2851255" y="2900152"/>
            <a:ext cx="662151" cy="718130"/>
            <a:chOff x="3126827" y="5623035"/>
            <a:chExt cx="662151" cy="718130"/>
          </a:xfrm>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id="{175AD4CD-33C9-4633-B857-2988333CE25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1481C28-E3D6-4577-9814-14BA16140C4F}"/>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68970A-E0C7-4FB7-8832-20CDDFD1BB8B}"/>
                </a:ext>
              </a:extLst>
            </p:cNvPr>
            <p:cNvSpPr/>
            <p:nvPr/>
          </p:nvSpPr>
          <p:spPr>
            <a:xfrm>
              <a:off x="3203026" y="5697236"/>
              <a:ext cx="509751" cy="509751"/>
            </a:xfrm>
            <a:prstGeom prst="ellipse">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2AA4CBF-6C9B-4F6C-A4C2-93E03771F0E7}"/>
              </a:ext>
            </a:extLst>
          </p:cNvPr>
          <p:cNvGrpSpPr/>
          <p:nvPr/>
        </p:nvGrpSpPr>
        <p:grpSpPr>
          <a:xfrm>
            <a:off x="2851255" y="1666317"/>
            <a:ext cx="662151" cy="718130"/>
            <a:chOff x="3126827" y="5623035"/>
            <a:chExt cx="662151" cy="718130"/>
          </a:xfrm>
          <a:effectLst>
            <a:outerShdw blurRad="50800" dist="38100" dir="8100000" algn="tr" rotWithShape="0">
              <a:prstClr val="black">
                <a:alpha val="40000"/>
              </a:prstClr>
            </a:outerShdw>
          </a:effectLst>
        </p:grpSpPr>
        <p:sp>
          <p:nvSpPr>
            <p:cNvPr id="19" name="Oval 18">
              <a:extLst>
                <a:ext uri="{FF2B5EF4-FFF2-40B4-BE49-F238E27FC236}">
                  <a16:creationId xmlns:a16="http://schemas.microsoft.com/office/drawing/2014/main" id="{54F24B8D-E530-4AF5-8161-5ED9D2E0F81B}"/>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3964FF0-7F39-466D-89E8-73AB65F39554}"/>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098916-51EA-44C3-953C-30A735032D4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ntent Placeholder 2">
            <a:extLst>
              <a:ext uri="{FF2B5EF4-FFF2-40B4-BE49-F238E27FC236}">
                <a16:creationId xmlns:a16="http://schemas.microsoft.com/office/drawing/2014/main" id="{480FBBF9-AE9A-445C-BA0E-3A7702FAA996}"/>
              </a:ext>
            </a:extLst>
          </p:cNvPr>
          <p:cNvSpPr txBox="1">
            <a:spLocks/>
          </p:cNvSpPr>
          <p:nvPr/>
        </p:nvSpPr>
        <p:spPr>
          <a:xfrm>
            <a:off x="4157174" y="1751503"/>
            <a:ext cx="5997537" cy="53019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Tìm hiểu sự nóng lạnh của vật</a:t>
            </a:r>
            <a:endParaRPr lang="en-US" sz="29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7" name="Content Placeholder 2">
            <a:extLst>
              <a:ext uri="{FF2B5EF4-FFF2-40B4-BE49-F238E27FC236}">
                <a16:creationId xmlns:a16="http://schemas.microsoft.com/office/drawing/2014/main" id="{CF3B7F8C-F54B-4C73-B8CB-902B3013FF90}"/>
              </a:ext>
            </a:extLst>
          </p:cNvPr>
          <p:cNvSpPr txBox="1">
            <a:spLocks/>
          </p:cNvSpPr>
          <p:nvPr/>
        </p:nvSpPr>
        <p:spPr>
          <a:xfrm>
            <a:off x="3512129" y="2901204"/>
            <a:ext cx="7493429" cy="530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Nhiệt độ là đại lượng chỉ độ nóng, lạnh của một vật có đơn vị là </a:t>
            </a:r>
            <a:r>
              <a:rPr lang="en-US" sz="2400" b="1" baseline="300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o</a:t>
            </a:r>
            <a:r>
              <a:rPr lang="en-US" sz="2400" b="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8" name="Content Placeholder 2">
            <a:extLst>
              <a:ext uri="{FF2B5EF4-FFF2-40B4-BE49-F238E27FC236}">
                <a16:creationId xmlns:a16="http://schemas.microsoft.com/office/drawing/2014/main" id="{857872AB-0979-401C-B0BD-60F46767CD72}"/>
              </a:ext>
            </a:extLst>
          </p:cNvPr>
          <p:cNvSpPr txBox="1">
            <a:spLocks/>
          </p:cNvSpPr>
          <p:nvPr/>
        </p:nvSpPr>
        <p:spPr>
          <a:xfrm>
            <a:off x="3768281" y="4426237"/>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Giới thiệu về nhiệt kế</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9" name="Content Placeholder 2">
            <a:extLst>
              <a:ext uri="{FF2B5EF4-FFF2-40B4-BE49-F238E27FC236}">
                <a16:creationId xmlns:a16="http://schemas.microsoft.com/office/drawing/2014/main" id="{636ED840-CE0C-4AB2-B10C-4B7CF12348F0}"/>
              </a:ext>
            </a:extLst>
          </p:cNvPr>
          <p:cNvSpPr txBox="1">
            <a:spLocks/>
          </p:cNvSpPr>
          <p:nvPr/>
        </p:nvSpPr>
        <p:spPr>
          <a:xfrm>
            <a:off x="3062322" y="5756522"/>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Thực hành đo nhiệt độ</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pic>
        <p:nvPicPr>
          <p:cNvPr id="30" name="Picture 29">
            <a:extLst>
              <a:ext uri="{FF2B5EF4-FFF2-40B4-BE49-F238E27FC236}">
                <a16:creationId xmlns:a16="http://schemas.microsoft.com/office/drawing/2014/main" id="{C0EA6D2E-638E-4042-84AF-F75664AAA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424" y="1888238"/>
            <a:ext cx="205809" cy="160371"/>
          </a:xfrm>
          <a:prstGeom prst="rect">
            <a:avLst/>
          </a:prstGeom>
        </p:spPr>
      </p:pic>
      <p:pic>
        <p:nvPicPr>
          <p:cNvPr id="31" name="Picture 30">
            <a:extLst>
              <a:ext uri="{FF2B5EF4-FFF2-40B4-BE49-F238E27FC236}">
                <a16:creationId xmlns:a16="http://schemas.microsoft.com/office/drawing/2014/main" id="{03FBF342-ED85-4AE5-8347-05984F3B6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424" y="3149042"/>
            <a:ext cx="205809" cy="160371"/>
          </a:xfrm>
          <a:prstGeom prst="rect">
            <a:avLst/>
          </a:prstGeom>
        </p:spPr>
      </p:pic>
      <p:pic>
        <p:nvPicPr>
          <p:cNvPr id="32" name="Picture 31">
            <a:extLst>
              <a:ext uri="{FF2B5EF4-FFF2-40B4-BE49-F238E27FC236}">
                <a16:creationId xmlns:a16="http://schemas.microsoft.com/office/drawing/2014/main" id="{29E79C44-17E0-4ECB-B5C2-8002906E8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663" y="4526340"/>
            <a:ext cx="205809" cy="160371"/>
          </a:xfrm>
          <a:prstGeom prst="rect">
            <a:avLst/>
          </a:prstGeom>
        </p:spPr>
      </p:pic>
      <p:pic>
        <p:nvPicPr>
          <p:cNvPr id="33" name="Picture 32">
            <a:extLst>
              <a:ext uri="{FF2B5EF4-FFF2-40B4-BE49-F238E27FC236}">
                <a16:creationId xmlns:a16="http://schemas.microsoft.com/office/drawing/2014/main" id="{F537913D-F07B-4382-9510-18B8F15CC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322" y="5861250"/>
            <a:ext cx="205809" cy="160371"/>
          </a:xfrm>
          <a:prstGeom prst="rect">
            <a:avLst/>
          </a:prstGeom>
        </p:spPr>
      </p:pic>
      <p:pic>
        <p:nvPicPr>
          <p:cNvPr id="34" name="Picture 33">
            <a:extLst>
              <a:ext uri="{FF2B5EF4-FFF2-40B4-BE49-F238E27FC236}">
                <a16:creationId xmlns:a16="http://schemas.microsoft.com/office/drawing/2014/main" id="{55B54E06-69F9-461C-9B2A-7938BB8AA363}"/>
              </a:ext>
            </a:extLst>
          </p:cNvPr>
          <p:cNvPicPr>
            <a:picLocks noChangeAspect="1"/>
          </p:cNvPicPr>
          <p:nvPr/>
        </p:nvPicPr>
        <p:blipFill>
          <a:blip r:embed="rId3"/>
          <a:stretch>
            <a:fillRect/>
          </a:stretch>
        </p:blipFill>
        <p:spPr>
          <a:xfrm>
            <a:off x="0" y="4610667"/>
            <a:ext cx="3096532" cy="2289389"/>
          </a:xfrm>
          <a:prstGeom prst="rect">
            <a:avLst/>
          </a:prstGeom>
        </p:spPr>
      </p:pic>
    </p:spTree>
    <p:extLst>
      <p:ext uri="{BB962C8B-B14F-4D97-AF65-F5344CB8AC3E}">
        <p14:creationId xmlns:p14="http://schemas.microsoft.com/office/powerpoint/2010/main" val="31954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0-#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0-#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0-#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0-#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par>
                          <p:cTn id="69" fill="hold">
                            <p:stCondLst>
                              <p:cond delay="2500"/>
                            </p:stCondLst>
                            <p:childTnLst>
                              <p:par>
                                <p:cTn id="70" presetID="2" presetClass="entr" presetSubtype="8"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fill="hold"/>
                                        <p:tgtEl>
                                          <p:spTgt spid="9"/>
                                        </p:tgtEl>
                                        <p:attrNameLst>
                                          <p:attrName>ppt_x</p:attrName>
                                        </p:attrNameLst>
                                      </p:cBhvr>
                                      <p:tavLst>
                                        <p:tav tm="0">
                                          <p:val>
                                            <p:strVal val="0-#ppt_w/2"/>
                                          </p:val>
                                        </p:tav>
                                        <p:tav tm="100000">
                                          <p:val>
                                            <p:strVal val="#ppt_x"/>
                                          </p:val>
                                        </p:tav>
                                      </p:tavLst>
                                    </p:anim>
                                    <p:anim calcmode="lin" valueType="num">
                                      <p:cBhvr additive="base">
                                        <p:cTn id="77" dur="500" fill="hold"/>
                                        <p:tgtEl>
                                          <p:spTgt spid="9"/>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0-#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500" fill="hold"/>
                                        <p:tgtEl>
                                          <p:spTgt spid="33"/>
                                        </p:tgtEl>
                                        <p:attrNameLst>
                                          <p:attrName>ppt_x</p:attrName>
                                        </p:attrNameLst>
                                      </p:cBhvr>
                                      <p:tavLst>
                                        <p:tav tm="0">
                                          <p:val>
                                            <p:strVal val="0-#ppt_w/2"/>
                                          </p:val>
                                        </p:tav>
                                        <p:tav tm="100000">
                                          <p:val>
                                            <p:strVal val="#ppt_x"/>
                                          </p:val>
                                        </p:tav>
                                      </p:tavLst>
                                    </p:anim>
                                    <p:anim calcmode="lin" valueType="num">
                                      <p:cBhvr additive="base">
                                        <p:cTn id="85"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5" grpId="0" animBg="1"/>
      <p:bldP spid="24" grpId="0" animBg="1"/>
      <p:bldP spid="23" grpId="0" animBg="1"/>
      <p:bldP spid="22" grpId="0" animBg="1"/>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9173266"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FA7D073-52E2-494F-9663-6E43C530AF05}"/>
              </a:ext>
            </a:extLst>
          </p:cNvPr>
          <p:cNvGrpSpPr/>
          <p:nvPr/>
        </p:nvGrpSpPr>
        <p:grpSpPr>
          <a:xfrm>
            <a:off x="2209000"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4" y="294288"/>
            <a:ext cx="7834936"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4" y="441291"/>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Sự nóng lạnh của vật</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869847" y="1956699"/>
            <a:ext cx="8018224" cy="1077218"/>
          </a:xfrm>
          <a:prstGeom prst="rect">
            <a:avLst/>
          </a:prstGeom>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là</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baseline="30000"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o</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1238987" y="3300825"/>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441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BA97DB1-CBFC-4B8D-AA79-DC417F9A7D5E}"/>
              </a:ext>
            </a:extLst>
          </p:cNvPr>
          <p:cNvSpPr txBox="1">
            <a:spLocks noChangeArrowheads="1"/>
          </p:cNvSpPr>
          <p:nvPr/>
        </p:nvSpPr>
        <p:spPr bwMode="auto">
          <a:xfrm>
            <a:off x="2758440" y="-343793"/>
            <a:ext cx="9296400" cy="2554545"/>
          </a:xfrm>
          <a:prstGeom prst="rect">
            <a:avLst/>
          </a:prstGeom>
          <a:noFill/>
          <a:ln w="9525">
            <a:noFill/>
            <a:miter lim="800000"/>
            <a:headEnd/>
            <a:tailEnd/>
          </a:ln>
        </p:spPr>
        <p:txBody>
          <a:bodyPr wrap="square">
            <a:spAutoFit/>
          </a:bodyPr>
          <a:lstStyle/>
          <a:p>
            <a:pPr algn="just">
              <a:spcBef>
                <a:spcPct val="50000"/>
              </a:spcBef>
            </a:pPr>
            <a:endParaRPr lang="en-US" sz="3200" b="1" dirty="0">
              <a:solidFill>
                <a:srgbClr val="CC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a:p>
            <a:pPr algn="just"/>
            <a:r>
              <a:rPr lang="en-US" sz="32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dự đoán, trong </a:t>
            </a:r>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3 </a:t>
            </a:r>
            <a:r>
              <a:rPr lang="en-US" sz="3200" b="1" dirty="0" err="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a:t>
            </a:r>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nước</a:t>
            </a:r>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dưới</a:t>
            </a:r>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đây</a:t>
            </a:r>
            <a:r>
              <a:rPr lang="en-US" sz="32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p>
          <a:p>
            <a:pPr algn="just"/>
            <a:r>
              <a:rPr lang="en-US" sz="32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 </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a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hơn</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nào</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và</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hơn</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nào</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p>
          <a:p>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nào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có</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nhiệt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cao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nhất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a:t>
            </a:r>
          </a:p>
          <a:p>
            <a:r>
              <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a:t>
            </a:r>
            <a:r>
              <a:rPr lang="en-US" sz="3200" b="1" err="1">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nào</a:t>
            </a:r>
            <a:r>
              <a:rPr lang="en-US" sz="3200" b="1">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có nhiệt </a:t>
            </a:r>
            <a:r>
              <a:rPr lang="en-US" sz="3200" b="1" dirty="0" err="1">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thấp</a:t>
            </a:r>
            <a:r>
              <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err="1">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nhất</a:t>
            </a:r>
            <a:r>
              <a:rPr lang="en-US" sz="3200" b="1">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a:t>
            </a:r>
            <a:endPar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grpSp>
        <p:nvGrpSpPr>
          <p:cNvPr id="3" name="Group 5">
            <a:extLst>
              <a:ext uri="{FF2B5EF4-FFF2-40B4-BE49-F238E27FC236}">
                <a16:creationId xmlns:a16="http://schemas.microsoft.com/office/drawing/2014/main" id="{F28CA733-935C-47B3-BAB5-FFC33894CE72}"/>
              </a:ext>
            </a:extLst>
          </p:cNvPr>
          <p:cNvGrpSpPr>
            <a:grpSpLocks/>
          </p:cNvGrpSpPr>
          <p:nvPr/>
        </p:nvGrpSpPr>
        <p:grpSpPr bwMode="auto">
          <a:xfrm>
            <a:off x="830580" y="2407920"/>
            <a:ext cx="9547860" cy="4212909"/>
            <a:chOff x="480" y="1488"/>
            <a:chExt cx="4368" cy="1776"/>
          </a:xfrm>
        </p:grpSpPr>
        <p:pic>
          <p:nvPicPr>
            <p:cNvPr id="4" name="Picture 6" descr="kien1">
              <a:extLst>
                <a:ext uri="{FF2B5EF4-FFF2-40B4-BE49-F238E27FC236}">
                  <a16:creationId xmlns:a16="http://schemas.microsoft.com/office/drawing/2014/main" id="{D29C17FC-DD14-4470-95D2-5F67B7FF14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a:stretch>
              <a:fillRect/>
            </a:stretch>
          </p:blipFill>
          <p:spPr bwMode="auto">
            <a:xfrm>
              <a:off x="480" y="1488"/>
              <a:ext cx="4368" cy="1776"/>
            </a:xfrm>
            <a:prstGeom prst="rect">
              <a:avLst/>
            </a:prstGeom>
            <a:ln>
              <a:noFill/>
            </a:ln>
            <a:effectLst>
              <a:outerShdw blurRad="292100" dist="139700" dir="2700000" algn="tl" rotWithShape="0">
                <a:srgbClr val="333333">
                  <a:alpha val="65000"/>
                </a:srgbClr>
              </a:outerShdw>
            </a:effectLst>
          </p:spPr>
        </p:pic>
        <p:sp>
          <p:nvSpPr>
            <p:cNvPr id="5" name="Rectangle 7">
              <a:extLst>
                <a:ext uri="{FF2B5EF4-FFF2-40B4-BE49-F238E27FC236}">
                  <a16:creationId xmlns:a16="http://schemas.microsoft.com/office/drawing/2014/main" id="{AA3C98FA-049B-44C4-BF22-247456E94B07}"/>
                </a:ext>
              </a:extLst>
            </p:cNvPr>
            <p:cNvSpPr>
              <a:spLocks noChangeArrowheads="1"/>
            </p:cNvSpPr>
            <p:nvPr/>
          </p:nvSpPr>
          <p:spPr bwMode="auto">
            <a:xfrm>
              <a:off x="480" y="2784"/>
              <a:ext cx="4368" cy="480"/>
            </a:xfrm>
            <a:prstGeom prst="rect">
              <a:avLst/>
            </a:prstGeom>
            <a:solidFill>
              <a:srgbClr val="DDDDDD"/>
            </a:solidFill>
            <a:ln w="9525">
              <a:solidFill>
                <a:srgbClr val="DDDDDD"/>
              </a:solidFill>
              <a:miter lim="800000"/>
              <a:headEnd/>
              <a:tailEnd/>
            </a:ln>
          </p:spPr>
          <p:txBody>
            <a:bodyPr wrap="none" anchor="ctr"/>
            <a:lstStyle/>
            <a:p>
              <a:endParaRPr lang="vi-VN" b="1">
                <a:effectLst>
                  <a:outerShdw blurRad="38100" dist="38100" dir="2700000" algn="tl">
                    <a:srgbClr val="000000">
                      <a:alpha val="43137"/>
                    </a:srgbClr>
                  </a:outerShdw>
                </a:effectLst>
                <a:ea typeface="UVF Typewriterhand" panose="02000603000000000000" pitchFamily="2" charset="0"/>
              </a:endParaRPr>
            </a:p>
          </p:txBody>
        </p:sp>
      </p:grpSp>
      <p:sp>
        <p:nvSpPr>
          <p:cNvPr id="6" name="Text Box 8">
            <a:extLst>
              <a:ext uri="{FF2B5EF4-FFF2-40B4-BE49-F238E27FC236}">
                <a16:creationId xmlns:a16="http://schemas.microsoft.com/office/drawing/2014/main" id="{44CC1B93-2F84-4913-BDD9-AE1C30B69B19}"/>
              </a:ext>
            </a:extLst>
          </p:cNvPr>
          <p:cNvSpPr txBox="1">
            <a:spLocks noChangeArrowheads="1"/>
          </p:cNvSpPr>
          <p:nvPr/>
        </p:nvSpPr>
        <p:spPr bwMode="auto">
          <a:xfrm>
            <a:off x="982980" y="6011229"/>
            <a:ext cx="2964180" cy="430887"/>
          </a:xfrm>
          <a:prstGeom prst="rect">
            <a:avLst/>
          </a:prstGeom>
          <a:noFill/>
          <a:ln w="9525">
            <a:noFill/>
            <a:miter lim="800000"/>
            <a:headEnd/>
            <a:tailEnd/>
          </a:ln>
        </p:spPr>
        <p:txBody>
          <a:bodyPr wrap="square">
            <a:spAutoFit/>
          </a:bodyPr>
          <a:lstStyle/>
          <a:p>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a</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Cốc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nguội</a:t>
            </a:r>
            <a:endPar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7" name="Text Box 9">
            <a:extLst>
              <a:ext uri="{FF2B5EF4-FFF2-40B4-BE49-F238E27FC236}">
                <a16:creationId xmlns:a16="http://schemas.microsoft.com/office/drawing/2014/main" id="{73BD6497-394A-4677-A44F-61E7AD4537E1}"/>
              </a:ext>
            </a:extLst>
          </p:cNvPr>
          <p:cNvSpPr txBox="1">
            <a:spLocks noChangeArrowheads="1"/>
          </p:cNvSpPr>
          <p:nvPr/>
        </p:nvSpPr>
        <p:spPr bwMode="auto">
          <a:xfrm>
            <a:off x="4099560" y="5740157"/>
            <a:ext cx="2669320" cy="430887"/>
          </a:xfrm>
          <a:prstGeom prst="rect">
            <a:avLst/>
          </a:prstGeom>
          <a:noFill/>
          <a:ln w="9525">
            <a:noFill/>
            <a:miter lim="800000"/>
            <a:headEnd/>
            <a:tailEnd/>
          </a:ln>
        </p:spPr>
        <p:txBody>
          <a:bodyPr wrap="none">
            <a:spAutoFit/>
          </a:bodyPr>
          <a:lstStyle/>
          <a:p>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b) Cốc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nóng</a:t>
            </a:r>
            <a:endPar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8" name="Text Box 10">
            <a:extLst>
              <a:ext uri="{FF2B5EF4-FFF2-40B4-BE49-F238E27FC236}">
                <a16:creationId xmlns:a16="http://schemas.microsoft.com/office/drawing/2014/main" id="{BFEB395D-B48D-4367-995F-EAB36E960DC6}"/>
              </a:ext>
            </a:extLst>
          </p:cNvPr>
          <p:cNvSpPr txBox="1">
            <a:spLocks noChangeArrowheads="1"/>
          </p:cNvSpPr>
          <p:nvPr/>
        </p:nvSpPr>
        <p:spPr bwMode="auto">
          <a:xfrm>
            <a:off x="6979009" y="6133895"/>
            <a:ext cx="3475631" cy="430887"/>
          </a:xfrm>
          <a:prstGeom prst="rect">
            <a:avLst/>
          </a:prstGeom>
          <a:noFill/>
          <a:ln w="9525">
            <a:noFill/>
            <a:miter lim="800000"/>
            <a:headEnd/>
            <a:tailEnd/>
          </a:ln>
        </p:spPr>
        <p:txBody>
          <a:bodyPr wrap="none">
            <a:spAutoFit/>
          </a:bodyPr>
          <a:lstStyle/>
          <a:p>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 Cốc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có</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đá</a:t>
            </a:r>
            <a:endPar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340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2404</TotalTime>
  <Words>1114</Words>
  <Application>Microsoft Office PowerPoint</Application>
  <PresentationFormat>Widescreen</PresentationFormat>
  <Paragraphs>118</Paragraphs>
  <Slides>29</Slides>
  <Notes>0</Notes>
  <HiddenSlides>0</HiddenSlides>
  <MMClips>1</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29</vt:i4>
      </vt:variant>
    </vt:vector>
  </HeadingPairs>
  <TitlesOfParts>
    <vt:vector size="55" baseType="lpstr">
      <vt:lpstr>#9Slide03 AmpleSoft Bold</vt:lpstr>
      <vt:lpstr>#9Slide05 SVNKitten</vt:lpstr>
      <vt:lpstr>Arial</vt:lpstr>
      <vt:lpstr>Adobe Garamond Pro Bold</vt:lpstr>
      <vt:lpstr>UVF Mussica Swash</vt:lpstr>
      <vt:lpstr>Calibri</vt:lpstr>
      <vt:lpstr>#9Slide07 HoneyCream</vt:lpstr>
      <vt:lpstr>SVN-Transformer</vt:lpstr>
      <vt:lpstr>#9Slide07 IcielBC Cubano Normal</vt:lpstr>
      <vt:lpstr>#9Slide07 SVNMelissa</vt:lpstr>
      <vt:lpstr>#9Slide07 SVNZero</vt:lpstr>
      <vt:lpstr>#9Slide05 ButterScotch</vt:lpstr>
      <vt:lpstr>SVN-Newton</vt:lpstr>
      <vt:lpstr>UVF Typewriterhand</vt:lpstr>
      <vt:lpstr>#9Slide07 Cadena</vt:lpstr>
      <vt:lpstr>Alex Brush</vt:lpstr>
      <vt:lpstr>UVF TypoSlabserif</vt:lpstr>
      <vt:lpstr>#9Slide05 RollingPen </vt:lpstr>
      <vt:lpstr>AdamGorry-Lights</vt:lpstr>
      <vt:lpstr>#9Slide05 SVNEgregio Script</vt:lpstr>
      <vt:lpstr>Times New Roman</vt:lpstr>
      <vt:lpstr>#9Slide04 Goku Stencil</vt:lpstr>
      <vt:lpstr>Calibri Light</vt:lpstr>
      <vt:lpstr>KG Broken Vessels Sketch</vt:lpstr>
      <vt:lpstr>#9Slide04 Vindeco</vt:lpstr>
      <vt:lpstr>Office Theme</vt:lpstr>
      <vt:lpstr>PowerPoint Presentation</vt:lpstr>
      <vt:lpstr>Menu COFFEE</vt:lpstr>
      <vt:lpstr>Menu COFFEE</vt:lpstr>
      <vt:lpstr>Menu COFFEE</vt:lpstr>
      <vt:lpstr>PowerPoint Presentation</vt:lpstr>
      <vt:lpstr>Một số vật nóng và vật lạnh thường gặp </vt:lpstr>
      <vt:lpstr>PowerPoint Presentation</vt:lpstr>
      <vt:lpstr>PowerPoint Presentation</vt:lpstr>
      <vt:lpstr>PowerPoint Presentation</vt:lpstr>
      <vt:lpstr>Thí nghiệm</vt:lpstr>
      <vt:lpstr>Kết luận</vt:lpstr>
      <vt:lpstr>PowerPoint Presentation</vt:lpstr>
      <vt:lpstr>PowerPoint Presentation</vt:lpstr>
      <vt:lpstr>PowerPoint Presentation</vt:lpstr>
      <vt:lpstr>Nhiệt kế này chỉ mấy độ?</vt:lpstr>
      <vt:lpstr>PowerPoint Presentation</vt:lpstr>
      <vt:lpstr>Thí nghiệm</vt:lpstr>
      <vt:lpstr>PowerPoint Presentation</vt:lpstr>
      <vt:lpstr>PowerPoint Presentation</vt:lpstr>
      <vt:lpstr>Thực hành Đo nhiệt độ  cơ thể</vt:lpstr>
      <vt:lpstr>Đọc kết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&amp; Good 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dc:creator>
  <cp:keywords>Diệu Hiền MNT</cp:keywords>
  <cp:lastModifiedBy>Nguyễn Thị Diệu Hiền_GV</cp:lastModifiedBy>
  <cp:revision>89</cp:revision>
  <dcterms:created xsi:type="dcterms:W3CDTF">2021-07-18T00:36:04Z</dcterms:created>
  <dcterms:modified xsi:type="dcterms:W3CDTF">2022-02-20T06:40:47Z</dcterms:modified>
</cp:coreProperties>
</file>