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01" r:id="rId4"/>
    <p:sldId id="258" r:id="rId5"/>
    <p:sldId id="268" r:id="rId6"/>
    <p:sldId id="269" r:id="rId7"/>
    <p:sldId id="273" r:id="rId8"/>
    <p:sldId id="302" r:id="rId9"/>
    <p:sldId id="303" r:id="rId10"/>
    <p:sldId id="304" r:id="rId11"/>
    <p:sldId id="276" r:id="rId12"/>
    <p:sldId id="278" r:id="rId13"/>
    <p:sldId id="281" r:id="rId14"/>
    <p:sldId id="280" r:id="rId15"/>
    <p:sldId id="305" r:id="rId16"/>
    <p:sldId id="285" r:id="rId17"/>
    <p:sldId id="286" r:id="rId18"/>
    <p:sldId id="288" r:id="rId19"/>
    <p:sldId id="293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EFFF"/>
    <a:srgbClr val="FF198C"/>
    <a:srgbClr val="56654B"/>
    <a:srgbClr val="FFE272"/>
    <a:srgbClr val="FFFF00"/>
    <a:srgbClr val="8BCD43"/>
    <a:srgbClr val="FF71B8"/>
    <a:srgbClr val="A64095"/>
    <a:srgbClr val="A93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22.wdp"/><Relationship Id="rId4" Type="http://schemas.openxmlformats.org/officeDocument/2006/relationships/image" Target="../media/image21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0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12.png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12.png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12.png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png"/><Relationship Id="rId7" Type="http://schemas.openxmlformats.org/officeDocument/2006/relationships/image" Target="../media/image2.sv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7.png"/><Relationship Id="rId10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22.wdp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0">
            <a:off x="1808480" y="1633855"/>
            <a:ext cx="8528050" cy="3725545"/>
            <a:chOff x="1669775" y="1446143"/>
            <a:chExt cx="8527772" cy="3861352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2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459" y="3885538"/>
            <a:ext cx="5561990" cy="312861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6437" y="-223463"/>
            <a:ext cx="3106315" cy="3500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6766" y="5677514"/>
            <a:ext cx="3493311" cy="585267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444875" y="2640965"/>
            <a:ext cx="59239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8000" b="1">
                <a:solidFill>
                  <a:srgbClr val="FF0000"/>
                </a:solidFill>
              </a:rPr>
              <a:t>KHỞI ĐỘNG</a:t>
            </a:r>
            <a:endParaRPr lang="en-US" sz="8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2" presetClass="entr" presetSubtype="3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551787" y="220648"/>
            <a:ext cx="11219844" cy="3868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524500" y="311728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936876" y="898526"/>
            <a:ext cx="6537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</a:t>
            </a:r>
            <a:endParaRPr lang="en-US" altLang="en-US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3629025" y="1508125"/>
            <a:ext cx="6007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170        :         42,5         =   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  <a:endParaRPr lang="en-US" altLang="en-US" sz="3200" dirty="0"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933825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277225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80138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713038" y="2544763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(km)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4910138" y="2562225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Vận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tốc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(km/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7107238" y="2562225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US" altLang="en-US" sz="3200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452019" y="4083705"/>
            <a:ext cx="6155280" cy="223554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45302" y="4452182"/>
            <a:ext cx="36810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tô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lang="en-US" altLang="en-US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2" descr="Skye | PAW Patrol Deutsch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369" y="4533856"/>
            <a:ext cx="1800599" cy="229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: Rounded Corners 26"/>
          <p:cNvSpPr/>
          <p:nvPr/>
        </p:nvSpPr>
        <p:spPr>
          <a:xfrm>
            <a:off x="2520949" y="4242759"/>
            <a:ext cx="9207501" cy="2331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40449" y="4452182"/>
            <a:ext cx="8723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1083" y="5052128"/>
            <a:ext cx="872363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t = s : v</a:t>
            </a:r>
            <a:endParaRPr lang="en-US" altLang="en-US" sz="4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6" grpId="1"/>
      <p:bldP spid="27" grpId="0" animBg="1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486078" y="258748"/>
            <a:ext cx="11219844" cy="61420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W Patrol&amp;amp;#39;s Chase – PAW Patrol &amp;amp;amp; Friends | Official S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88" y="4023608"/>
            <a:ext cx="1852612" cy="28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kye | PAW Patrol Deutsch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00" y="4562972"/>
            <a:ext cx="1665232" cy="229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0834" y="700688"/>
            <a:ext cx="11530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4403" y="1506111"/>
            <a:ext cx="2309497" cy="840261"/>
          </a:xfrm>
          <a:prstGeom prst="rect">
            <a:avLst/>
          </a:prstGeom>
          <a:solidFill>
            <a:srgbClr val="FFEFFF"/>
          </a:solidFill>
          <a:ln w="38100"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t = s : v</a:t>
            </a:r>
            <a:endParaRPr lang="en-US" altLang="en-US" sz="4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4399" y="2854585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quãng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đường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vận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tốc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thời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gian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8288" y="2854584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km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km/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8287" y="2854584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m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247" b="100000" l="0" r="100000">
                        <a14:foregroundMark x1="64631" y1="22963" x2="73113" y2="26543"/>
                        <a14:foregroundMark x1="20526" y1="90617" x2="41306" y2="99136"/>
                      </a14:backgroundRemoval>
                    </a14:imgEffect>
                  </a14:imgLayer>
                </a14:imgProps>
              </a:ext>
            </a:extLst>
          </a:blip>
          <a:srcRect l="3572" t="20414"/>
          <a:stretch>
            <a:fillRect/>
          </a:stretch>
        </p:blipFill>
        <p:spPr>
          <a:xfrm>
            <a:off x="1602096" y="5105178"/>
            <a:ext cx="8887020" cy="13638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02096" y="5440803"/>
            <a:ext cx="863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Lưu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ý: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vị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sự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đồng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build="p"/>
      <p:bldP spid="11" grpId="1" build="allAtOnce"/>
      <p:bldP spid="12" grpId="0" build="p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/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Arc 21"/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42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/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59905" y="2358793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= ?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: Rounded Corners 28"/>
          <p:cNvSpPr/>
          <p:nvPr/>
        </p:nvSpPr>
        <p:spPr>
          <a:xfrm>
            <a:off x="843080" y="4417294"/>
            <a:ext cx="1697879" cy="42900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5794" y="4392951"/>
            <a:ext cx="174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 km/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325" y="446705"/>
            <a:ext cx="10736435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ca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tốc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36 km/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sông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42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km.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39" y="3518679"/>
            <a:ext cx="1843031" cy="1036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72969 2.59259E-6 " pathEditMode="relative" rAng="0" ptsTypes="AA">
                                      <p:cBhvr>
                                        <p:cTn id="35" dur="3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84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185 L 0.7263 0.00811 " pathEditMode="relative" rAng="0" ptsTypes="AA">
                                      <p:cBhvr>
                                        <p:cTn id="37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48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85 L 0.72435 0.00857 " pathEditMode="relative" rAng="0" ptsTypes="AA">
                                      <p:cBhvr>
                                        <p:cTn id="39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/>
      <p:bldP spid="25" grpId="0" animBg="1"/>
      <p:bldP spid="26" grpId="0"/>
      <p:bldP spid="29" grpId="0" animBg="1"/>
      <p:bldP spid="29" grpId="1" animBg="1"/>
      <p:bldP spid="28" grpId="0"/>
      <p:bldP spid="28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0">
            <a:off x="1808480" y="1633855"/>
            <a:ext cx="8528050" cy="3725545"/>
            <a:chOff x="1669775" y="1446143"/>
            <a:chExt cx="8527772" cy="3861352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2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459" y="3885538"/>
            <a:ext cx="5561990" cy="312861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6437" y="-223463"/>
            <a:ext cx="3106315" cy="3500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6766" y="5677514"/>
            <a:ext cx="3493311" cy="585267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444875" y="2640965"/>
            <a:ext cx="59239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8000" b="1">
                <a:solidFill>
                  <a:srgbClr val="FF0000"/>
                </a:solidFill>
              </a:rPr>
              <a:t>THỰC HÀNH</a:t>
            </a:r>
            <a:endParaRPr lang="en-US" sz="8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2" presetClass="entr" presetSubtype="3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Diagonal Corners Rounded 15"/>
          <p:cNvSpPr/>
          <p:nvPr/>
        </p:nvSpPr>
        <p:spPr>
          <a:xfrm>
            <a:off x="327025" y="201570"/>
            <a:ext cx="11537950" cy="124464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200400" y="1371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" name="Text Box 52"/>
          <p:cNvSpPr txBox="1">
            <a:spLocks noChangeArrowheads="1"/>
          </p:cNvSpPr>
          <p:nvPr/>
        </p:nvSpPr>
        <p:spPr bwMode="auto">
          <a:xfrm>
            <a:off x="922338" y="501323"/>
            <a:ext cx="7785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1 :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:</a:t>
            </a:r>
            <a:endParaRPr lang="en-US" altLang="en-US" sz="36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99"/>
          <p:cNvGraphicFramePr/>
          <p:nvPr/>
        </p:nvGraphicFramePr>
        <p:xfrm>
          <a:off x="684213" y="1745966"/>
          <a:ext cx="10445750" cy="4539477"/>
        </p:xfrm>
        <a:graphic>
          <a:graphicData uri="http://schemas.openxmlformats.org/drawingml/2006/table">
            <a:tbl>
              <a:tblPr/>
              <a:tblGrid>
                <a:gridCol w="2980151"/>
                <a:gridCol w="1943664"/>
                <a:gridCol w="1840645"/>
                <a:gridCol w="1840645"/>
                <a:gridCol w="1840645"/>
              </a:tblGrid>
              <a:tr h="1517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 (km)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4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v (km/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17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 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80"/>
          <p:cNvSpPr>
            <a:spLocks noChangeArrowheads="1"/>
          </p:cNvSpPr>
          <p:nvPr/>
        </p:nvSpPr>
        <p:spPr bwMode="auto">
          <a:xfrm>
            <a:off x="4269428" y="2207363"/>
            <a:ext cx="75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35 </a:t>
            </a:r>
            <a:endParaRPr lang="en-US" altLang="en-US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Rectangle 81"/>
          <p:cNvSpPr>
            <a:spLocks noChangeArrowheads="1"/>
          </p:cNvSpPr>
          <p:nvPr/>
        </p:nvSpPr>
        <p:spPr bwMode="auto">
          <a:xfrm>
            <a:off x="5881925" y="2218106"/>
            <a:ext cx="1239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10,35</a:t>
            </a:r>
            <a:endParaRPr lang="en-US" altLang="en-US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84"/>
          <p:cNvSpPr>
            <a:spLocks noChangeArrowheads="1"/>
          </p:cNvSpPr>
          <p:nvPr/>
        </p:nvSpPr>
        <p:spPr bwMode="auto">
          <a:xfrm>
            <a:off x="4238472" y="3730027"/>
            <a:ext cx="75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14 </a:t>
            </a:r>
            <a:endParaRPr lang="en-US" altLang="en-US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Rectangle 85"/>
          <p:cNvSpPr>
            <a:spLocks noChangeArrowheads="1"/>
          </p:cNvSpPr>
          <p:nvPr/>
        </p:nvSpPr>
        <p:spPr bwMode="auto">
          <a:xfrm>
            <a:off x="6141611" y="368391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4,6</a:t>
            </a:r>
            <a:endParaRPr lang="en-US" altLang="en-US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Rectangle 81"/>
          <p:cNvSpPr>
            <a:spLocks noChangeArrowheads="1"/>
          </p:cNvSpPr>
          <p:nvPr/>
        </p:nvSpPr>
        <p:spPr bwMode="auto">
          <a:xfrm>
            <a:off x="7751513" y="2186549"/>
            <a:ext cx="1239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108,5</a:t>
            </a:r>
            <a:endParaRPr lang="en-US" altLang="en-US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Rectangle 81"/>
          <p:cNvSpPr>
            <a:spLocks noChangeArrowheads="1"/>
          </p:cNvSpPr>
          <p:nvPr/>
        </p:nvSpPr>
        <p:spPr bwMode="auto">
          <a:xfrm>
            <a:off x="8062384" y="3683917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62</a:t>
            </a:r>
            <a:endParaRPr lang="en-US" altLang="en-US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Rectangle 81"/>
          <p:cNvSpPr>
            <a:spLocks noChangeArrowheads="1"/>
          </p:cNvSpPr>
          <p:nvPr/>
        </p:nvSpPr>
        <p:spPr bwMode="auto">
          <a:xfrm>
            <a:off x="9764029" y="2198032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81</a:t>
            </a:r>
            <a:endParaRPr lang="en-US" altLang="en-US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Rectangle 81"/>
          <p:cNvSpPr>
            <a:spLocks noChangeArrowheads="1"/>
          </p:cNvSpPr>
          <p:nvPr/>
        </p:nvSpPr>
        <p:spPr bwMode="auto">
          <a:xfrm>
            <a:off x="9755853" y="3661761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 smtClean="0">
                <a:latin typeface="+mn-lt"/>
                <a:cs typeface="Times New Roman" panose="02020603050405020304" pitchFamily="18" charset="0"/>
              </a:rPr>
              <a:t>36</a:t>
            </a:r>
            <a:endParaRPr lang="en-US" altLang="en-US" sz="36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/>
          <p:cNvSpPr/>
          <p:nvPr/>
        </p:nvSpPr>
        <p:spPr>
          <a:xfrm>
            <a:off x="412750" y="851535"/>
            <a:ext cx="11366500" cy="237617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7782" y="1034779"/>
            <a:ext cx="10558635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defRPr/>
            </a:pP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</a:rPr>
              <a:t>quãng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</a:rPr>
              <a:t>đường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 23,1km,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</a:rPr>
              <a:t>một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</a:rPr>
              <a:t>xe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</a:rPr>
              <a:t>đạp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</a:rPr>
              <a:t>vận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</a:rPr>
              <a:t>tốc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 13,2km/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</a:rPr>
              <a:t>giờ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</a:rPr>
              <a:t>đó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/>
          <p:cNvSpPr/>
          <p:nvPr/>
        </p:nvSpPr>
        <p:spPr>
          <a:xfrm>
            <a:off x="327025" y="201295"/>
            <a:ext cx="11537950" cy="190373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rc 15"/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noProof="0" dirty="0">
                <a:solidFill>
                  <a:srgbClr val="C00000"/>
                </a:solidFill>
                <a:latin typeface="Calibri" panose="020F0502020204030204"/>
              </a:rPr>
              <a:t>2150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/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14086" y="2365924"/>
            <a:ext cx="5227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Thời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gian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đi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(di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chuyển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9389822" y="4329510"/>
            <a:ext cx="2058356" cy="369332"/>
            <a:chOff x="-148399" y="7584714"/>
            <a:chExt cx="2058356" cy="369332"/>
          </a:xfrm>
          <a:solidFill>
            <a:srgbClr val="FF99CC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-104975" y="7597288"/>
              <a:ext cx="2014932" cy="3385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48399" y="7584714"/>
              <a:ext cx="2058356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err="1"/>
                <a:t>Thời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điểm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đến</a:t>
              </a:r>
              <a:r>
                <a:rPr lang="en-US" altLang="en-US" b="1" dirty="0"/>
                <a:t> = ?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50254" y="4277011"/>
            <a:ext cx="2181843" cy="646331"/>
            <a:chOff x="-148400" y="7584714"/>
            <a:chExt cx="2181843" cy="64633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2" name="Rectangle: Rounded Corners 41"/>
            <p:cNvSpPr/>
            <p:nvPr/>
          </p:nvSpPr>
          <p:spPr>
            <a:xfrm>
              <a:off x="-104975" y="7643410"/>
              <a:ext cx="1965635" cy="50608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148400" y="7584714"/>
              <a:ext cx="218184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err="1"/>
                <a:t>Thời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điểm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xuất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phát</a:t>
              </a:r>
              <a:r>
                <a:rPr lang="en-US" altLang="en-US" b="1" dirty="0"/>
                <a:t>:</a:t>
              </a:r>
              <a:endParaRPr lang="en-US" altLang="en-US" b="1" dirty="0"/>
            </a:p>
            <a:p>
              <a:pPr algn="ctr"/>
              <a:r>
                <a:rPr lang="en-US" altLang="en-US" b="1" dirty="0"/>
                <a:t>8 </a:t>
              </a:r>
              <a:r>
                <a:rPr lang="en-US" altLang="en-US" b="1" dirty="0" err="1"/>
                <a:t>giờ</a:t>
              </a:r>
              <a:r>
                <a:rPr lang="en-US" altLang="en-US" b="1" dirty="0"/>
                <a:t> 45 </a:t>
              </a:r>
              <a:r>
                <a:rPr lang="en-US" altLang="en-US" b="1" dirty="0" err="1"/>
                <a:t>phút</a:t>
              </a:r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32" y="2923746"/>
            <a:ext cx="1963082" cy="15546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70205" y="337820"/>
            <a:ext cx="11451590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lang="en-US" altLang="en-US" sz="2800" b="1" dirty="0" err="1"/>
              <a:t>Một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máy</a:t>
            </a:r>
            <a:r>
              <a:rPr lang="en-US" altLang="en-US" sz="2800" b="1" dirty="0"/>
              <a:t> bay </a:t>
            </a:r>
            <a:r>
              <a:rPr lang="en-US" altLang="en-US" sz="2800" b="1" dirty="0" err="1"/>
              <a:t>bay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với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vận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tốc</a:t>
            </a:r>
            <a:r>
              <a:rPr lang="en-US" altLang="en-US" sz="2800" b="1" dirty="0"/>
              <a:t> 860km/</a:t>
            </a:r>
            <a:r>
              <a:rPr lang="en-US" altLang="en-US" sz="2800" b="1" dirty="0" err="1"/>
              <a:t>giờ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được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quãng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đường</a:t>
            </a:r>
            <a:r>
              <a:rPr lang="en-US" altLang="en-US" sz="2800" b="1" dirty="0"/>
              <a:t> 2150km. </a:t>
            </a:r>
            <a:r>
              <a:rPr lang="en-US" altLang="en-US" sz="2800" b="1" dirty="0" err="1"/>
              <a:t>Hỏi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máy</a:t>
            </a:r>
            <a:r>
              <a:rPr lang="en-US" altLang="en-US" sz="2800" b="1" dirty="0"/>
              <a:t> bay </a:t>
            </a:r>
            <a:r>
              <a:rPr lang="en-US" altLang="en-US" sz="2800" b="1" dirty="0" err="1"/>
              <a:t>đến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lúc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mấy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giờ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nếu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khởi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hành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lúc</a:t>
            </a:r>
            <a:r>
              <a:rPr lang="en-US" altLang="en-US" sz="2800" b="1" dirty="0"/>
              <a:t> 8 </a:t>
            </a:r>
            <a:r>
              <a:rPr lang="en-US" altLang="en-US" sz="2800" b="1" dirty="0" err="1"/>
              <a:t>giờ</a:t>
            </a:r>
            <a:r>
              <a:rPr lang="en-US" altLang="en-US" sz="2800" b="1" dirty="0"/>
              <a:t> 45 </a:t>
            </a:r>
            <a:r>
              <a:rPr lang="en-US" altLang="en-US" sz="2800" b="1" dirty="0" err="1"/>
              <a:t>phút</a:t>
            </a:r>
            <a:r>
              <a:rPr lang="en-US" altLang="en-US" sz="2800" b="1" dirty="0"/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7263 -0.00115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3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9437" y="354793"/>
            <a:ext cx="10540998" cy="890247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18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50236" y="831843"/>
            <a:ext cx="1016077" cy="513119"/>
          </a:xfrm>
          <a:prstGeom prst="rect">
            <a:avLst/>
          </a:prstGeom>
        </p:spPr>
      </p:pic>
      <p:pic>
        <p:nvPicPr>
          <p:cNvPr id="19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942994" y="837244"/>
            <a:ext cx="1016077" cy="51311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24259" y="1344962"/>
            <a:ext cx="10809853" cy="5053882"/>
            <a:chOff x="1669775" y="1446143"/>
            <a:chExt cx="8527772" cy="3861352"/>
          </a:xfrm>
        </p:grpSpPr>
        <p:sp>
          <p:nvSpPr>
            <p:cNvPr id="31" name="Rectangle: Rounded Corners 30"/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79852" y="1996072"/>
            <a:ext cx="2168488" cy="12197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86086" y="3870457"/>
            <a:ext cx="2168488" cy="12197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30789" y="2256263"/>
            <a:ext cx="85347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A93C5E"/>
                </a:solidFill>
                <a:effectLst/>
              </a:rPr>
              <a:t>Hình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thành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cách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thời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gian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của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chuyển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động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đều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.</a:t>
            </a:r>
            <a:endParaRPr lang="en-US" sz="3200" dirty="0">
              <a:solidFill>
                <a:srgbClr val="A93C5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0988" y="3993538"/>
            <a:ext cx="8133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dirty="0" err="1">
                <a:solidFill>
                  <a:srgbClr val="A93C5E"/>
                </a:solidFill>
                <a:effectLst/>
              </a:rPr>
              <a:t>Biết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thực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hiện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bài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thời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gian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của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chuyển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động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đều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.</a:t>
            </a:r>
            <a:endParaRPr lang="en-US" sz="3200" dirty="0">
              <a:solidFill>
                <a:srgbClr val="A93C5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1800" y="161380"/>
            <a:ext cx="1942752" cy="21892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50236" y="456296"/>
            <a:ext cx="5455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Đánh giá yêu cầu cần đạt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1752" y="256478"/>
            <a:ext cx="10540998" cy="615547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>
            <a:fillRect/>
          </a:stretch>
        </p:blipFill>
        <p:spPr>
          <a:xfrm rot="19263944">
            <a:off x="10419061" y="5159871"/>
            <a:ext cx="1524278" cy="15379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580688" y="138331"/>
            <a:ext cx="9998925" cy="68675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94663" y="1167348"/>
            <a:ext cx="3170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Dặn</a:t>
            </a:r>
            <a:r>
              <a:rPr kumimoji="0" lang="en-US" sz="4400" b="1" i="0" u="none" strike="noStrike" kern="1200" cap="none" spc="0" normalizeH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dò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E7E6E6">
                    <a:lumMod val="10000"/>
                  </a:srgbClr>
                </a:solidFill>
              </a:ln>
              <a:solidFill>
                <a:srgbClr val="FF71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649830" y="4006930"/>
            <a:ext cx="0" cy="49695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Skye | PAW Patrol Deutsch Wiki | Fand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329166"/>
            <a:ext cx="2768600" cy="352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14395" y="2382838"/>
            <a:ext cx="8189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Ôn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tập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lại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kiến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thức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.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71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trước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tiết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“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tập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” (SGK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Toán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,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trang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143)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71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/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FB655"/>
          </a:solidFill>
          <a:ln w="76200">
            <a:solidFill>
              <a:srgbClr val="FFB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3"/>
          <p:cNvSpPr txBox="1"/>
          <p:nvPr/>
        </p:nvSpPr>
        <p:spPr>
          <a:xfrm>
            <a:off x="2318536" y="897787"/>
            <a:ext cx="9040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</a:rPr>
              <a:t>xe máy đi với vận tốc 30km/giờ</a:t>
            </a:r>
            <a:r>
              <a:rPr lang="en-US" sz="2800" dirty="0">
                <a:latin typeface="Arial" panose="020B0604020202020204" pitchFamily="34" charset="0"/>
              </a:rPr>
              <a:t>.</a:t>
            </a:r>
            <a:r>
              <a:rPr lang="vi-VN" sz="2800" dirty="0">
                <a:latin typeface="Arial" panose="020B0604020202020204" pitchFamily="34" charset="0"/>
              </a:rPr>
              <a:t> Người đó đi trong 2 giờ. Tính quãng đường người đó đi được?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 km</a:t>
            </a:r>
            <a:endParaRPr lang="en-US" sz="4000" b="1" dirty="0">
              <a:solidFill>
                <a:srgbClr val="663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60 km</a:t>
            </a:r>
            <a:endParaRPr lang="en-US" sz="4000" b="1" dirty="0">
              <a:solidFill>
                <a:srgbClr val="663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50 km</a:t>
            </a:r>
            <a:endParaRPr lang="en-US" sz="4000" b="1" dirty="0">
              <a:solidFill>
                <a:srgbClr val="663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70 km</a:t>
            </a:r>
            <a:endParaRPr lang="en-US" sz="4000" b="1" dirty="0">
              <a:solidFill>
                <a:srgbClr val="663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AW Patrol – Wikipedia tiếng Việ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má Decoradora: Paw Patrol PNG descarga gratis | Paw patrol skye birthday,  Paw patrol party games, Skye paw patrol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1687" y="3949628"/>
            <a:ext cx="2670312" cy="30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>
            <a:fillRect/>
          </a:stretch>
        </p:blipFill>
        <p:spPr>
          <a:xfrm rot="19263944">
            <a:off x="375336" y="5526117"/>
            <a:ext cx="795897" cy="8030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>
            <a:fillRect/>
          </a:stretch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>
            <a:fillRect/>
          </a:stretch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40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/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FB655"/>
          </a:solidFill>
          <a:ln w="76200">
            <a:solidFill>
              <a:srgbClr val="FFB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936738" y="874038"/>
            <a:ext cx="981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 err="1">
                <a:cs typeface="Times New Roman" panose="02020603050405020304" pitchFamily="18" charset="0"/>
              </a:rPr>
              <a:t>Một</a:t>
            </a:r>
            <a:r>
              <a:rPr lang="en-US" sz="3600" dirty="0">
                <a:cs typeface="Times New Roman" panose="02020603050405020304" pitchFamily="18" charset="0"/>
              </a:rPr>
              <a:t> ô</a:t>
            </a:r>
            <a:r>
              <a:rPr lang="vi-VN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tô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đi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quãng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dài</a:t>
            </a:r>
            <a:r>
              <a:rPr lang="en-US" sz="3600" dirty="0">
                <a:cs typeface="Times New Roman" panose="02020603050405020304" pitchFamily="18" charset="0"/>
              </a:rPr>
              <a:t> 150km </a:t>
            </a:r>
            <a:r>
              <a:rPr lang="en-US" sz="3600" dirty="0" err="1">
                <a:cs typeface="Times New Roman" panose="02020603050405020304" pitchFamily="18" charset="0"/>
              </a:rPr>
              <a:t>hết</a:t>
            </a:r>
            <a:r>
              <a:rPr lang="en-US" sz="3600" dirty="0"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cs typeface="Times New Roman" panose="02020603050405020304" pitchFamily="18" charset="0"/>
              </a:rPr>
              <a:t>giờ</a:t>
            </a:r>
            <a:r>
              <a:rPr lang="en-US" sz="3600" dirty="0">
                <a:cs typeface="Times New Roman" panose="02020603050405020304" pitchFamily="18" charset="0"/>
              </a:rPr>
              <a:t>.</a:t>
            </a:r>
            <a:endParaRPr lang="en-US" sz="3600" dirty="0"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Vận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tốc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xe</a:t>
            </a:r>
            <a:r>
              <a:rPr lang="en-US" sz="3600" dirty="0"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cs typeface="Times New Roman" panose="02020603050405020304" pitchFamily="18" charset="0"/>
              </a:rPr>
              <a:t>tô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đó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là</a:t>
            </a:r>
            <a:r>
              <a:rPr lang="en-US" sz="3600" dirty="0">
                <a:cs typeface="Times New Roman" panose="02020603050405020304" pitchFamily="18" charset="0"/>
              </a:rPr>
              <a:t>?</a:t>
            </a:r>
            <a:r>
              <a:rPr lang="vi-VN" sz="3600" dirty="0"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60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AW Patrol – Wikipedia tiếng Việ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má Decoradora: Paw Patrol PNG descarga gratis | Paw patrol skye birthday,  Paw patrol party games, Skye paw patrol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1687" y="3949628"/>
            <a:ext cx="2670312" cy="30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>
            <a:fillRect/>
          </a:stretch>
        </p:blipFill>
        <p:spPr>
          <a:xfrm rot="19263944">
            <a:off x="375336" y="5526117"/>
            <a:ext cx="795897" cy="8030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>
            <a:fillRect/>
          </a:stretch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>
            <a:fillRect/>
          </a:stretch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27" y="26220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/>
          <p:cNvSpPr/>
          <p:nvPr/>
        </p:nvSpPr>
        <p:spPr>
          <a:xfrm>
            <a:off x="1317365" y="701333"/>
            <a:ext cx="10361113" cy="1529983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FB655"/>
          </a:solidFill>
          <a:ln w="76200">
            <a:solidFill>
              <a:srgbClr val="FFB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775612" y="959560"/>
            <a:ext cx="9655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vi-VN" sz="2800" dirty="0"/>
              <a:t>Một xe máy đi được quãng đường 200km hết 4 giờ. </a:t>
            </a:r>
            <a:endParaRPr lang="en-US" sz="28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2800" dirty="0"/>
              <a:t>Vận tốc của người đi xe máy là: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40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60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AW Patrol – Wikipedia tiếng Việ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má Decoradora: Paw Patrol PNG descarga gratis | Paw patrol skye birthday,  Paw patrol party games, Skye paw patrol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1687" y="3949628"/>
            <a:ext cx="2670312" cy="30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>
            <a:fillRect/>
          </a:stretch>
        </p:blipFill>
        <p:spPr>
          <a:xfrm rot="19448519">
            <a:off x="163240" y="5541298"/>
            <a:ext cx="975989" cy="98472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>
            <a:fillRect/>
          </a:stretch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>
            <a:fillRect/>
          </a:stretch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8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Rounded 6"/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/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170 km </a:t>
            </a:r>
            <a:endParaRPr lang="en-US" sz="3200" dirty="0"/>
          </a:p>
        </p:txBody>
      </p:sp>
      <p:sp>
        <p:nvSpPr>
          <p:cNvPr id="25" name="Arc 24"/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59905" y="2358793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t = ?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giờ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398" flipH="1">
            <a:off x="882726" y="3586161"/>
            <a:ext cx="1568296" cy="1008219"/>
          </a:xfrm>
          <a:prstGeom prst="rect">
            <a:avLst/>
          </a:prstGeom>
        </p:spPr>
      </p:pic>
      <p:sp>
        <p:nvSpPr>
          <p:cNvPr id="29" name="Rectangle: Rounded Corners 28"/>
          <p:cNvSpPr/>
          <p:nvPr/>
        </p:nvSpPr>
        <p:spPr>
          <a:xfrm>
            <a:off x="843080" y="4417294"/>
            <a:ext cx="1697879" cy="42900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5794" y="4392951"/>
            <a:ext cx="174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42,5 km/</a:t>
            </a:r>
            <a:r>
              <a:rPr lang="en-US" sz="2400" b="1" dirty="0" err="1">
                <a:solidFill>
                  <a:srgbClr val="C00000"/>
                </a:solidFill>
              </a:rPr>
              <a:t>giờ</a:t>
            </a:r>
            <a:endParaRPr lang="en-US" sz="2400" dirty="0"/>
          </a:p>
        </p:txBody>
      </p:sp>
      <p:sp>
        <p:nvSpPr>
          <p:cNvPr id="30" name="Rectangle: Rounded Corners 29"/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a) </a:t>
            </a:r>
            <a:r>
              <a:rPr lang="en-US" sz="3200" b="1" dirty="0" err="1">
                <a:solidFill>
                  <a:srgbClr val="C00000"/>
                </a:solidFill>
              </a:rPr>
              <a:t>Bài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toán</a:t>
            </a:r>
            <a:r>
              <a:rPr lang="en-US" sz="3200" b="1" dirty="0">
                <a:solidFill>
                  <a:srgbClr val="C00000"/>
                </a:solidFill>
              </a:rPr>
              <a:t> 1: </a:t>
            </a:r>
            <a:r>
              <a:rPr lang="en-US" sz="3200" b="1" dirty="0" err="1">
                <a:solidFill>
                  <a:srgbClr val="C00000"/>
                </a:solidFill>
              </a:rPr>
              <a:t>Một</a:t>
            </a:r>
            <a:r>
              <a:rPr lang="en-US" sz="3200" b="1" dirty="0">
                <a:solidFill>
                  <a:srgbClr val="C00000"/>
                </a:solidFill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</a:rPr>
              <a:t>tô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được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quãng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đường</a:t>
            </a:r>
            <a:r>
              <a:rPr lang="en-US" sz="3200" b="1" dirty="0">
                <a:solidFill>
                  <a:srgbClr val="C00000"/>
                </a:solidFill>
              </a:rPr>
              <a:t> 170 km </a:t>
            </a:r>
            <a:r>
              <a:rPr lang="en-US" sz="3200" b="1" dirty="0" err="1">
                <a:solidFill>
                  <a:srgbClr val="C00000"/>
                </a:solidFill>
              </a:rPr>
              <a:t>với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tốc</a:t>
            </a:r>
            <a:r>
              <a:rPr lang="en-US" sz="3200" b="1" dirty="0">
                <a:solidFill>
                  <a:srgbClr val="C00000"/>
                </a:solidFill>
              </a:rPr>
              <a:t> 42,5 km/</a:t>
            </a:r>
            <a:r>
              <a:rPr lang="en-US" sz="3200" b="1" dirty="0" err="1">
                <a:solidFill>
                  <a:srgbClr val="C00000"/>
                </a:solidFill>
              </a:rPr>
              <a:t>giờ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Tính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thời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gian</a:t>
            </a:r>
            <a:r>
              <a:rPr lang="en-US" sz="3200" b="1" dirty="0">
                <a:solidFill>
                  <a:srgbClr val="C00000"/>
                </a:solidFill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</a:rPr>
              <a:t>tô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quãng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đường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đó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186 L 0.73542 0.00347 " pathEditMode="relative" rAng="0" ptsTypes="AA">
                                      <p:cBhvr>
                                        <p:cTn id="53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71" y="25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185 L 0.7263 0.00811 " pathEditMode="relative" rAng="0" ptsTypes="AA">
                                      <p:cBhvr>
                                        <p:cTn id="55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48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85 L 0.72435 0.00857 " pathEditMode="relative" rAng="0" ptsTypes="AA">
                                      <p:cBhvr>
                                        <p:cTn id="57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22" grpId="0" animBg="1"/>
      <p:bldP spid="24" grpId="0"/>
      <p:bldP spid="25" grpId="0" animBg="1"/>
      <p:bldP spid="26" grpId="0"/>
      <p:bldP spid="29" grpId="0" animBg="1"/>
      <p:bldP spid="29" grpId="1" animBg="1"/>
      <p:bldP spid="28" grpId="0"/>
      <p:bldP spid="28" grpId="1"/>
      <p:bldP spid="30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746214" y="1640451"/>
            <a:ext cx="8527772" cy="3725483"/>
            <a:chOff x="2019096" y="1689538"/>
            <a:chExt cx="8527772" cy="3725483"/>
          </a:xfrm>
        </p:grpSpPr>
        <p:grpSp>
          <p:nvGrpSpPr>
            <p:cNvPr id="4" name="Group 3"/>
            <p:cNvGrpSpPr/>
            <p:nvPr/>
          </p:nvGrpSpPr>
          <p:grpSpPr>
            <a:xfrm>
              <a:off x="2019096" y="1689538"/>
              <a:ext cx="8527772" cy="3725483"/>
              <a:chOff x="1669775" y="1446143"/>
              <a:chExt cx="8527772" cy="3861352"/>
            </a:xfrm>
          </p:grpSpPr>
          <p:sp>
            <p:nvSpPr>
              <p:cNvPr id="2" name="Rectangle: Rounded Corners 1"/>
              <p:cNvSpPr/>
              <p:nvPr/>
            </p:nvSpPr>
            <p:spPr>
              <a:xfrm>
                <a:off x="1798982" y="1550504"/>
                <a:ext cx="8398565" cy="3756991"/>
              </a:xfrm>
              <a:prstGeom prst="roundRect">
                <a:avLst/>
              </a:prstGeom>
              <a:solidFill>
                <a:srgbClr val="FFC000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4"/>
              <p:cNvSpPr/>
              <p:nvPr/>
            </p:nvSpPr>
            <p:spPr>
              <a:xfrm>
                <a:off x="1669775" y="1446143"/>
                <a:ext cx="8398565" cy="3756991"/>
              </a:xfrm>
              <a:prstGeom prst="round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20" t="29565" r="20679" b="26812"/>
            <a:stretch>
              <a:fillRect/>
            </a:stretch>
          </p:blipFill>
          <p:spPr>
            <a:xfrm>
              <a:off x="2550825" y="2074482"/>
              <a:ext cx="7637167" cy="3012827"/>
            </a:xfrm>
            <a:prstGeom prst="rect">
              <a:avLst/>
            </a:prstGeom>
          </p:spPr>
        </p:pic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2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459" y="3885538"/>
            <a:ext cx="5561990" cy="312861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6437" y="-223463"/>
            <a:ext cx="3106315" cy="3500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9237" y="533990"/>
            <a:ext cx="2619863" cy="8525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6766" y="5677514"/>
            <a:ext cx="3493311" cy="585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" presetClass="entr" presetSubtype="3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32" presetClass="emph" presetSubtype="0" repeatCount="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32" presetClass="emph" presetSubtype="0" repeatCount="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9437" y="354793"/>
            <a:ext cx="10540998" cy="890247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5673" y="439840"/>
            <a:ext cx="5960654" cy="736634"/>
          </a:xfrm>
          <a:prstGeom prst="rect">
            <a:avLst/>
          </a:prstGeom>
        </p:spPr>
      </p:pic>
      <p:pic>
        <p:nvPicPr>
          <p:cNvPr id="18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250236" y="831843"/>
            <a:ext cx="1016077" cy="513119"/>
          </a:xfrm>
          <a:prstGeom prst="rect">
            <a:avLst/>
          </a:prstGeom>
        </p:spPr>
      </p:pic>
      <p:pic>
        <p:nvPicPr>
          <p:cNvPr id="19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942994" y="837244"/>
            <a:ext cx="1016077" cy="51311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24259" y="1344962"/>
            <a:ext cx="10809853" cy="5053882"/>
            <a:chOff x="1669775" y="1446143"/>
            <a:chExt cx="8527772" cy="3861352"/>
          </a:xfrm>
        </p:grpSpPr>
        <p:sp>
          <p:nvSpPr>
            <p:cNvPr id="31" name="Rectangle: Rounded Corners 30"/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79852" y="1996072"/>
            <a:ext cx="2168488" cy="12197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86086" y="3870457"/>
            <a:ext cx="2168488" cy="12197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30789" y="2256263"/>
            <a:ext cx="85347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A93C5E"/>
                </a:solidFill>
                <a:effectLst/>
              </a:rPr>
              <a:t>Hình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thành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cách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thời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gian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của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chuyển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động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đều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.</a:t>
            </a:r>
            <a:endParaRPr lang="en-US" sz="3200" dirty="0">
              <a:solidFill>
                <a:srgbClr val="A93C5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0988" y="3993538"/>
            <a:ext cx="8133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dirty="0" err="1">
                <a:solidFill>
                  <a:srgbClr val="A93C5E"/>
                </a:solidFill>
                <a:effectLst/>
              </a:rPr>
              <a:t>Biết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thực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hiện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bài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thời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gian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của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chuyển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động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đều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.</a:t>
            </a:r>
            <a:endParaRPr lang="en-US" sz="3200" dirty="0">
              <a:solidFill>
                <a:srgbClr val="A93C5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1800" y="161380"/>
            <a:ext cx="1942752" cy="2189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0">
            <a:off x="1808480" y="1633855"/>
            <a:ext cx="8528050" cy="3725545"/>
            <a:chOff x="1669775" y="1446143"/>
            <a:chExt cx="8527772" cy="3861352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2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459" y="3885538"/>
            <a:ext cx="5561990" cy="312861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6437" y="-223463"/>
            <a:ext cx="3106315" cy="3500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6766" y="5677514"/>
            <a:ext cx="3493311" cy="585267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444875" y="2640965"/>
            <a:ext cx="59239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8000" b="1">
                <a:solidFill>
                  <a:srgbClr val="FF0000"/>
                </a:solidFill>
              </a:rPr>
              <a:t>KHÁM PHÁ</a:t>
            </a:r>
            <a:endParaRPr lang="en-US" sz="8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2" presetClass="entr" presetSubtype="3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/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325" y="374950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170 km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42,5 km/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845965" y="2955433"/>
            <a:ext cx="3065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42,5 km  : 1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  <a:endParaRPr lang="en-US" altLang="en-US" sz="3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1025682" y="3522822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170 km  :</a:t>
            </a:r>
            <a:endParaRPr lang="en-US" altLang="en-US" sz="3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702443" y="3562826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  <a:endParaRPr lang="en-US" altLang="en-US" sz="3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554059" y="236942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Tóm</a:t>
            </a:r>
            <a:r>
              <a:rPr lang="en-US" altLang="en-US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tắt</a:t>
            </a:r>
            <a:endParaRPr lang="en-US" altLang="en-US" sz="3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23885" y="1451533"/>
            <a:ext cx="7185663" cy="4936457"/>
            <a:chOff x="3980655" y="1583613"/>
            <a:chExt cx="7185663" cy="4936457"/>
          </a:xfrm>
        </p:grpSpPr>
        <p:pic>
          <p:nvPicPr>
            <p:cNvPr id="3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4393541" y="1853365"/>
              <a:ext cx="6772777" cy="4666705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418170" y="1726984"/>
              <a:ext cx="305133" cy="305133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980655" y="1583613"/>
              <a:ext cx="235906" cy="274377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324314" y="3719138"/>
            <a:ext cx="683606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hiểu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tô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vận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tốc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1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42,5 km/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giờ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78773" y="2457846"/>
            <a:ext cx="7186336" cy="3930144"/>
            <a:chOff x="1746978" y="4527311"/>
            <a:chExt cx="7186336" cy="39301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47" b="100000" l="0" r="100000">
                          <a14:foregroundMark x1="64631" y1="22963" x2="73113" y2="26543"/>
                          <a14:foregroundMark x1="20526" y1="90617" x2="41306" y2="99136"/>
                        </a14:backgroundRemoval>
                      </a14:imgEffect>
                    </a14:imgLayer>
                  </a14:imgProps>
                </a:ext>
              </a:extLst>
            </a:blip>
            <a:srcRect l="3572" t="20414"/>
            <a:stretch>
              <a:fillRect/>
            </a:stretch>
          </p:blipFill>
          <p:spPr>
            <a:xfrm>
              <a:off x="1746978" y="4527311"/>
              <a:ext cx="6931054" cy="393014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2097252" y="5714128"/>
              <a:ext cx="683606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Thời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gian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xe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ô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tô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quãng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đường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dài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170 km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là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bao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nhiêu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giờ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  <p:bldP spid="3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2213</Words>
  <Application>WPS Presentation</Application>
  <PresentationFormat>Widescreen</PresentationFormat>
  <Paragraphs>163</Paragraphs>
  <Slides>18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Times New Roman</vt:lpstr>
      <vt:lpstr>Calibri</vt:lpstr>
      <vt:lpstr>Microsoft YaHei</vt:lpstr>
      <vt:lpstr>Arial Unicode MS</vt:lpstr>
      <vt:lpstr>Calibri Light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ASUS</cp:lastModifiedBy>
  <cp:revision>50</cp:revision>
  <dcterms:created xsi:type="dcterms:W3CDTF">2022-02-28T09:08:00Z</dcterms:created>
  <dcterms:modified xsi:type="dcterms:W3CDTF">2023-03-20T03:46:41Z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D053C43C90C448BA8FC3B51EFD7FD5DD</vt:lpwstr>
  </property>
  <property fmtid="{D5CDD505-2E9C-101B-9397-08002B2CF9AE}" pid="3" name="KSOProductBuildVer">
    <vt:lpwstr>1033-11.2.0.11513</vt:lpwstr>
  </property>
</Properties>
</file>