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19"/>
  </p:notesMasterIdLst>
  <p:sldIdLst>
    <p:sldId id="256" r:id="rId4"/>
    <p:sldId id="318" r:id="rId5"/>
    <p:sldId id="323" r:id="rId6"/>
    <p:sldId id="322" r:id="rId7"/>
    <p:sldId id="325" r:id="rId8"/>
    <p:sldId id="324" r:id="rId9"/>
    <p:sldId id="319" r:id="rId10"/>
    <p:sldId id="327" r:id="rId11"/>
    <p:sldId id="328" r:id="rId12"/>
    <p:sldId id="329" r:id="rId13"/>
    <p:sldId id="330" r:id="rId14"/>
    <p:sldId id="331" r:id="rId15"/>
    <p:sldId id="326" r:id="rId16"/>
    <p:sldId id="269" r:id="rId17"/>
    <p:sldId id="271" r:id="rId18"/>
  </p:sldIdLst>
  <p:sldSz cx="12190413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E7D6"/>
    <a:srgbClr val="FFC6D5"/>
    <a:srgbClr val="FF4D77"/>
    <a:srgbClr val="FF6200"/>
    <a:srgbClr val="FF9900"/>
    <a:srgbClr val="E5FFD0"/>
    <a:srgbClr val="37BFA5"/>
    <a:srgbClr val="5C2D69"/>
    <a:srgbClr val="AF8F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76" autoAdjust="0"/>
    <p:restoredTop sz="94660"/>
  </p:normalViewPr>
  <p:slideViewPr>
    <p:cSldViewPr>
      <p:cViewPr varScale="1">
        <p:scale>
          <a:sx n="67" d="100"/>
          <a:sy n="67" d="100"/>
        </p:scale>
        <p:origin x="-108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94709-44C7-488F-8C83-C9A5204016F6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F767B4-E3AE-4E01-86EC-EB4887097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776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767B4-E3AE-4E01-86EC-EB48870971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05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3" y="2130430"/>
            <a:ext cx="10361851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4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/>
              <a:t>02/04/2023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04040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/>
              <a:t>02/04/2023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7437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43"/>
            <a:ext cx="274284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3" y="274643"/>
            <a:ext cx="802535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/>
              <a:t>02/04/2023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4383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428"/>
            <a:ext cx="10361851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02/04/2023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666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02/04/2023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079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6903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02/04/2023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56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203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3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02/04/2023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220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02/04/2023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795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02/04/2023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6038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02/04/2023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1991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3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3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02/04/2023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663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/>
              <a:t>02/04/2023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021724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02/04/2023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4923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02/04/2023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5475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41"/>
            <a:ext cx="274284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641"/>
            <a:ext cx="802535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02/04/2023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3199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02/04/2023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6049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02/04/2023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6138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02/04/2023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0921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02/04/2023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1466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02/04/2023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3270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02/04/2023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6829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02/04/2023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753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1" y="4406905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1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/>
              <a:t>02/04/2023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463404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02/04/2023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6258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02/04/2023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5467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02/04/2023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2535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02/04/2023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670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3" y="1600205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5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/>
              <a:t>02/04/2023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339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/>
              <a:t>02/04/2023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8081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/>
              <a:t>02/04/2023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8554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/>
              <a:t>02/04/2023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6985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5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3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/>
              <a:t>02/04/2023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4227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/>
              <a:t>02/04/2023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50148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5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5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8B1C1-7865-417D-96BB-466CB203B328}" type="datetimeFigureOut">
              <a:rPr lang="vi-VN" smtClean="0"/>
              <a:t>02/04/2023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60" y="6356355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5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F52A5-D669-42C3-8F27-E183718F07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05656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3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3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CC485-AA43-4968-AD01-E15B222FE42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02/04/2023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6353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3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71074-6C3D-4EF4-B741-5BAB2F9C7BB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054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8B1C1-7865-417D-96BB-466CB203B32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02/04/2023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F52A5-D669-42C3-8F27-E183718F078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717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6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1.png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0" Type="http://schemas.openxmlformats.org/officeDocument/2006/relationships/image" Target="../media/image60.png"/><Relationship Id="rId4" Type="http://schemas.openxmlformats.org/officeDocument/2006/relationships/image" Target="../media/image19.gif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8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3.png"/><Relationship Id="rId7" Type="http://schemas.openxmlformats.org/officeDocument/2006/relationships/image" Target="../media/image4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7.png"/><Relationship Id="rId11" Type="http://schemas.openxmlformats.org/officeDocument/2006/relationships/image" Target="../media/image17.png"/><Relationship Id="rId5" Type="http://schemas.openxmlformats.org/officeDocument/2006/relationships/image" Target="../media/image46.png"/><Relationship Id="rId10" Type="http://schemas.openxmlformats.org/officeDocument/2006/relationships/image" Target="../media/image16.png"/><Relationship Id="rId4" Type="http://schemas.openxmlformats.org/officeDocument/2006/relationships/image" Target="../media/image45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8;p1"/>
          <p:cNvSpPr txBox="1"/>
          <p:nvPr/>
        </p:nvSpPr>
        <p:spPr>
          <a:xfrm>
            <a:off x="2353301" y="1268760"/>
            <a:ext cx="7560840" cy="3393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CHÀO MỪNG CÁC </a:t>
            </a: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ĐẾN VỚI TIẾT HỌC</a:t>
            </a:r>
            <a:endParaRPr sz="7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93105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94089" y="255315"/>
            <a:ext cx="4457101" cy="678033"/>
            <a:chOff x="1253941" y="511805"/>
            <a:chExt cx="4457101" cy="678033"/>
          </a:xfrm>
        </p:grpSpPr>
        <p:grpSp>
          <p:nvGrpSpPr>
            <p:cNvPr id="3" name="Group 2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5</a:t>
                </a:r>
                <a:endParaRPr lang="vi-VN" sz="2800" b="1" dirty="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059472" y="511805"/>
              <a:ext cx="365157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Đặt</a:t>
              </a:r>
              <a:r>
                <a:rPr lang="en-US" sz="3600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tính</a:t>
              </a:r>
              <a:r>
                <a:rPr lang="en-US" sz="3600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rồi</a:t>
              </a:r>
              <a:r>
                <a:rPr lang="en-US" sz="3600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tính</a:t>
              </a:r>
              <a:r>
                <a:rPr lang="en-US" sz="3600" dirty="0">
                  <a:solidFill>
                    <a:srgbClr val="FF0000"/>
                  </a:solidFill>
                  <a:cs typeface="Arial" panose="020B0604020202020204" pitchFamily="34" charset="0"/>
                </a:rPr>
                <a:t>:</a:t>
              </a:r>
              <a:endParaRPr lang="vi-VN" sz="3600" dirty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5D44056E-9D55-4519-A750-4693FDCD5135}"/>
              </a:ext>
            </a:extLst>
          </p:cNvPr>
          <p:cNvGrpSpPr/>
          <p:nvPr/>
        </p:nvGrpSpPr>
        <p:grpSpPr>
          <a:xfrm>
            <a:off x="1026536" y="1033684"/>
            <a:ext cx="4465260" cy="2554850"/>
            <a:chOff x="2120213" y="2390432"/>
            <a:chExt cx="4465260" cy="2554850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31DA343D-8AE1-4CD0-9259-4E349230BD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75" t="38280" r="-1075" b="36727"/>
            <a:stretch/>
          </p:blipFill>
          <p:spPr>
            <a:xfrm>
              <a:off x="2120213" y="2390432"/>
              <a:ext cx="4465260" cy="255485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C1C6064A-823A-4DE3-A4EC-4A136F7EFAA5}"/>
                </a:ext>
              </a:extLst>
            </p:cNvPr>
            <p:cNvSpPr txBox="1"/>
            <p:nvPr/>
          </p:nvSpPr>
          <p:spPr>
            <a:xfrm>
              <a:off x="3236719" y="2808247"/>
              <a:ext cx="223224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>
                  <a:solidFill>
                    <a:srgbClr val="0000FF"/>
                  </a:solidFill>
                  <a:cs typeface="Arial" panose="020B0604020202020204" pitchFamily="34" charset="0"/>
                </a:rPr>
                <a:t>539 – 28</a:t>
              </a:r>
            </a:p>
            <a:p>
              <a:pPr>
                <a:lnSpc>
                  <a:spcPct val="150000"/>
                </a:lnSpc>
              </a:pPr>
              <a:r>
                <a:rPr lang="en-US" sz="3600" b="1" dirty="0">
                  <a:solidFill>
                    <a:srgbClr val="0000FF"/>
                  </a:solidFill>
                  <a:cs typeface="Arial" panose="020B0604020202020204" pitchFamily="34" charset="0"/>
                </a:rPr>
                <a:t>387 – 16 </a:t>
              </a:r>
              <a:endParaRPr lang="vi-VN" sz="3600" b="1" dirty="0">
                <a:solidFill>
                  <a:srgbClr val="0000FF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2" descr="Tổng hợp hình động đẹp để trang trí Powerpoint, Word">
            <a:extLst>
              <a:ext uri="{FF2B5EF4-FFF2-40B4-BE49-F238E27FC236}">
                <a16:creationId xmlns="" xmlns:a16="http://schemas.microsoft.com/office/drawing/2014/main" id="{E464E3EC-B8CB-401D-9D8E-9C40F7C279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2395" y="4086132"/>
            <a:ext cx="1148705" cy="268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DB5157E6-6823-4115-95A2-79C369EE1FAC}"/>
              </a:ext>
            </a:extLst>
          </p:cNvPr>
          <p:cNvGrpSpPr/>
          <p:nvPr/>
        </p:nvGrpSpPr>
        <p:grpSpPr>
          <a:xfrm>
            <a:off x="6061744" y="720206"/>
            <a:ext cx="5210298" cy="2981132"/>
            <a:chOff x="1882029" y="2109689"/>
            <a:chExt cx="5210298" cy="2981132"/>
          </a:xfrm>
        </p:grpSpPr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E839AF4E-A49B-4010-A834-DD6011A37F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11" t="37548" r="50311" b="37459"/>
            <a:stretch/>
          </p:blipFill>
          <p:spPr>
            <a:xfrm>
              <a:off x="1882029" y="2109689"/>
              <a:ext cx="5210298" cy="2981132"/>
            </a:xfrm>
            <a:prstGeom prst="rect">
              <a:avLst/>
            </a:prstGeom>
            <a:solidFill>
              <a:srgbClr val="FFC6D5"/>
            </a:solidFill>
            <a:ln>
              <a:solidFill>
                <a:srgbClr val="FFE7D6"/>
              </a:solidFill>
            </a:ln>
          </p:spPr>
        </p:pic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6E6ACA6F-244E-4554-9ED2-D91167C62FCA}"/>
                </a:ext>
              </a:extLst>
            </p:cNvPr>
            <p:cNvSpPr txBox="1"/>
            <p:nvPr/>
          </p:nvSpPr>
          <p:spPr>
            <a:xfrm>
              <a:off x="3493777" y="2774420"/>
              <a:ext cx="223224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>
                  <a:solidFill>
                    <a:srgbClr val="0000FF"/>
                  </a:solidFill>
                  <a:cs typeface="Arial" panose="020B0604020202020204" pitchFamily="34" charset="0"/>
                </a:rPr>
                <a:t>602 – 2</a:t>
              </a:r>
            </a:p>
            <a:p>
              <a:pPr>
                <a:lnSpc>
                  <a:spcPct val="150000"/>
                </a:lnSpc>
              </a:pPr>
              <a:r>
                <a:rPr lang="en-US" sz="3600" b="1" dirty="0">
                  <a:solidFill>
                    <a:srgbClr val="0000FF"/>
                  </a:solidFill>
                  <a:cs typeface="Arial" panose="020B0604020202020204" pitchFamily="34" charset="0"/>
                </a:rPr>
                <a:t>435 – 4 </a:t>
              </a:r>
              <a:endParaRPr lang="vi-VN" sz="3600" b="1" dirty="0">
                <a:solidFill>
                  <a:srgbClr val="0000FF"/>
                </a:solidFill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849CE1E1-92A9-4A44-8556-15A86E824007}"/>
                  </a:ext>
                </a:extLst>
              </p:cNvPr>
              <p:cNvSpPr txBox="1"/>
              <p:nvPr/>
            </p:nvSpPr>
            <p:spPr>
              <a:xfrm>
                <a:off x="1168072" y="4150351"/>
                <a:ext cx="1784527" cy="14034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vi-VN" sz="44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eqArr>
                            <m:eqArrPr>
                              <m:ctrlPr>
                                <a:rPr lang="vi-VN" sz="44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vi-VN" sz="44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4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539</m:t>
                              </m:r>
                              <m:r>
                                <a:rPr lang="vi-VN" sz="44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4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sz="4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28</m:t>
                              </m:r>
                            </m:e>
                          </m:eqArr>
                        </m:e>
                      </m:bar>
                    </m:oMath>
                  </m:oMathPara>
                </a14:m>
                <a:endParaRPr lang="vi-VN" sz="4400" dirty="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49CE1E1-92A9-4A44-8556-15A86E8240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072" y="4150351"/>
                <a:ext cx="1784527" cy="140346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="" xmlns:a16="http://schemas.microsoft.com/office/drawing/2014/main" id="{D55CEFF2-E7DA-48D0-8596-44B94C23AC37}"/>
                  </a:ext>
                </a:extLst>
              </p:cNvPr>
              <p:cNvSpPr/>
              <p:nvPr/>
            </p:nvSpPr>
            <p:spPr>
              <a:xfrm>
                <a:off x="1486694" y="5439596"/>
                <a:ext cx="135646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𝟓𝟏𝟏</m:t>
                      </m:r>
                    </m:oMath>
                  </m:oMathPara>
                </a14:m>
                <a:endParaRPr lang="vi-VN" sz="4400" b="1" dirty="0">
                  <a:solidFill>
                    <a:srgbClr val="0000FF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55CEFF2-E7DA-48D0-8596-44B94C23AC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694" y="5439596"/>
                <a:ext cx="1356462" cy="7694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2DE8B77C-BE6A-4D5D-8D75-D0F0452E82E8}"/>
                  </a:ext>
                </a:extLst>
              </p:cNvPr>
              <p:cNvSpPr txBox="1"/>
              <p:nvPr/>
            </p:nvSpPr>
            <p:spPr>
              <a:xfrm>
                <a:off x="3864655" y="4150351"/>
                <a:ext cx="1784527" cy="14034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vi-VN" sz="44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eqArr>
                            <m:eqArrPr>
                              <m:ctrlPr>
                                <a:rPr lang="vi-VN" sz="44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vi-VN" sz="44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4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387</m:t>
                              </m:r>
                              <m:r>
                                <a:rPr lang="vi-VN" sz="44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4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sz="4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e>
                          </m:eqArr>
                        </m:e>
                      </m:bar>
                    </m:oMath>
                  </m:oMathPara>
                </a14:m>
                <a:endParaRPr lang="vi-VN" sz="4400" dirty="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DE8B77C-BE6A-4D5D-8D75-D0F0452E82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4655" y="4150351"/>
                <a:ext cx="1784527" cy="140346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="" xmlns:a16="http://schemas.microsoft.com/office/drawing/2014/main" id="{7BACDAD7-8DA9-4333-A24C-ECCCA635E9EC}"/>
                  </a:ext>
                </a:extLst>
              </p:cNvPr>
              <p:cNvSpPr/>
              <p:nvPr/>
            </p:nvSpPr>
            <p:spPr>
              <a:xfrm>
                <a:off x="4161135" y="5426289"/>
                <a:ext cx="135646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𝟑𝟕𝟏</m:t>
                      </m:r>
                    </m:oMath>
                  </m:oMathPara>
                </a14:m>
                <a:endParaRPr lang="vi-VN" sz="4400" b="1" dirty="0">
                  <a:solidFill>
                    <a:srgbClr val="0000FF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BACDAD7-8DA9-4333-A24C-ECCCA635E9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135" y="5426289"/>
                <a:ext cx="1356462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F86F9959-2826-4BCE-9C3E-D08BB595877D}"/>
                  </a:ext>
                </a:extLst>
              </p:cNvPr>
              <p:cNvSpPr txBox="1"/>
              <p:nvPr/>
            </p:nvSpPr>
            <p:spPr>
              <a:xfrm>
                <a:off x="6561238" y="4151601"/>
                <a:ext cx="1784527" cy="1389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vi-VN" sz="44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eqArr>
                            <m:eqArrPr>
                              <m:ctrlPr>
                                <a:rPr lang="vi-VN" sz="44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vi-VN" sz="44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4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602</m:t>
                              </m:r>
                              <m:r>
                                <a:rPr lang="vi-VN" sz="44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4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US" sz="4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eqArr>
                        </m:e>
                      </m:bar>
                    </m:oMath>
                  </m:oMathPara>
                </a14:m>
                <a:endParaRPr lang="vi-VN" sz="4400" dirty="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86F9959-2826-4BCE-9C3E-D08BB59587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1238" y="4151601"/>
                <a:ext cx="1784527" cy="138967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="" xmlns:a16="http://schemas.microsoft.com/office/drawing/2014/main" id="{1A65FF53-AC25-4DCF-91E6-4F40D07319F7}"/>
                  </a:ext>
                </a:extLst>
              </p:cNvPr>
              <p:cNvSpPr/>
              <p:nvPr/>
            </p:nvSpPr>
            <p:spPr>
              <a:xfrm>
                <a:off x="6975793" y="5450774"/>
                <a:ext cx="135646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𝟔𝟎𝟎</m:t>
                      </m:r>
                    </m:oMath>
                  </m:oMathPara>
                </a14:m>
                <a:endParaRPr lang="vi-VN" sz="4400" b="1" dirty="0">
                  <a:solidFill>
                    <a:srgbClr val="0000FF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A65FF53-AC25-4DCF-91E6-4F40D07319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5793" y="5450774"/>
                <a:ext cx="1356461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="" xmlns:a16="http://schemas.microsoft.com/office/drawing/2014/main" id="{5980F9E8-702B-4EAF-BD68-EE96A17BD480}"/>
                  </a:ext>
                </a:extLst>
              </p:cNvPr>
              <p:cNvSpPr txBox="1"/>
              <p:nvPr/>
            </p:nvSpPr>
            <p:spPr>
              <a:xfrm>
                <a:off x="9257820" y="4150351"/>
                <a:ext cx="1784527" cy="1389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vi-VN" sz="44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eqArr>
                            <m:eqArrPr>
                              <m:ctrlPr>
                                <a:rPr lang="vi-VN" sz="44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vi-VN" sz="44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4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435</m:t>
                              </m:r>
                              <m:r>
                                <a:rPr lang="vi-VN" sz="44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4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US" sz="4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eqArr>
                        </m:e>
                      </m:bar>
                    </m:oMath>
                  </m:oMathPara>
                </a14:m>
                <a:endParaRPr lang="vi-VN" sz="4400" dirty="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980F9E8-702B-4EAF-BD68-EE96A17BD4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7820" y="4150351"/>
                <a:ext cx="1784527" cy="138967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="" xmlns:a16="http://schemas.microsoft.com/office/drawing/2014/main" id="{4F87A9DC-B20A-44EF-86D3-E59F944BD871}"/>
                  </a:ext>
                </a:extLst>
              </p:cNvPr>
              <p:cNvSpPr/>
              <p:nvPr/>
            </p:nvSpPr>
            <p:spPr>
              <a:xfrm>
                <a:off x="9551590" y="5439595"/>
                <a:ext cx="135646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𝟒𝟑𝟏</m:t>
                      </m:r>
                    </m:oMath>
                  </m:oMathPara>
                </a14:m>
                <a:endParaRPr lang="vi-VN" sz="4400" b="1" dirty="0">
                  <a:solidFill>
                    <a:srgbClr val="0000FF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F87A9DC-B20A-44EF-86D3-E59F944BD8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1590" y="5439595"/>
                <a:ext cx="1356462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11262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3" grpId="0"/>
      <p:bldP spid="25" grpId="0"/>
      <p:bldP spid="27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6" t="34906" r="5641" b="7321"/>
          <a:stretch/>
        </p:blipFill>
        <p:spPr bwMode="auto">
          <a:xfrm>
            <a:off x="2062758" y="2724682"/>
            <a:ext cx="7560840" cy="2981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Tổng hợp hình động đẹp để trang trí Powerpoint, Wor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672" y="3989629"/>
            <a:ext cx="1148439" cy="268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165126" y="152611"/>
            <a:ext cx="11714398" cy="2035994"/>
            <a:chOff x="910630" y="557947"/>
            <a:chExt cx="11574060" cy="2035994"/>
          </a:xfrm>
        </p:grpSpPr>
        <p:sp>
          <p:nvSpPr>
            <p:cNvPr id="27" name="TextBox 26"/>
            <p:cNvSpPr txBox="1"/>
            <p:nvPr/>
          </p:nvSpPr>
          <p:spPr>
            <a:xfrm>
              <a:off x="1760961" y="593393"/>
              <a:ext cx="10723729" cy="2000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100" dirty="0">
                  <a:solidFill>
                    <a:srgbClr val="FF0000"/>
                  </a:solidFill>
                  <a:cs typeface="Arial" panose="020B0604020202020204" pitchFamily="34" charset="0"/>
                </a:rPr>
                <a:t>Ở </a:t>
              </a:r>
              <a:r>
                <a:rPr lang="en-US" sz="3100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một</a:t>
              </a:r>
              <a:r>
                <a:rPr lang="en-US" sz="3100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en-US" sz="3100" err="1">
                  <a:solidFill>
                    <a:srgbClr val="FF0000"/>
                  </a:solidFill>
                  <a:cs typeface="Arial" panose="020B0604020202020204" pitchFamily="34" charset="0"/>
                </a:rPr>
                <a:t>đài</a:t>
              </a:r>
              <a:r>
                <a:rPr lang="en-US" sz="310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en-US" sz="3100" smtClean="0">
                  <a:solidFill>
                    <a:srgbClr val="FF0000"/>
                  </a:solidFill>
                  <a:cs typeface="Arial" panose="020B0604020202020204" pitchFamily="34" charset="0"/>
                </a:rPr>
                <a:t>quan </a:t>
              </a:r>
              <a:r>
                <a:rPr lang="en-US" sz="3100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sát</a:t>
              </a:r>
              <a:r>
                <a:rPr lang="en-US" sz="3100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thiên</a:t>
              </a:r>
              <a:r>
                <a:rPr lang="en-US" sz="3100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văn</a:t>
              </a:r>
              <a:r>
                <a:rPr lang="en-US" sz="3100" dirty="0">
                  <a:solidFill>
                    <a:srgbClr val="FF0000"/>
                  </a:solidFill>
                  <a:cs typeface="Arial" panose="020B0604020202020204" pitchFamily="34" charset="0"/>
                </a:rPr>
                <a:t>, </a:t>
              </a:r>
              <a:r>
                <a:rPr lang="en-US" sz="3100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ngày</a:t>
              </a:r>
              <a:r>
                <a:rPr lang="en-US" sz="3100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thứ</a:t>
              </a:r>
              <a:r>
                <a:rPr lang="en-US" sz="3100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nhất</a:t>
              </a:r>
              <a:r>
                <a:rPr lang="en-US" sz="3100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có</a:t>
              </a:r>
              <a:r>
                <a:rPr lang="en-US" sz="3100" dirty="0">
                  <a:solidFill>
                    <a:srgbClr val="FF0000"/>
                  </a:solidFill>
                  <a:cs typeface="Arial" panose="020B0604020202020204" pitchFamily="34" charset="0"/>
                </a:rPr>
                <a:t> 259 </a:t>
              </a:r>
              <a:r>
                <a:rPr lang="en-US" sz="3100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học</a:t>
              </a:r>
              <a:r>
                <a:rPr lang="en-US" sz="3100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sinh</a:t>
              </a:r>
              <a:r>
                <a:rPr lang="en-US" sz="3100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đến</a:t>
              </a:r>
              <a:r>
                <a:rPr lang="en-US" sz="3100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tham</a:t>
              </a:r>
              <a:r>
                <a:rPr lang="en-US" sz="3100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quan</a:t>
              </a:r>
              <a:r>
                <a:rPr lang="en-US" sz="3100" dirty="0">
                  <a:solidFill>
                    <a:srgbClr val="FF0000"/>
                  </a:solidFill>
                  <a:cs typeface="Arial" panose="020B0604020202020204" pitchFamily="34" charset="0"/>
                </a:rPr>
                <a:t>, </a:t>
              </a:r>
              <a:r>
                <a:rPr lang="en-US" sz="3100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ngày</a:t>
              </a:r>
              <a:r>
                <a:rPr lang="en-US" sz="3100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thứ</a:t>
              </a:r>
              <a:r>
                <a:rPr lang="en-US" sz="3100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hai</a:t>
              </a:r>
              <a:r>
                <a:rPr lang="en-US" sz="3100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có</a:t>
              </a:r>
              <a:r>
                <a:rPr lang="en-US" sz="3100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số</a:t>
              </a:r>
              <a:r>
                <a:rPr lang="en-US" sz="3100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học</a:t>
              </a:r>
              <a:r>
                <a:rPr lang="en-US" sz="3100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sinh</a:t>
              </a:r>
              <a:r>
                <a:rPr lang="en-US" sz="3100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tham</a:t>
              </a:r>
              <a:r>
                <a:rPr lang="en-US" sz="3100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quan</a:t>
              </a:r>
              <a:r>
                <a:rPr lang="en-US" sz="3100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ít</a:t>
              </a:r>
              <a:r>
                <a:rPr lang="en-US" sz="3100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hơn</a:t>
              </a:r>
              <a:r>
                <a:rPr lang="en-US" sz="3100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ngày</a:t>
              </a:r>
              <a:r>
                <a:rPr lang="en-US" sz="3100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thứ</a:t>
              </a:r>
              <a:r>
                <a:rPr lang="en-US" sz="3100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nhất</a:t>
              </a:r>
              <a:r>
                <a:rPr lang="en-US" sz="3100" dirty="0">
                  <a:solidFill>
                    <a:srgbClr val="FF0000"/>
                  </a:solidFill>
                  <a:cs typeface="Arial" panose="020B0604020202020204" pitchFamily="34" charset="0"/>
                </a:rPr>
                <a:t> 45 </a:t>
              </a:r>
              <a:r>
                <a:rPr lang="en-US" sz="3100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học</a:t>
              </a:r>
              <a:r>
                <a:rPr lang="en-US" sz="3100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sinh</a:t>
              </a:r>
              <a:r>
                <a:rPr lang="en-US" sz="3100" dirty="0">
                  <a:solidFill>
                    <a:srgbClr val="FF0000"/>
                  </a:solidFill>
                  <a:cs typeface="Arial" panose="020B0604020202020204" pitchFamily="34" charset="0"/>
                </a:rPr>
                <a:t>. </a:t>
              </a:r>
              <a:r>
                <a:rPr lang="en-US" sz="3100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Hỏi</a:t>
              </a:r>
              <a:r>
                <a:rPr lang="en-US" sz="3100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ngày</a:t>
              </a:r>
              <a:r>
                <a:rPr lang="en-US" sz="3100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thứ</a:t>
              </a:r>
              <a:r>
                <a:rPr lang="en-US" sz="3100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hai</a:t>
              </a:r>
              <a:r>
                <a:rPr lang="en-US" sz="3100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có</a:t>
              </a:r>
              <a:r>
                <a:rPr lang="en-US" sz="3100" dirty="0">
                  <a:solidFill>
                    <a:srgbClr val="FF0000"/>
                  </a:solidFill>
                  <a:cs typeface="Arial" panose="020B0604020202020204" pitchFamily="34" charset="0"/>
                </a:rPr>
                <a:t> bao </a:t>
              </a:r>
              <a:r>
                <a:rPr lang="en-US" sz="3100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nhiêu</a:t>
              </a:r>
              <a:r>
                <a:rPr lang="en-US" sz="3100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học</a:t>
              </a:r>
              <a:r>
                <a:rPr lang="en-US" sz="3100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sinh</a:t>
              </a:r>
              <a:r>
                <a:rPr lang="en-US" sz="3100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đến</a:t>
              </a:r>
              <a:r>
                <a:rPr lang="en-US" sz="3100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tham</a:t>
              </a:r>
              <a:r>
                <a:rPr lang="en-US" sz="3100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quan</a:t>
              </a:r>
              <a:r>
                <a:rPr lang="en-US" sz="3100" dirty="0">
                  <a:solidFill>
                    <a:srgbClr val="FF0000"/>
                  </a:solidFill>
                  <a:cs typeface="Arial" panose="020B0604020202020204" pitchFamily="34" charset="0"/>
                </a:rPr>
                <a:t>?</a:t>
              </a:r>
              <a:endParaRPr lang="vi-VN" sz="3100" dirty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910630" y="557947"/>
              <a:ext cx="856895" cy="854829"/>
              <a:chOff x="1522698" y="971728"/>
              <a:chExt cx="720080" cy="767839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1643720" y="1085813"/>
                <a:ext cx="504056" cy="504056"/>
              </a:xfrm>
              <a:prstGeom prst="rect">
                <a:avLst/>
              </a:prstGeom>
              <a:solidFill>
                <a:srgbClr val="FF0000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599" b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6</a:t>
                </a:r>
                <a:endParaRPr lang="vi-VN" sz="3599" b="1" dirty="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1522698" y="971728"/>
                <a:ext cx="720080" cy="767839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endParaRPr lang="vi-VN" sz="200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7" name="Rounded Rectangular Callout 36"/>
          <p:cNvSpPr/>
          <p:nvPr/>
        </p:nvSpPr>
        <p:spPr>
          <a:xfrm>
            <a:off x="165126" y="2915981"/>
            <a:ext cx="7730280" cy="2359851"/>
          </a:xfrm>
          <a:prstGeom prst="wedgeRoundRectCallout">
            <a:avLst>
              <a:gd name="adj1" fmla="val -40963"/>
              <a:gd name="adj2" fmla="val 47206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2599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73107" y="3080534"/>
            <a:ext cx="7672674" cy="1892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99" dirty="0" err="1">
                <a:solidFill>
                  <a:srgbClr val="0000FF"/>
                </a:solidFill>
                <a:cs typeface="Arial" panose="020B0604020202020204" pitchFamily="34" charset="0"/>
              </a:rPr>
              <a:t>Ngày</a:t>
            </a:r>
            <a:r>
              <a:rPr lang="en-US" sz="2599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sz="2599" dirty="0" err="1">
                <a:solidFill>
                  <a:srgbClr val="0000FF"/>
                </a:solidFill>
                <a:cs typeface="Arial" panose="020B0604020202020204" pitchFamily="34" charset="0"/>
              </a:rPr>
              <a:t>thứ</a:t>
            </a:r>
            <a:r>
              <a:rPr lang="en-US" sz="2599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sz="2599" dirty="0" err="1">
                <a:solidFill>
                  <a:srgbClr val="0000FF"/>
                </a:solidFill>
                <a:cs typeface="Arial" panose="020B0604020202020204" pitchFamily="34" charset="0"/>
              </a:rPr>
              <a:t>nhất</a:t>
            </a:r>
            <a:r>
              <a:rPr lang="en-US" sz="2599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sz="2599" dirty="0" err="1">
                <a:solidFill>
                  <a:srgbClr val="0000FF"/>
                </a:solidFill>
                <a:cs typeface="Arial" panose="020B0604020202020204" pitchFamily="34" charset="0"/>
              </a:rPr>
              <a:t>có</a:t>
            </a:r>
            <a:r>
              <a:rPr lang="en-US" sz="2599" dirty="0">
                <a:solidFill>
                  <a:srgbClr val="0000FF"/>
                </a:solidFill>
                <a:cs typeface="Arial" panose="020B0604020202020204" pitchFamily="34" charset="0"/>
              </a:rPr>
              <a:t>: 259 </a:t>
            </a:r>
            <a:r>
              <a:rPr lang="en-US" sz="2599" dirty="0" err="1">
                <a:solidFill>
                  <a:srgbClr val="0000FF"/>
                </a:solidFill>
                <a:cs typeface="Arial" panose="020B0604020202020204" pitchFamily="34" charset="0"/>
              </a:rPr>
              <a:t>học</a:t>
            </a:r>
            <a:r>
              <a:rPr lang="en-US" sz="2599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sz="2599" dirty="0" err="1">
                <a:solidFill>
                  <a:srgbClr val="0000FF"/>
                </a:solidFill>
                <a:cs typeface="Arial" panose="020B0604020202020204" pitchFamily="34" charset="0"/>
              </a:rPr>
              <a:t>sinh</a:t>
            </a:r>
            <a:r>
              <a:rPr lang="en-US" sz="2599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sz="2599" dirty="0" err="1">
                <a:solidFill>
                  <a:srgbClr val="0000FF"/>
                </a:solidFill>
                <a:cs typeface="Arial" panose="020B0604020202020204" pitchFamily="34" charset="0"/>
              </a:rPr>
              <a:t>đến</a:t>
            </a:r>
            <a:r>
              <a:rPr lang="en-US" sz="2599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sz="2599" dirty="0" err="1">
                <a:solidFill>
                  <a:srgbClr val="0000FF"/>
                </a:solidFill>
                <a:cs typeface="Arial" panose="020B0604020202020204" pitchFamily="34" charset="0"/>
              </a:rPr>
              <a:t>tham</a:t>
            </a:r>
            <a:r>
              <a:rPr lang="en-US" sz="2599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sz="2599" dirty="0" err="1">
                <a:solidFill>
                  <a:srgbClr val="0000FF"/>
                </a:solidFill>
                <a:cs typeface="Arial" panose="020B0604020202020204" pitchFamily="34" charset="0"/>
              </a:rPr>
              <a:t>quan</a:t>
            </a:r>
            <a:endParaRPr lang="en-US" sz="2599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599" dirty="0" err="1">
                <a:solidFill>
                  <a:srgbClr val="0000FF"/>
                </a:solidFill>
                <a:cs typeface="Arial" panose="020B0604020202020204" pitchFamily="34" charset="0"/>
              </a:rPr>
              <a:t>Ngàu</a:t>
            </a:r>
            <a:r>
              <a:rPr lang="en-US" sz="2599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sz="2599" dirty="0" err="1">
                <a:solidFill>
                  <a:srgbClr val="0000FF"/>
                </a:solidFill>
                <a:cs typeface="Arial" panose="020B0604020202020204" pitchFamily="34" charset="0"/>
              </a:rPr>
              <a:t>thứ</a:t>
            </a:r>
            <a:r>
              <a:rPr lang="en-US" sz="2599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sz="2599" dirty="0" err="1">
                <a:solidFill>
                  <a:srgbClr val="0000FF"/>
                </a:solidFill>
                <a:cs typeface="Arial" panose="020B0604020202020204" pitchFamily="34" charset="0"/>
              </a:rPr>
              <a:t>hai</a:t>
            </a:r>
            <a:r>
              <a:rPr lang="en-US" sz="2599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sz="2599" dirty="0" err="1">
                <a:solidFill>
                  <a:srgbClr val="0000FF"/>
                </a:solidFill>
                <a:cs typeface="Arial" panose="020B0604020202020204" pitchFamily="34" charset="0"/>
              </a:rPr>
              <a:t>có</a:t>
            </a:r>
            <a:r>
              <a:rPr lang="en-US" sz="2599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sz="2599" dirty="0" err="1">
                <a:solidFill>
                  <a:srgbClr val="0000FF"/>
                </a:solidFill>
                <a:cs typeface="Arial" panose="020B0604020202020204" pitchFamily="34" charset="0"/>
              </a:rPr>
              <a:t>ít</a:t>
            </a:r>
            <a:r>
              <a:rPr lang="en-US" sz="2599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sz="2599" dirty="0" err="1">
                <a:solidFill>
                  <a:srgbClr val="0000FF"/>
                </a:solidFill>
                <a:cs typeface="Arial" panose="020B0604020202020204" pitchFamily="34" charset="0"/>
              </a:rPr>
              <a:t>hơn</a:t>
            </a:r>
            <a:r>
              <a:rPr lang="en-US" sz="2599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sz="2599" dirty="0" err="1">
                <a:solidFill>
                  <a:srgbClr val="0000FF"/>
                </a:solidFill>
                <a:cs typeface="Arial" panose="020B0604020202020204" pitchFamily="34" charset="0"/>
              </a:rPr>
              <a:t>ngày</a:t>
            </a:r>
            <a:r>
              <a:rPr lang="en-US" sz="2599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sz="2599" err="1">
                <a:solidFill>
                  <a:srgbClr val="0000FF"/>
                </a:solidFill>
                <a:cs typeface="Arial" panose="020B0604020202020204" pitchFamily="34" charset="0"/>
              </a:rPr>
              <a:t>thứ</a:t>
            </a:r>
            <a:r>
              <a:rPr lang="en-US" sz="2599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sz="2599" smtClean="0">
                <a:solidFill>
                  <a:srgbClr val="0000FF"/>
                </a:solidFill>
                <a:cs typeface="Arial" panose="020B0604020202020204" pitchFamily="34" charset="0"/>
              </a:rPr>
              <a:t>nhất: </a:t>
            </a:r>
            <a:r>
              <a:rPr lang="en-US" sz="2599" dirty="0">
                <a:solidFill>
                  <a:srgbClr val="0000FF"/>
                </a:solidFill>
                <a:cs typeface="Arial" panose="020B0604020202020204" pitchFamily="34" charset="0"/>
              </a:rPr>
              <a:t>45 </a:t>
            </a:r>
            <a:r>
              <a:rPr lang="en-US" sz="2599" dirty="0" err="1">
                <a:solidFill>
                  <a:srgbClr val="0000FF"/>
                </a:solidFill>
                <a:cs typeface="Arial" panose="020B0604020202020204" pitchFamily="34" charset="0"/>
              </a:rPr>
              <a:t>học</a:t>
            </a:r>
            <a:r>
              <a:rPr lang="en-US" sz="2599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sz="2599" dirty="0" err="1">
                <a:solidFill>
                  <a:srgbClr val="0000FF"/>
                </a:solidFill>
                <a:cs typeface="Arial" panose="020B0604020202020204" pitchFamily="34" charset="0"/>
              </a:rPr>
              <a:t>sinh</a:t>
            </a:r>
            <a:endParaRPr lang="en-US" sz="2599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599" dirty="0" err="1">
                <a:solidFill>
                  <a:srgbClr val="0000FF"/>
                </a:solidFill>
                <a:cs typeface="Arial" panose="020B0604020202020204" pitchFamily="34" charset="0"/>
              </a:rPr>
              <a:t>Ngày</a:t>
            </a:r>
            <a:r>
              <a:rPr lang="en-US" sz="2599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sz="2599" dirty="0" err="1">
                <a:solidFill>
                  <a:srgbClr val="0000FF"/>
                </a:solidFill>
                <a:cs typeface="Arial" panose="020B0604020202020204" pitchFamily="34" charset="0"/>
              </a:rPr>
              <a:t>thứ</a:t>
            </a:r>
            <a:r>
              <a:rPr lang="en-US" sz="2599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sz="2599" dirty="0" err="1">
                <a:solidFill>
                  <a:srgbClr val="0000FF"/>
                </a:solidFill>
                <a:cs typeface="Arial" panose="020B0604020202020204" pitchFamily="34" charset="0"/>
              </a:rPr>
              <a:t>nhất</a:t>
            </a:r>
            <a:r>
              <a:rPr lang="en-US" sz="2599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sz="2599" dirty="0" err="1">
                <a:solidFill>
                  <a:srgbClr val="0000FF"/>
                </a:solidFill>
                <a:cs typeface="Arial" panose="020B0604020202020204" pitchFamily="34" charset="0"/>
              </a:rPr>
              <a:t>có</a:t>
            </a:r>
            <a:r>
              <a:rPr lang="en-US" sz="2599" dirty="0">
                <a:solidFill>
                  <a:srgbClr val="0000FF"/>
                </a:solidFill>
                <a:cs typeface="Arial" panose="020B0604020202020204" pitchFamily="34" charset="0"/>
              </a:rPr>
              <a:t>:           </a:t>
            </a:r>
            <a:r>
              <a:rPr lang="en-US" sz="2599" dirty="0" err="1">
                <a:solidFill>
                  <a:srgbClr val="0000FF"/>
                </a:solidFill>
                <a:cs typeface="Arial" panose="020B0604020202020204" pitchFamily="34" charset="0"/>
              </a:rPr>
              <a:t>học</a:t>
            </a:r>
            <a:r>
              <a:rPr lang="en-US" sz="2599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sz="2599" dirty="0" err="1">
                <a:solidFill>
                  <a:srgbClr val="0000FF"/>
                </a:solidFill>
                <a:cs typeface="Arial" panose="020B0604020202020204" pitchFamily="34" charset="0"/>
              </a:rPr>
              <a:t>sinh</a:t>
            </a:r>
            <a:r>
              <a:rPr lang="en-US" sz="2599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sz="2599" dirty="0" err="1">
                <a:solidFill>
                  <a:srgbClr val="0000FF"/>
                </a:solidFill>
                <a:cs typeface="Arial" panose="020B0604020202020204" pitchFamily="34" charset="0"/>
              </a:rPr>
              <a:t>đến</a:t>
            </a:r>
            <a:r>
              <a:rPr lang="en-US" sz="2599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sz="2599" dirty="0" err="1">
                <a:solidFill>
                  <a:srgbClr val="0000FF"/>
                </a:solidFill>
                <a:cs typeface="Arial" panose="020B0604020202020204" pitchFamily="34" charset="0"/>
              </a:rPr>
              <a:t>tham</a:t>
            </a:r>
            <a:r>
              <a:rPr lang="en-US" sz="2599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sz="2599" dirty="0" err="1">
                <a:solidFill>
                  <a:srgbClr val="0000FF"/>
                </a:solidFill>
                <a:cs typeface="Arial" panose="020B0604020202020204" pitchFamily="34" charset="0"/>
              </a:rPr>
              <a:t>quan</a:t>
            </a:r>
            <a:endParaRPr lang="en-US" sz="2599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196414" y="4349216"/>
            <a:ext cx="609460" cy="49530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99" dirty="0">
                <a:solidFill>
                  <a:prstClr val="black"/>
                </a:solidFill>
                <a:cs typeface="Arial" panose="020B0604020202020204" pitchFamily="34" charset="0"/>
              </a:rPr>
              <a:t>?</a:t>
            </a:r>
            <a:endParaRPr lang="vi-VN" sz="2799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3087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33715E-7 -3.33333E-6 L 0.37518 0.0196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2" y="97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build="p"/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519ABBE-98A8-45AE-BCDB-F1F646745D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678" y="609494"/>
            <a:ext cx="10078787" cy="35981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A486B59-8BF9-4C8B-8D4A-E16FEEDBB9E3}"/>
              </a:ext>
            </a:extLst>
          </p:cNvPr>
          <p:cNvSpPr txBox="1"/>
          <p:nvPr/>
        </p:nvSpPr>
        <p:spPr>
          <a:xfrm>
            <a:off x="4582289" y="1113550"/>
            <a:ext cx="2179197" cy="584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99" b="1" u="sng" dirty="0" err="1">
                <a:solidFill>
                  <a:srgbClr val="0000FF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Bài</a:t>
            </a:r>
            <a:r>
              <a:rPr lang="en-US" sz="3199" b="1" u="sng" dirty="0">
                <a:solidFill>
                  <a:srgbClr val="0000FF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199" b="1" u="sng" dirty="0" err="1">
                <a:solidFill>
                  <a:srgbClr val="0000FF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giải</a:t>
            </a:r>
            <a:endParaRPr lang="vi-VN" sz="3199" b="1" u="sng" dirty="0">
              <a:solidFill>
                <a:srgbClr val="0000FF"/>
              </a:solidFill>
              <a:latin typeface="HP001 5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F7CE09D-0E3F-4CD4-A972-337CD10F8237}"/>
              </a:ext>
            </a:extLst>
          </p:cNvPr>
          <p:cNvSpPr txBox="1"/>
          <p:nvPr/>
        </p:nvSpPr>
        <p:spPr>
          <a:xfrm>
            <a:off x="1676629" y="2019631"/>
            <a:ext cx="9315121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99" b="1" smtClean="0">
                <a:solidFill>
                  <a:srgbClr val="0000FF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Ngày thứ hai có số học sinh đến tham quan </a:t>
            </a:r>
            <a:r>
              <a:rPr lang="en-US" sz="3199" b="1" dirty="0" err="1">
                <a:solidFill>
                  <a:srgbClr val="0000FF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là</a:t>
            </a:r>
            <a:r>
              <a:rPr lang="en-US" sz="3199" b="1" dirty="0">
                <a:solidFill>
                  <a:srgbClr val="0000FF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:</a:t>
            </a:r>
            <a:endParaRPr lang="vi-VN" sz="3199" b="1" dirty="0">
              <a:solidFill>
                <a:srgbClr val="0000FF"/>
              </a:solidFill>
              <a:latin typeface="HP001 5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8CA9BC8-514D-4C06-AF82-D92DA68A2A2C}"/>
              </a:ext>
            </a:extLst>
          </p:cNvPr>
          <p:cNvSpPr txBox="1"/>
          <p:nvPr/>
        </p:nvSpPr>
        <p:spPr>
          <a:xfrm>
            <a:off x="3070870" y="2905167"/>
            <a:ext cx="255775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99" b="1" dirty="0">
                <a:solidFill>
                  <a:srgbClr val="0000FF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259 - 45</a:t>
            </a:r>
            <a:endParaRPr lang="vi-VN" sz="3199" b="1" dirty="0">
              <a:solidFill>
                <a:srgbClr val="0000FF"/>
              </a:solidFill>
              <a:latin typeface="HP001 5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8157125-BC00-4AC5-BCE9-3687B64908BD}"/>
              </a:ext>
            </a:extLst>
          </p:cNvPr>
          <p:cNvSpPr txBox="1"/>
          <p:nvPr/>
        </p:nvSpPr>
        <p:spPr>
          <a:xfrm>
            <a:off x="3462507" y="3764822"/>
            <a:ext cx="5759307" cy="584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99" b="1" dirty="0" err="1">
                <a:solidFill>
                  <a:srgbClr val="0000FF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Đáp</a:t>
            </a:r>
            <a:r>
              <a:rPr lang="en-US" sz="3199" b="1" dirty="0">
                <a:solidFill>
                  <a:srgbClr val="0000FF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199" b="1" dirty="0" err="1">
                <a:solidFill>
                  <a:srgbClr val="0000FF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số</a:t>
            </a:r>
            <a:r>
              <a:rPr lang="en-US" sz="3199" b="1" dirty="0">
                <a:solidFill>
                  <a:srgbClr val="0000FF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: 214 </a:t>
            </a:r>
            <a:r>
              <a:rPr lang="en-US" sz="3199" b="1" dirty="0" err="1">
                <a:solidFill>
                  <a:srgbClr val="0000FF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học</a:t>
            </a:r>
            <a:r>
              <a:rPr lang="en-US" sz="3199" b="1" dirty="0">
                <a:solidFill>
                  <a:srgbClr val="0000FF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199" b="1" dirty="0" err="1">
                <a:solidFill>
                  <a:srgbClr val="0000FF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sinh</a:t>
            </a:r>
            <a:r>
              <a:rPr lang="en-US" sz="3199" b="1" dirty="0">
                <a:solidFill>
                  <a:srgbClr val="0000FF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.</a:t>
            </a:r>
            <a:endParaRPr lang="vi-VN" sz="3199" b="1" dirty="0">
              <a:solidFill>
                <a:srgbClr val="0000FF"/>
              </a:solidFill>
              <a:latin typeface="HP001 5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E6195A6-C147-4E5F-977C-DA01F6810D1C}"/>
              </a:ext>
            </a:extLst>
          </p:cNvPr>
          <p:cNvSpPr/>
          <p:nvPr/>
        </p:nvSpPr>
        <p:spPr>
          <a:xfrm>
            <a:off x="4727054" y="2905167"/>
            <a:ext cx="4219562" cy="584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199" b="1" dirty="0">
                <a:solidFill>
                  <a:srgbClr val="0000FF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= 214 (</a:t>
            </a:r>
            <a:r>
              <a:rPr lang="en-US" sz="3199" b="1" dirty="0" err="1">
                <a:solidFill>
                  <a:srgbClr val="0000FF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học</a:t>
            </a:r>
            <a:r>
              <a:rPr lang="en-US" sz="3199" b="1" dirty="0">
                <a:solidFill>
                  <a:srgbClr val="0000FF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199" b="1" dirty="0" err="1">
                <a:solidFill>
                  <a:srgbClr val="0000FF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sinh</a:t>
            </a:r>
            <a:r>
              <a:rPr lang="en-US" sz="3199" b="1" dirty="0">
                <a:solidFill>
                  <a:srgbClr val="0000FF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)</a:t>
            </a:r>
            <a:endParaRPr lang="vi-VN" sz="3199" b="1" dirty="0">
              <a:solidFill>
                <a:srgbClr val="0000FF"/>
              </a:solidFill>
              <a:latin typeface="HP001 5 hàng" panose="020B06030503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0037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2838" y="2139177"/>
            <a:ext cx="27723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259</a:t>
            </a:r>
            <a:endParaRPr lang="en-US" sz="8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23198" y="2104520"/>
            <a:ext cx="27723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214</a:t>
            </a:r>
            <a:endParaRPr lang="en-US" sz="8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7" name="TextBox1" r:id="rId2" imgW="2352600" imgH="495360"/>
        </mc:Choice>
        <mc:Fallback>
          <p:control name="TextBox1" r:id="rId2" imgW="2352600" imgH="49536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83113" y="2420938"/>
                  <a:ext cx="1079500" cy="812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09830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4648" y="620688"/>
            <a:ext cx="68018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Times New Roman" pitchFamily="18" charset="0"/>
              </a:rPr>
              <a:t>Củng</a:t>
            </a:r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Times New Roman" pitchFamily="18" charset="0"/>
              </a:rPr>
              <a:t>cố</a:t>
            </a:r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Times New Roman" pitchFamily="18" charset="0"/>
              </a:rPr>
              <a:t> - </a:t>
            </a:r>
            <a:r>
              <a:rPr lang="en-US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Times New Roman" pitchFamily="18" charset="0"/>
              </a:rPr>
              <a:t>Dặn</a:t>
            </a:r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Times New Roman" pitchFamily="18" charset="0"/>
              </a:rPr>
              <a:t> dò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4568" y="2420888"/>
            <a:ext cx="6801862" cy="266429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21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90749" y="2690918"/>
            <a:ext cx="8856984" cy="147616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11080883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Times New Roman" pitchFamily="18" charset="0"/>
              </a:rPr>
              <a:t>Tạm</a:t>
            </a:r>
            <a:r>
              <a:rPr lang="en-US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Times New Roman" pitchFamily="18" charset="0"/>
              </a:rPr>
              <a:t>biệt</a:t>
            </a:r>
            <a:r>
              <a:rPr lang="en-US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Times New Roman" pitchFamily="18" charset="0"/>
              </a:rPr>
              <a:t>và</a:t>
            </a:r>
            <a:r>
              <a:rPr lang="en-US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Times New Roman" pitchFamily="18" charset="0"/>
              </a:rPr>
              <a:t>hẹn</a:t>
            </a:r>
            <a:r>
              <a:rPr lang="en-US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Times New Roman" pitchFamily="18" charset="0"/>
              </a:rPr>
              <a:t>gặp</a:t>
            </a:r>
            <a:r>
              <a:rPr lang="en-US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Times New Roman" pitchFamily="18" charset="0"/>
              </a:rPr>
              <a:t>lại</a:t>
            </a:r>
            <a:endParaRPr lang="en-US" sz="7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3" name="Picture 2" descr="Ghim của Edwin Quintana trên E~~~⛦⛯♌ | Đang yêu, Anime, Dễ thương">
            <a:extLst>
              <a:ext uri="{FF2B5EF4-FFF2-40B4-BE49-F238E27FC236}">
                <a16:creationId xmlns="" xmlns:a16="http://schemas.microsoft.com/office/drawing/2014/main" id="{888F91A7-6012-4076-8340-92097FAD4F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804" y="3840965"/>
            <a:ext cx="2982879" cy="298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5932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288" y="603814"/>
            <a:ext cx="6648079" cy="3333011"/>
          </a:xfrm>
          <a:prstGeom prst="rect">
            <a:avLst/>
          </a:prstGeom>
        </p:spPr>
      </p:pic>
      <p:pic>
        <p:nvPicPr>
          <p:cNvPr id="3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8611" y="89462"/>
            <a:ext cx="1599581" cy="1726682"/>
          </a:xfrm>
          <a:prstGeom prst="rect">
            <a:avLst/>
          </a:prstGeom>
        </p:spPr>
      </p:pic>
      <p:pic>
        <p:nvPicPr>
          <p:cNvPr id="4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9622" y="0"/>
            <a:ext cx="1240885" cy="1532672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1363" y="3309864"/>
            <a:ext cx="5149150" cy="1264630"/>
          </a:xfrm>
          <a:prstGeom prst="rect">
            <a:avLst/>
          </a:prstGeom>
        </p:spPr>
      </p:pic>
      <p:grpSp>
        <p:nvGrpSpPr>
          <p:cNvPr id="6" name="组合 10"/>
          <p:cNvGrpSpPr/>
          <p:nvPr/>
        </p:nvGrpSpPr>
        <p:grpSpPr>
          <a:xfrm rot="6329695" flipH="1">
            <a:off x="8419512" y="1875430"/>
            <a:ext cx="876175" cy="724536"/>
            <a:chOff x="9015984" y="2528554"/>
            <a:chExt cx="2157344" cy="1473489"/>
          </a:xfrm>
        </p:grpSpPr>
        <p:sp>
          <p:nvSpPr>
            <p:cNvPr id="7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8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 dirty="0">
                <a:solidFill>
                  <a:srgbClr val="5FA08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2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3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4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17" name="文本框 32"/>
          <p:cNvSpPr txBox="1"/>
          <p:nvPr/>
        </p:nvSpPr>
        <p:spPr>
          <a:xfrm>
            <a:off x="2722742" y="1586769"/>
            <a:ext cx="6200232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88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Khởi động</a:t>
            </a:r>
            <a:endParaRPr lang="en-US" altLang="zh-CN" sz="88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Microsoft YaHei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94" y="0"/>
            <a:ext cx="1126507" cy="1124744"/>
          </a:xfrm>
          <a:prstGeom prst="roundRect">
            <a:avLst/>
          </a:prstGeom>
          <a:solidFill>
            <a:srgbClr val="EAF4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457BE23-4A83-4006-A697-D767D31F13FC}"/>
              </a:ext>
            </a:extLst>
          </p:cNvPr>
          <p:cNvSpPr txBox="1"/>
          <p:nvPr/>
        </p:nvSpPr>
        <p:spPr>
          <a:xfrm>
            <a:off x="3049689" y="3248208"/>
            <a:ext cx="60977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 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43E5DAEF-807A-4DEA-98B8-DB8C1E9E9AAE}"/>
              </a:ext>
            </a:extLst>
          </p:cNvPr>
          <p:cNvSpPr txBox="1"/>
          <p:nvPr/>
        </p:nvSpPr>
        <p:spPr>
          <a:xfrm>
            <a:off x="3047148" y="3240586"/>
            <a:ext cx="60927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316777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5-Point Star 9">
            <a:hlinkClick r:id="rId2" action="ppaction://hlinksldjump"/>
          </p:cNvPr>
          <p:cNvSpPr/>
          <p:nvPr/>
        </p:nvSpPr>
        <p:spPr>
          <a:xfrm>
            <a:off x="4295006" y="2531921"/>
            <a:ext cx="3595199" cy="3822466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5-Point Star 18">
            <a:hlinkClick r:id="rId3" action="ppaction://hlinksldjump"/>
          </p:cNvPr>
          <p:cNvSpPr/>
          <p:nvPr/>
        </p:nvSpPr>
        <p:spPr>
          <a:xfrm>
            <a:off x="8399462" y="476672"/>
            <a:ext cx="3384376" cy="3966482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9" name="5-Point Star 28">
            <a:hlinkClick r:id="rId4" action="ppaction://hlinksldjump"/>
          </p:cNvPr>
          <p:cNvSpPr/>
          <p:nvPr/>
        </p:nvSpPr>
        <p:spPr>
          <a:xfrm>
            <a:off x="622598" y="260648"/>
            <a:ext cx="3168352" cy="3534434"/>
          </a:xfrm>
          <a:prstGeom prst="star5">
            <a:avLst/>
          </a:prstGeom>
          <a:solidFill>
            <a:srgbClr val="FF4D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Right Arrow 1">
            <a:hlinkClick r:id="rId5" action="ppaction://hlinksldjump"/>
          </p:cNvPr>
          <p:cNvSpPr/>
          <p:nvPr/>
        </p:nvSpPr>
        <p:spPr>
          <a:xfrm>
            <a:off x="10559702" y="5804821"/>
            <a:ext cx="1476164" cy="10531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6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4778532" y="3573016"/>
            <a:ext cx="169724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hlinkClick r:id="rId2" action="ppaction://hlinksldjump"/>
          </p:cNvPr>
          <p:cNvSpPr txBox="1"/>
          <p:nvPr/>
        </p:nvSpPr>
        <p:spPr>
          <a:xfrm>
            <a:off x="4907074" y="3540791"/>
            <a:ext cx="19802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smtClean="0">
                <a:solidFill>
                  <a:srgbClr val="0000FF"/>
                </a:solidFill>
              </a:rPr>
              <a:t>201</a:t>
            </a:r>
            <a:endParaRPr lang="en-US" sz="6600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18173" y="2005244"/>
            <a:ext cx="648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solidFill>
                  <a:srgbClr val="FF0000"/>
                </a:solidFill>
              </a:rPr>
              <a:t>-</a:t>
            </a:r>
            <a:endParaRPr lang="en-US" sz="600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83038" y="1436600"/>
            <a:ext cx="22322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>
                <a:solidFill>
                  <a:srgbClr val="FF0000"/>
                </a:solidFill>
              </a:rPr>
              <a:t>4</a:t>
            </a:r>
            <a:r>
              <a:rPr lang="en-US" sz="6600" smtClean="0">
                <a:solidFill>
                  <a:srgbClr val="FF0000"/>
                </a:solidFill>
              </a:rPr>
              <a:t>27</a:t>
            </a:r>
            <a:endParaRPr lang="en-US" sz="6600" dirty="0" smtClean="0">
              <a:solidFill>
                <a:srgbClr val="FF0000"/>
              </a:solidFill>
            </a:endParaRPr>
          </a:p>
          <a:p>
            <a:pPr algn="ctr"/>
            <a:r>
              <a:rPr lang="en-US" sz="6600" smtClean="0">
                <a:solidFill>
                  <a:srgbClr val="FF0000"/>
                </a:solidFill>
              </a:rPr>
              <a:t>226   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76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4731153" y="3048156"/>
            <a:ext cx="14442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4630762" y="3061949"/>
            <a:ext cx="19802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smtClean="0">
                <a:solidFill>
                  <a:srgbClr val="0000FF"/>
                </a:solidFill>
              </a:rPr>
              <a:t>401</a:t>
            </a:r>
            <a:endParaRPr lang="en-US" sz="66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7119" y="1823339"/>
            <a:ext cx="648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solidFill>
                  <a:srgbClr val="FF0000"/>
                </a:solidFill>
              </a:rPr>
              <a:t>-</a:t>
            </a:r>
            <a:endParaRPr lang="en-US" sz="600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55046" y="1067358"/>
            <a:ext cx="22322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smtClean="0">
                <a:solidFill>
                  <a:srgbClr val="FF0000"/>
                </a:solidFill>
              </a:rPr>
              <a:t>427</a:t>
            </a:r>
            <a:endParaRPr lang="en-US" sz="6600" dirty="0" smtClean="0">
              <a:solidFill>
                <a:srgbClr val="FF0000"/>
              </a:solidFill>
            </a:endParaRPr>
          </a:p>
          <a:p>
            <a:r>
              <a:rPr lang="en-US" sz="6600">
                <a:solidFill>
                  <a:srgbClr val="FF0000"/>
                </a:solidFill>
              </a:rPr>
              <a:t> </a:t>
            </a:r>
            <a:r>
              <a:rPr lang="en-US" sz="6600" smtClean="0">
                <a:solidFill>
                  <a:srgbClr val="FF0000"/>
                </a:solidFill>
              </a:rPr>
              <a:t> 26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93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99252" y="1687015"/>
            <a:ext cx="22322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smtClean="0">
                <a:solidFill>
                  <a:srgbClr val="FF0000"/>
                </a:solidFill>
              </a:rPr>
              <a:t>427</a:t>
            </a:r>
            <a:endParaRPr lang="en-US" sz="6600" dirty="0" smtClean="0">
              <a:solidFill>
                <a:srgbClr val="FF0000"/>
              </a:solidFill>
            </a:endParaRPr>
          </a:p>
          <a:p>
            <a:r>
              <a:rPr lang="en-US" sz="6600" smtClean="0">
                <a:solidFill>
                  <a:srgbClr val="FF0000"/>
                </a:solidFill>
              </a:rPr>
              <a:t>212</a:t>
            </a:r>
            <a:endParaRPr lang="en-US" sz="6600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127244" y="3631231"/>
            <a:ext cx="15841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hlinkClick r:id="rId2" action="ppaction://hlinksldjump"/>
          </p:cNvPr>
          <p:cNvSpPr txBox="1"/>
          <p:nvPr/>
        </p:nvSpPr>
        <p:spPr>
          <a:xfrm>
            <a:off x="5163248" y="3774091"/>
            <a:ext cx="19802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smtClean="0">
                <a:solidFill>
                  <a:srgbClr val="0000FF"/>
                </a:solidFill>
              </a:rPr>
              <a:t>639</a:t>
            </a:r>
            <a:endParaRPr lang="en-US" sz="66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51180" y="2242742"/>
            <a:ext cx="648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rgbClr val="FF0000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07793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7725476" y="3459379"/>
            <a:ext cx="14442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hlinkClick r:id="rId2" action="ppaction://hlinksldjump"/>
          </p:cNvPr>
          <p:cNvSpPr txBox="1"/>
          <p:nvPr/>
        </p:nvSpPr>
        <p:spPr>
          <a:xfrm>
            <a:off x="7679382" y="3473132"/>
            <a:ext cx="19802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smtClean="0">
                <a:solidFill>
                  <a:srgbClr val="0000FF"/>
                </a:solidFill>
              </a:rPr>
              <a:t>421</a:t>
            </a:r>
            <a:endParaRPr lang="en-US" sz="6600" dirty="0">
              <a:solidFill>
                <a:srgbClr val="0000FF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319342" y="1521366"/>
            <a:ext cx="2533632" cy="2123658"/>
            <a:chOff x="7450006" y="1556792"/>
            <a:chExt cx="2533632" cy="2123658"/>
          </a:xfrm>
        </p:grpSpPr>
        <p:sp>
          <p:nvSpPr>
            <p:cNvPr id="27" name="TextBox 26"/>
            <p:cNvSpPr txBox="1"/>
            <p:nvPr/>
          </p:nvSpPr>
          <p:spPr>
            <a:xfrm>
              <a:off x="7450006" y="2248270"/>
              <a:ext cx="6480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751390" y="1556792"/>
              <a:ext cx="2232248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smtClean="0">
                  <a:solidFill>
                    <a:srgbClr val="FF0000"/>
                  </a:solidFill>
                </a:rPr>
                <a:t>427</a:t>
              </a:r>
              <a:endParaRPr lang="en-US" sz="6600" dirty="0" smtClean="0">
                <a:solidFill>
                  <a:srgbClr val="FF0000"/>
                </a:solidFill>
              </a:endParaRPr>
            </a:p>
            <a:p>
              <a:r>
                <a:rPr lang="en-US" sz="6600" smtClean="0">
                  <a:solidFill>
                    <a:srgbClr val="FF0000"/>
                  </a:solidFill>
                </a:rPr>
                <a:t>    6</a:t>
              </a:r>
              <a:endParaRPr lang="en-US" sz="66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047" y="1366946"/>
            <a:ext cx="3121025" cy="376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47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08A0B211-17DC-495A-A679-71D2EBBCB38E}"/>
              </a:ext>
            </a:extLst>
          </p:cNvPr>
          <p:cNvSpPr/>
          <p:nvPr/>
        </p:nvSpPr>
        <p:spPr>
          <a:xfrm>
            <a:off x="7929528" y="596578"/>
            <a:ext cx="3269611" cy="3448319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0015581" y="2768228"/>
                <a:ext cx="760144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vi-VN" sz="5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5581" y="2768228"/>
                <a:ext cx="760144" cy="92333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/>
          <p:cNvSpPr/>
          <p:nvPr/>
        </p:nvSpPr>
        <p:spPr>
          <a:xfrm>
            <a:off x="10054422" y="1000281"/>
            <a:ext cx="760145" cy="2759685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9346177" y="2710204"/>
                <a:ext cx="824265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vi-VN" sz="6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6177" y="2710204"/>
                <a:ext cx="824265" cy="101566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623936" y="1089424"/>
                <a:ext cx="1784527" cy="1858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vi-VN" sz="60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6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eqArr>
                            <m:eqArrPr>
                              <m:ctrlPr>
                                <a:rPr lang="vi-VN" sz="600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vi-VN" sz="60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60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60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60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60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60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e>
                              <m:r>
                                <a:rPr lang="vi-VN" sz="60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US" sz="60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sz="60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eqArr>
                        </m:e>
                      </m:bar>
                    </m:oMath>
                  </m:oMathPara>
                </a14:m>
                <a:endParaRPr lang="vi-VN" sz="6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3936" y="1089424"/>
                <a:ext cx="1784527" cy="1858073"/>
              </a:xfrm>
              <a:prstGeom prst="rect">
                <a:avLst/>
              </a:prstGeom>
              <a:blipFill rotWithShape="1">
                <a:blip r:embed="rId5"/>
                <a:stretch>
                  <a:fillRect l="-21918" r="-10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36ED4EE1-A5EF-4A0F-A8E7-F4A90DC79013}"/>
              </a:ext>
            </a:extLst>
          </p:cNvPr>
          <p:cNvSpPr txBox="1"/>
          <p:nvPr/>
        </p:nvSpPr>
        <p:spPr>
          <a:xfrm>
            <a:off x="1054823" y="1553168"/>
            <a:ext cx="5587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600" dirty="0">
                <a:solidFill>
                  <a:srgbClr val="0000FF"/>
                </a:solidFill>
                <a:cs typeface="Times New Roman" pitchFamily="18" charset="0"/>
              </a:rPr>
              <a:t>7 </a:t>
            </a:r>
            <a:r>
              <a:rPr lang="en-US" sz="3600" dirty="0" err="1">
                <a:solidFill>
                  <a:srgbClr val="0000FF"/>
                </a:solidFill>
                <a:cs typeface="Times New Roman" pitchFamily="18" charset="0"/>
              </a:rPr>
              <a:t>trừ</a:t>
            </a:r>
            <a:r>
              <a:rPr lang="en-US" sz="3600" dirty="0">
                <a:solidFill>
                  <a:srgbClr val="0000FF"/>
                </a:solidFill>
                <a:cs typeface="Times New Roman" pitchFamily="18" charset="0"/>
              </a:rPr>
              <a:t> 6 </a:t>
            </a:r>
            <a:r>
              <a:rPr lang="en-US" sz="3600" dirty="0" err="1">
                <a:solidFill>
                  <a:srgbClr val="0000FF"/>
                </a:solidFill>
                <a:cs typeface="Times New Roman" pitchFamily="18" charset="0"/>
              </a:rPr>
              <a:t>bằng</a:t>
            </a:r>
            <a:r>
              <a:rPr lang="en-US" sz="3600" dirty="0">
                <a:solidFill>
                  <a:srgbClr val="0000FF"/>
                </a:solidFill>
                <a:cs typeface="Times New Roman" pitchFamily="18" charset="0"/>
              </a:rPr>
              <a:t> 1, </a:t>
            </a:r>
            <a:r>
              <a:rPr lang="en-US" sz="3600" dirty="0" err="1">
                <a:solidFill>
                  <a:srgbClr val="0000FF"/>
                </a:solidFill>
                <a:cs typeface="Times New Roman" pitchFamily="18" charset="0"/>
              </a:rPr>
              <a:t>viết</a:t>
            </a:r>
            <a:r>
              <a:rPr lang="en-US" sz="3600" dirty="0">
                <a:solidFill>
                  <a:srgbClr val="0000FF"/>
                </a:solidFill>
                <a:cs typeface="Times New Roman" pitchFamily="18" charset="0"/>
              </a:rPr>
              <a:t> 1</a:t>
            </a:r>
            <a:endParaRPr lang="vi-VN" sz="36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413E772-7405-4331-BD3D-0B363BFBF421}"/>
              </a:ext>
            </a:extLst>
          </p:cNvPr>
          <p:cNvSpPr txBox="1"/>
          <p:nvPr/>
        </p:nvSpPr>
        <p:spPr>
          <a:xfrm>
            <a:off x="1054823" y="2475867"/>
            <a:ext cx="5587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600" dirty="0" err="1">
                <a:solidFill>
                  <a:srgbClr val="0000FF"/>
                </a:solidFill>
                <a:cs typeface="Times New Roman" pitchFamily="18" charset="0"/>
              </a:rPr>
              <a:t>Hạ</a:t>
            </a:r>
            <a:r>
              <a:rPr lang="en-US" sz="3600" dirty="0">
                <a:solidFill>
                  <a:srgbClr val="0000FF"/>
                </a:solidFill>
                <a:cs typeface="Times New Roman" pitchFamily="18" charset="0"/>
              </a:rPr>
              <a:t> 2, </a:t>
            </a:r>
            <a:r>
              <a:rPr lang="en-US" sz="3600" dirty="0" err="1">
                <a:solidFill>
                  <a:srgbClr val="0000FF"/>
                </a:solidFill>
                <a:cs typeface="Times New Roman" pitchFamily="18" charset="0"/>
              </a:rPr>
              <a:t>viết</a:t>
            </a:r>
            <a:r>
              <a:rPr lang="en-US" sz="3600" dirty="0">
                <a:solidFill>
                  <a:srgbClr val="0000FF"/>
                </a:solidFill>
                <a:cs typeface="Times New Roman" pitchFamily="18" charset="0"/>
              </a:rPr>
              <a:t> 2</a:t>
            </a:r>
            <a:endParaRPr lang="vi-VN" sz="36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21" name="Rounded Rectangle 11">
            <a:extLst>
              <a:ext uri="{FF2B5EF4-FFF2-40B4-BE49-F238E27FC236}">
                <a16:creationId xmlns="" xmlns:a16="http://schemas.microsoft.com/office/drawing/2014/main" id="{E54ED4F2-7D54-43FE-93DA-399AFA671C4B}"/>
              </a:ext>
            </a:extLst>
          </p:cNvPr>
          <p:cNvSpPr/>
          <p:nvPr/>
        </p:nvSpPr>
        <p:spPr>
          <a:xfrm>
            <a:off x="9443516" y="1002067"/>
            <a:ext cx="631627" cy="2759685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00FF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723130C-6655-4262-8AD1-294586EAD688}"/>
              </a:ext>
            </a:extLst>
          </p:cNvPr>
          <p:cNvSpPr txBox="1"/>
          <p:nvPr/>
        </p:nvSpPr>
        <p:spPr>
          <a:xfrm>
            <a:off x="1054823" y="3398566"/>
            <a:ext cx="5587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vi-VN" sz="3600" dirty="0">
                <a:solidFill>
                  <a:srgbClr val="0000FF"/>
                </a:solidFill>
                <a:cs typeface="Times New Roman" pitchFamily="18" charset="0"/>
              </a:rPr>
              <a:t>Hạ </a:t>
            </a:r>
            <a:r>
              <a:rPr lang="en-US" sz="3600" dirty="0">
                <a:solidFill>
                  <a:srgbClr val="0000FF"/>
                </a:solidFill>
                <a:cs typeface="Times New Roman" pitchFamily="18" charset="0"/>
              </a:rPr>
              <a:t>4</a:t>
            </a:r>
            <a:r>
              <a:rPr lang="vi-VN" sz="3600" dirty="0">
                <a:solidFill>
                  <a:srgbClr val="0000FF"/>
                </a:solidFill>
                <a:cs typeface="Times New Roman" pitchFamily="18" charset="0"/>
              </a:rPr>
              <a:t>, viết </a:t>
            </a:r>
            <a:r>
              <a:rPr lang="en-US" sz="3600" dirty="0">
                <a:solidFill>
                  <a:srgbClr val="0000FF"/>
                </a:solidFill>
                <a:cs typeface="Times New Roman" pitchFamily="18" charset="0"/>
              </a:rPr>
              <a:t>4</a:t>
            </a:r>
            <a:endParaRPr lang="vi-VN" sz="36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23" name="Rounded Rectangle 11">
            <a:extLst>
              <a:ext uri="{FF2B5EF4-FFF2-40B4-BE49-F238E27FC236}">
                <a16:creationId xmlns="" xmlns:a16="http://schemas.microsoft.com/office/drawing/2014/main" id="{5058E400-95C2-44AE-A784-21698D5C30CE}"/>
              </a:ext>
            </a:extLst>
          </p:cNvPr>
          <p:cNvSpPr/>
          <p:nvPr/>
        </p:nvSpPr>
        <p:spPr>
          <a:xfrm>
            <a:off x="8797408" y="1002066"/>
            <a:ext cx="631627" cy="2759685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="" xmlns:a16="http://schemas.microsoft.com/office/drawing/2014/main" id="{65F1658E-A510-45EA-B28E-477D6855017C}"/>
                  </a:ext>
                </a:extLst>
              </p:cNvPr>
              <p:cNvSpPr/>
              <p:nvPr/>
            </p:nvSpPr>
            <p:spPr>
              <a:xfrm>
                <a:off x="8770150" y="2710204"/>
                <a:ext cx="824264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vi-VN" sz="6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5F1658E-A510-45EA-B28E-477D685501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0150" y="2710204"/>
                <a:ext cx="824264" cy="101566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ounded Rectangle 15">
            <a:extLst>
              <a:ext uri="{FF2B5EF4-FFF2-40B4-BE49-F238E27FC236}">
                <a16:creationId xmlns="" xmlns:a16="http://schemas.microsoft.com/office/drawing/2014/main" id="{40ABA23A-D52B-4A2A-AD38-7625923D7C99}"/>
              </a:ext>
            </a:extLst>
          </p:cNvPr>
          <p:cNvSpPr/>
          <p:nvPr/>
        </p:nvSpPr>
        <p:spPr>
          <a:xfrm>
            <a:off x="3113890" y="4841988"/>
            <a:ext cx="5328592" cy="980728"/>
          </a:xfrm>
          <a:prstGeom prst="roundRect">
            <a:avLst>
              <a:gd name="adj" fmla="val 28655"/>
            </a:avLst>
          </a:prstGeom>
          <a:solidFill>
            <a:schemeClr val="accent5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00FF"/>
                </a:solidFill>
                <a:cs typeface="Times New Roman" pitchFamily="18" charset="0"/>
              </a:rPr>
              <a:t>Vậy</a:t>
            </a:r>
            <a:r>
              <a:rPr lang="en-US" sz="4000" b="1" dirty="0">
                <a:solidFill>
                  <a:srgbClr val="0000FF"/>
                </a:solidFill>
                <a:cs typeface="Times New Roman" pitchFamily="18" charset="0"/>
              </a:rPr>
              <a:t> 427 – 6 = 421</a:t>
            </a:r>
            <a:endParaRPr lang="vi-VN" sz="40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4251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0" grpId="0"/>
      <p:bldP spid="12" grpId="0" animBg="1"/>
      <p:bldP spid="12" grpId="1" animBg="1"/>
      <p:bldP spid="13" grpId="0"/>
      <p:bldP spid="14" grpId="0"/>
      <p:bldP spid="19" grpId="0"/>
      <p:bldP spid="20" grpId="0"/>
      <p:bldP spid="21" grpId="0" animBg="1"/>
      <p:bldP spid="21" grpId="1" animBg="1"/>
      <p:bldP spid="22" grpId="0"/>
      <p:bldP spid="23" grpId="0" animBg="1"/>
      <p:bldP spid="23" grpId="1" animBg="1"/>
      <p:bldP spid="24" grpId="0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26311" y="1188136"/>
            <a:ext cx="3932298" cy="4693317"/>
            <a:chOff x="2464182" y="383398"/>
            <a:chExt cx="3932298" cy="469331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65" t="28373" r="66307" b="50738"/>
            <a:stretch/>
          </p:blipFill>
          <p:spPr>
            <a:xfrm>
              <a:off x="2464182" y="383398"/>
              <a:ext cx="3932298" cy="469331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3734615" y="2385579"/>
                  <a:ext cx="1784527" cy="13855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ctrlPr>
                              <a:rPr lang="vi-VN" sz="44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sz="4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eqArr>
                              <m:eqArrPr>
                                <m:ctrlPr>
                                  <a:rPr lang="vi-VN" sz="440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a:rPr lang="vi-VN" sz="44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44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627</m:t>
                                </m:r>
                                <m:r>
                                  <a:rPr lang="vi-VN" sz="44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vi-VN" sz="44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44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   </m:t>
                                </m:r>
                                <m:r>
                                  <a:rPr lang="en-US" sz="44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eqArr>
                          </m:e>
                        </m:bar>
                      </m:oMath>
                    </m:oMathPara>
                  </a14:m>
                  <a:endParaRPr lang="vi-VN" sz="4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4615" y="2385579"/>
                  <a:ext cx="1784527" cy="138550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Rectangle 4"/>
          <p:cNvSpPr/>
          <p:nvPr/>
        </p:nvSpPr>
        <p:spPr>
          <a:xfrm>
            <a:off x="4494398" y="4439309"/>
            <a:ext cx="4972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cs typeface="Times New Roman" pitchFamily="18" charset="0"/>
              </a:rPr>
              <a:t>?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-562508" y="1552714"/>
            <a:ext cx="3709338" cy="4238661"/>
            <a:chOff x="-406684" y="2791996"/>
            <a:chExt cx="3709338" cy="42386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728" t="29809" r="6345" b="50034"/>
            <a:stretch/>
          </p:blipFill>
          <p:spPr>
            <a:xfrm>
              <a:off x="-406684" y="2791996"/>
              <a:ext cx="3709338" cy="423866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94606" y="4509120"/>
                  <a:ext cx="1784527" cy="14019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ctrlPr>
                              <a:rPr lang="vi-VN" sz="44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sz="4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eqArr>
                              <m:eqArrPr>
                                <m:ctrlPr>
                                  <a:rPr lang="vi-VN" sz="440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a:rPr lang="vi-VN" sz="44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44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447</m:t>
                                </m:r>
                                <m:r>
                                  <a:rPr lang="vi-VN" sz="44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vi-VN" sz="44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44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   </m:t>
                                </m:r>
                                <m:r>
                                  <a:rPr lang="en-US" sz="44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eqArr>
                          </m:e>
                        </m:bar>
                      </m:oMath>
                    </m:oMathPara>
                  </a14:m>
                  <a:endParaRPr lang="vi-VN" sz="4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606" y="4509120"/>
                  <a:ext cx="1784527" cy="140198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5871568" y="1491998"/>
            <a:ext cx="3661562" cy="4535089"/>
            <a:chOff x="5907138" y="2680130"/>
            <a:chExt cx="3661562" cy="4535089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86" t="5382" r="6087" b="73729"/>
            <a:stretch/>
          </p:blipFill>
          <p:spPr>
            <a:xfrm>
              <a:off x="5907138" y="2680130"/>
              <a:ext cx="3661562" cy="453508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6830959" y="4415588"/>
                  <a:ext cx="1784527" cy="14034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ctrlPr>
                              <a:rPr lang="vi-VN" sz="44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sz="4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eqArr>
                              <m:eqArrPr>
                                <m:ctrlPr>
                                  <a:rPr lang="vi-VN" sz="440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a:rPr lang="vi-VN" sz="44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44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529</m:t>
                                </m:r>
                                <m:r>
                                  <a:rPr lang="vi-VN" sz="44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sz="44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    </m:t>
                                </m:r>
                                <m:r>
                                  <a:rPr lang="en-US" sz="44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eqArr>
                          </m:e>
                        </m:bar>
                      </m:oMath>
                    </m:oMathPara>
                  </a14:m>
                  <a:endParaRPr lang="vi-VN" sz="4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0959" y="4415588"/>
                  <a:ext cx="1784527" cy="140346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8942093" y="1331843"/>
            <a:ext cx="3733637" cy="4405905"/>
            <a:chOff x="8539769" y="395739"/>
            <a:chExt cx="3733637" cy="440590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5" t="4568" r="65388" b="75760"/>
            <a:stretch/>
          </p:blipFill>
          <p:spPr>
            <a:xfrm>
              <a:off x="8539769" y="395739"/>
              <a:ext cx="3733637" cy="440590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9495255" y="2327356"/>
                  <a:ext cx="1784527" cy="13896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ctrlPr>
                              <a:rPr lang="vi-VN" sz="44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sz="4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eqArr>
                              <m:eqArrPr>
                                <m:ctrlPr>
                                  <a:rPr lang="vi-VN" sz="440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a:rPr lang="vi-VN" sz="44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44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216</m:t>
                                </m:r>
                                <m:r>
                                  <a:rPr lang="vi-VN" sz="44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sz="44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    </m:t>
                                </m:r>
                                <m:r>
                                  <a:rPr lang="en-US" sz="44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eqArr>
                          </m:e>
                        </m:bar>
                      </m:oMath>
                    </m:oMathPara>
                  </a14:m>
                  <a:endParaRPr lang="vi-VN" sz="4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95255" y="2327356"/>
                  <a:ext cx="1784527" cy="138967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838622" y="4604047"/>
                <a:ext cx="135646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𝟒𝟒𝟒</m:t>
                      </m:r>
                    </m:oMath>
                  </m:oMathPara>
                </a14:m>
                <a:endParaRPr lang="vi-VN" sz="4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622" y="4604047"/>
                <a:ext cx="1356462" cy="76944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055727" y="4443256"/>
                <a:ext cx="135646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𝟔𝟐𝟑</m:t>
                      </m:r>
                    </m:oMath>
                  </m:oMathPara>
                </a14:m>
                <a:endParaRPr lang="vi-VN" sz="4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5727" y="4443256"/>
                <a:ext cx="1356462" cy="76944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1331275" y="4597400"/>
            <a:ext cx="4972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cs typeface="Times New Roman" pitchFamily="18" charset="0"/>
              </a:rPr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562197" y="4567770"/>
            <a:ext cx="4972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cs typeface="Times New Roman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7042503" y="4546983"/>
                <a:ext cx="135646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𝟓𝟐𝟏</m:t>
                      </m:r>
                    </m:oMath>
                  </m:oMathPara>
                </a14:m>
                <a:endParaRPr lang="vi-VN" sz="4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2503" y="4546983"/>
                <a:ext cx="1356462" cy="76944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10808912" y="4539897"/>
            <a:ext cx="4972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cs typeface="Times New Roman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0241217" y="4567770"/>
                <a:ext cx="135646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𝟐𝟏𝟎</m:t>
                      </m:r>
                    </m:oMath>
                  </m:oMathPara>
                </a14:m>
                <a:endParaRPr lang="vi-VN" sz="4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1217" y="4567770"/>
                <a:ext cx="1356462" cy="76944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163AC688-19C2-4596-9EC5-2A9A611A0DC6}"/>
              </a:ext>
            </a:extLst>
          </p:cNvPr>
          <p:cNvGrpSpPr/>
          <p:nvPr/>
        </p:nvGrpSpPr>
        <p:grpSpPr>
          <a:xfrm>
            <a:off x="1486694" y="240659"/>
            <a:ext cx="4464496" cy="678033"/>
            <a:chOff x="1253941" y="511805"/>
            <a:chExt cx="4464496" cy="678033"/>
          </a:xfrm>
        </p:grpSpPr>
        <p:grpSp>
          <p:nvGrpSpPr>
            <p:cNvPr id="38" name="Group 37">
              <a:extLst>
                <a:ext uri="{FF2B5EF4-FFF2-40B4-BE49-F238E27FC236}">
                  <a16:creationId xmlns="" xmlns:a16="http://schemas.microsoft.com/office/drawing/2014/main" id="{360B6879-ACD3-4ACE-BC59-15FE33B861D4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40" name="Oval 39">
                <a:extLst>
                  <a:ext uri="{FF2B5EF4-FFF2-40B4-BE49-F238E27FC236}">
                    <a16:creationId xmlns="" xmlns:a16="http://schemas.microsoft.com/office/drawing/2014/main" id="{338A40DB-8FA3-4FB4-9382-0A08FEDA51A9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cs typeface="Times New Roman" pitchFamily="18" charset="0"/>
                  </a:rPr>
                  <a:t>4</a:t>
                </a:r>
                <a:endParaRPr lang="vi-VN" sz="2800" b="1" dirty="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="" xmlns:a16="http://schemas.microsoft.com/office/drawing/2014/main" id="{E7A4E1F4-002B-479D-9CD3-F0706739DD5D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7FA5B4BC-2C41-4E89-8760-31B567782CC8}"/>
                </a:ext>
              </a:extLst>
            </p:cNvPr>
            <p:cNvSpPr txBox="1"/>
            <p:nvPr/>
          </p:nvSpPr>
          <p:spPr>
            <a:xfrm>
              <a:off x="2059473" y="511805"/>
              <a:ext cx="3658964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solidFill>
                    <a:srgbClr val="FF0000"/>
                  </a:solidFill>
                  <a:cs typeface="Times New Roman" pitchFamily="18" charset="0"/>
                </a:rPr>
                <a:t>Tính</a:t>
              </a:r>
              <a:r>
                <a:rPr lang="vi-VN" sz="3600" dirty="0">
                  <a:solidFill>
                    <a:srgbClr val="FF0000"/>
                  </a:solidFill>
                  <a:cs typeface="Times New Roman" pitchFamily="18" charset="0"/>
                </a:rPr>
                <a:t> (theo mẫu)</a:t>
              </a:r>
              <a:r>
                <a:rPr lang="en-US" sz="3600" dirty="0">
                  <a:solidFill>
                    <a:srgbClr val="FF0000"/>
                  </a:solidFill>
                  <a:cs typeface="Times New Roman" pitchFamily="18" charset="0"/>
                </a:rPr>
                <a:t>:</a:t>
              </a:r>
              <a:endParaRPr lang="vi-VN" sz="3600" dirty="0">
                <a:solidFill>
                  <a:srgbClr val="FF0000"/>
                </a:solidFill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0575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0" grpId="0"/>
      <p:bldP spid="21" grpId="0"/>
      <p:bldP spid="22" grpId="0"/>
      <p:bldP spid="22" grpId="1"/>
      <p:bldP spid="23" grpId="0"/>
      <p:bldP spid="23" grpId="1"/>
      <p:bldP spid="24" grpId="0"/>
      <p:bldP spid="25" grpId="0"/>
      <p:bldP spid="25" grpId="1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287</Words>
  <Application>Microsoft Office PowerPoint</Application>
  <PresentationFormat>Custom</PresentationFormat>
  <Paragraphs>72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Windows User</cp:lastModifiedBy>
  <cp:revision>129</cp:revision>
  <dcterms:created xsi:type="dcterms:W3CDTF">2021-08-05T17:05:57Z</dcterms:created>
  <dcterms:modified xsi:type="dcterms:W3CDTF">2023-04-02T11:46:56Z</dcterms:modified>
</cp:coreProperties>
</file>