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413" r:id="rId3"/>
    <p:sldId id="352" r:id="rId4"/>
    <p:sldId id="395" r:id="rId5"/>
    <p:sldId id="414" r:id="rId6"/>
    <p:sldId id="396" r:id="rId7"/>
    <p:sldId id="397" r:id="rId8"/>
    <p:sldId id="401" r:id="rId9"/>
    <p:sldId id="387" r:id="rId10"/>
    <p:sldId id="402" r:id="rId11"/>
    <p:sldId id="415" r:id="rId12"/>
    <p:sldId id="412" r:id="rId13"/>
  </p:sldIdLst>
  <p:sldSz cx="6858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  <p:embeddedFont>
      <p:font typeface="Arial-Rounded" panose="020B0500000000000000" pitchFamily="3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FF0090"/>
    <a:srgbClr val="000000"/>
    <a:srgbClr val="FFAB40"/>
    <a:srgbClr val="FFFFFF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18" d="100"/>
          <a:sy n="118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778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569" y="103761"/>
            <a:ext cx="8164747" cy="48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4" y="980925"/>
            <a:ext cx="6029379" cy="3549504"/>
          </a:xfrm>
          <a:prstGeom prst="rect">
            <a:avLst/>
          </a:prstGeom>
        </p:spPr>
      </p:pic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456360" y="277989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731523" y="1681263"/>
            <a:ext cx="544442" cy="35411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275965" y="1444285"/>
            <a:ext cx="3214045" cy="82700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60579" y="2755677"/>
            <a:ext cx="558331" cy="3685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18912" y="2589678"/>
            <a:ext cx="3197172" cy="79100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588170" y="3953857"/>
            <a:ext cx="643389" cy="36856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231560" y="3787858"/>
            <a:ext cx="3197172" cy="79100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47865" y="394574"/>
            <a:ext cx="4517113" cy="76070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Đà Lạt - Thành Phố Ngàn Hoa Hút Hồn Du Khách">
            <a:extLst>
              <a:ext uri="{FF2B5EF4-FFF2-40B4-BE49-F238E27FC236}">
                <a16:creationId xmlns:a16="http://schemas.microsoft.com/office/drawing/2014/main" xmlns="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97" y="-1"/>
            <a:ext cx="6904797" cy="51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20569" y="157454"/>
            <a:ext cx="5915025" cy="168056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800" dirty="0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800" dirty="0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dirty="0" smtClean="0">
                <a:solidFill>
                  <a:srgbClr val="FF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8800" dirty="0">
              <a:solidFill>
                <a:srgbClr val="FF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022" y="250371"/>
            <a:ext cx="4746171" cy="453675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9DAEB3-3486-4282-8F15-635BD6862F5F}"/>
              </a:ext>
            </a:extLst>
          </p:cNvPr>
          <p:cNvGrpSpPr/>
          <p:nvPr/>
        </p:nvGrpSpPr>
        <p:grpSpPr>
          <a:xfrm>
            <a:off x="0" y="241065"/>
            <a:ext cx="6848273" cy="4681130"/>
            <a:chOff x="1417547" y="914470"/>
            <a:chExt cx="4405927" cy="36680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EA36250-33B3-4E44-97D2-FBA46442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4D07AB6-B195-4950-96EA-D52BEDE6FE06}"/>
                </a:ext>
              </a:extLst>
            </p:cNvPr>
            <p:cNvSpPr txBox="1"/>
            <p:nvPr/>
          </p:nvSpPr>
          <p:spPr>
            <a:xfrm>
              <a:off x="3110280" y="914470"/>
              <a:ext cx="2009748" cy="77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VIẾT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anose="020206030504050203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9CDD92-31A0-4C93-8D2A-2B6DDC250D05}"/>
              </a:ext>
            </a:extLst>
          </p:cNvPr>
          <p:cNvSpPr txBox="1"/>
          <p:nvPr/>
        </p:nvSpPr>
        <p:spPr>
          <a:xfrm>
            <a:off x="1552018" y="3102752"/>
            <a:ext cx="4952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5426"/>
                </a:solidFill>
                <a:latin typeface="Times New Roman" panose="02020603050405020304" pitchFamily="18" charset="0"/>
              </a:rPr>
              <a:t>TRÊN CÁC MIỀN ĐẤT NƯỚC</a:t>
            </a:r>
            <a:endParaRPr lang="en-US" sz="3200" b="1" dirty="0">
              <a:solidFill>
                <a:srgbClr val="00542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4" y="980925"/>
            <a:ext cx="6029379" cy="3549504"/>
          </a:xfrm>
          <a:prstGeom prst="rect">
            <a:avLst/>
          </a:prstGeom>
        </p:spPr>
      </p:pic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456360" y="277989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731523" y="1681263"/>
            <a:ext cx="544442" cy="35411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275965" y="1444285"/>
            <a:ext cx="3214045" cy="82700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60579" y="2755677"/>
            <a:ext cx="558331" cy="3685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18912" y="2589678"/>
            <a:ext cx="3197172" cy="79100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588170" y="3953857"/>
            <a:ext cx="643389" cy="36856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15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231560" y="3787858"/>
            <a:ext cx="3197172" cy="79100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47865" y="394574"/>
            <a:ext cx="4517113" cy="76070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7B5FC7-9704-48A6-918D-A9F0E6901E9D}"/>
              </a:ext>
            </a:extLst>
          </p:cNvPr>
          <p:cNvSpPr txBox="1"/>
          <p:nvPr/>
        </p:nvSpPr>
        <p:spPr>
          <a:xfrm>
            <a:off x="862432" y="1920517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TRÊN CÁC MIỀN ĐẤT NƯỚC</a:t>
            </a:r>
            <a:endParaRPr kumimoji="0" lang="x-none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969212-4B49-4105-B05E-9F95905FE148}"/>
              </a:ext>
            </a:extLst>
          </p:cNvPr>
          <p:cNvSpPr txBox="1"/>
          <p:nvPr/>
        </p:nvSpPr>
        <p:spPr>
          <a:xfrm>
            <a:off x="812141" y="2609947"/>
            <a:ext cx="632798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1E35D5-6EA1-4468-BEDD-090F2115BD29}"/>
              </a:ext>
            </a:extLst>
          </p:cNvPr>
          <p:cNvSpPr txBox="1"/>
          <p:nvPr/>
        </p:nvSpPr>
        <p:spPr>
          <a:xfrm>
            <a:off x="812141" y="3276159"/>
            <a:ext cx="632798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3913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</a:rPr>
              <a:t>        </a:t>
            </a:r>
            <a:r>
              <a:rPr lang="vi-VN" sz="1800" dirty="0" smtClean="0">
                <a:latin typeface="Times New Roman" panose="02020603050405020304" pitchFamily="18" charset="0"/>
              </a:rPr>
              <a:t>Dù </a:t>
            </a:r>
            <a:r>
              <a:rPr lang="vi-VN" sz="1800" dirty="0">
                <a:latin typeface="Times New Roman" panose="02020603050405020304" pitchFamily="18" charset="0"/>
              </a:rPr>
              <a:t>ai đi ngược về xuôi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Nhớ ngày Giỗ Tổ mùng Mười tháng Ba.</a:t>
            </a:r>
          </a:p>
          <a:p>
            <a:pPr>
              <a:lnSpc>
                <a:spcPct val="150000"/>
              </a:lnSpc>
            </a:pPr>
            <a:endParaRPr lang="vi-VN" sz="1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</a:rPr>
              <a:t>       </a:t>
            </a:r>
            <a:r>
              <a:rPr lang="vi-VN" sz="1800" dirty="0" smtClean="0">
                <a:latin typeface="Times New Roman" panose="02020603050405020304" pitchFamily="18" charset="0"/>
              </a:rPr>
              <a:t>Đường </a:t>
            </a:r>
            <a:r>
              <a:rPr lang="vi-VN" sz="1800" dirty="0">
                <a:latin typeface="Times New Roman" panose="02020603050405020304" pitchFamily="18" charset="0"/>
              </a:rPr>
              <a:t>vô xứ Nghệ quanh quanh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</a:rPr>
              <a:t>Non xanh nước biếc như tranh họa đồ.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latin typeface="Times New Roman" panose="02020603050405020304" pitchFamily="18" charset="0"/>
              </a:rPr>
              <a:t>Đồng </a:t>
            </a:r>
            <a:r>
              <a:rPr lang="vi-VN" sz="1800" dirty="0">
                <a:latin typeface="Times New Roman" panose="02020603050405020304" pitchFamily="18" charset="0"/>
              </a:rPr>
              <a:t>Tháp Mười cò bay thẳng </a:t>
            </a:r>
            <a:r>
              <a:rPr lang="vi-VN" sz="1800" dirty="0" smtClean="0">
                <a:latin typeface="Times New Roman" panose="02020603050405020304" pitchFamily="18" charset="0"/>
              </a:rPr>
              <a:t>cánh</a:t>
            </a:r>
            <a:endParaRPr lang="en-US" sz="1800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latin typeface="Times New Roman" panose="02020603050405020304" pitchFamily="18" charset="0"/>
              </a:rPr>
              <a:t>Nước </a:t>
            </a:r>
            <a:r>
              <a:rPr lang="vi-VN" sz="1800" dirty="0">
                <a:latin typeface="Times New Roman" panose="02020603050405020304" pitchFamily="18" charset="0"/>
              </a:rPr>
              <a:t>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xmlns="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ADF2CB-6760-4BB4-A395-638FA9518C1C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E72B01-316A-4CB5-BABC-6434352AE1CD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M: </a:t>
            </a:r>
            <a:r>
              <a:rPr lang="vi-VN" sz="1600" dirty="0">
                <a:latin typeface="Times New Roman" panose="02020603050405020304" pitchFamily="18" charset="0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5" y="1778789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1D5872-860C-4A3B-974C-BCE932DA0A25}"/>
              </a:ext>
            </a:extLst>
          </p:cNvPr>
          <p:cNvSpPr txBox="1"/>
          <p:nvPr/>
        </p:nvSpPr>
        <p:spPr>
          <a:xfrm>
            <a:off x="791095" y="1743095"/>
            <a:ext cx="526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FF2700F-CAE4-4B92-BF70-E2694676DFFD}"/>
              </a:ext>
            </a:extLst>
          </p:cNvPr>
          <p:cNvSpPr/>
          <p:nvPr/>
        </p:nvSpPr>
        <p:spPr>
          <a:xfrm>
            <a:off x="89419" y="2073219"/>
            <a:ext cx="4399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</a:rPr>
              <a:t>a. </a:t>
            </a:r>
            <a:r>
              <a:rPr lang="en-US" sz="1800" dirty="0" err="1">
                <a:latin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</a:rPr>
              <a:t>ch</a:t>
            </a:r>
            <a:r>
              <a:rPr lang="en-US" sz="1800" b="1" i="1" dirty="0"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</a:rPr>
              <a:t>hoặc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</a:rPr>
              <a:t>tr</a:t>
            </a:r>
            <a:r>
              <a:rPr lang="en-US" sz="1800" dirty="0">
                <a:latin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</a:rPr>
              <a:t>vuông</a:t>
            </a:r>
            <a:r>
              <a:rPr lang="en-US" sz="1800" dirty="0">
                <a:latin typeface="Times New Roman" panose="02020603050405020304" pitchFamily="18" charset="0"/>
              </a:rPr>
              <a:t>.</a:t>
            </a:r>
            <a:endParaRPr lang="vi-VN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3737" y="3234314"/>
            <a:ext cx="1776535" cy="1454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B5A44-6E21-45C9-BC76-3CA37FED5200}"/>
              </a:ext>
            </a:extLst>
          </p:cNvPr>
          <p:cNvSpPr txBox="1"/>
          <p:nvPr/>
        </p:nvSpPr>
        <p:spPr>
          <a:xfrm>
            <a:off x="642938" y="2602275"/>
            <a:ext cx="4550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dirty="0" smtClean="0">
                <a:latin typeface="Times New Roman" panose="02020603050405020304" pitchFamily="18" charset="0"/>
              </a:rPr>
              <a:t>        </a:t>
            </a:r>
            <a:r>
              <a:rPr lang="vi-VN" sz="1800" dirty="0" smtClean="0">
                <a:latin typeface="Times New Roman" panose="02020603050405020304" pitchFamily="18" charset="0"/>
              </a:rPr>
              <a:t>Bà </a:t>
            </a:r>
            <a:r>
              <a:rPr lang="vi-VN" sz="1800" dirty="0">
                <a:latin typeface="Times New Roman" panose="02020603050405020304" pitchFamily="18" charset="0"/>
              </a:rPr>
              <a:t>còng đi 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 </a:t>
            </a:r>
            <a:r>
              <a:rPr lang="vi-VN" sz="1800" dirty="0">
                <a:latin typeface="Times New Roman" panose="02020603050405020304" pitchFamily="18" charset="0"/>
              </a:rPr>
              <a:t>ợ   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 </a:t>
            </a:r>
            <a:r>
              <a:rPr lang="vi-VN" sz="1800" dirty="0">
                <a:latin typeface="Times New Roman" panose="02020603050405020304" pitchFamily="18" charset="0"/>
              </a:rPr>
              <a:t>ời </a:t>
            </a:r>
            <a:r>
              <a:rPr lang="vi-VN" sz="1800" dirty="0" smtClean="0">
                <a:latin typeface="Times New Roman" panose="02020603050405020304" pitchFamily="18" charset="0"/>
              </a:rPr>
              <a:t>mưa</a:t>
            </a:r>
            <a:endParaRPr lang="en-US" sz="1800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1800" dirty="0" smtClean="0">
                <a:latin typeface="Times New Roman" panose="02020603050405020304" pitchFamily="18" charset="0"/>
              </a:rPr>
              <a:t>Cái </a:t>
            </a:r>
            <a:r>
              <a:rPr lang="vi-VN" sz="1800" dirty="0">
                <a:latin typeface="Times New Roman" panose="02020603050405020304" pitchFamily="18" charset="0"/>
              </a:rPr>
              <a:t>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en-US" sz="1800" dirty="0" smtClean="0">
                <a:latin typeface="Times New Roman" panose="02020603050405020304" pitchFamily="18" charset="0"/>
              </a:rPr>
              <a:t>          </a:t>
            </a:r>
            <a:r>
              <a:rPr lang="vi-VN" sz="1800" dirty="0" smtClean="0">
                <a:latin typeface="Times New Roman" panose="02020603050405020304" pitchFamily="18" charset="0"/>
              </a:rPr>
              <a:t>Đưa </a:t>
            </a:r>
            <a:r>
              <a:rPr lang="vi-VN" sz="1800" dirty="0">
                <a:latin typeface="Times New Roman" panose="02020603050405020304" pitchFamily="18" charset="0"/>
              </a:rPr>
              <a:t>bà đến quãng đường cong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</a:rPr>
              <a:t>        </a:t>
            </a:r>
            <a:r>
              <a:rPr lang="vi-VN" sz="1800" dirty="0" smtClean="0">
                <a:latin typeface="Times New Roman" panose="02020603050405020304" pitchFamily="18" charset="0"/>
              </a:rPr>
              <a:t>Đưa </a:t>
            </a:r>
            <a:r>
              <a:rPr lang="vi-VN" sz="1800" dirty="0">
                <a:latin typeface="Times New Roman" panose="02020603050405020304" pitchFamily="18" charset="0"/>
              </a:rPr>
              <a:t>bà vào tận ngõ   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 </a:t>
            </a:r>
            <a:r>
              <a:rPr lang="vi-VN" sz="1800" dirty="0">
                <a:latin typeface="Times New Roman" panose="02020603050405020304" pitchFamily="18" charset="0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Times New Roman" panose="02020603050405020304" pitchFamily="18" charset="0"/>
              </a:rPr>
              <a:t>  </a:t>
            </a:r>
            <a:r>
              <a:rPr lang="vi-VN" sz="1800" i="1" dirty="0" smtClean="0">
                <a:latin typeface="Times New Roman" panose="02020603050405020304" pitchFamily="18" charset="0"/>
              </a:rPr>
              <a:t>(</a:t>
            </a:r>
            <a:r>
              <a:rPr lang="vi-VN" sz="1800" i="1" dirty="0">
                <a:latin typeface="Times New Roman" panose="02020603050405020304" pitchFamily="18" charset="0"/>
              </a:rPr>
              <a:t>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88499A-6553-4146-8F15-35E2B76823B7}"/>
              </a:ext>
            </a:extLst>
          </p:cNvPr>
          <p:cNvGrpSpPr/>
          <p:nvPr/>
        </p:nvGrpSpPr>
        <p:grpSpPr>
          <a:xfrm>
            <a:off x="2881818" y="2829314"/>
            <a:ext cx="323550" cy="297418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A4E645-43D0-44CA-8E46-4E74B573BF9C}"/>
              </a:ext>
            </a:extLst>
          </p:cNvPr>
          <p:cNvGrpSpPr/>
          <p:nvPr/>
        </p:nvGrpSpPr>
        <p:grpSpPr>
          <a:xfrm>
            <a:off x="3444298" y="2829314"/>
            <a:ext cx="323550" cy="297418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354C807-5B08-48DC-8893-9A8B568B8C9D}"/>
              </a:ext>
            </a:extLst>
          </p:cNvPr>
          <p:cNvGrpSpPr/>
          <p:nvPr/>
        </p:nvGrpSpPr>
        <p:grpSpPr>
          <a:xfrm>
            <a:off x="3365995" y="4369783"/>
            <a:ext cx="323550" cy="297418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7185" name="TextBox1" r:id="rId2" imgW="5562720" imgH="419040"/>
        </mc:Choice>
        <mc:Fallback>
          <p:control name="TextBox1" r:id="rId2" imgW="5562720" imgH="41904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xmlns="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938" y="1304925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061820-CF74-4B53-B222-43994ED29F41}"/>
              </a:ext>
            </a:extLst>
          </p:cNvPr>
          <p:cNvSpPr/>
          <p:nvPr/>
        </p:nvSpPr>
        <p:spPr>
          <a:xfrm>
            <a:off x="471482" y="440793"/>
            <a:ext cx="5296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</a:rPr>
              <a:t>b. </a:t>
            </a:r>
            <a:r>
              <a:rPr lang="vi-VN" sz="2000" dirty="0">
                <a:latin typeface="Times New Roman" panose="02020603050405020304" pitchFamily="18" charset="0"/>
              </a:rPr>
              <a:t>Tìm tiếng chứa </a:t>
            </a:r>
            <a:r>
              <a:rPr lang="vi-VN" sz="2000" b="1" i="1" dirty="0">
                <a:latin typeface="Times New Roman" panose="02020603050405020304" pitchFamily="18" charset="0"/>
              </a:rPr>
              <a:t>iu </a:t>
            </a:r>
            <a:r>
              <a:rPr lang="vi-VN" sz="2000" dirty="0">
                <a:latin typeface="Times New Roman" panose="02020603050405020304" pitchFamily="18" charset="0"/>
              </a:rPr>
              <a:t>hoặc </a:t>
            </a:r>
            <a:r>
              <a:rPr lang="vi-VN" sz="2000" b="1" i="1" dirty="0">
                <a:latin typeface="Times New Roman" panose="02020603050405020304" pitchFamily="18" charset="0"/>
              </a:rPr>
              <a:t>iêu </a:t>
            </a:r>
            <a:r>
              <a:rPr lang="vi-VN" sz="2000" dirty="0">
                <a:latin typeface="Times New Roman" panose="020206030504050203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8C620F-1188-4B73-B668-4C6681D3D200}"/>
              </a:ext>
            </a:extLst>
          </p:cNvPr>
          <p:cNvGrpSpPr/>
          <p:nvPr/>
        </p:nvGrpSpPr>
        <p:grpSpPr>
          <a:xfrm>
            <a:off x="1832010" y="2426362"/>
            <a:ext cx="416140" cy="45067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5866FAA-9D50-43AB-B7F5-260082A8E291}"/>
              </a:ext>
            </a:extLst>
          </p:cNvPr>
          <p:cNvGrpSpPr/>
          <p:nvPr/>
        </p:nvGrpSpPr>
        <p:grpSpPr>
          <a:xfrm>
            <a:off x="5122329" y="2449270"/>
            <a:ext cx="412063" cy="404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D545A0D-6877-4CA7-9E60-5D1FBD51F616}"/>
              </a:ext>
            </a:extLst>
          </p:cNvPr>
          <p:cNvGrpSpPr/>
          <p:nvPr/>
        </p:nvGrpSpPr>
        <p:grpSpPr>
          <a:xfrm>
            <a:off x="3262823" y="4183176"/>
            <a:ext cx="412063" cy="404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279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仓耳玄三M W05</vt:lpstr>
      <vt:lpstr>Calibri</vt:lpstr>
      <vt:lpstr>Times New Roman</vt:lpstr>
      <vt:lpstr>Kalam</vt:lpstr>
      <vt:lpstr>Arial</vt:lpstr>
      <vt:lpstr>Arial-Rounded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243</cp:revision>
  <dcterms:modified xsi:type="dcterms:W3CDTF">2022-04-08T22:57:01Z</dcterms:modified>
</cp:coreProperties>
</file>