
<file path=[Content_Types].xml><?xml version="1.0" encoding="utf-8"?>
<Types xmlns="http://schemas.openxmlformats.org/package/2006/content-types">
  <Default Extension="png" ContentType="image/png"/>
  <Default Extension="bin" ContentType="application/vnd.ms-office.activeX"/>
  <Default Extension="wmf" ContentType="image/x-wmf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activeX/activeX1.xml" ContentType="application/vnd.ms-office.activeX+xml"/>
  <Override PartName="/ppt/activeX/activeX2.xml" ContentType="application/vnd.ms-office.activeX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757" r:id="rId1"/>
  </p:sldMasterIdLst>
  <p:notesMasterIdLst>
    <p:notesMasterId r:id="rId28"/>
  </p:notesMasterIdLst>
  <p:handoutMasterIdLst>
    <p:handoutMasterId r:id="rId29"/>
  </p:handoutMasterIdLst>
  <p:sldIdLst>
    <p:sldId id="256" r:id="rId2"/>
    <p:sldId id="257" r:id="rId3"/>
    <p:sldId id="376" r:id="rId4"/>
    <p:sldId id="377" r:id="rId5"/>
    <p:sldId id="261" r:id="rId6"/>
    <p:sldId id="322" r:id="rId7"/>
    <p:sldId id="262" r:id="rId8"/>
    <p:sldId id="421" r:id="rId9"/>
    <p:sldId id="271" r:id="rId10"/>
    <p:sldId id="417" r:id="rId11"/>
    <p:sldId id="422" r:id="rId12"/>
    <p:sldId id="423" r:id="rId13"/>
    <p:sldId id="407" r:id="rId14"/>
    <p:sldId id="276" r:id="rId15"/>
    <p:sldId id="278" r:id="rId16"/>
    <p:sldId id="315" r:id="rId17"/>
    <p:sldId id="280" r:id="rId18"/>
    <p:sldId id="281" r:id="rId19"/>
    <p:sldId id="419" r:id="rId20"/>
    <p:sldId id="283" r:id="rId21"/>
    <p:sldId id="284" r:id="rId22"/>
    <p:sldId id="425" r:id="rId23"/>
    <p:sldId id="285" r:id="rId24"/>
    <p:sldId id="410" r:id="rId25"/>
    <p:sldId id="288" r:id="rId26"/>
    <p:sldId id="289" r:id="rId27"/>
  </p:sldIdLst>
  <p:sldSz cx="9144000" cy="5143500" type="screen16x9"/>
  <p:notesSz cx="6858000" cy="9144000"/>
  <p:embeddedFontLst>
    <p:embeddedFont>
      <p:font typeface="Arial-Rounded" panose="020B0500000000000000" pitchFamily="34" charset="0"/>
      <p:regular r:id="rId30"/>
    </p:embeddedFont>
    <p:embeddedFont>
      <p:font typeface="AvantGarde" panose="00000400000000000000" pitchFamily="2" charset="0"/>
      <p:regular r:id="rId31"/>
    </p:embeddedFont>
    <p:embeddedFont>
      <p:font typeface="Calibri" panose="020F0502020204030204" pitchFamily="34" charset="0"/>
      <p:regular r:id="rId32"/>
      <p:bold r:id="rId33"/>
      <p:italic r:id="rId34"/>
      <p:boldItalic r:id="rId35"/>
    </p:embeddedFont>
    <p:embeddedFont>
      <p:font typeface="Gill Sans MT" panose="020B0502020104020203" pitchFamily="34" charset="0"/>
      <p:regular r:id="rId36"/>
      <p:bold r:id="rId37"/>
      <p:italic r:id="rId38"/>
      <p:boldItalic r:id="rId39"/>
    </p:embeddedFont>
    <p:embeddedFont>
      <p:font typeface="HP001 4 hàng" panose="020B0603050302020204" pitchFamily="34" charset="0"/>
      <p:regular r:id="rId40"/>
      <p:bold r:id="rId41"/>
    </p:embeddedFont>
    <p:embeddedFont>
      <p:font typeface="SVN-Anastasia" panose="020B0606040200020203" pitchFamily="34" charset="0"/>
      <p:regular r:id="rId42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54" roundtripDataSignature="AMtx7mgAzp2sKstJjGCVOnwhecJF/mfd5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FF"/>
    <a:srgbClr val="4AB726"/>
    <a:srgbClr val="FF33CC"/>
    <a:srgbClr val="887405"/>
    <a:srgbClr val="FFFFFF"/>
    <a:srgbClr val="FBFCF5"/>
    <a:srgbClr val="F8FAEA"/>
    <a:srgbClr val="F8FAE7"/>
    <a:srgbClr val="BBDFD9"/>
    <a:srgbClr val="FFF2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86740" autoAdjust="0"/>
  </p:normalViewPr>
  <p:slideViewPr>
    <p:cSldViewPr snapToGrid="0">
      <p:cViewPr varScale="1">
        <p:scale>
          <a:sx n="119" d="100"/>
          <a:sy n="119" d="100"/>
        </p:scale>
        <p:origin x="564" y="102"/>
      </p:cViewPr>
      <p:guideLst/>
    </p:cSldViewPr>
  </p:slideViewPr>
  <p:notesTextViewPr>
    <p:cViewPr>
      <p:scale>
        <a:sx n="125" d="100"/>
        <a:sy n="125" d="100"/>
      </p:scale>
      <p:origin x="0" y="0"/>
    </p:cViewPr>
  </p:notesTextViewPr>
  <p:notesViewPr>
    <p:cSldViewPr snapToGrid="0">
      <p:cViewPr varScale="1">
        <p:scale>
          <a:sx n="60" d="100"/>
          <a:sy n="60" d="100"/>
        </p:scale>
        <p:origin x="3187" y="43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0.fntdata"/><Relationship Id="rId21" Type="http://schemas.openxmlformats.org/officeDocument/2006/relationships/slide" Target="slides/slide20.xml"/><Relationship Id="rId34" Type="http://schemas.openxmlformats.org/officeDocument/2006/relationships/font" Target="fonts/font5.fntdata"/><Relationship Id="rId42" Type="http://schemas.openxmlformats.org/officeDocument/2006/relationships/font" Target="fonts/font13.fntdata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3.fntdata"/><Relationship Id="rId37" Type="http://schemas.openxmlformats.org/officeDocument/2006/relationships/font" Target="fonts/font8.fntdata"/><Relationship Id="rId40" Type="http://schemas.openxmlformats.org/officeDocument/2006/relationships/font" Target="fonts/font11.fntdata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36" Type="http://schemas.openxmlformats.org/officeDocument/2006/relationships/font" Target="fonts/font7.fntdata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1.fntdata"/><Relationship Id="rId35" Type="http://schemas.openxmlformats.org/officeDocument/2006/relationships/font" Target="fonts/font6.fntdata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4.fntdata"/><Relationship Id="rId38" Type="http://schemas.openxmlformats.org/officeDocument/2006/relationships/font" Target="fonts/font9.fntdata"/><Relationship Id="rId20" Type="http://schemas.openxmlformats.org/officeDocument/2006/relationships/slide" Target="slides/slide19.xml"/><Relationship Id="rId41" Type="http://schemas.openxmlformats.org/officeDocument/2006/relationships/font" Target="fonts/font12.fntdata"/><Relationship Id="rId54" Type="http://customschemas.google.com/relationships/presentationmetadata" Target="metadata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activeX1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4CFB345-7AE1-0635-5F56-02B40762026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3F83566-A4BD-594C-70CD-22419ADB578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ED4E64-8158-4DF5-9642-53B5B9EEDB39}" type="datetimeFigureOut">
              <a:rPr lang="en-US" smtClean="0"/>
              <a:t>4/14/2023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443D679-33DD-52A1-6BEA-5B70AB50540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7C0A468-F993-9253-3500-4C676DAD6C9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E17DE3-8FAF-41E3-B77F-AC6802FD60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2538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05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05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05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05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05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05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05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05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05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4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" name="Google Shape;215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471340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" name="Google Shape;269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" name="Google Shape;289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006319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2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" name="Google Shape;305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2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5" name="Google Shape;315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2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5" name="Google Shape;315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1902229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2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5" name="Google Shape;335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2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6" name="Google Shape;346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51" name="Google Shape;351;p3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52" name="Google Shape;352;p3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23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5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51" name="Google Shape;351;p3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52" name="Google Shape;352;p3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9856663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3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0" name="Google Shape;390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3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5" name="Google Shape;395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254798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2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5" name="Google Shape;315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450892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" name="Google Shape;215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" name="Google Shape;215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755416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" name="Google Shape;215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197658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13335" y="601724"/>
            <a:ext cx="6477805" cy="1906073"/>
          </a:xfrm>
        </p:spPr>
        <p:txBody>
          <a:bodyPr bIns="0" anchor="b">
            <a:normAutofit/>
          </a:bodyPr>
          <a:lstStyle>
            <a:lvl1pPr algn="l">
              <a:defRPr sz="495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13335" y="2648403"/>
            <a:ext cx="6477804" cy="733216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350" b="0" cap="all" baseline="0">
                <a:solidFill>
                  <a:schemeClr val="tx1"/>
                </a:solidFill>
              </a:defRPr>
            </a:lvl1pPr>
            <a:lvl2pPr marL="342900" indent="0" algn="ctr">
              <a:buNone/>
              <a:defRPr sz="135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12376" y="246981"/>
            <a:ext cx="3730436" cy="2319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8249" y="599230"/>
            <a:ext cx="608264" cy="377684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813335" y="2646407"/>
            <a:ext cx="647780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9127650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090422" y="1385316"/>
            <a:ext cx="720564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7474607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79333" y="599230"/>
            <a:ext cx="1211807" cy="3494917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83504" y="599230"/>
            <a:ext cx="5871623" cy="349491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7079333" y="599230"/>
            <a:ext cx="0" cy="3494917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4833995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1_Title Slide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8BFFE47-1551-CDCF-BE4C-D907A61A5B4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22131" y="533697"/>
            <a:ext cx="6200169" cy="1353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8810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Custom Layout">
  <p:cSld name="4_Custom Layout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532908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090422" y="1385316"/>
            <a:ext cx="720564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8685247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0679" y="1317097"/>
            <a:ext cx="6482366" cy="1415963"/>
          </a:xfrm>
        </p:spPr>
        <p:txBody>
          <a:bodyPr anchor="b">
            <a:normAutofit/>
          </a:bodyPr>
          <a:lstStyle>
            <a:lvl1pPr algn="l">
              <a:defRPr sz="27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0679" y="2854647"/>
            <a:ext cx="6472835" cy="759697"/>
          </a:xfrm>
        </p:spPr>
        <p:txBody>
          <a:bodyPr tIns="91440">
            <a:normAutofit/>
          </a:bodyPr>
          <a:lstStyle>
            <a:lvl1pPr marL="0" indent="0" algn="l">
              <a:buNone/>
              <a:defRPr sz="135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090679" y="2853739"/>
            <a:ext cx="6472835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2540978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6913" y="603667"/>
            <a:ext cx="7204226" cy="79447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85498" y="1508159"/>
            <a:ext cx="3483864" cy="25864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10328" y="1513007"/>
            <a:ext cx="3483864" cy="258114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4/14/2023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090422" y="1385316"/>
            <a:ext cx="720564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6550294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5394" y="603123"/>
            <a:ext cx="7205746" cy="79223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85393" y="1514662"/>
            <a:ext cx="3483864" cy="60145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165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85393" y="2118202"/>
            <a:ext cx="3483864" cy="198334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9272" y="1517253"/>
            <a:ext cx="3483864" cy="601678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165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09272" y="2116119"/>
            <a:ext cx="3483864" cy="197802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4/14/2023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090422" y="1385316"/>
            <a:ext cx="720564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6033443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4/14/2023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090422" y="1385316"/>
            <a:ext cx="720564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2606677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4/14/2023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017557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3504" y="599230"/>
            <a:ext cx="2454824" cy="1685338"/>
          </a:xfrm>
        </p:spPr>
        <p:txBody>
          <a:bodyPr anchor="b">
            <a:normAutofit/>
          </a:bodyPr>
          <a:lstStyle>
            <a:lvl1pPr algn="l">
              <a:defRPr sz="1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82785" y="599230"/>
            <a:ext cx="4509353" cy="3494120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83504" y="2404119"/>
            <a:ext cx="2456260" cy="1686136"/>
          </a:xfrm>
        </p:spPr>
        <p:txBody>
          <a:bodyPr/>
          <a:lstStyle>
            <a:lvl1pPr marL="0" indent="0" algn="l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4/14/2023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086210" y="2404118"/>
            <a:ext cx="2452118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3423512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5608041" y="361628"/>
            <a:ext cx="3055900" cy="3861826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8405" y="847135"/>
            <a:ext cx="4149246" cy="1372938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3292" y="841907"/>
            <a:ext cx="2093378" cy="2899745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87747" y="2359494"/>
            <a:ext cx="4143303" cy="1502807"/>
          </a:xfrm>
        </p:spPr>
        <p:txBody>
          <a:bodyPr>
            <a:normAutofit/>
          </a:bodyPr>
          <a:lstStyle>
            <a:lvl1pPr marL="0" indent="0" algn="l">
              <a:buNone/>
              <a:defRPr sz="13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85537" y="4102393"/>
            <a:ext cx="4145513" cy="240092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smtClean="0"/>
              <a:pPr/>
              <a:t>4/14/2023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85537" y="238981"/>
            <a:ext cx="4155753" cy="24069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085537" y="2357704"/>
            <a:ext cx="414551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0457993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1514607"/>
            <a:ext cx="9144000" cy="3079456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4594860"/>
            <a:ext cx="9144000" cy="557213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88685" y="603390"/>
            <a:ext cx="7202456" cy="78692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88685" y="1511799"/>
            <a:ext cx="7202456" cy="25879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65604" y="247778"/>
            <a:ext cx="2625536" cy="2319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4/14/2023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684" y="246981"/>
            <a:ext cx="4454127" cy="2319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60046" y="599230"/>
            <a:ext cx="608264" cy="377684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1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4596310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9Slide.vn - 2019">
            <a:extLst>
              <a:ext uri="{FF2B5EF4-FFF2-40B4-BE49-F238E27FC236}">
                <a16:creationId xmlns:a16="http://schemas.microsoft.com/office/drawing/2014/main" id="{07D8C1F4-CBBA-43B1-8E61-A84CE8E93271}"/>
              </a:ext>
            </a:extLst>
          </p:cNvPr>
          <p:cNvSpPr txBox="1"/>
          <p:nvPr userDrawn="1"/>
        </p:nvSpPr>
        <p:spPr>
          <a:xfrm>
            <a:off x="0" y="-1512332"/>
            <a:ext cx="9144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1800">
                <a:solidFill>
                  <a:srgbClr val="CFCFCF"/>
                </a:solidFill>
              </a:rPr>
              <a:t>www.9slide.vn</a:t>
            </a:r>
          </a:p>
        </p:txBody>
      </p:sp>
    </p:spTree>
    <p:extLst>
      <p:ext uri="{BB962C8B-B14F-4D97-AF65-F5344CB8AC3E}">
        <p14:creationId xmlns:p14="http://schemas.microsoft.com/office/powerpoint/2010/main" val="411713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  <p:sldLayoutId id="2147483769" r:id="rId12"/>
    <p:sldLayoutId id="2147483770" r:id="rId13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4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5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35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05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9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9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9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9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9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jp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7.png"/><Relationship Id="rId4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wmf"/><Relationship Id="rId3" Type="http://schemas.openxmlformats.org/officeDocument/2006/relationships/control" Target="../activeX/activeX2.xml"/><Relationship Id="rId7" Type="http://schemas.openxmlformats.org/officeDocument/2006/relationships/image" Target="../media/image17.png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9.png"/><Relationship Id="rId5" Type="http://schemas.openxmlformats.org/officeDocument/2006/relationships/notesSlide" Target="../notesSlides/notesSlide19.xml"/><Relationship Id="rId4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7.png"/><Relationship Id="rId4" Type="http://schemas.openxmlformats.org/officeDocument/2006/relationships/image" Target="../media/image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"/>
          <p:cNvSpPr txBox="1"/>
          <p:nvPr/>
        </p:nvSpPr>
        <p:spPr>
          <a:xfrm>
            <a:off x="2647940" y="1673152"/>
            <a:ext cx="5954944" cy="5770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algn="ctr"/>
            <a:r>
              <a:rPr lang="en-US" sz="3300" b="1" dirty="0">
                <a:solidFill>
                  <a:schemeClr val="dk1"/>
                </a:solidFill>
                <a:latin typeface="SVN-Anastasia" panose="020B0606040200020203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 đọc 1: Chú hải quân</a:t>
            </a:r>
            <a:endParaRPr sz="3300" b="1" dirty="0">
              <a:solidFill>
                <a:schemeClr val="dk1"/>
              </a:solidFill>
              <a:latin typeface="SVN-Anastasia" panose="020B0606040200020203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47" name="Google Shape;47;p1" descr="A picture containing text, vector graphic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993041" y="3244315"/>
            <a:ext cx="1868303" cy="1764027"/>
          </a:xfrm>
          <a:prstGeom prst="rect">
            <a:avLst/>
          </a:prstGeom>
          <a:noFill/>
          <a:ln>
            <a:noFill/>
          </a:ln>
        </p:spPr>
      </p:pic>
      <p:pic>
        <p:nvPicPr>
          <p:cNvPr id="48" name="Google Shape;48;p1" descr="A cartoon of a child&#10;&#10;Description automatically generated with low confidenc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501042" y="3244315"/>
            <a:ext cx="2024169" cy="1847522"/>
          </a:xfrm>
          <a:prstGeom prst="rect">
            <a:avLst/>
          </a:prstGeom>
          <a:noFill/>
          <a:ln>
            <a:noFill/>
          </a:ln>
        </p:spPr>
      </p:pic>
      <p:pic>
        <p:nvPicPr>
          <p:cNvPr id="49" name="Google Shape;49;p1" descr="A picture containing vector graphics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794838" y="3399813"/>
            <a:ext cx="1706204" cy="1608528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80B18AA6-9E5C-4D34-BC91-DFEF587A311B}"/>
              </a:ext>
            </a:extLst>
          </p:cNvPr>
          <p:cNvSpPr txBox="1"/>
          <p:nvPr/>
        </p:nvSpPr>
        <p:spPr>
          <a:xfrm>
            <a:off x="3158079" y="1086115"/>
            <a:ext cx="22269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cap="all" dirty="0" err="1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Tiếng</a:t>
            </a:r>
            <a:r>
              <a:rPr lang="en-US" sz="2400" b="1" cap="all" dirty="0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cap="all" dirty="0" err="1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Việt</a:t>
            </a:r>
            <a:r>
              <a:rPr lang="en-US" sz="2400" b="1" cap="all" dirty="0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3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EC28DC3-33EC-4A1D-9C60-293073490749}"/>
              </a:ext>
            </a:extLst>
          </p:cNvPr>
          <p:cNvSpPr txBox="1"/>
          <p:nvPr/>
        </p:nvSpPr>
        <p:spPr>
          <a:xfrm>
            <a:off x="4301808" y="2234161"/>
            <a:ext cx="21664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Tuần 28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7F4D4C5-2F4F-45BD-AAC6-60FAE99F1E9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" y="18577"/>
            <a:ext cx="1179094" cy="96801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158E43D-CE8C-49AE-A6EE-5B3B15F8BD02}"/>
              </a:ext>
            </a:extLst>
          </p:cNvPr>
          <p:cNvSpPr txBox="1"/>
          <p:nvPr/>
        </p:nvSpPr>
        <p:spPr>
          <a:xfrm>
            <a:off x="1892968" y="176463"/>
            <a:ext cx="67099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</a:t>
            </a:r>
            <a:r>
              <a:rPr lang="vi-VN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ỜNG TIỂU HỌC ĐOÀN KẾT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16"/>
          <p:cNvSpPr txBox="1"/>
          <p:nvPr/>
        </p:nvSpPr>
        <p:spPr>
          <a:xfrm>
            <a:off x="2913926" y="10778"/>
            <a:ext cx="4114800" cy="5308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algn="ctr"/>
            <a:r>
              <a:rPr lang="en-US" sz="3000" b="1">
                <a:solidFill>
                  <a:srgbClr val="C55A1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LUYỆN ĐỌC CÂU</a:t>
            </a:r>
            <a:endParaRPr lang="en-US" sz="788" dirty="0"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2" name="Rectangle 37">
            <a:extLst>
              <a:ext uri="{FF2B5EF4-FFF2-40B4-BE49-F238E27FC236}">
                <a16:creationId xmlns:a16="http://schemas.microsoft.com/office/drawing/2014/main" id="{92C2F73C-716D-7BE3-27F7-CA13A593ED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85573" y="1233095"/>
            <a:ext cx="4772855" cy="2103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20000"/>
              </a:lnSpc>
            </a:pPr>
            <a:r>
              <a:rPr lang="en-US" sz="2800" b="1">
                <a:solidFill>
                  <a:srgbClr val="0000CC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Vững vàng trên đảo nhỏ</a:t>
            </a:r>
            <a:r>
              <a:rPr lang="en-US" sz="2800" b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/</a:t>
            </a:r>
            <a:endParaRPr lang="vi-VN" sz="2800" b="1">
              <a:solidFill>
                <a:srgbClr val="FF0000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  <a:p>
            <a:pPr>
              <a:lnSpc>
                <a:spcPct val="120000"/>
              </a:lnSpc>
            </a:pPr>
            <a:r>
              <a:rPr lang="en-US" sz="2800" b="1">
                <a:solidFill>
                  <a:srgbClr val="0000CC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Bồng sung gác biển trời</a:t>
            </a:r>
            <a:r>
              <a:rPr lang="en-US" sz="2800" b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/</a:t>
            </a:r>
            <a:endParaRPr lang="vi-VN" sz="2800" b="1">
              <a:solidFill>
                <a:srgbClr val="FF0000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  <a:p>
            <a:pPr>
              <a:lnSpc>
                <a:spcPct val="120000"/>
              </a:lnSpc>
            </a:pPr>
            <a:r>
              <a:rPr lang="en-US" sz="2800" b="1">
                <a:solidFill>
                  <a:srgbClr val="0000CC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Áo bạc nhàu nắng gió</a:t>
            </a:r>
            <a:r>
              <a:rPr lang="en-US" sz="2800" b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/</a:t>
            </a:r>
            <a:endParaRPr lang="vi-VN" sz="2800" b="1">
              <a:solidFill>
                <a:srgbClr val="FF0000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  <a:p>
            <a:pPr>
              <a:lnSpc>
                <a:spcPct val="120000"/>
              </a:lnSpc>
            </a:pPr>
            <a:r>
              <a:rPr lang="en-US" sz="2800" b="1">
                <a:solidFill>
                  <a:srgbClr val="0000CC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Chú mỉm cười rất tươi.</a:t>
            </a:r>
            <a:r>
              <a:rPr lang="en-US" sz="2800" b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//</a:t>
            </a:r>
            <a:endParaRPr lang="vi-VN" sz="2800" b="1" dirty="0">
              <a:solidFill>
                <a:srgbClr val="FF0000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2882192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16"/>
          <p:cNvSpPr txBox="1"/>
          <p:nvPr/>
        </p:nvSpPr>
        <p:spPr>
          <a:xfrm>
            <a:off x="2913926" y="10778"/>
            <a:ext cx="4114800" cy="5308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algn="ctr"/>
            <a:r>
              <a:rPr lang="en-US" sz="3000" b="1">
                <a:solidFill>
                  <a:srgbClr val="C55A1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LUYỆN ĐỌC CÂU</a:t>
            </a:r>
            <a:endParaRPr lang="en-US" sz="788" dirty="0"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2" name="Rectangle 37">
            <a:extLst>
              <a:ext uri="{FF2B5EF4-FFF2-40B4-BE49-F238E27FC236}">
                <a16:creationId xmlns:a16="http://schemas.microsoft.com/office/drawing/2014/main" id="{92C2F73C-716D-7BE3-27F7-CA13A593ED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21413" y="1233095"/>
            <a:ext cx="5301175" cy="2103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20000"/>
              </a:lnSpc>
            </a:pPr>
            <a:r>
              <a:rPr lang="en-US" sz="2800" b="1">
                <a:solidFill>
                  <a:srgbClr val="0000CC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Dù nắng mưa</a:t>
            </a:r>
            <a:r>
              <a:rPr lang="vi-VN" sz="2800" b="1">
                <a:solidFill>
                  <a:srgbClr val="0000CC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,</a:t>
            </a:r>
            <a:r>
              <a:rPr lang="en-US" sz="2800" b="1">
                <a:solidFill>
                  <a:schemeClr val="bg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/</a:t>
            </a:r>
            <a:r>
              <a:rPr lang="en-US" sz="2800" b="1">
                <a:solidFill>
                  <a:srgbClr val="0000CC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bão tố</a:t>
            </a:r>
            <a:r>
              <a:rPr lang="en-US" sz="2800" b="1">
                <a:solidFill>
                  <a:schemeClr val="bg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/</a:t>
            </a:r>
            <a:endParaRPr lang="vi-VN" sz="2800" b="1">
              <a:solidFill>
                <a:schemeClr val="bg1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  <a:p>
            <a:pPr>
              <a:lnSpc>
                <a:spcPct val="120000"/>
              </a:lnSpc>
            </a:pPr>
            <a:r>
              <a:rPr lang="en-US" sz="2800" b="1">
                <a:solidFill>
                  <a:srgbClr val="0000CC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Các chú</a:t>
            </a:r>
            <a:r>
              <a:rPr lang="en-US" sz="2800" b="1">
                <a:solidFill>
                  <a:schemeClr val="bg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/</a:t>
            </a:r>
            <a:r>
              <a:rPr lang="en-US" sz="2800" b="1">
                <a:solidFill>
                  <a:srgbClr val="0000CC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vẫn hiên ngang</a:t>
            </a:r>
            <a:r>
              <a:rPr lang="en-US" sz="2800" b="1">
                <a:solidFill>
                  <a:schemeClr val="bg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/</a:t>
            </a:r>
            <a:endParaRPr lang="vi-VN" sz="2800" b="1">
              <a:solidFill>
                <a:schemeClr val="bg1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  <a:p>
            <a:pPr>
              <a:lnSpc>
                <a:spcPct val="120000"/>
              </a:lnSpc>
            </a:pPr>
            <a:r>
              <a:rPr lang="en-US" sz="2800" b="1">
                <a:solidFill>
                  <a:srgbClr val="0000CC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Bao tàu thuyền</a:t>
            </a:r>
            <a:r>
              <a:rPr lang="en-US" sz="2800" b="1">
                <a:solidFill>
                  <a:schemeClr val="bg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/</a:t>
            </a:r>
            <a:r>
              <a:rPr lang="en-US" sz="2800" b="1">
                <a:solidFill>
                  <a:srgbClr val="0000CC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qua đó</a:t>
            </a:r>
            <a:r>
              <a:rPr lang="en-US" sz="2800" b="1">
                <a:solidFill>
                  <a:schemeClr val="bg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/</a:t>
            </a:r>
            <a:endParaRPr lang="vi-VN" sz="2800" b="1">
              <a:solidFill>
                <a:schemeClr val="bg1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  <a:p>
            <a:pPr>
              <a:lnSpc>
                <a:spcPct val="120000"/>
              </a:lnSpc>
            </a:pPr>
            <a:r>
              <a:rPr lang="en-US" sz="2800" b="1">
                <a:solidFill>
                  <a:srgbClr val="0000CC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Kéo còi chào ngân vang.</a:t>
            </a:r>
            <a:r>
              <a:rPr lang="en-US" sz="2800" b="1">
                <a:solidFill>
                  <a:schemeClr val="bg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//</a:t>
            </a:r>
            <a:endParaRPr lang="vi-VN" sz="2800" b="1" dirty="0">
              <a:solidFill>
                <a:schemeClr val="bg1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5797083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16"/>
          <p:cNvSpPr txBox="1"/>
          <p:nvPr/>
        </p:nvSpPr>
        <p:spPr>
          <a:xfrm>
            <a:off x="2913926" y="10778"/>
            <a:ext cx="4114800" cy="5308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algn="ctr"/>
            <a:r>
              <a:rPr lang="en-US" sz="3000" b="1">
                <a:solidFill>
                  <a:srgbClr val="C55A1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LUYỆN ĐỌC CÂU</a:t>
            </a:r>
            <a:endParaRPr lang="en-US" sz="788" dirty="0"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2" name="Rectangle 37">
            <a:extLst>
              <a:ext uri="{FF2B5EF4-FFF2-40B4-BE49-F238E27FC236}">
                <a16:creationId xmlns:a16="http://schemas.microsoft.com/office/drawing/2014/main" id="{92C2F73C-716D-7BE3-27F7-CA13A593ED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21413" y="1233095"/>
            <a:ext cx="5301175" cy="2103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20000"/>
              </a:lnSpc>
            </a:pPr>
            <a:r>
              <a:rPr lang="en-US" sz="2800" b="1">
                <a:solidFill>
                  <a:srgbClr val="0000CC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Dù nắng mưa</a:t>
            </a:r>
            <a:r>
              <a:rPr lang="vi-VN" sz="2800" b="1">
                <a:solidFill>
                  <a:srgbClr val="0000CC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,</a:t>
            </a:r>
            <a:r>
              <a:rPr lang="en-US" sz="2800" b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/</a:t>
            </a:r>
            <a:r>
              <a:rPr lang="en-US" sz="2800" b="1">
                <a:solidFill>
                  <a:srgbClr val="0000CC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bão tố</a:t>
            </a:r>
            <a:r>
              <a:rPr lang="en-US" sz="2800" b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/</a:t>
            </a:r>
            <a:endParaRPr lang="vi-VN" sz="2800" b="1">
              <a:solidFill>
                <a:srgbClr val="FF0000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  <a:p>
            <a:pPr>
              <a:lnSpc>
                <a:spcPct val="120000"/>
              </a:lnSpc>
            </a:pPr>
            <a:r>
              <a:rPr lang="en-US" sz="2800" b="1">
                <a:solidFill>
                  <a:srgbClr val="0000CC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Các chú</a:t>
            </a:r>
            <a:r>
              <a:rPr lang="en-US" sz="2800" b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/</a:t>
            </a:r>
            <a:r>
              <a:rPr lang="en-US" sz="2800" b="1">
                <a:solidFill>
                  <a:srgbClr val="0000CC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vẫn hiên ngang</a:t>
            </a:r>
            <a:r>
              <a:rPr lang="en-US" sz="2800" b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/</a:t>
            </a:r>
            <a:endParaRPr lang="vi-VN" sz="2800" b="1">
              <a:solidFill>
                <a:srgbClr val="FF0000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  <a:p>
            <a:pPr>
              <a:lnSpc>
                <a:spcPct val="120000"/>
              </a:lnSpc>
            </a:pPr>
            <a:r>
              <a:rPr lang="en-US" sz="2800" b="1">
                <a:solidFill>
                  <a:srgbClr val="0000CC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Bao tàu thuyền</a:t>
            </a:r>
            <a:r>
              <a:rPr lang="en-US" sz="2800" b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/</a:t>
            </a:r>
            <a:r>
              <a:rPr lang="en-US" sz="2800" b="1">
                <a:solidFill>
                  <a:srgbClr val="0000CC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qua đó</a:t>
            </a:r>
            <a:r>
              <a:rPr lang="en-US" sz="2800" b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/</a:t>
            </a:r>
            <a:endParaRPr lang="vi-VN" sz="2800" b="1">
              <a:solidFill>
                <a:srgbClr val="FF0000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  <a:p>
            <a:pPr>
              <a:lnSpc>
                <a:spcPct val="120000"/>
              </a:lnSpc>
            </a:pPr>
            <a:r>
              <a:rPr lang="en-US" sz="2800" b="1">
                <a:solidFill>
                  <a:srgbClr val="0000CC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Kéo còi chào ngân vang.</a:t>
            </a:r>
            <a:r>
              <a:rPr lang="en-US" sz="2800" b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//</a:t>
            </a:r>
            <a:endParaRPr lang="vi-VN" sz="2800" b="1" dirty="0">
              <a:solidFill>
                <a:srgbClr val="FF0000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0025039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000">
              <a:srgbClr val="FFFFFF"/>
            </a:gs>
            <a:gs pos="47000">
              <a:srgbClr val="FFFFFF"/>
            </a:gs>
            <a:gs pos="73000">
              <a:srgbClr val="FBFCF5"/>
            </a:gs>
            <a:gs pos="100000">
              <a:srgbClr val="F8FAEA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234;p18">
            <a:extLst>
              <a:ext uri="{FF2B5EF4-FFF2-40B4-BE49-F238E27FC236}">
                <a16:creationId xmlns:a16="http://schemas.microsoft.com/office/drawing/2014/main" id="{6F291C39-643D-8A04-DF99-1CE4F1DA1B48}"/>
              </a:ext>
            </a:extLst>
          </p:cNvPr>
          <p:cNvGrpSpPr/>
          <p:nvPr/>
        </p:nvGrpSpPr>
        <p:grpSpPr>
          <a:xfrm>
            <a:off x="0" y="4599490"/>
            <a:ext cx="2468648" cy="535329"/>
            <a:chOff x="508724" y="6144228"/>
            <a:chExt cx="3291530" cy="713772"/>
          </a:xfrm>
        </p:grpSpPr>
        <p:sp>
          <p:nvSpPr>
            <p:cNvPr id="10" name="Google Shape;235;p18">
              <a:extLst>
                <a:ext uri="{FF2B5EF4-FFF2-40B4-BE49-F238E27FC236}">
                  <a16:creationId xmlns:a16="http://schemas.microsoft.com/office/drawing/2014/main" id="{DA62D648-0744-53D7-0B7D-8E46EBF9884A}"/>
                </a:ext>
              </a:extLst>
            </p:cNvPr>
            <p:cNvSpPr/>
            <p:nvPr/>
          </p:nvSpPr>
          <p:spPr>
            <a:xfrm>
              <a:off x="548471" y="6177626"/>
              <a:ext cx="3251783" cy="646331"/>
            </a:xfrm>
            <a:prstGeom prst="roundRect">
              <a:avLst>
                <a:gd name="adj" fmla="val 50000"/>
              </a:avLst>
            </a:prstGeom>
            <a:solidFill>
              <a:schemeClr val="lt1"/>
            </a:solidFill>
            <a:ln w="28575" cap="flat" cmpd="sng">
              <a:solidFill>
                <a:srgbClr val="00B05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 algn="ctr"/>
              <a:endParaRPr sz="1350">
                <a:solidFill>
                  <a:schemeClr val="lt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Calibri"/>
              </a:endParaRPr>
            </a:p>
          </p:txBody>
        </p:sp>
        <p:grpSp>
          <p:nvGrpSpPr>
            <p:cNvPr id="12" name="Google Shape;236;p18">
              <a:extLst>
                <a:ext uri="{FF2B5EF4-FFF2-40B4-BE49-F238E27FC236}">
                  <a16:creationId xmlns:a16="http://schemas.microsoft.com/office/drawing/2014/main" id="{9C2F5BEF-6E30-94C8-6ADF-7910283D6B3E}"/>
                </a:ext>
              </a:extLst>
            </p:cNvPr>
            <p:cNvGrpSpPr/>
            <p:nvPr/>
          </p:nvGrpSpPr>
          <p:grpSpPr>
            <a:xfrm>
              <a:off x="508724" y="6144228"/>
              <a:ext cx="713772" cy="713772"/>
              <a:chOff x="508724" y="6144228"/>
              <a:chExt cx="713772" cy="713772"/>
            </a:xfrm>
          </p:grpSpPr>
          <p:sp>
            <p:nvSpPr>
              <p:cNvPr id="13" name="Google Shape;237;p18">
                <a:extLst>
                  <a:ext uri="{FF2B5EF4-FFF2-40B4-BE49-F238E27FC236}">
                    <a16:creationId xmlns:a16="http://schemas.microsoft.com/office/drawing/2014/main" id="{13FC6AA4-68E7-AA83-FC3E-9B7D90020050}"/>
                  </a:ext>
                </a:extLst>
              </p:cNvPr>
              <p:cNvSpPr/>
              <p:nvPr/>
            </p:nvSpPr>
            <p:spPr>
              <a:xfrm>
                <a:off x="508724" y="6144228"/>
                <a:ext cx="713772" cy="713772"/>
              </a:xfrm>
              <a:prstGeom prst="ellipse">
                <a:avLst/>
              </a:prstGeom>
              <a:solidFill>
                <a:srgbClr val="FFFFFF"/>
              </a:solidFill>
              <a:ln w="38100" cap="flat" cmpd="sng">
                <a:solidFill>
                  <a:srgbClr val="00B05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/>
                <a:endParaRPr sz="1350">
                  <a:solidFill>
                    <a:schemeClr val="lt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Calibri"/>
                </a:endParaRPr>
              </a:p>
            </p:txBody>
          </p:sp>
          <p:sp>
            <p:nvSpPr>
              <p:cNvPr id="14" name="Google Shape;238;p18">
                <a:extLst>
                  <a:ext uri="{FF2B5EF4-FFF2-40B4-BE49-F238E27FC236}">
                    <a16:creationId xmlns:a16="http://schemas.microsoft.com/office/drawing/2014/main" id="{1242A8F8-538E-F34F-84A7-E2A6586CA9F5}"/>
                  </a:ext>
                </a:extLst>
              </p:cNvPr>
              <p:cNvSpPr/>
              <p:nvPr/>
            </p:nvSpPr>
            <p:spPr>
              <a:xfrm>
                <a:off x="576022" y="6211526"/>
                <a:ext cx="579176" cy="579176"/>
              </a:xfrm>
              <a:prstGeom prst="ellipse">
                <a:avLst/>
              </a:prstGeom>
              <a:solidFill>
                <a:srgbClr val="00B050"/>
              </a:solidFill>
              <a:ln w="12700" cap="flat" cmpd="sng">
                <a:solidFill>
                  <a:srgbClr val="00B05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/>
                <a:r>
                  <a:rPr lang="en-US" sz="3000" b="1">
                    <a:solidFill>
                      <a:schemeClr val="lt1"/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Calibri"/>
                  </a:rPr>
                  <a:t>4</a:t>
                </a:r>
                <a:endParaRPr sz="788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</p:grpSp>
      </p:grpSp>
      <p:sp>
        <p:nvSpPr>
          <p:cNvPr id="15" name="Google Shape;239;p18">
            <a:extLst>
              <a:ext uri="{FF2B5EF4-FFF2-40B4-BE49-F238E27FC236}">
                <a16:creationId xmlns:a16="http://schemas.microsoft.com/office/drawing/2014/main" id="{2C29EBA0-2E13-16A4-395C-68EC085BAE67}"/>
              </a:ext>
            </a:extLst>
          </p:cNvPr>
          <p:cNvSpPr txBox="1"/>
          <p:nvPr/>
        </p:nvSpPr>
        <p:spPr>
          <a:xfrm>
            <a:off x="500556" y="4672823"/>
            <a:ext cx="2044180" cy="3923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r>
              <a:rPr lang="en-US" sz="2100" b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Questrial"/>
              </a:rPr>
              <a:t>Nối tiếp đoạn</a:t>
            </a:r>
            <a:endParaRPr sz="788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4" name="Nhóm 3">
            <a:extLst>
              <a:ext uri="{FF2B5EF4-FFF2-40B4-BE49-F238E27FC236}">
                <a16:creationId xmlns:a16="http://schemas.microsoft.com/office/drawing/2014/main" id="{E5EB816D-04A5-736E-2E02-8AA9756EBB8D}"/>
              </a:ext>
            </a:extLst>
          </p:cNvPr>
          <p:cNvGrpSpPr/>
          <p:nvPr/>
        </p:nvGrpSpPr>
        <p:grpSpPr>
          <a:xfrm>
            <a:off x="476298" y="-31959"/>
            <a:ext cx="8257487" cy="4696228"/>
            <a:chOff x="476298" y="-31959"/>
            <a:chExt cx="8257487" cy="4696228"/>
          </a:xfrm>
        </p:grpSpPr>
        <p:sp>
          <p:nvSpPr>
            <p:cNvPr id="5" name="TextBox 9">
              <a:extLst>
                <a:ext uri="{FF2B5EF4-FFF2-40B4-BE49-F238E27FC236}">
                  <a16:creationId xmlns:a16="http://schemas.microsoft.com/office/drawing/2014/main" id="{74C8E552-AFF2-259C-598A-6513035DB301}"/>
                </a:ext>
              </a:extLst>
            </p:cNvPr>
            <p:cNvSpPr txBox="1"/>
            <p:nvPr/>
          </p:nvSpPr>
          <p:spPr>
            <a:xfrm>
              <a:off x="755668" y="448002"/>
              <a:ext cx="3674092" cy="41767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79000"/>
                </a:lnSpc>
              </a:pPr>
              <a:r>
                <a:rPr lang="en-GB" sz="2400">
                  <a:solidFill>
                    <a:srgbClr val="0000FF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Vững vàng trên đảo nhỏ</a:t>
              </a:r>
            </a:p>
            <a:p>
              <a:pPr algn="just">
                <a:lnSpc>
                  <a:spcPct val="79000"/>
                </a:lnSpc>
              </a:pPr>
              <a:r>
                <a:rPr lang="en-GB" sz="2400">
                  <a:solidFill>
                    <a:srgbClr val="0000FF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Bồng súng gác biển trời</a:t>
              </a:r>
            </a:p>
            <a:p>
              <a:pPr algn="just">
                <a:lnSpc>
                  <a:spcPct val="79000"/>
                </a:lnSpc>
              </a:pPr>
              <a:r>
                <a:rPr lang="en-GB" sz="2400">
                  <a:solidFill>
                    <a:srgbClr val="0000FF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Áo bạc nhàu nắng gió</a:t>
              </a:r>
            </a:p>
            <a:p>
              <a:pPr algn="just">
                <a:lnSpc>
                  <a:spcPct val="79000"/>
                </a:lnSpc>
              </a:pPr>
              <a:r>
                <a:rPr lang="en-GB" sz="2400">
                  <a:solidFill>
                    <a:srgbClr val="0000FF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Chú mỉm cười rất tươi.</a:t>
              </a:r>
            </a:p>
            <a:p>
              <a:pPr algn="just">
                <a:lnSpc>
                  <a:spcPct val="79000"/>
                </a:lnSpc>
              </a:pPr>
              <a:endParaRPr lang="en-GB" sz="240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algn="just">
                <a:lnSpc>
                  <a:spcPct val="79000"/>
                </a:lnSpc>
              </a:pPr>
              <a:r>
                <a:rPr lang="en-GB" sz="240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Giữa trập trừng xa khơi</a:t>
              </a:r>
            </a:p>
            <a:p>
              <a:pPr algn="just">
                <a:lnSpc>
                  <a:spcPct val="79000"/>
                </a:lnSpc>
              </a:pPr>
              <a:r>
                <a:rPr lang="en-GB" sz="240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Hải âu vờn quanh chú</a:t>
              </a:r>
            </a:p>
            <a:p>
              <a:pPr algn="just">
                <a:lnSpc>
                  <a:spcPct val="79000"/>
                </a:lnSpc>
              </a:pPr>
              <a:r>
                <a:rPr lang="en-GB" sz="240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Bên đảo đá chơi vơi</a:t>
              </a:r>
            </a:p>
            <a:p>
              <a:pPr algn="just">
                <a:lnSpc>
                  <a:spcPct val="79000"/>
                </a:lnSpc>
              </a:pPr>
              <a:r>
                <a:rPr lang="en-GB" sz="240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Dạt vào ngàn sóng vỗ.</a:t>
              </a:r>
            </a:p>
            <a:p>
              <a:pPr algn="just">
                <a:lnSpc>
                  <a:spcPct val="79000"/>
                </a:lnSpc>
              </a:pPr>
              <a:endParaRPr lang="en-GB" sz="240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algn="just">
                <a:lnSpc>
                  <a:spcPct val="79000"/>
                </a:lnSpc>
              </a:pPr>
              <a:r>
                <a:rPr lang="en-GB" sz="2400">
                  <a:solidFill>
                    <a:srgbClr val="7030A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Dù nắng mưa, bão tố</a:t>
              </a:r>
            </a:p>
            <a:p>
              <a:pPr algn="just">
                <a:lnSpc>
                  <a:spcPct val="79000"/>
                </a:lnSpc>
              </a:pPr>
              <a:r>
                <a:rPr lang="en-GB" sz="2400">
                  <a:solidFill>
                    <a:srgbClr val="7030A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Các chú vẫn hiên ngang</a:t>
              </a:r>
            </a:p>
            <a:p>
              <a:pPr algn="just">
                <a:lnSpc>
                  <a:spcPct val="79000"/>
                </a:lnSpc>
              </a:pPr>
              <a:r>
                <a:rPr lang="en-GB" sz="2400">
                  <a:solidFill>
                    <a:srgbClr val="7030A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Bao tàu thuyền qua đó</a:t>
              </a:r>
            </a:p>
            <a:p>
              <a:pPr algn="just">
                <a:lnSpc>
                  <a:spcPct val="79000"/>
                </a:lnSpc>
              </a:pPr>
              <a:r>
                <a:rPr lang="en-GB" sz="2400">
                  <a:solidFill>
                    <a:srgbClr val="7030A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Kéo còi chào ngân vang.</a:t>
              </a:r>
              <a:endParaRPr lang="en-US" sz="2400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pic>
          <p:nvPicPr>
            <p:cNvPr id="7" name="Hình ảnh 6">
              <a:extLst>
                <a:ext uri="{FF2B5EF4-FFF2-40B4-BE49-F238E27FC236}">
                  <a16:creationId xmlns:a16="http://schemas.microsoft.com/office/drawing/2014/main" id="{B7347EB6-EBB5-628F-0372-56BD2E25082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11980" t="43381" r="6087" b="14302"/>
            <a:stretch/>
          </p:blipFill>
          <p:spPr>
            <a:xfrm>
              <a:off x="4506080" y="145334"/>
              <a:ext cx="4227705" cy="2817459"/>
            </a:xfrm>
            <a:prstGeom prst="roundRect">
              <a:avLst/>
            </a:prstGeom>
          </p:spPr>
        </p:pic>
        <p:sp>
          <p:nvSpPr>
            <p:cNvPr id="8" name="TextBox 9">
              <a:extLst>
                <a:ext uri="{FF2B5EF4-FFF2-40B4-BE49-F238E27FC236}">
                  <a16:creationId xmlns:a16="http://schemas.microsoft.com/office/drawing/2014/main" id="{B14AC8C1-524C-1C9A-6B2C-416E424AAD64}"/>
                </a:ext>
              </a:extLst>
            </p:cNvPr>
            <p:cNvSpPr txBox="1"/>
            <p:nvPr/>
          </p:nvSpPr>
          <p:spPr>
            <a:xfrm>
              <a:off x="4742028" y="3002276"/>
              <a:ext cx="3755810" cy="16619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85000"/>
                </a:lnSpc>
              </a:pPr>
              <a:r>
                <a:rPr lang="en-GB" sz="2400">
                  <a:solidFill>
                    <a:srgbClr val="00B05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Lá cờ đỏ sao vàng</a:t>
              </a:r>
            </a:p>
            <a:p>
              <a:pPr algn="just">
                <a:lnSpc>
                  <a:spcPct val="85000"/>
                </a:lnSpc>
              </a:pPr>
              <a:r>
                <a:rPr lang="en-GB" sz="2400">
                  <a:solidFill>
                    <a:srgbClr val="00B05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Phấp phới bay trong gió</a:t>
              </a:r>
            </a:p>
            <a:p>
              <a:pPr algn="just">
                <a:lnSpc>
                  <a:spcPct val="85000"/>
                </a:lnSpc>
              </a:pPr>
              <a:r>
                <a:rPr lang="en-GB" sz="2400">
                  <a:solidFill>
                    <a:srgbClr val="00B05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Ước mai này như chú</a:t>
              </a:r>
            </a:p>
            <a:p>
              <a:pPr algn="just">
                <a:lnSpc>
                  <a:spcPct val="85000"/>
                </a:lnSpc>
              </a:pPr>
              <a:r>
                <a:rPr lang="en-GB" sz="2400">
                  <a:solidFill>
                    <a:srgbClr val="00B05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Giữ yên biển quê hương.</a:t>
              </a:r>
            </a:p>
            <a:p>
              <a:pPr algn="r">
                <a:lnSpc>
                  <a:spcPct val="85000"/>
                </a:lnSpc>
              </a:pPr>
              <a:r>
                <a:rPr lang="en-GB" sz="240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HOÀI KHÁNH</a:t>
              </a:r>
              <a:endPara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11" name="Google Shape;89;p5">
              <a:extLst>
                <a:ext uri="{FF2B5EF4-FFF2-40B4-BE49-F238E27FC236}">
                  <a16:creationId xmlns:a16="http://schemas.microsoft.com/office/drawing/2014/main" id="{855F0425-74B6-2203-774C-A9B7C2A8E424}"/>
                </a:ext>
              </a:extLst>
            </p:cNvPr>
            <p:cNvSpPr txBox="1"/>
            <p:nvPr/>
          </p:nvSpPr>
          <p:spPr>
            <a:xfrm>
              <a:off x="476298" y="-31959"/>
              <a:ext cx="7094124" cy="56166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9" tIns="34275" rIns="68569" bIns="34275" anchor="t" anchorCtr="0">
              <a:spAutoFit/>
            </a:bodyPr>
            <a:lstStyle/>
            <a:p>
              <a:pPr algn="ctr"/>
              <a:r>
                <a:rPr lang="en-US" sz="3200" b="1">
                  <a:solidFill>
                    <a:srgbClr val="C55A11"/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  <a:sym typeface="Questrial"/>
                </a:rPr>
                <a:t>Chú hải quân</a:t>
              </a:r>
              <a:endParaRPr sz="3200" b="1" dirty="0">
                <a:solidFill>
                  <a:srgbClr val="C55A1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6882464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1" name="Google Shape;271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28335" y="621358"/>
            <a:ext cx="4287331" cy="39007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1" name="Google Shape;291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00772" y="944518"/>
            <a:ext cx="4742457" cy="32544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F0BAA168-83CB-8694-F487-3DAB1B2FD23F}"/>
              </a:ext>
            </a:extLst>
          </p:cNvPr>
          <p:cNvGrpSpPr/>
          <p:nvPr/>
        </p:nvGrpSpPr>
        <p:grpSpPr>
          <a:xfrm>
            <a:off x="1" y="0"/>
            <a:ext cx="2514605" cy="886970"/>
            <a:chOff x="0" y="0"/>
            <a:chExt cx="3352807" cy="1182626"/>
          </a:xfrm>
        </p:grpSpPr>
        <p:pic>
          <p:nvPicPr>
            <p:cNvPr id="9" name="Google Shape;298;p24">
              <a:extLst>
                <a:ext uri="{FF2B5EF4-FFF2-40B4-BE49-F238E27FC236}">
                  <a16:creationId xmlns:a16="http://schemas.microsoft.com/office/drawing/2014/main" id="{E0F296F5-D45E-C78C-1F48-0F60D7572202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0" y="0"/>
              <a:ext cx="3352807" cy="118262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Google Shape;300;p24" descr="Ảnh có chứa đồ họa véc-tơ&#10;&#10;Mô tả được tạo tự động">
              <a:extLst>
                <a:ext uri="{FF2B5EF4-FFF2-40B4-BE49-F238E27FC236}">
                  <a16:creationId xmlns:a16="http://schemas.microsoft.com/office/drawing/2014/main" id="{4248DB5F-FCED-0432-84A4-F38AD1ADF727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331607" y="257625"/>
              <a:ext cx="920549" cy="79673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1" name="Google Shape;301;p24">
            <a:extLst>
              <a:ext uri="{FF2B5EF4-FFF2-40B4-BE49-F238E27FC236}">
                <a16:creationId xmlns:a16="http://schemas.microsoft.com/office/drawing/2014/main" id="{8F8153FE-0F3A-86BB-39E9-325D54B7EC42}"/>
              </a:ext>
            </a:extLst>
          </p:cNvPr>
          <p:cNvSpPr txBox="1"/>
          <p:nvPr/>
        </p:nvSpPr>
        <p:spPr>
          <a:xfrm>
            <a:off x="108079" y="790769"/>
            <a:ext cx="8927841" cy="854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lvl="0"/>
            <a:r>
              <a:rPr lang="en-US" sz="2700" b="1" spc="-6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1. </a:t>
            </a:r>
            <a:r>
              <a:rPr lang="en-US" sz="2400" b="1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Những hình ảnh nào nói lên khó khăn, gian khổ của chú hải quân</a:t>
            </a:r>
            <a:r>
              <a:rPr lang="vi-VN" sz="2400" b="1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?</a:t>
            </a:r>
            <a:endParaRPr lang="en-US" sz="2400" b="1" spc="-60">
              <a:solidFill>
                <a:schemeClr val="tx1">
                  <a:lumMod val="65000"/>
                  <a:lumOff val="35000"/>
                </a:schemeClr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13" name="Google Shape;299;p24">
            <a:extLst>
              <a:ext uri="{FF2B5EF4-FFF2-40B4-BE49-F238E27FC236}">
                <a16:creationId xmlns:a16="http://schemas.microsoft.com/office/drawing/2014/main" id="{B1ACD11A-398E-555D-5638-756AFC5CC4B1}"/>
              </a:ext>
            </a:extLst>
          </p:cNvPr>
          <p:cNvSpPr txBox="1"/>
          <p:nvPr/>
        </p:nvSpPr>
        <p:spPr>
          <a:xfrm>
            <a:off x="1013258" y="285039"/>
            <a:ext cx="1427205" cy="3923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r>
              <a:rPr lang="en-US" sz="2100" b="1">
                <a:solidFill>
                  <a:schemeClr val="lt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Đọc hiểu</a:t>
            </a:r>
            <a:endParaRPr sz="788"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7B4FE2B-1B74-6FB8-F720-61EE3AFED905}"/>
              </a:ext>
            </a:extLst>
          </p:cNvPr>
          <p:cNvSpPr/>
          <p:nvPr/>
        </p:nvSpPr>
        <p:spPr>
          <a:xfrm>
            <a:off x="100442" y="1971585"/>
            <a:ext cx="870960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nl-NL" sz="2400" b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Đó là các hình ảnh: áo bạc nhàu nắng gió; trập trùng xa khơi’ đảo đá chơi vơi’ nắng mưa, bão tố.</a:t>
            </a:r>
            <a:endParaRPr lang="en-US" sz="2800" dirty="0">
              <a:solidFill>
                <a:srgbClr val="00B050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890747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" name="Google Shape;307;p25"/>
          <p:cNvGrpSpPr/>
          <p:nvPr/>
        </p:nvGrpSpPr>
        <p:grpSpPr>
          <a:xfrm>
            <a:off x="1" y="0"/>
            <a:ext cx="2514605" cy="886970"/>
            <a:chOff x="267726" y="0"/>
            <a:chExt cx="3352807" cy="1182626"/>
          </a:xfrm>
        </p:grpSpPr>
        <p:pic>
          <p:nvPicPr>
            <p:cNvPr id="308" name="Google Shape;308;p25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267726" y="0"/>
              <a:ext cx="3352807" cy="118262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09" name="Google Shape;309;p25"/>
            <p:cNvSpPr txBox="1"/>
            <p:nvPr/>
          </p:nvSpPr>
          <p:spPr>
            <a:xfrm>
              <a:off x="1482811" y="358346"/>
              <a:ext cx="1902940" cy="52318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9" tIns="34275" rIns="68569" bIns="34275" anchor="t" anchorCtr="0">
              <a:spAutoFit/>
            </a:bodyPr>
            <a:lstStyle/>
            <a:p>
              <a:r>
                <a:rPr lang="en-US" sz="2100" b="1">
                  <a:solidFill>
                    <a:schemeClr val="lt1"/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Đọc hiểu</a:t>
              </a:r>
              <a:endParaRPr sz="788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endParaRPr>
            </a:p>
          </p:txBody>
        </p:sp>
        <p:pic>
          <p:nvPicPr>
            <p:cNvPr id="310" name="Google Shape;310;p25" descr="Ảnh có chứa đồ họa véc-tơ&#10;&#10;Mô tả được tạo tự động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599333" y="257625"/>
              <a:ext cx="920549" cy="79673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11" name="Google Shape;311;p25"/>
          <p:cNvSpPr txBox="1"/>
          <p:nvPr/>
        </p:nvSpPr>
        <p:spPr>
          <a:xfrm>
            <a:off x="100442" y="740960"/>
            <a:ext cx="8971216" cy="9309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lvl="0"/>
            <a:r>
              <a:rPr lang="en-US" sz="27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2</a:t>
            </a:r>
            <a:r>
              <a:rPr lang="en-US" sz="2700" b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. </a:t>
            </a:r>
            <a:r>
              <a:rPr lang="en-US" sz="2800" b="1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Tìm những hình ảnh đẹp của chú hải quân đứng gác.</a:t>
            </a:r>
            <a:endParaRPr sz="788" dirty="0">
              <a:solidFill>
                <a:schemeClr val="tx1">
                  <a:lumMod val="65000"/>
                  <a:lumOff val="35000"/>
                </a:schemeClr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72E0641-8D5E-BE31-E6B9-A2434CC77F78}"/>
              </a:ext>
            </a:extLst>
          </p:cNvPr>
          <p:cNvSpPr/>
          <p:nvPr/>
        </p:nvSpPr>
        <p:spPr>
          <a:xfrm>
            <a:off x="100442" y="1971585"/>
            <a:ext cx="870960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nl-NL" sz="24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nl-NL" sz="2400" b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Đó là các hình ảnh: chú hải quân vững vàng trên đảo, bồng súng gác biển trời; chú mỉm cười rất tươi; hải âu vờn quanh chú; các chú vẫn hiên ngang.</a:t>
            </a:r>
            <a:endParaRPr lang="en-US" sz="2800" dirty="0">
              <a:solidFill>
                <a:srgbClr val="00B050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71B9F58-C44C-502E-0EB5-007920842B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96133" y="1292481"/>
            <a:ext cx="3843874" cy="3851019"/>
          </a:xfrm>
          <a:prstGeom prst="rect">
            <a:avLst/>
          </a:prstGeom>
        </p:spPr>
      </p:pic>
      <p:grpSp>
        <p:nvGrpSpPr>
          <p:cNvPr id="317" name="Google Shape;317;p26"/>
          <p:cNvGrpSpPr/>
          <p:nvPr/>
        </p:nvGrpSpPr>
        <p:grpSpPr>
          <a:xfrm>
            <a:off x="1" y="0"/>
            <a:ext cx="2514605" cy="886970"/>
            <a:chOff x="267726" y="0"/>
            <a:chExt cx="3352807" cy="1182626"/>
          </a:xfrm>
        </p:grpSpPr>
        <p:pic>
          <p:nvPicPr>
            <p:cNvPr id="318" name="Google Shape;318;p26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267726" y="0"/>
              <a:ext cx="3352807" cy="118262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19" name="Google Shape;319;p26"/>
            <p:cNvSpPr txBox="1"/>
            <p:nvPr/>
          </p:nvSpPr>
          <p:spPr>
            <a:xfrm>
              <a:off x="1482811" y="358346"/>
              <a:ext cx="1902940" cy="52318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9" tIns="34275" rIns="68569" bIns="34275" anchor="t" anchorCtr="0">
              <a:spAutoFit/>
            </a:bodyPr>
            <a:lstStyle/>
            <a:p>
              <a:r>
                <a:rPr lang="en-US" sz="2100" b="1">
                  <a:solidFill>
                    <a:schemeClr val="lt1"/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Đọc hiểu</a:t>
              </a:r>
              <a:endParaRPr sz="788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endParaRPr>
            </a:p>
          </p:txBody>
        </p:sp>
        <p:pic>
          <p:nvPicPr>
            <p:cNvPr id="320" name="Google Shape;320;p26" descr="Ảnh có chứa đồ họa véc-tơ&#10;&#10;Mô tả được tạo tự động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599333" y="257625"/>
              <a:ext cx="920549" cy="79673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21" name="Google Shape;321;p26"/>
          <p:cNvSpPr txBox="1"/>
          <p:nvPr/>
        </p:nvSpPr>
        <p:spPr>
          <a:xfrm>
            <a:off x="329746" y="784554"/>
            <a:ext cx="8814254" cy="9309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r>
              <a:rPr lang="en-US" sz="27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3</a:t>
            </a:r>
            <a:r>
              <a:rPr lang="en-US" sz="2700" b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. </a:t>
            </a:r>
            <a:r>
              <a:rPr lang="en-US" sz="2800" b="1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Hình ảnh nào trong khổ thơ 4 khẳng định chủ quyền biển, đảo Việt Nam?</a:t>
            </a:r>
            <a:endParaRPr sz="2700" b="1" dirty="0">
              <a:solidFill>
                <a:schemeClr val="tx1">
                  <a:lumMod val="65000"/>
                  <a:lumOff val="35000"/>
                </a:schemeClr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  <a:sym typeface="Questrial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C0620EC-91ED-FE0B-80E4-EF65A37B77AB}"/>
              </a:ext>
            </a:extLst>
          </p:cNvPr>
          <p:cNvSpPr/>
          <p:nvPr/>
        </p:nvSpPr>
        <p:spPr>
          <a:xfrm>
            <a:off x="593912" y="1838957"/>
            <a:ext cx="6014744" cy="8863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2000"/>
              </a:lnSpc>
            </a:pPr>
            <a:r>
              <a:rPr lang="nl-NL" sz="2400" b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Hình ảnh lá cờđỏ sao vàng phấp phới bay trong gió.</a:t>
            </a:r>
            <a:endParaRPr lang="en-US" sz="2800" b="1" dirty="0">
              <a:solidFill>
                <a:srgbClr val="00B050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7" name="Google Shape;317;p26"/>
          <p:cNvGrpSpPr/>
          <p:nvPr/>
        </p:nvGrpSpPr>
        <p:grpSpPr>
          <a:xfrm>
            <a:off x="1" y="0"/>
            <a:ext cx="2514605" cy="886970"/>
            <a:chOff x="267726" y="0"/>
            <a:chExt cx="3352807" cy="1182626"/>
          </a:xfrm>
        </p:grpSpPr>
        <p:pic>
          <p:nvPicPr>
            <p:cNvPr id="318" name="Google Shape;318;p26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267726" y="0"/>
              <a:ext cx="3352807" cy="118262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19" name="Google Shape;319;p26"/>
            <p:cNvSpPr txBox="1"/>
            <p:nvPr/>
          </p:nvSpPr>
          <p:spPr>
            <a:xfrm>
              <a:off x="1482811" y="358346"/>
              <a:ext cx="1902940" cy="52318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9" tIns="34275" rIns="68569" bIns="34275" anchor="t" anchorCtr="0">
              <a:spAutoFit/>
            </a:bodyPr>
            <a:lstStyle/>
            <a:p>
              <a:r>
                <a:rPr lang="en-US" sz="2100" b="1">
                  <a:solidFill>
                    <a:schemeClr val="lt1"/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Đọc hiểu</a:t>
              </a:r>
              <a:endParaRPr sz="788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endParaRPr>
            </a:p>
          </p:txBody>
        </p:sp>
        <p:pic>
          <p:nvPicPr>
            <p:cNvPr id="320" name="Google Shape;320;p26" descr="Ảnh có chứa đồ họa véc-tơ&#10;&#10;Mô tả được tạo tự động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599333" y="257625"/>
              <a:ext cx="920549" cy="79673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21" name="Google Shape;321;p26"/>
          <p:cNvSpPr txBox="1"/>
          <p:nvPr/>
        </p:nvSpPr>
        <p:spPr>
          <a:xfrm>
            <a:off x="329746" y="784554"/>
            <a:ext cx="8814254" cy="9309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r>
              <a:rPr lang="en-US" sz="27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4</a:t>
            </a:r>
            <a:r>
              <a:rPr lang="en-US" sz="2700" b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. </a:t>
            </a:r>
            <a:r>
              <a:rPr lang="en-US" sz="2800" b="1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Hai dòng thơ cuối nói lên ước mong gì của bạn nhỏ?</a:t>
            </a:r>
            <a:endParaRPr sz="2700" b="1" dirty="0">
              <a:solidFill>
                <a:schemeClr val="tx1">
                  <a:lumMod val="75000"/>
                  <a:lumOff val="25000"/>
                </a:schemeClr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  <a:sym typeface="Questrial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DA84557-243F-8BC7-1CD3-FDB223CC7857}"/>
              </a:ext>
            </a:extLst>
          </p:cNvPr>
          <p:cNvSpPr/>
          <p:nvPr/>
        </p:nvSpPr>
        <p:spPr>
          <a:xfrm>
            <a:off x="248705" y="1652836"/>
            <a:ext cx="8632901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nl-NL" sz="2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nl-NL" sz="2800" b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Bạn nhỏ mong ước tiếp bước chú hải quân, bảo vệ chủ quyền của tổ quốc.</a:t>
            </a:r>
          </a:p>
          <a:p>
            <a:pPr algn="ctr"/>
            <a:r>
              <a:rPr lang="nl-NL" sz="2800" b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Ước ngày mai như chú</a:t>
            </a:r>
          </a:p>
          <a:p>
            <a:pPr algn="ctr"/>
            <a:r>
              <a:rPr lang="nl-NL" sz="2800" b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   Giữ yên biển quê hương.</a:t>
            </a:r>
            <a:endParaRPr lang="en-US" sz="2800" b="1" dirty="0">
              <a:solidFill>
                <a:srgbClr val="00B050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934952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dolls&#10;&#10;Description automatically generated with low confidence">
            <a:extLst>
              <a:ext uri="{FF2B5EF4-FFF2-40B4-BE49-F238E27FC236}">
                <a16:creationId xmlns:a16="http://schemas.microsoft.com/office/drawing/2014/main" id="{36698F24-4A6F-F8D0-675E-8FCA73AD4C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12820" y="2486301"/>
            <a:ext cx="1987308" cy="2632705"/>
          </a:xfrm>
          <a:prstGeom prst="rect">
            <a:avLst/>
          </a:prstGeom>
        </p:spPr>
      </p:pic>
      <p:pic>
        <p:nvPicPr>
          <p:cNvPr id="4" name="Picture 3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1BD0D8FB-DB6A-BBAD-DF28-5E59CC0E6B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25358" y="1457469"/>
            <a:ext cx="4115280" cy="1114281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7" name="Google Shape;337;p28"/>
          <p:cNvGrpSpPr/>
          <p:nvPr/>
        </p:nvGrpSpPr>
        <p:grpSpPr>
          <a:xfrm>
            <a:off x="1442098" y="962450"/>
            <a:ext cx="6580079" cy="3422653"/>
            <a:chOff x="6418599" y="4636134"/>
            <a:chExt cx="8773438" cy="4563537"/>
          </a:xfrm>
        </p:grpSpPr>
        <p:pic>
          <p:nvPicPr>
            <p:cNvPr id="338" name="Google Shape;338;p28" descr="Frame Border Transparent PNG Gold Image​ | Gallery Yopriceville -  High-Quality Images and Transparent… | Clip art frames borders, Frame  border design, Frame clipart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rot="-5400000">
              <a:off x="8523549" y="2531184"/>
              <a:ext cx="4563537" cy="877343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39" name="Google Shape;339;p28"/>
            <p:cNvSpPr/>
            <p:nvPr/>
          </p:nvSpPr>
          <p:spPr>
            <a:xfrm>
              <a:off x="7350251" y="5312847"/>
              <a:ext cx="6931338" cy="344107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9" tIns="34275" rIns="68569" bIns="34275" anchor="t" anchorCtr="0">
              <a:spAutoFit/>
            </a:bodyPr>
            <a:lstStyle/>
            <a:p>
              <a:pPr algn="just">
                <a:lnSpc>
                  <a:spcPct val="102000"/>
                </a:lnSpc>
              </a:pPr>
              <a:r>
                <a:rPr lang="en-US" sz="3200" b="1">
                  <a:solidFill>
                    <a:schemeClr val="accent4">
                      <a:lumMod val="50000"/>
                    </a:schemeClr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Bài thơ ca ngợi chú hải quân luôn hiên ngang, bất chấp mọi khó khan để bảo vệ biển đảo của Việt Nam.</a:t>
              </a:r>
              <a:endParaRPr lang="vi-VN" sz="3200" dirty="0">
                <a:solidFill>
                  <a:schemeClr val="accent4">
                    <a:lumMod val="5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endParaRPr>
            </a:p>
          </p:txBody>
        </p:sp>
      </p:grpSp>
      <p:pic>
        <p:nvPicPr>
          <p:cNvPr id="340" name="Google Shape;340;p28" descr="Ảnh có chứa người máy&#10;&#10;Mô tả được tạo tự độ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884125" y="2206578"/>
            <a:ext cx="2537486" cy="276293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41" name="Google Shape;341;p28"/>
          <p:cNvGrpSpPr/>
          <p:nvPr/>
        </p:nvGrpSpPr>
        <p:grpSpPr>
          <a:xfrm>
            <a:off x="2903183" y="342501"/>
            <a:ext cx="3337634" cy="624388"/>
            <a:chOff x="4659099" y="302297"/>
            <a:chExt cx="3300838" cy="1334245"/>
          </a:xfrm>
        </p:grpSpPr>
        <p:sp>
          <p:nvSpPr>
            <p:cNvPr id="342" name="Google Shape;342;p28"/>
            <p:cNvSpPr/>
            <p:nvPr/>
          </p:nvSpPr>
          <p:spPr>
            <a:xfrm>
              <a:off x="4659099" y="304799"/>
              <a:ext cx="3300838" cy="133174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9" tIns="34275" rIns="68569" bIns="34275" anchor="t" anchorCtr="0">
              <a:spAutoFit/>
            </a:bodyPr>
            <a:lstStyle/>
            <a:p>
              <a:pPr algn="ctr"/>
              <a:r>
                <a:rPr lang="en-US" sz="3600" b="1">
                  <a:solidFill>
                    <a:srgbClr val="BF9000"/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  <a:sym typeface="Questrial"/>
                </a:rPr>
                <a:t>NỘI DUNG</a:t>
              </a:r>
              <a:endParaRPr sz="788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endParaRPr>
            </a:p>
          </p:txBody>
        </p:sp>
        <p:sp>
          <p:nvSpPr>
            <p:cNvPr id="343" name="Google Shape;343;p28"/>
            <p:cNvSpPr/>
            <p:nvPr/>
          </p:nvSpPr>
          <p:spPr>
            <a:xfrm>
              <a:off x="4659099" y="302297"/>
              <a:ext cx="3300838" cy="133174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9" tIns="34275" rIns="68569" bIns="34275" anchor="t" anchorCtr="0">
              <a:spAutoFit/>
            </a:bodyPr>
            <a:lstStyle/>
            <a:p>
              <a:pPr algn="ctr"/>
              <a:r>
                <a:rPr lang="en-US" sz="3600" b="1" dirty="0">
                  <a:solidFill>
                    <a:schemeClr val="accent2">
                      <a:lumMod val="75000"/>
                    </a:schemeClr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  <a:sym typeface="Questrial"/>
                </a:rPr>
                <a:t>NỘI DUNG</a:t>
              </a:r>
              <a:endParaRPr sz="788" dirty="0">
                <a:solidFill>
                  <a:schemeClr val="accent2">
                    <a:lumMod val="7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endParaRP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" name="Google Shape;348;p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28827" y="944518"/>
            <a:ext cx="4686346" cy="32544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Nhóm 3">
            <a:extLst>
              <a:ext uri="{FF2B5EF4-FFF2-40B4-BE49-F238E27FC236}">
                <a16:creationId xmlns:a16="http://schemas.microsoft.com/office/drawing/2014/main" id="{E5EB816D-04A5-736E-2E02-8AA9756EBB8D}"/>
              </a:ext>
            </a:extLst>
          </p:cNvPr>
          <p:cNvGrpSpPr/>
          <p:nvPr/>
        </p:nvGrpSpPr>
        <p:grpSpPr>
          <a:xfrm>
            <a:off x="786063" y="593557"/>
            <a:ext cx="8081574" cy="3628876"/>
            <a:chOff x="476298" y="-31959"/>
            <a:chExt cx="8396556" cy="3653740"/>
          </a:xfrm>
        </p:grpSpPr>
        <p:sp>
          <p:nvSpPr>
            <p:cNvPr id="5" name="TextBox 9">
              <a:extLst>
                <a:ext uri="{FF2B5EF4-FFF2-40B4-BE49-F238E27FC236}">
                  <a16:creationId xmlns:a16="http://schemas.microsoft.com/office/drawing/2014/main" id="{74C8E552-AFF2-259C-598A-6513035DB301}"/>
                </a:ext>
              </a:extLst>
            </p:cNvPr>
            <p:cNvSpPr txBox="1"/>
            <p:nvPr/>
          </p:nvSpPr>
          <p:spPr>
            <a:xfrm>
              <a:off x="755668" y="448002"/>
              <a:ext cx="3674092" cy="30304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79000"/>
                </a:lnSpc>
              </a:pPr>
              <a:r>
                <a:rPr lang="en-GB" sz="2400" dirty="0">
                  <a:solidFill>
                    <a:srgbClr val="0000FF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Vững vàng trên đảo nhỏ</a:t>
              </a:r>
            </a:p>
            <a:p>
              <a:pPr algn="just">
                <a:lnSpc>
                  <a:spcPct val="79000"/>
                </a:lnSpc>
              </a:pPr>
              <a:r>
                <a:rPr lang="en-GB" sz="2400" dirty="0">
                  <a:solidFill>
                    <a:srgbClr val="0000FF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Bồng súng gác biển trời</a:t>
              </a:r>
            </a:p>
            <a:p>
              <a:pPr algn="just">
                <a:lnSpc>
                  <a:spcPct val="79000"/>
                </a:lnSpc>
              </a:pPr>
              <a:r>
                <a:rPr lang="en-GB" sz="2400" dirty="0">
                  <a:solidFill>
                    <a:srgbClr val="0000FF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Áo bạc nhàu nắng gió</a:t>
              </a:r>
            </a:p>
            <a:p>
              <a:pPr algn="just">
                <a:lnSpc>
                  <a:spcPct val="79000"/>
                </a:lnSpc>
              </a:pPr>
              <a:r>
                <a:rPr lang="en-GB" sz="2400" dirty="0">
                  <a:solidFill>
                    <a:srgbClr val="0000FF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Chú mỉm cười rất tươi.</a:t>
              </a:r>
            </a:p>
            <a:p>
              <a:pPr algn="just">
                <a:lnSpc>
                  <a:spcPct val="79000"/>
                </a:lnSpc>
              </a:pPr>
              <a:endParaRPr lang="en-GB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algn="just">
                <a:lnSpc>
                  <a:spcPct val="79000"/>
                </a:lnSpc>
              </a:pPr>
              <a:r>
                <a:rPr lang="en-GB" sz="2400" dirty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Giữa trập trừng xa khơi</a:t>
              </a:r>
            </a:p>
            <a:p>
              <a:pPr algn="just">
                <a:lnSpc>
                  <a:spcPct val="79000"/>
                </a:lnSpc>
              </a:pPr>
              <a:r>
                <a:rPr lang="en-GB" sz="2400" dirty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Hải âu vờn quanh chú</a:t>
              </a:r>
            </a:p>
            <a:p>
              <a:pPr algn="just">
                <a:lnSpc>
                  <a:spcPct val="79000"/>
                </a:lnSpc>
              </a:pPr>
              <a:r>
                <a:rPr lang="en-GB" sz="2400" dirty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Bên đảo đá chơi vơi</a:t>
              </a:r>
            </a:p>
            <a:p>
              <a:pPr algn="just">
                <a:lnSpc>
                  <a:spcPct val="79000"/>
                </a:lnSpc>
              </a:pPr>
              <a:r>
                <a:rPr lang="en-GB" sz="2400" dirty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Dạt vào ngàn sóng vỗ.</a:t>
              </a:r>
            </a:p>
            <a:p>
              <a:pPr algn="just">
                <a:lnSpc>
                  <a:spcPct val="79000"/>
                </a:lnSpc>
              </a:pPr>
              <a:endParaRPr lang="en-GB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8" name="TextBox 9">
              <a:extLst>
                <a:ext uri="{FF2B5EF4-FFF2-40B4-BE49-F238E27FC236}">
                  <a16:creationId xmlns:a16="http://schemas.microsoft.com/office/drawing/2014/main" id="{B14AC8C1-524C-1C9A-6B2C-416E424AAD64}"/>
                </a:ext>
              </a:extLst>
            </p:cNvPr>
            <p:cNvSpPr txBox="1"/>
            <p:nvPr/>
          </p:nvSpPr>
          <p:spPr>
            <a:xfrm>
              <a:off x="5117044" y="1959788"/>
              <a:ext cx="3755810" cy="16619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85000"/>
                </a:lnSpc>
              </a:pPr>
              <a:r>
                <a:rPr lang="en-GB" sz="2400" b="1" dirty="0">
                  <a:solidFill>
                    <a:srgbClr val="00B05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Lá cờ đỏ sao vàng</a:t>
              </a:r>
            </a:p>
            <a:p>
              <a:pPr algn="just">
                <a:lnSpc>
                  <a:spcPct val="85000"/>
                </a:lnSpc>
              </a:pPr>
              <a:r>
                <a:rPr lang="en-GB" sz="2400" b="1" dirty="0">
                  <a:solidFill>
                    <a:srgbClr val="00B05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Phấp phới bay trong gió</a:t>
              </a:r>
            </a:p>
            <a:p>
              <a:pPr algn="just">
                <a:lnSpc>
                  <a:spcPct val="85000"/>
                </a:lnSpc>
              </a:pPr>
              <a:r>
                <a:rPr lang="en-GB" sz="2400" b="1" dirty="0">
                  <a:solidFill>
                    <a:srgbClr val="00B05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Ước mai này như chú</a:t>
              </a:r>
            </a:p>
            <a:p>
              <a:pPr algn="just">
                <a:lnSpc>
                  <a:spcPct val="85000"/>
                </a:lnSpc>
              </a:pPr>
              <a:r>
                <a:rPr lang="en-GB" sz="2400" b="1" dirty="0">
                  <a:solidFill>
                    <a:srgbClr val="00B05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Giữ yên biển quê hương.</a:t>
              </a:r>
            </a:p>
            <a:p>
              <a:pPr algn="r">
                <a:lnSpc>
                  <a:spcPct val="85000"/>
                </a:lnSpc>
              </a:pPr>
              <a:r>
                <a:rPr lang="en-GB" sz="2400" dirty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HOÀI KHÁNH</a:t>
              </a:r>
              <a:endPara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11" name="Google Shape;89;p5">
              <a:extLst>
                <a:ext uri="{FF2B5EF4-FFF2-40B4-BE49-F238E27FC236}">
                  <a16:creationId xmlns:a16="http://schemas.microsoft.com/office/drawing/2014/main" id="{855F0425-74B6-2203-774C-A9B7C2A8E424}"/>
                </a:ext>
              </a:extLst>
            </p:cNvPr>
            <p:cNvSpPr txBox="1"/>
            <p:nvPr/>
          </p:nvSpPr>
          <p:spPr>
            <a:xfrm>
              <a:off x="476298" y="-31959"/>
              <a:ext cx="7094124" cy="37957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9" tIns="34275" rIns="68569" bIns="34275" anchor="t" anchorCtr="0">
              <a:spAutoFit/>
            </a:bodyPr>
            <a:lstStyle/>
            <a:p>
              <a:pPr algn="ctr"/>
              <a:r>
                <a:rPr lang="en-US" sz="2000" b="1" dirty="0">
                  <a:solidFill>
                    <a:srgbClr val="C55A11"/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  <a:sym typeface="Questrial"/>
                </a:rPr>
                <a:t>Chú hải quân</a:t>
              </a:r>
              <a:endParaRPr sz="2000" b="1" dirty="0">
                <a:solidFill>
                  <a:srgbClr val="C55A1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endParaRP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52151BAF-D9F4-42FF-9512-0845DD70D653}"/>
              </a:ext>
            </a:extLst>
          </p:cNvPr>
          <p:cNvSpPr txBox="1"/>
          <p:nvPr/>
        </p:nvSpPr>
        <p:spPr>
          <a:xfrm>
            <a:off x="2197769" y="184485"/>
            <a:ext cx="53099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đọc lại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8925B95-1FF6-412E-B1A4-EE5F470BF188}"/>
              </a:ext>
            </a:extLst>
          </p:cNvPr>
          <p:cNvSpPr/>
          <p:nvPr/>
        </p:nvSpPr>
        <p:spPr>
          <a:xfrm>
            <a:off x="5316888" y="1191137"/>
            <a:ext cx="4572000" cy="125931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79000"/>
              </a:lnSpc>
            </a:pPr>
            <a:r>
              <a:rPr lang="en-GB" sz="2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Dù nắng mưa, bão tố</a:t>
            </a:r>
          </a:p>
          <a:p>
            <a:pPr algn="just">
              <a:lnSpc>
                <a:spcPct val="79000"/>
              </a:lnSpc>
            </a:pPr>
            <a:r>
              <a:rPr lang="en-GB" sz="2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 chú vẫn hiên ngang</a:t>
            </a:r>
          </a:p>
          <a:p>
            <a:pPr algn="just">
              <a:lnSpc>
                <a:spcPct val="79000"/>
              </a:lnSpc>
            </a:pPr>
            <a:r>
              <a:rPr lang="en-GB" sz="2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Bao tàu thuyền qua đó</a:t>
            </a:r>
          </a:p>
          <a:p>
            <a:pPr algn="just">
              <a:lnSpc>
                <a:spcPct val="79000"/>
              </a:lnSpc>
            </a:pPr>
            <a:r>
              <a:rPr lang="en-GB" sz="2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Kéo còi chào ngân vang.</a:t>
            </a:r>
            <a:endParaRPr lang="en-US" sz="2400" b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047899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oogle Shape;317;p26">
            <a:extLst>
              <a:ext uri="{FF2B5EF4-FFF2-40B4-BE49-F238E27FC236}">
                <a16:creationId xmlns:a16="http://schemas.microsoft.com/office/drawing/2014/main" id="{D008A113-BBB5-4C7C-234E-FA3FD4FE1231}"/>
              </a:ext>
            </a:extLst>
          </p:cNvPr>
          <p:cNvGrpSpPr/>
          <p:nvPr/>
        </p:nvGrpSpPr>
        <p:grpSpPr>
          <a:xfrm>
            <a:off x="1" y="0"/>
            <a:ext cx="2514605" cy="886970"/>
            <a:chOff x="267726" y="0"/>
            <a:chExt cx="3352807" cy="1182626"/>
          </a:xfrm>
        </p:grpSpPr>
        <p:pic>
          <p:nvPicPr>
            <p:cNvPr id="8" name="Google Shape;318;p26">
              <a:extLst>
                <a:ext uri="{FF2B5EF4-FFF2-40B4-BE49-F238E27FC236}">
                  <a16:creationId xmlns:a16="http://schemas.microsoft.com/office/drawing/2014/main" id="{C3B212E6-1227-8B33-95D9-EFFC9029B9CC}"/>
                </a:ext>
              </a:extLst>
            </p:cNvPr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267726" y="0"/>
              <a:ext cx="3352807" cy="118262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" name="Google Shape;319;p26">
              <a:extLst>
                <a:ext uri="{FF2B5EF4-FFF2-40B4-BE49-F238E27FC236}">
                  <a16:creationId xmlns:a16="http://schemas.microsoft.com/office/drawing/2014/main" id="{5228E3EA-473E-4CAB-7824-98D94086EAF6}"/>
                </a:ext>
              </a:extLst>
            </p:cNvPr>
            <p:cNvSpPr txBox="1"/>
            <p:nvPr/>
          </p:nvSpPr>
          <p:spPr>
            <a:xfrm>
              <a:off x="1482811" y="358346"/>
              <a:ext cx="1949804" cy="52318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9" tIns="34275" rIns="68569" bIns="34275" anchor="t" anchorCtr="0">
              <a:spAutoFit/>
            </a:bodyPr>
            <a:lstStyle/>
            <a:p>
              <a:r>
                <a:rPr lang="en-US" sz="2100" b="1" dirty="0" err="1">
                  <a:solidFill>
                    <a:schemeClr val="lt1"/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Luyện</a:t>
              </a:r>
              <a:r>
                <a:rPr lang="en-US" sz="2100" b="1" dirty="0">
                  <a:solidFill>
                    <a:schemeClr val="lt1"/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lang="en-US" sz="2100" b="1" dirty="0" err="1">
                  <a:solidFill>
                    <a:schemeClr val="lt1"/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tập</a:t>
              </a:r>
              <a:endParaRPr sz="788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endParaRPr>
            </a:p>
          </p:txBody>
        </p:sp>
        <p:pic>
          <p:nvPicPr>
            <p:cNvPr id="10" name="Google Shape;320;p26" descr="Ảnh có chứa đồ họa véc-tơ&#10;&#10;Mô tả được tạo tự động">
              <a:extLst>
                <a:ext uri="{FF2B5EF4-FFF2-40B4-BE49-F238E27FC236}">
                  <a16:creationId xmlns:a16="http://schemas.microsoft.com/office/drawing/2014/main" id="{280FBE0D-881D-7715-1818-DB267BE20249}"/>
                </a:ext>
              </a:extLst>
            </p:cNvPr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599333" y="257625"/>
              <a:ext cx="920549" cy="79673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5415177E-DE6B-50F5-887A-90851B9D3788}"/>
              </a:ext>
            </a:extLst>
          </p:cNvPr>
          <p:cNvSpPr/>
          <p:nvPr/>
        </p:nvSpPr>
        <p:spPr>
          <a:xfrm>
            <a:off x="-2" y="1125063"/>
            <a:ext cx="9006537" cy="470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2400" b="1">
                <a:solidFill>
                  <a:srgbClr val="C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a) Trước những khó khăn, gian khổ của chú hải quân.</a:t>
            </a:r>
            <a:endParaRPr lang="en-US" sz="2400" dirty="0">
              <a:solidFill>
                <a:srgbClr val="C00000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9FDCB446-4544-BE12-F27E-B56A923ADF68}"/>
              </a:ext>
            </a:extLst>
          </p:cNvPr>
          <p:cNvSpPr/>
          <p:nvPr/>
        </p:nvSpPr>
        <p:spPr>
          <a:xfrm>
            <a:off x="-2" y="2805632"/>
            <a:ext cx="900653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2400" b="1">
                <a:solidFill>
                  <a:srgbClr val="C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b) Trước những hình ảnh đẹp của chú hải quân.</a:t>
            </a:r>
            <a:endParaRPr lang="en-US" sz="2400" dirty="0">
              <a:solidFill>
                <a:srgbClr val="C00000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354" name="Google Shape;354;p30"/>
          <p:cNvSpPr txBox="1"/>
          <p:nvPr/>
        </p:nvSpPr>
        <p:spPr>
          <a:xfrm>
            <a:off x="-1" y="713699"/>
            <a:ext cx="9006537" cy="4385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algn="ctr"/>
            <a:r>
              <a:rPr lang="en-US" sz="2400" b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1) </a:t>
            </a:r>
            <a:r>
              <a:rPr lang="en-US" sz="2400" b="1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Đặt câu bày tỏ cảm xúc của em: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1048" name="TextBox1" r:id="rId2" imgW="8896320" imgH="1209600"/>
        </mc:Choice>
        <mc:Fallback>
          <p:control name="TextBox1" r:id="rId2" imgW="8896320" imgH="1209600">
            <p:pic>
              <p:nvPicPr>
                <p:cNvPr id="3" name="TextBox1">
                  <a:extLst>
                    <a:ext uri="{FF2B5EF4-FFF2-40B4-BE49-F238E27FC236}">
                      <a16:creationId xmlns:a16="http://schemas.microsoft.com/office/drawing/2014/main" id="{B653F5FB-E8D6-44A0-3285-BBB0106067F0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124619" y="1595438"/>
                  <a:ext cx="8894763" cy="1209675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049" name="TextBox2" r:id="rId3" imgW="8896320" imgH="1209600"/>
        </mc:Choice>
        <mc:Fallback>
          <p:control name="TextBox2" r:id="rId3" imgW="8896320" imgH="1209600">
            <p:pic>
              <p:nvPicPr>
                <p:cNvPr id="6" name="TextBox2">
                  <a:extLst>
                    <a:ext uri="{FF2B5EF4-FFF2-40B4-BE49-F238E27FC236}">
                      <a16:creationId xmlns:a16="http://schemas.microsoft.com/office/drawing/2014/main" id="{082FE2E3-CA4B-5FD5-C24D-CFC40509D0B8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124619" y="3252595"/>
                  <a:ext cx="8894763" cy="1209675"/>
                </a:xfrm>
                <a:prstGeom prst="rect">
                  <a:avLst/>
                </a:prstGeom>
              </p:spPr>
            </p:pic>
          </p:control>
        </mc:Fallback>
      </mc:AlternateContent>
    </p:controls>
  </p:cSld>
  <p:clrMapOvr>
    <a:masterClrMapping/>
  </p:clrMapOvr>
  <p:transition advTm="3563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Hộp Văn bản 21">
            <a:extLst>
              <a:ext uri="{FF2B5EF4-FFF2-40B4-BE49-F238E27FC236}">
                <a16:creationId xmlns:a16="http://schemas.microsoft.com/office/drawing/2014/main" id="{01F04201-C04D-6356-A205-0C84E158C19D}"/>
              </a:ext>
            </a:extLst>
          </p:cNvPr>
          <p:cNvSpPr txBox="1"/>
          <p:nvPr/>
        </p:nvSpPr>
        <p:spPr>
          <a:xfrm>
            <a:off x="248706" y="1420564"/>
            <a:ext cx="6799794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Trên boong tàu, các chú thủy thủy bỗng reo ầm lên </a:t>
            </a:r>
            <a:r>
              <a:rPr lang="en-US" sz="2400" b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: </a:t>
            </a:r>
            <a:r>
              <a:rPr lang="en-US" sz="2400" b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“Cá heo  </a:t>
            </a:r>
            <a:r>
              <a:rPr lang="en-US" sz="2400" b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!</a:t>
            </a:r>
            <a:r>
              <a:rPr lang="en-US" sz="2400" b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 “.  Cá heo là bạn của hải quân đấy! Ở một số nước, cá heo được huấn luyện để bảo vệ vùng biển. Các chuyên gia cho biết: </a:t>
            </a:r>
            <a:r>
              <a:rPr lang="en-US" sz="2400" b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“</a:t>
            </a:r>
            <a:r>
              <a:rPr lang="en-US" sz="2400" b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Cá heo mũi chai có khả năng dò tìm thủy lôi nhanh hơn nhiều so với máy móc.  </a:t>
            </a:r>
            <a:r>
              <a:rPr lang="en-US" sz="2400" b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”</a:t>
            </a:r>
            <a:r>
              <a:rPr lang="en-US" sz="2400" b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  .</a:t>
            </a:r>
          </a:p>
          <a:p>
            <a:pPr algn="r"/>
            <a:r>
              <a:rPr lang="en-US" sz="2400" b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Theo </a:t>
            </a:r>
            <a:r>
              <a:rPr lang="en-US" sz="1800" b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HOÀNG TRANG </a:t>
            </a:r>
            <a:endParaRPr lang="en-US" sz="1800" b="1" dirty="0">
              <a:solidFill>
                <a:srgbClr val="0070C0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pic>
        <p:nvPicPr>
          <p:cNvPr id="14" name="Hình ảnh 13">
            <a:extLst>
              <a:ext uri="{FF2B5EF4-FFF2-40B4-BE49-F238E27FC236}">
                <a16:creationId xmlns:a16="http://schemas.microsoft.com/office/drawing/2014/main" id="{B2CA6FEF-BCA0-688B-05FF-71B4A281849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1179" t="31814" r="6139" b="6546"/>
          <a:stretch/>
        </p:blipFill>
        <p:spPr>
          <a:xfrm>
            <a:off x="7183352" y="1552870"/>
            <a:ext cx="1929910" cy="1723258"/>
          </a:xfrm>
          <a:prstGeom prst="rect">
            <a:avLst/>
          </a:prstGeom>
        </p:spPr>
      </p:pic>
      <p:sp>
        <p:nvSpPr>
          <p:cNvPr id="354" name="Google Shape;354;p30"/>
          <p:cNvSpPr txBox="1"/>
          <p:nvPr/>
        </p:nvSpPr>
        <p:spPr>
          <a:xfrm>
            <a:off x="445606" y="726813"/>
            <a:ext cx="8526944" cy="6970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>
              <a:lnSpc>
                <a:spcPct val="85000"/>
              </a:lnSpc>
            </a:pPr>
            <a:r>
              <a:rPr lang="en-US" sz="24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2</a:t>
            </a:r>
            <a:r>
              <a:rPr lang="en-US" sz="2400" b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)</a:t>
            </a:r>
            <a:r>
              <a:rPr lang="en-US" sz="2400" b="1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 </a:t>
            </a:r>
            <a:r>
              <a:rPr lang="en-US" sz="2400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Dấu câu nào phù hợp với mỗi ô trống:</a:t>
            </a:r>
            <a:r>
              <a:rPr lang="en-US" sz="2400" b="1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>
                <a:solidFill>
                  <a:srgbClr val="C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dấu hai chấm</a:t>
            </a:r>
            <a:r>
              <a:rPr lang="en-US" sz="2400" b="1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, </a:t>
            </a:r>
            <a:r>
              <a:rPr lang="en-US" sz="2400" b="1">
                <a:solidFill>
                  <a:srgbClr val="C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dấu ngoặc kép</a:t>
            </a:r>
            <a:r>
              <a:rPr lang="en-US" sz="2400" b="1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hay </a:t>
            </a:r>
            <a:r>
              <a:rPr lang="en-US" sz="2400" b="1">
                <a:solidFill>
                  <a:srgbClr val="C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dấu chấm than?</a:t>
            </a:r>
          </a:p>
        </p:txBody>
      </p:sp>
      <p:grpSp>
        <p:nvGrpSpPr>
          <p:cNvPr id="5" name="Google Shape;317;p26">
            <a:extLst>
              <a:ext uri="{FF2B5EF4-FFF2-40B4-BE49-F238E27FC236}">
                <a16:creationId xmlns:a16="http://schemas.microsoft.com/office/drawing/2014/main" id="{D008A113-BBB5-4C7C-234E-FA3FD4FE1231}"/>
              </a:ext>
            </a:extLst>
          </p:cNvPr>
          <p:cNvGrpSpPr/>
          <p:nvPr/>
        </p:nvGrpSpPr>
        <p:grpSpPr>
          <a:xfrm>
            <a:off x="1" y="0"/>
            <a:ext cx="2514605" cy="886970"/>
            <a:chOff x="267726" y="0"/>
            <a:chExt cx="3352807" cy="1182626"/>
          </a:xfrm>
        </p:grpSpPr>
        <p:pic>
          <p:nvPicPr>
            <p:cNvPr id="8" name="Google Shape;318;p26">
              <a:extLst>
                <a:ext uri="{FF2B5EF4-FFF2-40B4-BE49-F238E27FC236}">
                  <a16:creationId xmlns:a16="http://schemas.microsoft.com/office/drawing/2014/main" id="{C3B212E6-1227-8B33-95D9-EFFC9029B9CC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267726" y="0"/>
              <a:ext cx="3352807" cy="118262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" name="Google Shape;319;p26">
              <a:extLst>
                <a:ext uri="{FF2B5EF4-FFF2-40B4-BE49-F238E27FC236}">
                  <a16:creationId xmlns:a16="http://schemas.microsoft.com/office/drawing/2014/main" id="{5228E3EA-473E-4CAB-7824-98D94086EAF6}"/>
                </a:ext>
              </a:extLst>
            </p:cNvPr>
            <p:cNvSpPr txBox="1"/>
            <p:nvPr/>
          </p:nvSpPr>
          <p:spPr>
            <a:xfrm>
              <a:off x="1482811" y="358346"/>
              <a:ext cx="1949804" cy="52318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9" tIns="34275" rIns="68569" bIns="34275" anchor="t" anchorCtr="0">
              <a:spAutoFit/>
            </a:bodyPr>
            <a:lstStyle/>
            <a:p>
              <a:r>
                <a:rPr lang="en-US" sz="2100" b="1" dirty="0" err="1">
                  <a:solidFill>
                    <a:schemeClr val="lt1"/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Luyện</a:t>
              </a:r>
              <a:r>
                <a:rPr lang="en-US" sz="2100" b="1" dirty="0">
                  <a:solidFill>
                    <a:schemeClr val="lt1"/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lang="en-US" sz="2100" b="1" dirty="0" err="1">
                  <a:solidFill>
                    <a:schemeClr val="lt1"/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tập</a:t>
              </a:r>
              <a:endParaRPr sz="788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endParaRPr>
            </a:p>
          </p:txBody>
        </p:sp>
        <p:pic>
          <p:nvPicPr>
            <p:cNvPr id="10" name="Google Shape;320;p26" descr="Ảnh có chứa đồ họa véc-tơ&#10;&#10;Mô tả được tạo tự động">
              <a:extLst>
                <a:ext uri="{FF2B5EF4-FFF2-40B4-BE49-F238E27FC236}">
                  <a16:creationId xmlns:a16="http://schemas.microsoft.com/office/drawing/2014/main" id="{280FBE0D-881D-7715-1818-DB267BE20249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599333" y="257625"/>
              <a:ext cx="920549" cy="79673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5" name="Hộp Văn bản 14">
            <a:extLst>
              <a:ext uri="{FF2B5EF4-FFF2-40B4-BE49-F238E27FC236}">
                <a16:creationId xmlns:a16="http://schemas.microsoft.com/office/drawing/2014/main" id="{9D0499D4-438B-279E-26E2-588D71AEA471}"/>
              </a:ext>
            </a:extLst>
          </p:cNvPr>
          <p:cNvSpPr txBox="1"/>
          <p:nvPr/>
        </p:nvSpPr>
        <p:spPr>
          <a:xfrm>
            <a:off x="3050760" y="1828912"/>
            <a:ext cx="325730" cy="369332"/>
          </a:xfrm>
          <a:prstGeom prst="rect">
            <a:avLst/>
          </a:prstGeom>
          <a:solidFill>
            <a:srgbClr val="4AB726"/>
          </a:solidFill>
        </p:spPr>
        <p:txBody>
          <a:bodyPr wrap="none" rtlCol="0">
            <a:spAutoFit/>
          </a:bodyPr>
          <a:lstStyle/>
          <a:p>
            <a:r>
              <a:rPr lang="en-US" sz="1800" b="1">
                <a:solidFill>
                  <a:srgbClr val="FFFF00"/>
                </a:solidFill>
              </a:rPr>
              <a:t>?</a:t>
            </a:r>
          </a:p>
        </p:txBody>
      </p:sp>
      <p:sp>
        <p:nvSpPr>
          <p:cNvPr id="19" name="Hộp Văn bản 18">
            <a:extLst>
              <a:ext uri="{FF2B5EF4-FFF2-40B4-BE49-F238E27FC236}">
                <a16:creationId xmlns:a16="http://schemas.microsoft.com/office/drawing/2014/main" id="{9EC057F3-CD57-C3DF-E7F8-33900E6211AD}"/>
              </a:ext>
            </a:extLst>
          </p:cNvPr>
          <p:cNvSpPr txBox="1"/>
          <p:nvPr/>
        </p:nvSpPr>
        <p:spPr>
          <a:xfrm>
            <a:off x="1376378" y="1856500"/>
            <a:ext cx="325730" cy="369332"/>
          </a:xfrm>
          <a:prstGeom prst="rect">
            <a:avLst/>
          </a:prstGeom>
          <a:solidFill>
            <a:srgbClr val="4AB726"/>
          </a:solidFill>
        </p:spPr>
        <p:txBody>
          <a:bodyPr wrap="none" rtlCol="0">
            <a:spAutoFit/>
          </a:bodyPr>
          <a:lstStyle/>
          <a:p>
            <a:r>
              <a:rPr lang="en-US" sz="1800" b="1">
                <a:solidFill>
                  <a:srgbClr val="FFFF00"/>
                </a:solidFill>
              </a:rPr>
              <a:t>?</a:t>
            </a:r>
          </a:p>
        </p:txBody>
      </p:sp>
      <p:sp>
        <p:nvSpPr>
          <p:cNvPr id="20" name="Hộp Văn bản 19">
            <a:extLst>
              <a:ext uri="{FF2B5EF4-FFF2-40B4-BE49-F238E27FC236}">
                <a16:creationId xmlns:a16="http://schemas.microsoft.com/office/drawing/2014/main" id="{B8801527-3BBB-CE2F-79DF-00CF4A9DDEB0}"/>
              </a:ext>
            </a:extLst>
          </p:cNvPr>
          <p:cNvSpPr txBox="1"/>
          <p:nvPr/>
        </p:nvSpPr>
        <p:spPr>
          <a:xfrm>
            <a:off x="3431845" y="2943385"/>
            <a:ext cx="325730" cy="369332"/>
          </a:xfrm>
          <a:prstGeom prst="rect">
            <a:avLst/>
          </a:prstGeom>
          <a:solidFill>
            <a:srgbClr val="4AB726"/>
          </a:solidFill>
        </p:spPr>
        <p:txBody>
          <a:bodyPr wrap="none" rtlCol="0">
            <a:spAutoFit/>
          </a:bodyPr>
          <a:lstStyle/>
          <a:p>
            <a:r>
              <a:rPr lang="en-US" sz="1800" b="1">
                <a:solidFill>
                  <a:srgbClr val="FFFF00"/>
                </a:solidFill>
              </a:rPr>
              <a:t>?</a:t>
            </a:r>
          </a:p>
        </p:txBody>
      </p:sp>
      <p:sp>
        <p:nvSpPr>
          <p:cNvPr id="23" name="Hộp Văn bản 22">
            <a:extLst>
              <a:ext uri="{FF2B5EF4-FFF2-40B4-BE49-F238E27FC236}">
                <a16:creationId xmlns:a16="http://schemas.microsoft.com/office/drawing/2014/main" id="{A4507C5D-E070-11EA-0EA1-62629F98B864}"/>
              </a:ext>
            </a:extLst>
          </p:cNvPr>
          <p:cNvSpPr txBox="1"/>
          <p:nvPr/>
        </p:nvSpPr>
        <p:spPr>
          <a:xfrm>
            <a:off x="2443175" y="3656089"/>
            <a:ext cx="325730" cy="369332"/>
          </a:xfrm>
          <a:prstGeom prst="rect">
            <a:avLst/>
          </a:prstGeom>
          <a:solidFill>
            <a:srgbClr val="4AB726"/>
          </a:solidFill>
        </p:spPr>
        <p:txBody>
          <a:bodyPr wrap="none" rtlCol="0">
            <a:spAutoFit/>
          </a:bodyPr>
          <a:lstStyle/>
          <a:p>
            <a:r>
              <a:rPr lang="en-US" sz="1800" b="1">
                <a:solidFill>
                  <a:srgbClr val="FFFF0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92382036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9" grpId="0" animBg="1"/>
      <p:bldP spid="20" grpId="0" animBg="1"/>
      <p:bldP spid="2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2" name="Google Shape;392;p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02448" y="1740469"/>
            <a:ext cx="4686346" cy="16625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7" name="Google Shape;397;p34" descr="Ảnh có chứa chong chóng, đồ họa véc-tơ, vật thể ngoài trời&#10;&#10;Mô tả được tạo tự độ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971" y="0"/>
            <a:ext cx="9106058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8" name="Google Shape;398;p34" descr="Ảnh có chứa văn bản, vật chứa, lon&#10;&#10;Mô tả được tạo tự độ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864810" y="2364994"/>
            <a:ext cx="4251125" cy="18719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5C7E7258-76E2-AB19-56C3-38789C78C626}"/>
              </a:ext>
            </a:extLst>
          </p:cNvPr>
          <p:cNvGrpSpPr/>
          <p:nvPr/>
        </p:nvGrpSpPr>
        <p:grpSpPr>
          <a:xfrm>
            <a:off x="1" y="0"/>
            <a:ext cx="2514605" cy="886970"/>
            <a:chOff x="0" y="0"/>
            <a:chExt cx="3352807" cy="1182626"/>
          </a:xfrm>
        </p:grpSpPr>
        <p:grpSp>
          <p:nvGrpSpPr>
            <p:cNvPr id="14" name="Google Shape;317;p26">
              <a:extLst>
                <a:ext uri="{FF2B5EF4-FFF2-40B4-BE49-F238E27FC236}">
                  <a16:creationId xmlns:a16="http://schemas.microsoft.com/office/drawing/2014/main" id="{3B34B5EB-4741-DC72-6203-165A324C5A4A}"/>
                </a:ext>
              </a:extLst>
            </p:cNvPr>
            <p:cNvGrpSpPr/>
            <p:nvPr/>
          </p:nvGrpSpPr>
          <p:grpSpPr>
            <a:xfrm>
              <a:off x="0" y="0"/>
              <a:ext cx="3352807" cy="1182626"/>
              <a:chOff x="267726" y="0"/>
              <a:chExt cx="3352807" cy="1182626"/>
            </a:xfrm>
          </p:grpSpPr>
          <p:pic>
            <p:nvPicPr>
              <p:cNvPr id="16" name="Google Shape;318;p26">
                <a:extLst>
                  <a:ext uri="{FF2B5EF4-FFF2-40B4-BE49-F238E27FC236}">
                    <a16:creationId xmlns:a16="http://schemas.microsoft.com/office/drawing/2014/main" id="{433803F9-6B46-48B8-85AA-65A6BF1A3E64}"/>
                  </a:ext>
                </a:extLst>
              </p:cNvPr>
              <p:cNvPicPr preferRelativeResize="0"/>
              <p:nvPr/>
            </p:nvPicPr>
            <p:blipFill rotWithShape="1">
              <a:blip r:embed="rId3">
                <a:alphaModFix/>
              </a:blip>
              <a:srcRect/>
              <a:stretch/>
            </p:blipFill>
            <p:spPr>
              <a:xfrm>
                <a:off x="267726" y="0"/>
                <a:ext cx="3352807" cy="1182626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7" name="Google Shape;319;p26">
                <a:extLst>
                  <a:ext uri="{FF2B5EF4-FFF2-40B4-BE49-F238E27FC236}">
                    <a16:creationId xmlns:a16="http://schemas.microsoft.com/office/drawing/2014/main" id="{5F8DBF69-3599-4EE5-D545-82B8D43D393E}"/>
                  </a:ext>
                </a:extLst>
              </p:cNvPr>
              <p:cNvSpPr txBox="1"/>
              <p:nvPr/>
            </p:nvSpPr>
            <p:spPr>
              <a:xfrm>
                <a:off x="1482811" y="358346"/>
                <a:ext cx="1991102" cy="52318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68569" tIns="34275" rIns="68569" bIns="34275" anchor="t" anchorCtr="0">
                <a:spAutoFit/>
              </a:bodyPr>
              <a:lstStyle/>
              <a:p>
                <a:r>
                  <a:rPr lang="en-US" sz="2100" b="1" dirty="0" err="1">
                    <a:solidFill>
                      <a:schemeClr val="lt1"/>
                    </a:solidFill>
                    <a:latin typeface="AvantGarde" panose="00000400000000000000" pitchFamily="2" charset="0"/>
                    <a:ea typeface="AvantGarde" panose="00000400000000000000" pitchFamily="2" charset="0"/>
                    <a:cs typeface="AvantGarde" panose="00000400000000000000" pitchFamily="2" charset="0"/>
                  </a:rPr>
                  <a:t>Khởi</a:t>
                </a:r>
                <a:r>
                  <a:rPr lang="en-US" sz="2100" b="1" dirty="0">
                    <a:solidFill>
                      <a:schemeClr val="lt1"/>
                    </a:solidFill>
                    <a:latin typeface="AvantGarde" panose="00000400000000000000" pitchFamily="2" charset="0"/>
                    <a:ea typeface="AvantGarde" panose="00000400000000000000" pitchFamily="2" charset="0"/>
                    <a:cs typeface="AvantGarde" panose="00000400000000000000" pitchFamily="2" charset="0"/>
                  </a:rPr>
                  <a:t> </a:t>
                </a:r>
                <a:r>
                  <a:rPr lang="en-US" sz="2100" b="1" dirty="0" err="1">
                    <a:solidFill>
                      <a:schemeClr val="lt1"/>
                    </a:solidFill>
                    <a:latin typeface="AvantGarde" panose="00000400000000000000" pitchFamily="2" charset="0"/>
                    <a:ea typeface="AvantGarde" panose="00000400000000000000" pitchFamily="2" charset="0"/>
                    <a:cs typeface="AvantGarde" panose="00000400000000000000" pitchFamily="2" charset="0"/>
                  </a:rPr>
                  <a:t>động</a:t>
                </a:r>
                <a:endParaRPr sz="788" dirty="0"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endParaRPr>
              </a:p>
            </p:txBody>
          </p:sp>
        </p:grpSp>
        <p:pic>
          <p:nvPicPr>
            <p:cNvPr id="15" name="Picture 14" descr="A picture containing clipart&#10;&#10;Description automatically generated">
              <a:extLst>
                <a:ext uri="{FF2B5EF4-FFF2-40B4-BE49-F238E27FC236}">
                  <a16:creationId xmlns:a16="http://schemas.microsoft.com/office/drawing/2014/main" id="{696A2F2C-EEB4-9AB4-1079-82F975A5C79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52563" y="257912"/>
              <a:ext cx="930143" cy="804186"/>
            </a:xfrm>
            <a:prstGeom prst="rect">
              <a:avLst/>
            </a:prstGeom>
          </p:spPr>
        </p:pic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6717F056-5949-7ED8-4DA7-80BFBD8D0CB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96133" y="1292481"/>
            <a:ext cx="3843874" cy="3851019"/>
          </a:xfrm>
          <a:prstGeom prst="rect">
            <a:avLst/>
          </a:prstGeom>
        </p:spPr>
      </p:pic>
      <p:sp>
        <p:nvSpPr>
          <p:cNvPr id="5" name="Google Shape;311;p25">
            <a:extLst>
              <a:ext uri="{FF2B5EF4-FFF2-40B4-BE49-F238E27FC236}">
                <a16:creationId xmlns:a16="http://schemas.microsoft.com/office/drawing/2014/main" id="{8D56CD36-780E-B89F-F06E-7E8C67C5D354}"/>
              </a:ext>
            </a:extLst>
          </p:cNvPr>
          <p:cNvSpPr txBox="1"/>
          <p:nvPr/>
        </p:nvSpPr>
        <p:spPr>
          <a:xfrm>
            <a:off x="100442" y="740960"/>
            <a:ext cx="8971216" cy="9309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lvl="0"/>
            <a:r>
              <a:rPr lang="en-US" sz="27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1</a:t>
            </a:r>
            <a:r>
              <a:rPr lang="en-US" sz="2700" b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. </a:t>
            </a:r>
            <a:r>
              <a:rPr lang="en-US" sz="2800" b="1">
                <a:solidFill>
                  <a:schemeClr val="tx1">
                    <a:lumMod val="50000"/>
                    <a:lumOff val="5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Tìm những hình ảnh đẹp về núi rừng Việt Bắc trong bài thơ.</a:t>
            </a:r>
            <a:endParaRPr sz="788" dirty="0">
              <a:solidFill>
                <a:schemeClr val="tx1">
                  <a:lumMod val="50000"/>
                  <a:lumOff val="50000"/>
                </a:schemeClr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8D597E8C-3FEA-E823-4ADA-3E0A64AB2028}"/>
              </a:ext>
            </a:extLst>
          </p:cNvPr>
          <p:cNvSpPr/>
          <p:nvPr/>
        </p:nvSpPr>
        <p:spPr>
          <a:xfrm>
            <a:off x="100442" y="1971585"/>
            <a:ext cx="6769281" cy="18160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nl-NL" sz="2400" b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Đó là các hình ảnh: rừng xanh hoa chuối đỏ tươi, đèo cao nắng ảnh, mơ nở trắng rừng, ve kêu rừng phách đổ vàng, rừng thu trăng rọi hoà bình.</a:t>
            </a:r>
            <a:endParaRPr lang="en-US" sz="2800" dirty="0">
              <a:solidFill>
                <a:srgbClr val="00B050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805853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, toy, doll&#10;&#10;Description automatically generated">
            <a:extLst>
              <a:ext uri="{FF2B5EF4-FFF2-40B4-BE49-F238E27FC236}">
                <a16:creationId xmlns:a16="http://schemas.microsoft.com/office/drawing/2014/main" id="{797E3F27-79A0-BBBE-4952-06D69781A4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99968" y="2169318"/>
            <a:ext cx="1814286" cy="2964286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12AD678B-B068-76FC-150F-C1DD9F74806F}"/>
              </a:ext>
            </a:extLst>
          </p:cNvPr>
          <p:cNvGrpSpPr/>
          <p:nvPr/>
        </p:nvGrpSpPr>
        <p:grpSpPr>
          <a:xfrm>
            <a:off x="1" y="0"/>
            <a:ext cx="2514605" cy="886970"/>
            <a:chOff x="0" y="0"/>
            <a:chExt cx="3352807" cy="1182626"/>
          </a:xfrm>
        </p:grpSpPr>
        <p:grpSp>
          <p:nvGrpSpPr>
            <p:cNvPr id="317" name="Google Shape;317;p26"/>
            <p:cNvGrpSpPr/>
            <p:nvPr/>
          </p:nvGrpSpPr>
          <p:grpSpPr>
            <a:xfrm>
              <a:off x="0" y="0"/>
              <a:ext cx="3352807" cy="1182626"/>
              <a:chOff x="267726" y="0"/>
              <a:chExt cx="3352807" cy="1182626"/>
            </a:xfrm>
          </p:grpSpPr>
          <p:pic>
            <p:nvPicPr>
              <p:cNvPr id="318" name="Google Shape;318;p26"/>
              <p:cNvPicPr preferRelativeResize="0"/>
              <p:nvPr/>
            </p:nvPicPr>
            <p:blipFill rotWithShape="1">
              <a:blip r:embed="rId4">
                <a:alphaModFix/>
              </a:blip>
              <a:srcRect/>
              <a:stretch/>
            </p:blipFill>
            <p:spPr>
              <a:xfrm>
                <a:off x="267726" y="0"/>
                <a:ext cx="3352807" cy="1182626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319" name="Google Shape;319;p26"/>
              <p:cNvSpPr txBox="1"/>
              <p:nvPr/>
            </p:nvSpPr>
            <p:spPr>
              <a:xfrm>
                <a:off x="1482811" y="358346"/>
                <a:ext cx="1991102" cy="52318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68569" tIns="34275" rIns="68569" bIns="34275" anchor="t" anchorCtr="0">
                <a:spAutoFit/>
              </a:bodyPr>
              <a:lstStyle/>
              <a:p>
                <a:r>
                  <a:rPr lang="en-US" sz="2100" b="1" dirty="0" err="1">
                    <a:solidFill>
                      <a:schemeClr val="lt1"/>
                    </a:solidFill>
                    <a:latin typeface="AvantGarde" panose="00000400000000000000" pitchFamily="2" charset="0"/>
                    <a:ea typeface="AvantGarde" panose="00000400000000000000" pitchFamily="2" charset="0"/>
                    <a:cs typeface="AvantGarde" panose="00000400000000000000" pitchFamily="2" charset="0"/>
                  </a:rPr>
                  <a:t>Khởi</a:t>
                </a:r>
                <a:r>
                  <a:rPr lang="en-US" sz="2100" b="1" dirty="0">
                    <a:solidFill>
                      <a:schemeClr val="lt1"/>
                    </a:solidFill>
                    <a:latin typeface="AvantGarde" panose="00000400000000000000" pitchFamily="2" charset="0"/>
                    <a:ea typeface="AvantGarde" panose="00000400000000000000" pitchFamily="2" charset="0"/>
                    <a:cs typeface="AvantGarde" panose="00000400000000000000" pitchFamily="2" charset="0"/>
                  </a:rPr>
                  <a:t> </a:t>
                </a:r>
                <a:r>
                  <a:rPr lang="en-US" sz="2100" b="1" dirty="0" err="1">
                    <a:solidFill>
                      <a:schemeClr val="lt1"/>
                    </a:solidFill>
                    <a:latin typeface="AvantGarde" panose="00000400000000000000" pitchFamily="2" charset="0"/>
                    <a:ea typeface="AvantGarde" panose="00000400000000000000" pitchFamily="2" charset="0"/>
                    <a:cs typeface="AvantGarde" panose="00000400000000000000" pitchFamily="2" charset="0"/>
                  </a:rPr>
                  <a:t>động</a:t>
                </a:r>
                <a:endParaRPr sz="788" dirty="0"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endParaRPr>
              </a:p>
            </p:txBody>
          </p:sp>
        </p:grpSp>
        <p:pic>
          <p:nvPicPr>
            <p:cNvPr id="3" name="Picture 2" descr="A picture containing clipart&#10;&#10;Description automatically generated">
              <a:extLst>
                <a:ext uri="{FF2B5EF4-FFF2-40B4-BE49-F238E27FC236}">
                  <a16:creationId xmlns:a16="http://schemas.microsoft.com/office/drawing/2014/main" id="{D58215E7-20A5-08B9-3245-BC5C7B1DC01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52563" y="257912"/>
              <a:ext cx="930143" cy="804186"/>
            </a:xfrm>
            <a:prstGeom prst="rect">
              <a:avLst/>
            </a:prstGeom>
          </p:spPr>
        </p:pic>
      </p:grpSp>
      <p:sp>
        <p:nvSpPr>
          <p:cNvPr id="2" name="Google Shape;321;p26">
            <a:extLst>
              <a:ext uri="{FF2B5EF4-FFF2-40B4-BE49-F238E27FC236}">
                <a16:creationId xmlns:a16="http://schemas.microsoft.com/office/drawing/2014/main" id="{931B250F-E626-F1F0-492C-2E5681189D39}"/>
              </a:ext>
            </a:extLst>
          </p:cNvPr>
          <p:cNvSpPr txBox="1"/>
          <p:nvPr/>
        </p:nvSpPr>
        <p:spPr>
          <a:xfrm>
            <a:off x="329746" y="784554"/>
            <a:ext cx="8814254" cy="9309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r>
              <a:rPr lang="en-US" sz="27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2</a:t>
            </a:r>
            <a:r>
              <a:rPr lang="en-US" sz="2700" b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. </a:t>
            </a:r>
            <a:r>
              <a:rPr lang="en-US" sz="2800" b="1">
                <a:solidFill>
                  <a:schemeClr val="tx1">
                    <a:lumMod val="50000"/>
                    <a:lumOff val="5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Tìm những hình ảnh đẹp về người dân Việt Bắc cần cù lao động.</a:t>
            </a:r>
            <a:endParaRPr sz="2700" b="1" dirty="0">
              <a:solidFill>
                <a:schemeClr val="tx1">
                  <a:lumMod val="50000"/>
                  <a:lumOff val="50000"/>
                </a:schemeClr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  <a:sym typeface="Questrial"/>
            </a:endParaRP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ED97DDED-4D65-3332-52FA-1B3E75394CCA}"/>
              </a:ext>
            </a:extLst>
          </p:cNvPr>
          <p:cNvSpPr/>
          <p:nvPr/>
        </p:nvSpPr>
        <p:spPr>
          <a:xfrm>
            <a:off x="593912" y="1838957"/>
            <a:ext cx="6014744" cy="19740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2000"/>
              </a:lnSpc>
            </a:pPr>
            <a:r>
              <a:rPr lang="nl-NL" sz="24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nl-NL" sz="2800" b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Đó là các hình ảnh: dao gài thắt lưng, người đan nón chuốt từng sợi giang, cô em gái hải măng một mình.</a:t>
            </a:r>
            <a:endParaRPr lang="en-US" sz="2800" b="1" dirty="0">
              <a:solidFill>
                <a:srgbClr val="00B050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83211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6"/>
          <p:cNvSpPr txBox="1"/>
          <p:nvPr/>
        </p:nvSpPr>
        <p:spPr>
          <a:xfrm>
            <a:off x="1251054" y="128047"/>
            <a:ext cx="6926460" cy="1627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>
              <a:lnSpc>
                <a:spcPct val="125000"/>
              </a:lnSpc>
            </a:pPr>
            <a:r>
              <a:rPr lang="en-US" sz="2700" b="1" dirty="0">
                <a:solidFill>
                  <a:srgbClr val="7030A0"/>
                </a:solidFill>
                <a:latin typeface="HP001 4 hàng" panose="020B0603050302020204" pitchFamily="34" charset="0"/>
              </a:rPr>
              <a:t>	</a:t>
            </a:r>
            <a:r>
              <a:rPr lang="en-US" sz="27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Thứ</a:t>
            </a:r>
            <a:r>
              <a:rPr lang="en-US" sz="2700" b="1" dirty="0">
                <a:solidFill>
                  <a:srgbClr val="7030A0"/>
                </a:solidFill>
                <a:latin typeface="HP001 4 hàng" panose="020B0603050302020204" pitchFamily="34" charset="0"/>
              </a:rPr>
              <a:t> … </a:t>
            </a:r>
            <a:r>
              <a:rPr lang="en-US" sz="27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wgày</a:t>
            </a:r>
            <a:r>
              <a:rPr lang="en-US" sz="2700" b="1" dirty="0">
                <a:solidFill>
                  <a:srgbClr val="7030A0"/>
                </a:solidFill>
                <a:latin typeface="HP001 4 hàng" panose="020B0603050302020204" pitchFamily="34" charset="0"/>
              </a:rPr>
              <a:t> … </a:t>
            </a:r>
            <a:r>
              <a:rPr lang="en-US" sz="27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κáng</a:t>
            </a:r>
            <a:r>
              <a:rPr lang="en-US" sz="2700" b="1" dirty="0">
                <a:solidFill>
                  <a:srgbClr val="7030A0"/>
                </a:solidFill>
                <a:latin typeface="HP001 4 hàng" panose="020B0603050302020204" pitchFamily="34" charset="0"/>
              </a:rPr>
              <a:t> … </a:t>
            </a:r>
            <a:r>
              <a:rPr lang="en-US" sz="27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wăm</a:t>
            </a:r>
            <a:r>
              <a:rPr lang="en-US" sz="2700" b="1" dirty="0">
                <a:solidFill>
                  <a:srgbClr val="7030A0"/>
                </a:solidFill>
                <a:latin typeface="HP001 4 hàng" panose="020B0603050302020204" pitchFamily="34" charset="0"/>
              </a:rPr>
              <a:t> 20 …</a:t>
            </a:r>
            <a:endParaRPr sz="788" dirty="0">
              <a:latin typeface="HP001 4 hàng" panose="020B0603050302020204" pitchFamily="34" charset="0"/>
            </a:endParaRPr>
          </a:p>
          <a:p>
            <a:pPr>
              <a:lnSpc>
                <a:spcPct val="125000"/>
              </a:lnSpc>
            </a:pPr>
            <a:r>
              <a:rPr lang="en-US" sz="2700" b="1" dirty="0">
                <a:solidFill>
                  <a:srgbClr val="7030A0"/>
                </a:solidFill>
                <a:latin typeface="HP001 4 hàng" panose="020B0603050302020204" pitchFamily="34" charset="0"/>
              </a:rPr>
              <a:t>			</a:t>
            </a:r>
            <a:r>
              <a:rPr lang="en-US" sz="27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TΗĞng</a:t>
            </a:r>
            <a:r>
              <a:rPr lang="en-US" sz="2700" b="1" dirty="0">
                <a:solidFill>
                  <a:srgbClr val="7030A0"/>
                </a:solidFill>
                <a:latin typeface="HP001 4 hàng" panose="020B0603050302020204" pitchFamily="34" charset="0"/>
              </a:rPr>
              <a:t> VΗİΙ</a:t>
            </a:r>
            <a:endParaRPr sz="788" dirty="0">
              <a:latin typeface="HP001 4 hàng" panose="020B0603050302020204" pitchFamily="34" charset="0"/>
            </a:endParaRPr>
          </a:p>
          <a:p>
            <a:pPr lvl="0" algn="ctr">
              <a:lnSpc>
                <a:spcPct val="125000"/>
              </a:lnSpc>
            </a:pPr>
            <a:r>
              <a:rPr lang="en-US" sz="2700" b="1" dirty="0">
                <a:solidFill>
                  <a:srgbClr val="7030A0"/>
                </a:solidFill>
                <a:latin typeface="HP001 4 hàng" panose="020B0603050302020204" pitchFamily="34" charset="0"/>
              </a:rPr>
              <a:t>	</a:t>
            </a:r>
            <a:r>
              <a:rPr lang="en-US" sz="27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Bài</a:t>
            </a:r>
            <a:r>
              <a:rPr lang="en-US" sz="27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đǌ</a:t>
            </a:r>
            <a:r>
              <a:rPr lang="en-US" sz="2700" b="1">
                <a:solidFill>
                  <a:srgbClr val="FF0000"/>
                </a:solidFill>
                <a:latin typeface="HP001 4 hàng" panose="020B0603050302020204" pitchFamily="34" charset="0"/>
              </a:rPr>
              <a:t>: Chú hải quân</a:t>
            </a:r>
            <a:endParaRPr sz="2700" b="1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Hình ảnh 6">
            <a:extLst>
              <a:ext uri="{FF2B5EF4-FFF2-40B4-BE49-F238E27FC236}">
                <a16:creationId xmlns:a16="http://schemas.microsoft.com/office/drawing/2014/main" id="{8FA48956-48F1-8187-293B-D8A957B0FBD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980" t="43381" r="6087" b="14302"/>
          <a:stretch/>
        </p:blipFill>
        <p:spPr>
          <a:xfrm>
            <a:off x="3960445" y="933554"/>
            <a:ext cx="4916353" cy="3276393"/>
          </a:xfrm>
          <a:prstGeom prst="roundRect">
            <a:avLst/>
          </a:prstGeom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DB20CAA4-BB5E-FD15-D271-EE8F4C8BC35E}"/>
              </a:ext>
            </a:extLst>
          </p:cNvPr>
          <p:cNvSpPr txBox="1"/>
          <p:nvPr/>
        </p:nvSpPr>
        <p:spPr>
          <a:xfrm>
            <a:off x="1900226" y="1616648"/>
            <a:ext cx="1484702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300" dirty="0" err="1">
                <a:solidFill>
                  <a:schemeClr val="accent1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3300" dirty="0">
                <a:solidFill>
                  <a:schemeClr val="accent1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300" dirty="0" err="1">
                <a:solidFill>
                  <a:schemeClr val="accent1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endParaRPr lang="en-US" sz="3300" dirty="0">
              <a:solidFill>
                <a:schemeClr val="accent1">
                  <a:lumMod val="75000"/>
                </a:scheme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14264A44-B759-C65D-8064-9A997CC5702B}"/>
              </a:ext>
            </a:extLst>
          </p:cNvPr>
          <p:cNvSpPr txBox="1"/>
          <p:nvPr/>
        </p:nvSpPr>
        <p:spPr>
          <a:xfrm>
            <a:off x="1584996" y="3091089"/>
            <a:ext cx="2050561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SGK </a:t>
            </a:r>
            <a:r>
              <a:rPr lang="en-US" sz="270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trang</a:t>
            </a:r>
            <a:r>
              <a:rPr lang="en-US" sz="270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67</a:t>
            </a:r>
            <a:endParaRPr lang="en-US" sz="2700" dirty="0">
              <a:solidFill>
                <a:srgbClr val="00B05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6731EB9F-A5AC-86A1-3DA0-4AB28832A249}"/>
              </a:ext>
            </a:extLst>
          </p:cNvPr>
          <p:cNvSpPr txBox="1"/>
          <p:nvPr/>
        </p:nvSpPr>
        <p:spPr>
          <a:xfrm>
            <a:off x="2771" y="2353868"/>
            <a:ext cx="523424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300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 Hải Quân</a:t>
            </a:r>
            <a:endParaRPr lang="en-US" sz="3300" dirty="0">
              <a:solidFill>
                <a:schemeClr val="accent2">
                  <a:lumMod val="75000"/>
                </a:scheme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076184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Google Shape;100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88201" y="1066052"/>
            <a:ext cx="4114840" cy="32544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000">
              <a:srgbClr val="FFFFFF"/>
            </a:gs>
            <a:gs pos="47000">
              <a:srgbClr val="FFFFFF"/>
            </a:gs>
            <a:gs pos="73000">
              <a:srgbClr val="FBFCF5"/>
            </a:gs>
            <a:gs pos="100000">
              <a:srgbClr val="F8FAEA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125;p9">
            <a:extLst>
              <a:ext uri="{FF2B5EF4-FFF2-40B4-BE49-F238E27FC236}">
                <a16:creationId xmlns:a16="http://schemas.microsoft.com/office/drawing/2014/main" id="{2C1D3466-0B9E-FB95-235B-260AE35D137B}"/>
              </a:ext>
            </a:extLst>
          </p:cNvPr>
          <p:cNvGrpSpPr/>
          <p:nvPr/>
        </p:nvGrpSpPr>
        <p:grpSpPr>
          <a:xfrm>
            <a:off x="5247" y="4589777"/>
            <a:ext cx="2163411" cy="535329"/>
            <a:chOff x="508724" y="6144228"/>
            <a:chExt cx="2884548" cy="713772"/>
          </a:xfrm>
        </p:grpSpPr>
        <p:sp>
          <p:nvSpPr>
            <p:cNvPr id="3" name="Google Shape;126;p9">
              <a:extLst>
                <a:ext uri="{FF2B5EF4-FFF2-40B4-BE49-F238E27FC236}">
                  <a16:creationId xmlns:a16="http://schemas.microsoft.com/office/drawing/2014/main" id="{55F07B80-71E7-A9F8-25E7-6C3CBABB3C22}"/>
                </a:ext>
              </a:extLst>
            </p:cNvPr>
            <p:cNvSpPr/>
            <p:nvPr/>
          </p:nvSpPr>
          <p:spPr>
            <a:xfrm>
              <a:off x="548472" y="6177626"/>
              <a:ext cx="2844800" cy="646331"/>
            </a:xfrm>
            <a:prstGeom prst="roundRect">
              <a:avLst>
                <a:gd name="adj" fmla="val 50000"/>
              </a:avLst>
            </a:prstGeom>
            <a:solidFill>
              <a:schemeClr val="lt1"/>
            </a:solidFill>
            <a:ln w="28575" cap="flat" cmpd="sng">
              <a:solidFill>
                <a:srgbClr val="00B05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 algn="ctr"/>
              <a:endParaRPr sz="1350">
                <a:solidFill>
                  <a:schemeClr val="lt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Calibri"/>
              </a:endParaRPr>
            </a:p>
          </p:txBody>
        </p:sp>
        <p:grpSp>
          <p:nvGrpSpPr>
            <p:cNvPr id="4" name="Google Shape;127;p9">
              <a:extLst>
                <a:ext uri="{FF2B5EF4-FFF2-40B4-BE49-F238E27FC236}">
                  <a16:creationId xmlns:a16="http://schemas.microsoft.com/office/drawing/2014/main" id="{F6859DF7-AE47-8E0E-208A-DE713D6F770E}"/>
                </a:ext>
              </a:extLst>
            </p:cNvPr>
            <p:cNvGrpSpPr/>
            <p:nvPr/>
          </p:nvGrpSpPr>
          <p:grpSpPr>
            <a:xfrm>
              <a:off x="508724" y="6144228"/>
              <a:ext cx="713772" cy="713772"/>
              <a:chOff x="508724" y="6144228"/>
              <a:chExt cx="713772" cy="713772"/>
            </a:xfrm>
          </p:grpSpPr>
          <p:sp>
            <p:nvSpPr>
              <p:cNvPr id="5" name="Google Shape;128;p9">
                <a:extLst>
                  <a:ext uri="{FF2B5EF4-FFF2-40B4-BE49-F238E27FC236}">
                    <a16:creationId xmlns:a16="http://schemas.microsoft.com/office/drawing/2014/main" id="{8FBA8CFA-5B5F-F9BF-FD00-D4463518FE61}"/>
                  </a:ext>
                </a:extLst>
              </p:cNvPr>
              <p:cNvSpPr/>
              <p:nvPr/>
            </p:nvSpPr>
            <p:spPr>
              <a:xfrm>
                <a:off x="508724" y="6144228"/>
                <a:ext cx="713772" cy="713772"/>
              </a:xfrm>
              <a:prstGeom prst="ellipse">
                <a:avLst/>
              </a:prstGeom>
              <a:solidFill>
                <a:srgbClr val="FFFFFF"/>
              </a:solidFill>
              <a:ln w="38100" cap="flat" cmpd="sng">
                <a:solidFill>
                  <a:srgbClr val="00B05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/>
                <a:endParaRPr sz="1350">
                  <a:solidFill>
                    <a:schemeClr val="lt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Calibri"/>
                </a:endParaRPr>
              </a:p>
            </p:txBody>
          </p:sp>
          <p:sp>
            <p:nvSpPr>
              <p:cNvPr id="6" name="Google Shape;129;p9">
                <a:extLst>
                  <a:ext uri="{FF2B5EF4-FFF2-40B4-BE49-F238E27FC236}">
                    <a16:creationId xmlns:a16="http://schemas.microsoft.com/office/drawing/2014/main" id="{2EB03957-44CB-3DA9-9835-7A48940C363F}"/>
                  </a:ext>
                </a:extLst>
              </p:cNvPr>
              <p:cNvSpPr/>
              <p:nvPr/>
            </p:nvSpPr>
            <p:spPr>
              <a:xfrm>
                <a:off x="576022" y="6211526"/>
                <a:ext cx="579176" cy="579176"/>
              </a:xfrm>
              <a:prstGeom prst="ellipse">
                <a:avLst/>
              </a:prstGeom>
              <a:solidFill>
                <a:srgbClr val="00B050"/>
              </a:solidFill>
              <a:ln w="12700" cap="flat" cmpd="sng">
                <a:solidFill>
                  <a:srgbClr val="00B05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/>
                <a:r>
                  <a:rPr lang="en-US" sz="3000" b="1">
                    <a:solidFill>
                      <a:schemeClr val="lt1"/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Calibri"/>
                  </a:rPr>
                  <a:t>2</a:t>
                </a:r>
                <a:endParaRPr sz="3000" b="1">
                  <a:solidFill>
                    <a:schemeClr val="lt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Calibri"/>
                </a:endParaRPr>
              </a:p>
            </p:txBody>
          </p:sp>
        </p:grpSp>
      </p:grpSp>
      <p:sp>
        <p:nvSpPr>
          <p:cNvPr id="7" name="Google Shape;130;p9">
            <a:extLst>
              <a:ext uri="{FF2B5EF4-FFF2-40B4-BE49-F238E27FC236}">
                <a16:creationId xmlns:a16="http://schemas.microsoft.com/office/drawing/2014/main" id="{6A76ECA8-63F2-AE22-DD8F-3D0ED9D40EE7}"/>
              </a:ext>
            </a:extLst>
          </p:cNvPr>
          <p:cNvSpPr txBox="1"/>
          <p:nvPr/>
        </p:nvSpPr>
        <p:spPr>
          <a:xfrm>
            <a:off x="567280" y="4654556"/>
            <a:ext cx="1608329" cy="3923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r>
              <a:rPr lang="en-US" sz="2100" b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Questrial"/>
              </a:rPr>
              <a:t>Chia đoạn</a:t>
            </a:r>
            <a:endParaRPr sz="2100" b="1">
              <a:solidFill>
                <a:srgbClr val="00B05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Questrial"/>
            </a:endParaRPr>
          </a:p>
        </p:txBody>
      </p:sp>
      <p:grpSp>
        <p:nvGrpSpPr>
          <p:cNvPr id="9" name="Nhóm 8">
            <a:extLst>
              <a:ext uri="{FF2B5EF4-FFF2-40B4-BE49-F238E27FC236}">
                <a16:creationId xmlns:a16="http://schemas.microsoft.com/office/drawing/2014/main" id="{7CB26640-47E5-0D7C-1BD2-CFAB93C0BB09}"/>
              </a:ext>
            </a:extLst>
          </p:cNvPr>
          <p:cNvGrpSpPr/>
          <p:nvPr/>
        </p:nvGrpSpPr>
        <p:grpSpPr>
          <a:xfrm>
            <a:off x="476298" y="-31959"/>
            <a:ext cx="8257487" cy="4696228"/>
            <a:chOff x="476298" y="-31959"/>
            <a:chExt cx="8257487" cy="4696228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6AD91232-D5D3-0E0F-A681-F352CE228166}"/>
                </a:ext>
              </a:extLst>
            </p:cNvPr>
            <p:cNvSpPr txBox="1"/>
            <p:nvPr/>
          </p:nvSpPr>
          <p:spPr>
            <a:xfrm>
              <a:off x="755668" y="448002"/>
              <a:ext cx="3674092" cy="41767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79000"/>
                </a:lnSpc>
              </a:pPr>
              <a:r>
                <a:rPr lang="en-GB" sz="2400">
                  <a:solidFill>
                    <a:srgbClr val="0000FF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Vững vàng trên đảo nhỏ</a:t>
              </a:r>
            </a:p>
            <a:p>
              <a:pPr algn="just">
                <a:lnSpc>
                  <a:spcPct val="79000"/>
                </a:lnSpc>
              </a:pPr>
              <a:r>
                <a:rPr lang="en-GB" sz="2400">
                  <a:solidFill>
                    <a:srgbClr val="0000FF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Bồng súng gác biển trời</a:t>
              </a:r>
            </a:p>
            <a:p>
              <a:pPr algn="just">
                <a:lnSpc>
                  <a:spcPct val="79000"/>
                </a:lnSpc>
              </a:pPr>
              <a:r>
                <a:rPr lang="en-GB" sz="2400">
                  <a:solidFill>
                    <a:srgbClr val="0000FF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Áo bạc nhàu nắng gió</a:t>
              </a:r>
            </a:p>
            <a:p>
              <a:pPr algn="just">
                <a:lnSpc>
                  <a:spcPct val="79000"/>
                </a:lnSpc>
              </a:pPr>
              <a:r>
                <a:rPr lang="en-GB" sz="2400">
                  <a:solidFill>
                    <a:srgbClr val="0000FF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Chú mỉm cười rất tươi.</a:t>
              </a:r>
            </a:p>
            <a:p>
              <a:pPr algn="just">
                <a:lnSpc>
                  <a:spcPct val="79000"/>
                </a:lnSpc>
              </a:pPr>
              <a:endParaRPr lang="en-GB" sz="240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algn="just">
                <a:lnSpc>
                  <a:spcPct val="79000"/>
                </a:lnSpc>
              </a:pPr>
              <a:r>
                <a:rPr lang="en-GB" sz="240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Giữa trập trừng xa khơi</a:t>
              </a:r>
            </a:p>
            <a:p>
              <a:pPr algn="just">
                <a:lnSpc>
                  <a:spcPct val="79000"/>
                </a:lnSpc>
              </a:pPr>
              <a:r>
                <a:rPr lang="en-GB" sz="240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Hải âu vờn quanh chú</a:t>
              </a:r>
            </a:p>
            <a:p>
              <a:pPr algn="just">
                <a:lnSpc>
                  <a:spcPct val="79000"/>
                </a:lnSpc>
              </a:pPr>
              <a:r>
                <a:rPr lang="en-GB" sz="240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Bên đảo đá chơi vơi</a:t>
              </a:r>
            </a:p>
            <a:p>
              <a:pPr algn="just">
                <a:lnSpc>
                  <a:spcPct val="79000"/>
                </a:lnSpc>
              </a:pPr>
              <a:r>
                <a:rPr lang="en-GB" sz="240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Dạt vào ngàn sóng vỗ.</a:t>
              </a:r>
            </a:p>
            <a:p>
              <a:pPr algn="just">
                <a:lnSpc>
                  <a:spcPct val="79000"/>
                </a:lnSpc>
              </a:pPr>
              <a:endParaRPr lang="en-GB" sz="240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algn="just">
                <a:lnSpc>
                  <a:spcPct val="79000"/>
                </a:lnSpc>
              </a:pPr>
              <a:r>
                <a:rPr lang="en-GB" sz="2400">
                  <a:solidFill>
                    <a:srgbClr val="7030A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Dù nắng mưa, bão tố</a:t>
              </a:r>
            </a:p>
            <a:p>
              <a:pPr algn="just">
                <a:lnSpc>
                  <a:spcPct val="79000"/>
                </a:lnSpc>
              </a:pPr>
              <a:r>
                <a:rPr lang="en-GB" sz="2400">
                  <a:solidFill>
                    <a:srgbClr val="7030A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Các chú vẫn hiên ngang</a:t>
              </a:r>
            </a:p>
            <a:p>
              <a:pPr algn="just">
                <a:lnSpc>
                  <a:spcPct val="79000"/>
                </a:lnSpc>
              </a:pPr>
              <a:r>
                <a:rPr lang="en-GB" sz="2400">
                  <a:solidFill>
                    <a:srgbClr val="7030A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Bao tàu thuyền qua đó</a:t>
              </a:r>
            </a:p>
            <a:p>
              <a:pPr algn="just">
                <a:lnSpc>
                  <a:spcPct val="79000"/>
                </a:lnSpc>
              </a:pPr>
              <a:r>
                <a:rPr lang="en-GB" sz="2400">
                  <a:solidFill>
                    <a:srgbClr val="7030A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Kéo còi chào ngân vang.</a:t>
              </a:r>
              <a:endParaRPr lang="en-US" sz="2400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pic>
          <p:nvPicPr>
            <p:cNvPr id="13" name="Hình ảnh 12">
              <a:extLst>
                <a:ext uri="{FF2B5EF4-FFF2-40B4-BE49-F238E27FC236}">
                  <a16:creationId xmlns:a16="http://schemas.microsoft.com/office/drawing/2014/main" id="{40525751-DC48-1287-FDDE-8AE2BE42ACA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11980" t="43381" r="6087" b="14302"/>
            <a:stretch/>
          </p:blipFill>
          <p:spPr>
            <a:xfrm>
              <a:off x="4506080" y="145334"/>
              <a:ext cx="4227705" cy="2817459"/>
            </a:xfrm>
            <a:prstGeom prst="roundRect">
              <a:avLst/>
            </a:prstGeom>
          </p:spPr>
        </p:pic>
        <p:sp>
          <p:nvSpPr>
            <p:cNvPr id="14" name="TextBox 9">
              <a:extLst>
                <a:ext uri="{FF2B5EF4-FFF2-40B4-BE49-F238E27FC236}">
                  <a16:creationId xmlns:a16="http://schemas.microsoft.com/office/drawing/2014/main" id="{3ECBC954-92A0-3AF7-29C0-55C4853D0F02}"/>
                </a:ext>
              </a:extLst>
            </p:cNvPr>
            <p:cNvSpPr txBox="1"/>
            <p:nvPr/>
          </p:nvSpPr>
          <p:spPr>
            <a:xfrm>
              <a:off x="4742028" y="3002276"/>
              <a:ext cx="3755810" cy="16619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85000"/>
                </a:lnSpc>
              </a:pPr>
              <a:r>
                <a:rPr lang="en-GB" sz="2400">
                  <a:solidFill>
                    <a:srgbClr val="00B05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Lá cờ đỏ sao vàng</a:t>
              </a:r>
            </a:p>
            <a:p>
              <a:pPr algn="just">
                <a:lnSpc>
                  <a:spcPct val="85000"/>
                </a:lnSpc>
              </a:pPr>
              <a:r>
                <a:rPr lang="en-GB" sz="2400">
                  <a:solidFill>
                    <a:srgbClr val="00B05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Phấp phới bay trong gió</a:t>
              </a:r>
            </a:p>
            <a:p>
              <a:pPr algn="just">
                <a:lnSpc>
                  <a:spcPct val="85000"/>
                </a:lnSpc>
              </a:pPr>
              <a:r>
                <a:rPr lang="en-GB" sz="2400">
                  <a:solidFill>
                    <a:srgbClr val="00B05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Ước mai này như chú</a:t>
              </a:r>
            </a:p>
            <a:p>
              <a:pPr algn="just">
                <a:lnSpc>
                  <a:spcPct val="85000"/>
                </a:lnSpc>
              </a:pPr>
              <a:r>
                <a:rPr lang="en-GB" sz="2400">
                  <a:solidFill>
                    <a:srgbClr val="00B05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Giữ yên biển quê hương.</a:t>
              </a:r>
            </a:p>
            <a:p>
              <a:pPr algn="r">
                <a:lnSpc>
                  <a:spcPct val="85000"/>
                </a:lnSpc>
              </a:pPr>
              <a:r>
                <a:rPr lang="en-GB" sz="240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HOÀI KHÁNH</a:t>
              </a:r>
              <a:endPara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15" name="Google Shape;89;p5">
              <a:extLst>
                <a:ext uri="{FF2B5EF4-FFF2-40B4-BE49-F238E27FC236}">
                  <a16:creationId xmlns:a16="http://schemas.microsoft.com/office/drawing/2014/main" id="{F8E0B80E-FB91-B0F2-C081-3EB403EF8103}"/>
                </a:ext>
              </a:extLst>
            </p:cNvPr>
            <p:cNvSpPr txBox="1"/>
            <p:nvPr/>
          </p:nvSpPr>
          <p:spPr>
            <a:xfrm>
              <a:off x="476298" y="-31959"/>
              <a:ext cx="7094124" cy="56166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9" tIns="34275" rIns="68569" bIns="34275" anchor="t" anchorCtr="0">
              <a:spAutoFit/>
            </a:bodyPr>
            <a:lstStyle/>
            <a:p>
              <a:pPr algn="ctr"/>
              <a:r>
                <a:rPr lang="en-US" sz="3200" b="1">
                  <a:solidFill>
                    <a:srgbClr val="C55A11"/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  <a:sym typeface="Questrial"/>
                </a:rPr>
                <a:t>Chú hải quân</a:t>
              </a:r>
              <a:endParaRPr sz="3200" b="1" dirty="0">
                <a:solidFill>
                  <a:srgbClr val="C55A1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68807732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16"/>
          <p:cNvSpPr txBox="1"/>
          <p:nvPr/>
        </p:nvSpPr>
        <p:spPr>
          <a:xfrm>
            <a:off x="2913926" y="10778"/>
            <a:ext cx="4114800" cy="5308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algn="ctr"/>
            <a:r>
              <a:rPr lang="en-US" sz="3000" b="1" dirty="0">
                <a:solidFill>
                  <a:srgbClr val="C55A1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LUYỆN </a:t>
            </a:r>
            <a:r>
              <a:rPr lang="en-US" sz="3000" b="1">
                <a:solidFill>
                  <a:srgbClr val="C55A1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ĐỌC CÂU</a:t>
            </a:r>
            <a:endParaRPr sz="788" dirty="0"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2" name="Rectangle 37">
            <a:extLst>
              <a:ext uri="{FF2B5EF4-FFF2-40B4-BE49-F238E27FC236}">
                <a16:creationId xmlns:a16="http://schemas.microsoft.com/office/drawing/2014/main" id="{4C35ACD5-4A12-9ED2-E19B-1C42B108CB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85573" y="1233095"/>
            <a:ext cx="4772855" cy="2103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20000"/>
              </a:lnSpc>
            </a:pPr>
            <a:r>
              <a:rPr lang="en-US" sz="2800" b="1">
                <a:solidFill>
                  <a:srgbClr val="0000CC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Vững vàng trên đảo nhỏ</a:t>
            </a:r>
            <a:r>
              <a:rPr lang="en-US" sz="2800" b="1">
                <a:solidFill>
                  <a:schemeClr val="bg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/</a:t>
            </a:r>
            <a:endParaRPr lang="vi-VN" sz="2800" b="1">
              <a:solidFill>
                <a:schemeClr val="bg1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  <a:p>
            <a:pPr>
              <a:lnSpc>
                <a:spcPct val="120000"/>
              </a:lnSpc>
            </a:pPr>
            <a:r>
              <a:rPr lang="en-US" sz="2800" b="1">
                <a:solidFill>
                  <a:srgbClr val="0000CC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Bồng sung gác biển trời</a:t>
            </a:r>
            <a:r>
              <a:rPr lang="en-US" sz="2800" b="1">
                <a:solidFill>
                  <a:schemeClr val="bg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/</a:t>
            </a:r>
            <a:endParaRPr lang="vi-VN" sz="2800" b="1">
              <a:solidFill>
                <a:schemeClr val="bg1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  <a:p>
            <a:pPr>
              <a:lnSpc>
                <a:spcPct val="120000"/>
              </a:lnSpc>
            </a:pPr>
            <a:r>
              <a:rPr lang="en-US" sz="2800" b="1">
                <a:solidFill>
                  <a:srgbClr val="0000CC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Áo bạc nhàu nắng gió</a:t>
            </a:r>
            <a:r>
              <a:rPr lang="en-US" sz="2800" b="1">
                <a:solidFill>
                  <a:schemeClr val="bg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/</a:t>
            </a:r>
            <a:endParaRPr lang="vi-VN" sz="2800" b="1">
              <a:solidFill>
                <a:schemeClr val="bg1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  <a:p>
            <a:pPr>
              <a:lnSpc>
                <a:spcPct val="120000"/>
              </a:lnSpc>
            </a:pPr>
            <a:r>
              <a:rPr lang="en-US" sz="2800" b="1">
                <a:solidFill>
                  <a:srgbClr val="0000CC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Chú mỉm cười rất tươi.</a:t>
            </a:r>
            <a:r>
              <a:rPr lang="en-US" sz="2800" b="1">
                <a:solidFill>
                  <a:schemeClr val="bg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//</a:t>
            </a:r>
            <a:endParaRPr lang="vi-VN" sz="2800" b="1" dirty="0">
              <a:solidFill>
                <a:schemeClr val="bg1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</p:spTree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Chủ đề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3006</TotalTime>
  <Words>906</Words>
  <Application>Microsoft Office PowerPoint</Application>
  <PresentationFormat>On-screen Show (16:9)</PresentationFormat>
  <Paragraphs>131</Paragraphs>
  <Slides>26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6" baseType="lpstr">
      <vt:lpstr>Gill Sans MT</vt:lpstr>
      <vt:lpstr>Calibri</vt:lpstr>
      <vt:lpstr>Arial</vt:lpstr>
      <vt:lpstr>HP001 4 hàng</vt:lpstr>
      <vt:lpstr>Times New Roman</vt:lpstr>
      <vt:lpstr>SVN-Anastasia</vt:lpstr>
      <vt:lpstr>Questrial</vt:lpstr>
      <vt:lpstr>Arial-Rounded</vt:lpstr>
      <vt:lpstr>AvantGarde</vt:lpstr>
      <vt:lpstr>Gallery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9Slide.vn</dc:subject>
  <dc:creator>MY PC</dc:creator>
  <dc:description>9Slide.vn</dc:description>
  <cp:lastModifiedBy>Admin</cp:lastModifiedBy>
  <cp:revision>94</cp:revision>
  <dcterms:created xsi:type="dcterms:W3CDTF">2021-12-21T12:51:08Z</dcterms:created>
  <dcterms:modified xsi:type="dcterms:W3CDTF">2023-04-14T05:39:36Z</dcterms:modified>
  <cp:category>9Slide.vn</cp:category>
</cp:coreProperties>
</file>