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8" r:id="rId1"/>
  </p:sldMasterIdLst>
  <p:notesMasterIdLst>
    <p:notesMasterId r:id="rId29"/>
  </p:notesMasterIdLst>
  <p:sldIdLst>
    <p:sldId id="3951" r:id="rId2"/>
    <p:sldId id="3961" r:id="rId3"/>
    <p:sldId id="3966" r:id="rId4"/>
    <p:sldId id="3967" r:id="rId5"/>
    <p:sldId id="3965" r:id="rId6"/>
    <p:sldId id="3968" r:id="rId7"/>
    <p:sldId id="3981" r:id="rId8"/>
    <p:sldId id="3962" r:id="rId9"/>
    <p:sldId id="3963" r:id="rId10"/>
    <p:sldId id="3964" r:id="rId11"/>
    <p:sldId id="405" r:id="rId12"/>
    <p:sldId id="400" r:id="rId13"/>
    <p:sldId id="3969" r:id="rId14"/>
    <p:sldId id="3983" r:id="rId15"/>
    <p:sldId id="3971" r:id="rId16"/>
    <p:sldId id="3973" r:id="rId17"/>
    <p:sldId id="3982" r:id="rId18"/>
    <p:sldId id="3984" r:id="rId19"/>
    <p:sldId id="3972" r:id="rId20"/>
    <p:sldId id="3976" r:id="rId21"/>
    <p:sldId id="3975" r:id="rId22"/>
    <p:sldId id="3979" r:id="rId23"/>
    <p:sldId id="3980" r:id="rId24"/>
    <p:sldId id="3978" r:id="rId25"/>
    <p:sldId id="3977" r:id="rId26"/>
    <p:sldId id="3985" r:id="rId27"/>
    <p:sldId id="3960" r:id="rId28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等线 Light" charset="-122"/>
      <p:regular r:id="rId34"/>
    </p:embeddedFont>
    <p:embeddedFont>
      <p:font typeface="Verdana" pitchFamily="34" charset="0"/>
      <p:regular r:id="rId35"/>
      <p:bold r:id="rId36"/>
      <p:italic r:id="rId37"/>
      <p:boldItalic r:id="rId38"/>
    </p:embeddedFont>
    <p:embeddedFont>
      <p:font typeface="等线" charset="-122"/>
      <p:regular r:id="rId39"/>
      <p:bold r:id="rId40"/>
    </p:embeddedFont>
    <p:embeddedFont>
      <p:font typeface=".VnTime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8435" autoAdjust="0"/>
  </p:normalViewPr>
  <p:slideViewPr>
    <p:cSldViewPr showGuides="1">
      <p:cViewPr varScale="1">
        <p:scale>
          <a:sx n="81" d="100"/>
          <a:sy n="81" d="100"/>
        </p:scale>
        <p:origin x="-9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D3B7A-51DC-4E39-BE5D-120F14FFFB4D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1C4CC-6705-4233-8173-2F64E8F1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</a:t>
            </a:r>
            <a:r>
              <a:rPr lang="en-US" dirty="0" err="1"/>
              <a:t>dã</a:t>
            </a:r>
            <a:r>
              <a:rPr lang="en-US" dirty="0"/>
              <a:t> 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cúa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1: </a:t>
            </a:r>
            <a:r>
              <a:rPr lang="en-US" dirty="0" err="1"/>
              <a:t>sự</a:t>
            </a:r>
            <a:r>
              <a:rPr lang="en-US" dirty="0"/>
              <a:t> ss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2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? (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ớt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Bào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thai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thú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được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nuôi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dưỡng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trong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bụng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mẹ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altLang="en-US" sz="1200" dirty="0">
              <a:solidFill>
                <a:srgbClr val="002060"/>
              </a:solidFill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- Ta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thể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nhìn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thấy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được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đầu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mình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chân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đuôi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2060"/>
                </a:solidFill>
                <a:cs typeface="Arial" pitchFamily="34" charset="0"/>
              </a:rPr>
              <a:t>thú</a:t>
            </a:r>
            <a:r>
              <a:rPr lang="en-US" altLang="en-US" sz="1200" b="1" dirty="0">
                <a:solidFill>
                  <a:srgbClr val="002060"/>
                </a:solidFill>
                <a:cs typeface="Arial" pitchFamily="34" charset="0"/>
              </a:rPr>
              <a:t> con.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5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1C4CC-6705-4233-8173-2F64E8F1C1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3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1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2023/4/27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B85A138F-ABA7-40EE-B139-AC9175A280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7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73" r:id="rId8"/>
    <p:sldLayoutId id="2147483672" r:id="rId9"/>
    <p:sldLayoutId id="2147483671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481781" y="1358164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Khoa</a:t>
            </a:r>
            <a:r>
              <a:rPr kumimoji="0" lang="en-US" sz="8800" b="1" i="0" u="none" strike="noStrike" kern="1200" cap="none" spc="0" normalizeH="0" baseline="0" noProof="0" dirty="0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học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srgbClr val="002060"/>
              </a:solidFill>
              <a:effectLst/>
              <a:uLnTx/>
              <a:uFillTx/>
              <a:latin typeface="iCiel Cadena" panose="02000503000000020004" pitchFamily="2" charset="0"/>
              <a:ea typeface="+mj-ea"/>
              <a:cs typeface="+mj-cs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C72FFDAD-3558-49B2-B4EC-31AD230F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ABBC1EC6-4DF9-4D4C-B48F-0FD6F676A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8330499" y="106149"/>
            <a:ext cx="3861501" cy="2514600"/>
          </a:xfrm>
          <a:prstGeom prst="rect">
            <a:avLst/>
          </a:prstGeom>
        </p:spPr>
      </p:pic>
      <p:pic>
        <p:nvPicPr>
          <p:cNvPr id="14" name="Picture 2" descr="43 Overall Champion Illustrations &amp;amp; Clip Art - iStock">
            <a:extLst>
              <a:ext uri="{FF2B5EF4-FFF2-40B4-BE49-F238E27FC236}">
                <a16:creationId xmlns:a16="http://schemas.microsoft.com/office/drawing/2014/main" xmlns="" id="{32D7929C-C118-4C5F-A416-AD9BCF2F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4775"/>
            <a:ext cx="6855558" cy="38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5700" y="2669232"/>
            <a:ext cx="489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Hoàng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Thùy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Linh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5700" y="609600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TRƯỜNG TIỂU HỌC ĐOÀN KẾT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8889" l="0" r="97101">
                        <a14:foregroundMark x1="36957" y1="68148" x2="36957" y2="68148"/>
                        <a14:foregroundMark x1="70652" y1="73333" x2="70652" y2="73333"/>
                        <a14:foregroundMark x1="30797" y1="74074" x2="30797" y2="7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318"/>
            <a:ext cx="1684068" cy="16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0200" y="587375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Hoạt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1: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endParaRPr kumimoji="0" lang="en-US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-457200"/>
            <a:ext cx="624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8525" y="4967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3400" y="304800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996600"/>
                </a:solidFill>
                <a:latin typeface=".VnTime" panose="020B7200000000000000" pitchFamily="34" charset="0"/>
              </a:rPr>
              <a:t> </a:t>
            </a:r>
            <a:endParaRPr lang="en-US" altLang="vi-VN" sz="2800" b="1">
              <a:solidFill>
                <a:srgbClr val="996600"/>
              </a:solidFill>
              <a:latin typeface=".VnTime" panose="020B7200000000000000" pitchFamily="34" charset="0"/>
            </a:endParaRPr>
          </a:p>
        </p:txBody>
      </p:sp>
      <p:pic>
        <p:nvPicPr>
          <p:cNvPr id="7" name="Picture 10" descr="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93" y="1477963"/>
            <a:ext cx="419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120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14" y="147955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53292" y="4691063"/>
            <a:ext cx="88487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chụp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chụp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thai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bụng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b="1" dirty="0">
                <a:solidFill>
                  <a:srgbClr val="660033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751364" y="4212999"/>
            <a:ext cx="2209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660033"/>
                </a:solidFill>
                <a:latin typeface="Times New Roman" panose="02020603050405020304" pitchFamily="18" charset="0"/>
              </a:rPr>
              <a:t>       H1a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06418" y="4181476"/>
            <a:ext cx="2895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660033"/>
                </a:solidFill>
                <a:latin typeface="Times New Roman" panose="02020603050405020304" pitchFamily="18" charset="0"/>
              </a:rPr>
              <a:t>   H1b 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272393" y="4702176"/>
            <a:ext cx="3352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Thú</a:t>
            </a:r>
            <a:r>
              <a:rPr lang="en-US" altLang="vi-VN" sz="2800" b="1" dirty="0">
                <a:solidFill>
                  <a:srgbClr val="FF0066"/>
                </a:solidFill>
              </a:rPr>
              <a:t> con </a:t>
            </a:r>
            <a:r>
              <a:rPr lang="en-US" altLang="vi-VN" sz="2800" b="1" dirty="0" err="1">
                <a:solidFill>
                  <a:srgbClr val="FF0066"/>
                </a:solidFill>
              </a:rPr>
              <a:t>còn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là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bào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thai</a:t>
            </a:r>
            <a:endParaRPr lang="en-US" altLang="vi-VN" sz="2800" b="1" dirty="0">
              <a:solidFill>
                <a:srgbClr val="FF0066"/>
              </a:solidFill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113814" y="4734372"/>
            <a:ext cx="3588204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Thú</a:t>
            </a:r>
            <a:r>
              <a:rPr lang="en-US" altLang="vi-VN" sz="2800" b="1" dirty="0">
                <a:solidFill>
                  <a:srgbClr val="FF0066"/>
                </a:solidFill>
              </a:rPr>
              <a:t> con </a:t>
            </a:r>
            <a:r>
              <a:rPr lang="en-US" altLang="vi-VN" sz="2800" b="1" dirty="0" err="1">
                <a:solidFill>
                  <a:srgbClr val="FF0066"/>
                </a:solidFill>
              </a:rPr>
              <a:t>đã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được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66"/>
                </a:solidFill>
              </a:rPr>
              <a:t>sinh</a:t>
            </a:r>
            <a:r>
              <a:rPr lang="en-US" altLang="vi-VN" sz="2800" b="1" dirty="0">
                <a:solidFill>
                  <a:srgbClr val="FF0066"/>
                </a:solidFill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</a:rPr>
              <a:t>ra</a:t>
            </a:r>
            <a:endParaRPr lang="en-US" altLang="vi-VN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11" grpId="0"/>
      <p:bldP spid="12" grpId="0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-25400" sx="100000" sy="9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xmlns="" id="{6AF39AA1-D9A3-49DC-BDA0-026C5E6D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688" y="98742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xmlns="" id="{99913A93-EE19-47C6-AC7B-AD5A6CFB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301" y="1174748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5604" name="Picture 4" descr="120">
            <a:extLst>
              <a:ext uri="{FF2B5EF4-FFF2-40B4-BE49-F238E27FC236}">
                <a16:creationId xmlns:a16="http://schemas.microsoft.com/office/drawing/2014/main" xmlns="" id="{B64001E5-4EBC-4F9B-97E1-E3A6C83C03E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2" r="61029" b="354"/>
          <a:stretch>
            <a:fillRect/>
          </a:stretch>
        </p:blipFill>
        <p:spPr>
          <a:xfrm>
            <a:off x="3375025" y="1890680"/>
            <a:ext cx="3863975" cy="2885101"/>
          </a:xfrm>
          <a:noFill/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xmlns="" id="{2D7E43E6-1E01-41B2-BEFD-A564B52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682" y="3253720"/>
            <a:ext cx="944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cs typeface="Arial" pitchFamily="34" charset="0"/>
              </a:rPr>
              <a:t>H.1a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xmlns="" id="{019DB60B-D6DD-4942-AE0C-FBC9B1B0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238" y="779462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xmlns="" id="{935241A7-34AC-4186-82F5-CA8015A7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2157"/>
            <a:ext cx="8874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itchFamily="34" charset="0"/>
              </a:rPr>
              <a:t>  - </a:t>
            </a:r>
            <a:r>
              <a:rPr lang="en-US" altLang="en-US" sz="2800" b="1" dirty="0" err="1">
                <a:cs typeface="Arial" pitchFamily="34" charset="0"/>
              </a:rPr>
              <a:t>Bào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thai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của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thú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được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nuôi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dưỡng</a:t>
            </a:r>
            <a:r>
              <a:rPr lang="en-US" altLang="en-US" sz="2800" b="1" dirty="0">
                <a:cs typeface="Arial" pitchFamily="34" charset="0"/>
              </a:rPr>
              <a:t> ở </a:t>
            </a:r>
            <a:r>
              <a:rPr lang="en-US" altLang="en-US" sz="2800" b="1" dirty="0" err="1">
                <a:cs typeface="Arial" pitchFamily="34" charset="0"/>
              </a:rPr>
              <a:t>đâu</a:t>
            </a:r>
            <a:r>
              <a:rPr lang="en-US" altLang="en-US" sz="2800" b="1" dirty="0">
                <a:cs typeface="Arial" pitchFamily="34" charset="0"/>
              </a:rPr>
              <a:t>?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xmlns="" id="{DB7EAE34-BD88-4527-982E-5A3662C3D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9233"/>
            <a:ext cx="952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itchFamily="34" charset="0"/>
              </a:rPr>
              <a:t> - </a:t>
            </a:r>
            <a:r>
              <a:rPr lang="en-US" altLang="en-US" sz="2800" b="1" dirty="0" err="1">
                <a:cs typeface="Arial" pitchFamily="34" charset="0"/>
              </a:rPr>
              <a:t>Kể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tên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một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số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bộ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phận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của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thai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mà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em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có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thể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nhìn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thấy</a:t>
            </a:r>
            <a:r>
              <a:rPr lang="en-US" altLang="en-US" sz="2800" b="1" dirty="0">
                <a:cs typeface="Arial" pitchFamily="34" charset="0"/>
              </a:rPr>
              <a:t> </a:t>
            </a:r>
            <a:r>
              <a:rPr lang="en-US" altLang="en-US" sz="2800" b="1" dirty="0" err="1">
                <a:cs typeface="Arial" pitchFamily="34" charset="0"/>
              </a:rPr>
              <a:t>trong</a:t>
            </a:r>
            <a:r>
              <a:rPr lang="en-US" altLang="en-US" sz="2800" b="1" dirty="0">
                <a:cs typeface="Arial" pitchFamily="34" charset="0"/>
              </a:rPr>
              <a:t> H1a?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xmlns="" id="{61216552-91CF-4917-85F5-49430FF2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2322514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xmlns="" id="{FDEFF21F-78F8-40D6-A7FF-65745269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xmlns="" id="{85E1CC3D-C9A3-4DF3-812B-C8337A26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5805489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xmlns="" id="{F4EF3378-38D1-4BC7-B155-41314F9F6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233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itchFamily="34" charset="0"/>
              </a:rPr>
              <a:t>    </a:t>
            </a:r>
            <a:r>
              <a:rPr lang="en-US" altLang="en-US" b="1" dirty="0" err="1">
                <a:cs typeface="Arial" pitchFamily="34" charset="0"/>
              </a:rPr>
              <a:t>Hãy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vẽ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sơ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đồ</a:t>
            </a:r>
            <a:r>
              <a:rPr lang="en-US" altLang="en-US" b="1" dirty="0">
                <a:cs typeface="Arial" pitchFamily="34" charset="0"/>
              </a:rPr>
              <a:t> chu </a:t>
            </a:r>
            <a:r>
              <a:rPr lang="en-US" altLang="en-US" b="1" dirty="0" err="1">
                <a:cs typeface="Arial" pitchFamily="34" charset="0"/>
              </a:rPr>
              <a:t>trình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sinh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sản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của</a:t>
            </a:r>
            <a:r>
              <a:rPr lang="en-US" altLang="en-US" b="1" dirty="0">
                <a:cs typeface="Arial" pitchFamily="34" charset="0"/>
              </a:rPr>
              <a:t> </a:t>
            </a:r>
            <a:r>
              <a:rPr lang="en-US" altLang="en-US" b="1" dirty="0" err="1">
                <a:cs typeface="Arial" pitchFamily="34" charset="0"/>
              </a:rPr>
              <a:t>thú</a:t>
            </a:r>
            <a:r>
              <a:rPr lang="en-US" altLang="en-US" b="1" dirty="0">
                <a:cs typeface="Arial" pitchFamily="34" charset="0"/>
              </a:rPr>
              <a:t>.</a:t>
            </a:r>
          </a:p>
        </p:txBody>
      </p:sp>
      <p:sp>
        <p:nvSpPr>
          <p:cNvPr id="153615" name="AutoShape 15">
            <a:extLst>
              <a:ext uri="{FF2B5EF4-FFF2-40B4-BE49-F238E27FC236}">
                <a16:creationId xmlns:a16="http://schemas.microsoft.com/office/drawing/2014/main" xmlns="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19615571">
            <a:off x="2625605" y="3380357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9" name="Text Box 16">
            <a:extLst>
              <a:ext uri="{FF2B5EF4-FFF2-40B4-BE49-F238E27FC236}">
                <a16:creationId xmlns:a16="http://schemas.microsoft.com/office/drawing/2014/main" xmlns="" id="{2B481874-07EE-4004-8B66-B83C5EB2F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83" y="48768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74784" y="1465961"/>
            <a:ext cx="1573591" cy="1415471"/>
            <a:chOff x="3844698" y="1495185"/>
            <a:chExt cx="854569" cy="990600"/>
          </a:xfrm>
          <a:solidFill>
            <a:srgbClr val="92D050"/>
          </a:solidFill>
        </p:grpSpPr>
        <p:sp>
          <p:nvSpPr>
            <p:cNvPr id="153613" name="Oval 13">
              <a:extLst>
                <a:ext uri="{FF2B5EF4-FFF2-40B4-BE49-F238E27FC236}">
                  <a16:creationId xmlns:a16="http://schemas.microsoft.com/office/drawing/2014/main" xmlns="" id="{FC4C46BA-6454-46E8-B0E7-6F224392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698" y="1495185"/>
              <a:ext cx="854569" cy="9906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17" name="Text Box 17">
              <a:extLst>
                <a:ext uri="{FF2B5EF4-FFF2-40B4-BE49-F238E27FC236}">
                  <a16:creationId xmlns:a16="http://schemas.microsoft.com/office/drawing/2014/main" xmlns="" id="{91634A83-4EE7-499C-85F3-2D1982635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0982" y="1828801"/>
              <a:ext cx="762000" cy="354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Phôi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131304" y="3867318"/>
            <a:ext cx="1752600" cy="1548773"/>
            <a:chOff x="4572000" y="2819399"/>
            <a:chExt cx="1752600" cy="1548773"/>
          </a:xfrm>
        </p:grpSpPr>
        <p:sp>
          <p:nvSpPr>
            <p:cNvPr id="153614" name="Oval 14">
              <a:extLst>
                <a:ext uri="{FF2B5EF4-FFF2-40B4-BE49-F238E27FC236}">
                  <a16:creationId xmlns:a16="http://schemas.microsoft.com/office/drawing/2014/main" xmlns="" id="{FC0CF6A4-013B-4A55-B06C-041E77D08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819399"/>
              <a:ext cx="1752600" cy="1548773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0" name="Text Box 20">
              <a:extLst>
                <a:ext uri="{FF2B5EF4-FFF2-40B4-BE49-F238E27FC236}">
                  <a16:creationId xmlns:a16="http://schemas.microsoft.com/office/drawing/2014/main" xmlns="" id="{8C4E7155-03F8-416C-B9F8-9A4BD7BC3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6300" y="3083707"/>
              <a:ext cx="15240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43000" y="3671037"/>
            <a:ext cx="2051366" cy="1745054"/>
            <a:chOff x="1439597" y="2983980"/>
            <a:chExt cx="990600" cy="817049"/>
          </a:xfrm>
        </p:grpSpPr>
        <p:sp>
          <p:nvSpPr>
            <p:cNvPr id="153621" name="Oval 21">
              <a:extLst>
                <a:ext uri="{FF2B5EF4-FFF2-40B4-BE49-F238E27FC236}">
                  <a16:creationId xmlns:a16="http://schemas.microsoft.com/office/drawing/2014/main" xmlns="" id="{9FD3106B-108A-4839-B0D0-245B92863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855" y="2983980"/>
              <a:ext cx="821794" cy="81704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2" name="Text Box 22">
              <a:extLst>
                <a:ext uri="{FF2B5EF4-FFF2-40B4-BE49-F238E27FC236}">
                  <a16:creationId xmlns:a16="http://schemas.microsoft.com/office/drawing/2014/main" xmlns="" id="{716D05C5-5D60-43C5-AD05-156D13DE9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597" y="3120533"/>
              <a:ext cx="990600" cy="482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ts val="6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048" y="2003633"/>
            <a:ext cx="1806418" cy="1536701"/>
            <a:chOff x="2514600" y="1905000"/>
            <a:chExt cx="702715" cy="9144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3623" name="Oval 23">
              <a:extLst>
                <a:ext uri="{FF2B5EF4-FFF2-40B4-BE49-F238E27FC236}">
                  <a16:creationId xmlns:a16="http://schemas.microsoft.com/office/drawing/2014/main" xmlns="" id="{E566FC27-4F90-4A1D-BD2E-ECED61029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1905000"/>
              <a:ext cx="702715" cy="9144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4" name="Text Box 24">
              <a:extLst>
                <a:ext uri="{FF2B5EF4-FFF2-40B4-BE49-F238E27FC236}">
                  <a16:creationId xmlns:a16="http://schemas.microsoft.com/office/drawing/2014/main" xmlns="" id="{735922D8-AC08-40EE-858D-E94F1B259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799" y="2211491"/>
              <a:ext cx="567231" cy="3113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57112" y="2247406"/>
            <a:ext cx="1828800" cy="1366011"/>
            <a:chOff x="5029200" y="1628589"/>
            <a:chExt cx="1828800" cy="136601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3625" name="Oval 25">
              <a:extLst>
                <a:ext uri="{FF2B5EF4-FFF2-40B4-BE49-F238E27FC236}">
                  <a16:creationId xmlns:a16="http://schemas.microsoft.com/office/drawing/2014/main" xmlns="" id="{AD416F32-843E-4FFA-95B1-D22AB83DE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1628589"/>
              <a:ext cx="1828800" cy="136601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626" name="Text Box 26">
              <a:extLst>
                <a:ext uri="{FF2B5EF4-FFF2-40B4-BE49-F238E27FC236}">
                  <a16:creationId xmlns:a16="http://schemas.microsoft.com/office/drawing/2014/main" xmlns="" id="{36169657-9D1D-4CD6-8280-3092AA44D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1983691"/>
              <a:ext cx="1574800" cy="523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thai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5" name="AutoShape 15">
            <a:extLst>
              <a:ext uri="{FF2B5EF4-FFF2-40B4-BE49-F238E27FC236}">
                <a16:creationId xmlns:a16="http://schemas.microsoft.com/office/drawing/2014/main" xmlns="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21350631">
            <a:off x="4737298" y="2077807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xmlns="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1734065">
            <a:off x="6975650" y="2287232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5">
            <a:extLst>
              <a:ext uri="{FF2B5EF4-FFF2-40B4-BE49-F238E27FC236}">
                <a16:creationId xmlns:a16="http://schemas.microsoft.com/office/drawing/2014/main" xmlns="" id="{ACB60CB2-0AB8-4CF6-A8EA-405CFAC801A0}"/>
              </a:ext>
            </a:extLst>
          </p:cNvPr>
          <p:cNvSpPr>
            <a:spLocks noChangeArrowheads="1"/>
          </p:cNvSpPr>
          <p:nvPr/>
        </p:nvSpPr>
        <p:spPr bwMode="auto">
          <a:xfrm rot="3001218">
            <a:off x="9090995" y="3572374"/>
            <a:ext cx="628571" cy="26881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5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734640" y="2805792"/>
            <a:ext cx="2242873" cy="201719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609600" y="5228776"/>
            <a:ext cx="1134903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Quan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57400" y="3786415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440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ình ảnh con bò đẹp nhất - Ảnh động vật">
            <a:extLst>
              <a:ext uri="{FF2B5EF4-FFF2-40B4-BE49-F238E27FC236}">
                <a16:creationId xmlns:a16="http://schemas.microsoft.com/office/drawing/2014/main" xmlns="" id="{D78908AF-301E-C52B-B926-94160934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37" y="559405"/>
            <a:ext cx="3157662" cy="19467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ến dịch cứu những con hổ hoang dã cuối cùng của Việt Nam">
            <a:extLst>
              <a:ext uri="{FF2B5EF4-FFF2-40B4-BE49-F238E27FC236}">
                <a16:creationId xmlns:a16="http://schemas.microsoft.com/office/drawing/2014/main" xmlns="" id="{84254759-CBC5-D7F1-D333-AB8D4581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33" y="511274"/>
            <a:ext cx="3458039" cy="1946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với hơn 106 hình ảnh con dê hay nhất - thtantai2.edu.vn">
            <a:extLst>
              <a:ext uri="{FF2B5EF4-FFF2-40B4-BE49-F238E27FC236}">
                <a16:creationId xmlns:a16="http://schemas.microsoft.com/office/drawing/2014/main" xmlns="" id="{9A241397-6833-A2D0-1A8E-1951A79A4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347"/>
          <a:stretch/>
        </p:blipFill>
        <p:spPr bwMode="auto">
          <a:xfrm>
            <a:off x="7848600" y="660663"/>
            <a:ext cx="3391533" cy="20515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ây ngất với hình ảnh chó mẹ và đàn con &quot;cưng muốn chết&quot;">
            <a:extLst>
              <a:ext uri="{FF2B5EF4-FFF2-40B4-BE49-F238E27FC236}">
                <a16:creationId xmlns:a16="http://schemas.microsoft.com/office/drawing/2014/main" xmlns="" id="{476637F2-CE3F-E475-2346-E7751810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74" y="2841782"/>
            <a:ext cx="288131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 descr="60 Hình Ảnh Con Voi Đẹp, Ảnh Nền Voi Chất Lượng Cao">
            <a:extLst>
              <a:ext uri="{FF2B5EF4-FFF2-40B4-BE49-F238E27FC236}">
                <a16:creationId xmlns:a16="http://schemas.microsoft.com/office/drawing/2014/main" xmlns="" id="{C6DA0F46-76E4-6F35-4152-296B97D7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841">
            <a:off x="6589813" y="2974405"/>
            <a:ext cx="3455766" cy="1946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8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o chó mẹ ăn gì để có nhiều sữa, khỏe mạnh sau sinh?">
            <a:extLst>
              <a:ext uri="{FF2B5EF4-FFF2-40B4-BE49-F238E27FC236}">
                <a16:creationId xmlns:a16="http://schemas.microsoft.com/office/drawing/2014/main" xmlns="" id="{A465FC3F-2A06-D61A-9152-5CC60B9E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7314"/>
            <a:ext cx="3429000" cy="2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ỹ thuật chăn nuôi heo nái. Nhận biết heo sắp đẻ. Thức ăn cho heo nái">
            <a:extLst>
              <a:ext uri="{FF2B5EF4-FFF2-40B4-BE49-F238E27FC236}">
                <a16:creationId xmlns:a16="http://schemas.microsoft.com/office/drawing/2014/main" xmlns="" id="{4114BE23-6206-D17D-F547-37C3AB24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66111"/>
            <a:ext cx="3547729" cy="25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iếm thấy: Sư tử cưu mang, chăm sóc báo hoa mai con như một thành viên  trong bầy đàn | Tin nhanh chứng khoán">
            <a:extLst>
              <a:ext uri="{FF2B5EF4-FFF2-40B4-BE49-F238E27FC236}">
                <a16:creationId xmlns:a16="http://schemas.microsoft.com/office/drawing/2014/main" xmlns="" id="{892AB50D-EA87-3169-358E-3D847A0D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95" y="3657600"/>
            <a:ext cx="3547729" cy="24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A8FF3767-2743-7E9C-246A-AADC01287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38600"/>
            <a:ext cx="411820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49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6353" y="1295400"/>
            <a:ext cx="518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828708" y="1404779"/>
            <a:ext cx="8390969" cy="32004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vi-VN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7124318" y="4437822"/>
            <a:ext cx="3103738" cy="26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10219677" y="3122137"/>
            <a:ext cx="2219973" cy="38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9588354" y="4977460"/>
            <a:ext cx="1908542" cy="21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82346" y="838200"/>
            <a:ext cx="95606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842070" y="1565703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571102" y="1559540"/>
            <a:ext cx="377882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7" y="2153662"/>
            <a:ext cx="5160633" cy="386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6" descr="Kỹ thuật chăn nuôi heo nái. Nhận biết heo sắp đẻ. Thức ăn cho heo nái">
            <a:extLst>
              <a:ext uri="{FF2B5EF4-FFF2-40B4-BE49-F238E27FC236}">
                <a16:creationId xmlns:a16="http://schemas.microsoft.com/office/drawing/2014/main" xmlns="" id="{433FAD9B-3AB0-572E-0EC2-8E9CBCF5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29" y="2153662"/>
            <a:ext cx="4907282" cy="3866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67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0200" y="2514600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Hoạt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lượng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lần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endParaRPr kumimoji="0" lang="en-US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>
            <a:extLst>
              <a:ext uri="{FF2B5EF4-FFF2-40B4-BE49-F238E27FC236}">
                <a16:creationId xmlns:a16="http://schemas.microsoft.com/office/drawing/2014/main" xmlns="" id="{77AF11BB-5772-AD23-1677-FFF4B4ED6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8674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latin typeface="Times New Roman" panose="02020603050405020304" pitchFamily="18" charset="0"/>
              </a:rPr>
              <a:t>    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Xem</a:t>
            </a:r>
            <a:r>
              <a:rPr lang="en-US" altLang="vi-VN" sz="3600" b="1" dirty="0">
                <a:latin typeface="Times New Roman" panose="02020603050405020304" pitchFamily="18" charset="0"/>
              </a:rPr>
              <a:t> clip</a:t>
            </a:r>
          </a:p>
        </p:txBody>
      </p:sp>
      <p:pic>
        <p:nvPicPr>
          <p:cNvPr id="3" name="video khoa hoc th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11811000" cy="6638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1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7775" y="47196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762250" y="478155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267450" y="3409950"/>
            <a:ext cx="3962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267450" y="4095750"/>
            <a:ext cx="3962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graphicFrame>
        <p:nvGraphicFramePr>
          <p:cNvPr id="10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3703"/>
              </p:ext>
            </p:extLst>
          </p:nvPr>
        </p:nvGraphicFramePr>
        <p:xfrm>
          <a:off x="1905000" y="1988594"/>
          <a:ext cx="9105900" cy="3296920"/>
        </p:xfrm>
        <a:graphic>
          <a:graphicData uri="http://schemas.openxmlformats.org/drawingml/2006/table">
            <a:tbl>
              <a:tblPr/>
              <a:tblGrid>
                <a:gridCol w="4840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5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lứa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thú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6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3810000" y="960288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latin typeface="Times New Roman" panose="02020603050405020304" pitchFamily="18" charset="0"/>
              </a:rPr>
              <a:t>    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Thảo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luận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nhóm</a:t>
            </a:r>
            <a:r>
              <a:rPr lang="en-US" altLang="vi-VN" sz="3600" b="1" dirty="0"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2111665" y="2868391"/>
            <a:ext cx="4629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(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 rot="10800000" flipV="1">
            <a:off x="2264228" y="4322279"/>
            <a:ext cx="4781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6947480" y="2645234"/>
            <a:ext cx="3962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hoẵng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917872" y="4176732"/>
            <a:ext cx="381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929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1999669" y="1700553"/>
            <a:ext cx="980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noProof="0" dirty="0">
                <a:solidFill>
                  <a:srgbClr val="002060"/>
                </a:solidFill>
                <a:latin typeface="UTM Isadora" panose="020406030505060202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Trứng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nở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0CD5C1-92A8-4B8A-9F0D-88AE67F4973D}"/>
              </a:ext>
            </a:extLst>
          </p:cNvPr>
          <p:cNvSpPr txBox="1"/>
          <p:nvPr/>
        </p:nvSpPr>
        <p:spPr>
          <a:xfrm>
            <a:off x="3352696" y="2604380"/>
            <a:ext cx="617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Ấu trùng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696EDF-4412-49A7-9266-971CA9651F8C}"/>
              </a:ext>
            </a:extLst>
          </p:cNvPr>
          <p:cNvSpPr txBox="1"/>
          <p:nvPr/>
        </p:nvSpPr>
        <p:spPr>
          <a:xfrm>
            <a:off x="3352696" y="3612435"/>
            <a:ext cx="556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Chim non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24BCAE1-9FFC-4633-AB10-AF04EF185246}"/>
              </a:ext>
            </a:extLst>
          </p:cNvPr>
          <p:cNvGrpSpPr/>
          <p:nvPr/>
        </p:nvGrpSpPr>
        <p:grpSpPr>
          <a:xfrm rot="7904754">
            <a:off x="263413" y="69825"/>
            <a:ext cx="1598569" cy="2239125"/>
            <a:chOff x="9412611" y="-101887"/>
            <a:chExt cx="2520791" cy="3530887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xmlns="" id="{1E657DC7-0C71-495A-BDFC-7DA2E2250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12611" y="1303269"/>
              <a:ext cx="2125731" cy="2125731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xmlns="" id="{83A6F8A8-9E4A-4367-9EA2-65D8473B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455872" y="-101887"/>
              <a:ext cx="1477530" cy="1403653"/>
            </a:xfrm>
            <a:prstGeom prst="rect">
              <a:avLst/>
            </a:prstGeom>
          </p:spPr>
        </p:pic>
      </p:grp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xmlns="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31" y="3421622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xmlns="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088358" y="4653280"/>
            <a:ext cx="2997759" cy="226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35488" y="601670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 w="762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ĐỘNG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81200" y="406854"/>
            <a:ext cx="830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Thú thườn</a:t>
            </a:r>
            <a:r>
              <a:rPr lang="en-US" altLang="vi-VN" sz="2400" b="1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en-US" altLang="vi-VN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vi-V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đẻ 1 con (trừ trường hợp đặc biệt)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9796232" y="1870666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Bò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11" descr="23292_poster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31" y="3677915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802089" y="5751875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518286" y="5811514"/>
            <a:ext cx="205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vi-V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6" descr="Elephan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8" y="1025071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207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25071"/>
            <a:ext cx="3733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191000" y="1902799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Voi</a:t>
            </a:r>
            <a:endParaRPr lang="en-US" altLang="vi-VN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4" name="Picture 2" descr="5 loài tê giác còn tồn tại trên thế giới - Tuổi Trẻ Online">
            <a:extLst>
              <a:ext uri="{FF2B5EF4-FFF2-40B4-BE49-F238E27FC236}">
                <a16:creationId xmlns:a16="http://schemas.microsoft.com/office/drawing/2014/main" xmlns="" id="{E8B01DF4-51FA-333B-7334-D90DACF6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39" y="3685141"/>
            <a:ext cx="3797095" cy="212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33700" y="430212"/>
            <a:ext cx="723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2 con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lên</a:t>
            </a:r>
            <a:endParaRPr lang="en-US" altLang="vi-VN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8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nimals_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dog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cat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048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620000" y="35052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Chó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3657600"/>
            <a:ext cx="502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Cáo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14400" y="9445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Mèo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296400" y="1066800"/>
            <a:ext cx="106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Hổ</a:t>
            </a:r>
            <a:endParaRPr lang="en-US" altLang="vi-VN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3000" y="661769"/>
            <a:ext cx="518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7124318" y="4437822"/>
            <a:ext cx="3103738" cy="26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10219677" y="3122137"/>
            <a:ext cx="2219973" cy="38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9588354" y="4977460"/>
            <a:ext cx="1908542" cy="21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4540" y="1342432"/>
            <a:ext cx="9261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thụ tinh thành hợp tử  sẽ phát triển thành phôi rồi thành thai trong cơ thể thú mẹ cho đến khi ra đời.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con mới sinh ra đã có hình dạng giống thú trưởng thành và được thú mẹ nuôi bằng sữa cho đến khi có thể tự đi kiếm ăn.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28762" y="554031"/>
            <a:ext cx="9067800" cy="678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Ai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ai </a:t>
            </a:r>
            <a:r>
              <a:rPr kumimoji="0" lang="en-US" sz="36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 w="76200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914400" y="1219200"/>
            <a:ext cx="8229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b="1" dirty="0" err="1">
                <a:latin typeface="Times New Roman" panose="02020603050405020304" pitchFamily="18" charset="0"/>
              </a:rPr>
              <a:t>Thú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loài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độn</a:t>
            </a:r>
            <a:r>
              <a:rPr lang="en-US" altLang="vi-VN" sz="2800" b="1" dirty="0" err="1"/>
              <a:t>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992086" y="1817007"/>
            <a:ext cx="2362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Đẻ</a:t>
            </a:r>
            <a:r>
              <a:rPr lang="en-US" altLang="vi-VN" sz="3600" b="1" dirty="0">
                <a:latin typeface="Times New Roman" panose="02020603050405020304" pitchFamily="18" charset="0"/>
              </a:rPr>
              <a:t> con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268811" y="1808389"/>
            <a:ext cx="2514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Đẻ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trứn</a:t>
            </a:r>
            <a:r>
              <a:rPr lang="en-US" altLang="vi-VN" sz="2800" b="1" dirty="0" err="1"/>
              <a:t>g</a:t>
            </a:r>
            <a:endParaRPr lang="en-US" altLang="vi-VN" sz="2800" b="1" dirty="0"/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914400" y="2444530"/>
            <a:ext cx="99168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035629" y="3590581"/>
            <a:ext cx="1600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Bò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4235548" y="3593412"/>
            <a:ext cx="1828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Trâu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682825" y="3590581"/>
            <a:ext cx="1600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C.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Khỉ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8738216" y="3590581"/>
            <a:ext cx="1676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D.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Lợn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914400" y="4274677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035629" y="4971031"/>
            <a:ext cx="3276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A. Cho con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bú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5562600" y="4977493"/>
            <a:ext cx="5638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Kiếm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mồi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mớm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vi-VN" sz="3600" b="1" dirty="0">
                <a:latin typeface="Times New Roman" panose="02020603050405020304" pitchFamily="18" charset="0"/>
              </a:rPr>
              <a:t> con 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677886" y="1817914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>
            <a:off x="2035629" y="1916339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Oval 40"/>
          <p:cNvSpPr>
            <a:spLocks noChangeArrowheads="1"/>
          </p:cNvSpPr>
          <p:nvPr/>
        </p:nvSpPr>
        <p:spPr bwMode="auto">
          <a:xfrm>
            <a:off x="8738216" y="3691164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auto">
          <a:xfrm>
            <a:off x="2030186" y="5073537"/>
            <a:ext cx="533400" cy="533400"/>
          </a:xfrm>
          <a:prstGeom prst="ellips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AutoShape 6" descr="Káº¿t quáº£ hÃ¬nh áº£nh cho voi bá» sÄn báº¯n"/>
          <p:cNvSpPr>
            <a:spLocks noChangeAspect="1" noChangeArrowheads="1"/>
          </p:cNvSpPr>
          <p:nvPr/>
        </p:nvSpPr>
        <p:spPr bwMode="auto">
          <a:xfrm>
            <a:off x="1414463" y="-6492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D:\giao an nhung tiet 26\h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609975"/>
            <a:ext cx="4203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áº¿t quáº£ hÃ¬nh áº£nh cho sÄn ngÃ 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609975"/>
            <a:ext cx="469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giao an nhung tiet 26\h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44538"/>
            <a:ext cx="47752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giao an nhung tiet 26\ha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69938"/>
            <a:ext cx="39624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879600" y="2466975"/>
            <a:ext cx="8534400" cy="2590800"/>
          </a:xfrm>
          <a:prstGeom prst="cloudCallout">
            <a:avLst>
              <a:gd name="adj1" fmla="val -46278"/>
              <a:gd name="adj2" fmla="val -80269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.VnTime" panose="020B7200000000000000" pitchFamily="34" charset="0"/>
              </a:rPr>
              <a:t>   </a:t>
            </a:r>
            <a:r>
              <a:rPr lang="en-US" altLang="vi-VN" sz="2800" b="1" dirty="0" err="1">
                <a:latin typeface=".VnTime" panose="020B7200000000000000" pitchFamily="34" charset="0"/>
              </a:rPr>
              <a:t>HiÖn</a:t>
            </a:r>
            <a:r>
              <a:rPr lang="en-US" altLang="vi-VN" sz="2800" b="1" dirty="0">
                <a:latin typeface=".VnTime" panose="020B7200000000000000" pitchFamily="34" charset="0"/>
              </a:rPr>
              <a:t> nay</a:t>
            </a:r>
            <a:r>
              <a:rPr lang="en-US" altLang="vi-VN" sz="2800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mét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sè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loµi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thó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thuéc</a:t>
            </a:r>
            <a:r>
              <a:rPr lang="en-US" altLang="vi-VN" sz="2800" b="1" dirty="0">
                <a:latin typeface=".VnTime" panose="020B7200000000000000" pitchFamily="34" charset="0"/>
              </a:rPr>
              <a:t> ®</a:t>
            </a:r>
            <a:r>
              <a:rPr lang="en-US" altLang="vi-VN" sz="2800" b="1" dirty="0" err="1">
                <a:latin typeface=".VnTime" panose="020B7200000000000000" pitchFamily="34" charset="0"/>
              </a:rPr>
              <a:t>éng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vËt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hoang</a:t>
            </a:r>
            <a:r>
              <a:rPr lang="en-US" altLang="vi-VN" sz="2800" b="1" dirty="0">
                <a:latin typeface=".VnTime" panose="020B7200000000000000" pitchFamily="34" charset="0"/>
              </a:rPr>
              <a:t> d· ®ang </a:t>
            </a:r>
            <a:r>
              <a:rPr lang="en-US" altLang="vi-VN" sz="2800" b="1" dirty="0" err="1">
                <a:latin typeface=".VnTime" panose="020B7200000000000000" pitchFamily="34" charset="0"/>
              </a:rPr>
              <a:t>cã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nguy</a:t>
            </a:r>
            <a:r>
              <a:rPr lang="en-US" altLang="vi-VN" sz="2800" b="1" dirty="0">
                <a:latin typeface=".VnTime" panose="020B7200000000000000" pitchFamily="34" charset="0"/>
              </a:rPr>
              <a:t> c¬ </a:t>
            </a:r>
            <a:r>
              <a:rPr lang="en-US" altLang="vi-VN" sz="2800" b="1" dirty="0" err="1">
                <a:latin typeface=".VnTime" panose="020B7200000000000000" pitchFamily="34" charset="0"/>
              </a:rPr>
              <a:t>bÞ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chñng</a:t>
            </a:r>
            <a:r>
              <a:rPr lang="en-US" altLang="vi-VN" sz="2800" b="1" dirty="0">
                <a:latin typeface=".VnTime" panose="020B7200000000000000" pitchFamily="34" charset="0"/>
              </a:rPr>
              <a:t>, ®Ó </a:t>
            </a:r>
            <a:r>
              <a:rPr lang="en-US" altLang="vi-VN" sz="2800" b="1" dirty="0" err="1">
                <a:latin typeface=".VnTime" panose="020B7200000000000000" pitchFamily="34" charset="0"/>
              </a:rPr>
              <a:t>tr¸nh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t×nh</a:t>
            </a:r>
            <a:r>
              <a:rPr lang="en-US" altLang="vi-VN" sz="2800" b="1" dirty="0">
                <a:latin typeface=".VnTime" panose="020B7200000000000000" pitchFamily="34" charset="0"/>
              </a:rPr>
              <a:t> tr¹ng ®ã </a:t>
            </a:r>
            <a:r>
              <a:rPr lang="en-US" altLang="vi-VN" sz="2800" b="1" dirty="0" err="1">
                <a:latin typeface=".VnTime" panose="020B7200000000000000" pitchFamily="34" charset="0"/>
              </a:rPr>
              <a:t>chóng</a:t>
            </a:r>
            <a:r>
              <a:rPr lang="en-US" altLang="vi-VN" sz="2800" b="1" dirty="0">
                <a:latin typeface=".VnTime" panose="020B7200000000000000" pitchFamily="34" charset="0"/>
              </a:rPr>
              <a:t> ta </a:t>
            </a:r>
            <a:r>
              <a:rPr lang="en-US" altLang="vi-VN" sz="2800" b="1" dirty="0" err="1">
                <a:latin typeface=".VnTime" panose="020B7200000000000000" pitchFamily="34" charset="0"/>
              </a:rPr>
              <a:t>cÇn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ph¶i</a:t>
            </a:r>
            <a:r>
              <a:rPr lang="en-US" altLang="vi-VN" sz="2800" b="1" dirty="0">
                <a:latin typeface=".VnTime" panose="020B7200000000000000" pitchFamily="34" charset="0"/>
              </a:rPr>
              <a:t> </a:t>
            </a:r>
            <a:r>
              <a:rPr lang="en-US" altLang="vi-VN" sz="2800" b="1" dirty="0" err="1">
                <a:latin typeface=".VnTime" panose="020B7200000000000000" pitchFamily="34" charset="0"/>
              </a:rPr>
              <a:t>lµm</a:t>
            </a:r>
            <a:r>
              <a:rPr lang="en-US" altLang="vi-VN" sz="2800" b="1" dirty="0">
                <a:latin typeface=".VnTime" panose="020B7200000000000000" pitchFamily="34" charset="0"/>
              </a:rPr>
              <a:t> g×?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95275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962400" y="609600"/>
            <a:ext cx="31242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3000" y="1401286"/>
            <a:ext cx="10515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hoang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dã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tuyệt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săn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…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000" y="2474893"/>
            <a:ext cx="10058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đốt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rừng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giữ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43000" y="3518045"/>
            <a:ext cx="9296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tinh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thần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hiếm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143000" y="5005222"/>
            <a:ext cx="929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Tuyên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3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8957" y="591234"/>
            <a:ext cx="459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409546"/>
            <a:ext cx="10534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thú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sữa</a:t>
            </a:r>
            <a:endParaRPr lang="en-US" sz="3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3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kiếm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ăn</a:t>
            </a:r>
            <a:endParaRPr lang="en-US" sz="3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lần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sản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con: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trâu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ngựa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hươu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,…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đẻ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con: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hổ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498CE44A-17BD-4649-8009-9F4AD471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610" y="6375400"/>
            <a:ext cx="406400" cy="406400"/>
          </a:xfrm>
          <a:prstGeom prst="rect">
            <a:avLst/>
          </a:prstGeom>
        </p:spPr>
      </p:pic>
      <p:pic>
        <p:nvPicPr>
          <p:cNvPr id="1026" name="Picture 2" descr="43 Overall Champion Illustrations &amp;amp; Clip Art - iStock">
            <a:extLst>
              <a:ext uri="{FF2B5EF4-FFF2-40B4-BE49-F238E27FC236}">
                <a16:creationId xmlns:a16="http://schemas.microsoft.com/office/drawing/2014/main" xmlns="" id="{32D7929C-C118-4C5F-A416-AD9BCF2F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21" y="2725149"/>
            <a:ext cx="6855558" cy="38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9034738B-9CD3-42A5-9A2F-F902B5334C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1596C7C6-8D89-4406-9E01-4D6FD18BFE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7993085" y="-81734"/>
            <a:ext cx="4198915" cy="27343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371600" y="1501651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5400" b="1" i="0" u="none" strike="noStrike" kern="1200" cap="none" spc="0" normalizeH="0" baseline="0" noProof="0" dirty="0">
              <a:ln w="762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328612" y="533400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919902" y="1100558"/>
            <a:ext cx="11043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Hầu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hết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non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mới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nở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kiếm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mồi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chưa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0CD5C1-92A8-4B8A-9F0D-88AE67F4973D}"/>
              </a:ext>
            </a:extLst>
          </p:cNvPr>
          <p:cNvSpPr txBox="1"/>
          <p:nvPr/>
        </p:nvSpPr>
        <p:spPr>
          <a:xfrm>
            <a:off x="2133600" y="299133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Có thể tự đi kiếm mồi ngay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696EDF-4412-49A7-9266-971CA9651F8C}"/>
              </a:ext>
            </a:extLst>
          </p:cNvPr>
          <p:cNvSpPr txBox="1"/>
          <p:nvPr/>
        </p:nvSpPr>
        <p:spPr>
          <a:xfrm>
            <a:off x="2133600" y="3999390"/>
            <a:ext cx="937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Chưa thể tự đi kiếm mồi ngay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xmlns="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84477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xmlns="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435327" y="4880322"/>
            <a:ext cx="2657191" cy="2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53567" y="607911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838200" y="1283676"/>
            <a:ext cx="10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u="sng" noProof="0" dirty="0">
                <a:solidFill>
                  <a:srgbClr val="002060"/>
                </a:solidFill>
                <a:latin typeface="UTM Isadora" panose="020406030505060202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Loài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nuôi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UTM Isadora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0CD5C1-92A8-4B8A-9F0D-88AE67F4973D}"/>
              </a:ext>
            </a:extLst>
          </p:cNvPr>
          <p:cNvSpPr txBox="1"/>
          <p:nvPr/>
        </p:nvSpPr>
        <p:spPr>
          <a:xfrm>
            <a:off x="2055506" y="253117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 noProof="0">
                <a:solidFill>
                  <a:sysClr val="windowText" lastClr="000000"/>
                </a:solidFill>
                <a:latin typeface="UTM Isadora" panose="02040603050506020204" pitchFamily="18" charset="0"/>
              </a:rPr>
              <a:t>Kiếm mồi mớm cho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696EDF-4412-49A7-9266-971CA9651F8C}"/>
              </a:ext>
            </a:extLst>
          </p:cNvPr>
          <p:cNvSpPr txBox="1"/>
          <p:nvPr/>
        </p:nvSpPr>
        <p:spPr>
          <a:xfrm>
            <a:off x="2055506" y="3392778"/>
            <a:ext cx="937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. </a:t>
            </a:r>
            <a:r>
              <a:rPr lang="en-US" sz="4000" b="1">
                <a:solidFill>
                  <a:sysClr val="windowText" lastClr="000000"/>
                </a:solidFill>
                <a:latin typeface="UTM Isadora" panose="02040603050506020204" pitchFamily="18" charset="0"/>
              </a:rPr>
              <a:t>Cho con bú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Cooper Black" pitchFamily="18" charset="0"/>
              <a:ea typeface="+mn-ea"/>
              <a:cs typeface="+mn-cs"/>
            </a:endParaRPr>
          </a:p>
        </p:txBody>
      </p:sp>
      <p:pic>
        <p:nvPicPr>
          <p:cNvPr id="20" name="Picture 6" descr="Facebook Like Png - Facebook Like Clipart, Transparent Png - 2000x1713  (#81060) - PinPng">
            <a:extLst>
              <a:ext uri="{FF2B5EF4-FFF2-40B4-BE49-F238E27FC236}">
                <a16:creationId xmlns:a16="http://schemas.microsoft.com/office/drawing/2014/main" xmlns="" id="{CA005C34-41F6-4A7E-BCDA-A2D46BD6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9375" l="0" r="100000">
                        <a14:foregroundMark x1="8438" y1="44375" x2="81875" y2="66250"/>
                        <a14:foregroundMark x1="55937" y1="29688" x2="35938" y2="76563"/>
                        <a14:foregroundMark x1="26563" y1="77500" x2="26563" y2="74375"/>
                        <a14:foregroundMark x1="40938" y1="61250" x2="84688" y2="77500"/>
                        <a14:foregroundMark x1="56250" y1="42188" x2="89063" y2="69688"/>
                        <a14:foregroundMark x1="63438" y1="53438" x2="88125" y2="54375"/>
                        <a14:foregroundMark x1="36250" y1="76563" x2="75938" y2="7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37890"/>
            <a:ext cx="1109400" cy="11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oy like thumb Royalty Free Vector Image">
            <a:extLst>
              <a:ext uri="{FF2B5EF4-FFF2-40B4-BE49-F238E27FC236}">
                <a16:creationId xmlns:a16="http://schemas.microsoft.com/office/drawing/2014/main" xmlns="" id="{94851936-6A25-40BB-8FAF-6555DE0B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544" l="0" r="100000">
                        <a14:foregroundMark x1="80000" y1="39265" x2="62200" y2="61803"/>
                        <a14:foregroundMark x1="72600" y1="27639" x2="86300" y2="58482"/>
                        <a14:foregroundMark x1="74300" y1="16133" x2="74200" y2="63820"/>
                        <a14:foregroundMark x1="54100" y1="60617" x2="94100" y2="63345"/>
                        <a14:foregroundMark x1="51700" y1="55279" x2="96000" y2="55753"/>
                        <a14:foregroundMark x1="52600" y1="48399" x2="97100" y2="48636"/>
                        <a14:foregroundMark x1="60400" y1="41163" x2="96300" y2="40095"/>
                        <a14:foregroundMark x1="77800" y1="30249" x2="95500" y2="42705"/>
                        <a14:foregroundMark x1="73900" y1="11388" x2="67000" y2="4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3"/>
          <a:stretch/>
        </p:blipFill>
        <p:spPr bwMode="auto">
          <a:xfrm>
            <a:off x="9435327" y="4880322"/>
            <a:ext cx="2657191" cy="2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602828" y="1272137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Khoa</a:t>
            </a:r>
            <a:r>
              <a:rPr kumimoji="0" lang="en-US" sz="6600" b="0" i="0" u="none" strike="noStrike" kern="1200" cap="none" spc="0" normalizeH="0" baseline="0" noProof="0" dirty="0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học</a:t>
            </a:r>
            <a:endParaRPr kumimoji="0" lang="en-US" sz="6600" b="0" i="0" u="none" strike="noStrike" kern="1200" cap="none" spc="0" normalizeH="0" baseline="0" noProof="0" dirty="0">
              <a:ln w="76200"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C72FFDAD-3558-49B2-B4EC-31AD230F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213215" y="340146"/>
            <a:ext cx="3482485" cy="2036037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ABBC1EC6-4DF9-4D4C-B48F-0FD6F676A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8330499" y="106149"/>
            <a:ext cx="3861501" cy="2514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762000" y="2586759"/>
            <a:ext cx="10615420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sz="6600" b="1" i="0" u="none" strike="noStrike" kern="1200" cap="none" spc="0" normalizeH="0" noProof="0" dirty="0">
                <a:ln w="762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SINH SẢN CỦA THÚ</a:t>
            </a:r>
            <a:endParaRPr kumimoji="0" lang="en-US" sz="6600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" b="89896" l="10000" r="90000">
                        <a14:foregroundMark x1="40000" y1="2591" x2="40000" y2="2591"/>
                        <a14:foregroundMark x1="49569" y1="41321" x2="49569" y2="41321"/>
                        <a14:foregroundMark x1="35776" y1="39896" x2="35776" y2="39896"/>
                        <a14:foregroundMark x1="36379" y1="39119" x2="36379" y2="39119"/>
                        <a14:foregroundMark x1="37155" y1="40155" x2="37155" y2="40155"/>
                        <a14:foregroundMark x1="49483" y1="40285" x2="49483" y2="40285"/>
                        <a14:foregroundMark x1="48190" y1="40933" x2="48190" y2="40933"/>
                        <a14:foregroundMark x1="30431" y1="22927" x2="30431" y2="22927"/>
                        <a14:foregroundMark x1="30776" y1="24482" x2="30776" y2="24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36599" b="56477"/>
          <a:stretch/>
        </p:blipFill>
        <p:spPr bwMode="auto">
          <a:xfrm>
            <a:off x="2412513" y="3775640"/>
            <a:ext cx="3853970" cy="323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6781800" y="3254582"/>
            <a:ext cx="2200720" cy="37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33" b="98187" l="29138" r="49138">
                        <a14:foregroundMark x1="43362" y1="96373" x2="43362" y2="96373"/>
                        <a14:foregroundMark x1="31810" y1="98316" x2="31810" y2="98316"/>
                        <a14:foregroundMark x1="43879" y1="94819" x2="43879" y2="94819"/>
                        <a14:foregroundMark x1="43448" y1="95984" x2="43448" y2="95984"/>
                        <a14:foregroundMark x1="38707" y1="78238" x2="38707" y2="78238"/>
                        <a14:foregroundMark x1="41810" y1="75907" x2="41810" y2="75907"/>
                        <a14:foregroundMark x1="35948" y1="76295" x2="35948" y2="76295"/>
                        <a14:foregroundMark x1="33966" y1="60233" x2="33966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57297" r="48304"/>
          <a:stretch/>
        </p:blipFill>
        <p:spPr bwMode="auto">
          <a:xfrm>
            <a:off x="5410200" y="4452555"/>
            <a:ext cx="2369873" cy="27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535488" y="728554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76200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819431" y="1706990"/>
            <a:ext cx="8324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vật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con,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bào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thai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phát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triển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bụng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mẹ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835761" y="3030429"/>
            <a:ext cx="8308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Nêu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được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sự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giống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khác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nhau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chu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trình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sản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của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B10E94-8AD1-4749-B03F-F907FED4120D}"/>
              </a:ext>
            </a:extLst>
          </p:cNvPr>
          <p:cNvSpPr txBox="1"/>
          <p:nvPr/>
        </p:nvSpPr>
        <p:spPr>
          <a:xfrm>
            <a:off x="835760" y="4353868"/>
            <a:ext cx="8917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en-US" sz="3200" noProof="0" dirty="0"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thường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lứa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con,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đẻ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lứa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nhiều</a:t>
            </a:r>
            <a:r>
              <a:rPr kumimoji="0" lang="en-US" sz="3200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con.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9040190" y="1706990"/>
            <a:ext cx="2885939" cy="49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264935" y="496557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3" name="Picture 8" descr="Cute Safari Animal Vectors &amp;amp; Clipart | Creative D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3" b="97539" l="45431" r="65345">
                        <a14:foregroundMark x1="55603" y1="96891" x2="55603" y2="96891"/>
                        <a14:foregroundMark x1="45603" y1="58031" x2="45603" y2="58031"/>
                        <a14:foregroundMark x1="52845" y1="38212" x2="52845" y2="38212"/>
                        <a14:foregroundMark x1="62672" y1="97539" x2="62672" y2="9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6350" r="32069" b="1473"/>
          <a:stretch/>
        </p:blipFill>
        <p:spPr bwMode="auto">
          <a:xfrm>
            <a:off x="9040190" y="1706990"/>
            <a:ext cx="2885939" cy="49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143000" y="1706990"/>
            <a:ext cx="73996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6600" b="0" i="0" u="none" strike="noStrike" kern="1200" cap="none" spc="0" normalizeH="0" baseline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loài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thú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</a:t>
            </a:r>
            <a:r>
              <a:rPr kumimoji="0" lang="en-US" sz="6600" b="0" i="0" u="none" strike="noStrike" kern="1200" cap="none" spc="0" normalizeH="0" noProof="0" dirty="0">
                <a:ln w="76200"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 w="76200"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63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36161" y="30957"/>
            <a:ext cx="9119677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ảnh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thú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nuôi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tron</a:t>
            </a:r>
            <a:r>
              <a:rPr lang="en-US" altLang="vi-VN" b="1" dirty="0" err="1"/>
              <a:t>g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/>
              <a:t>g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ia</a:t>
            </a:r>
            <a:r>
              <a:rPr lang="en-US" altLang="vi-VN" sz="4000" b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</a:rPr>
              <a:t>đình</a:t>
            </a:r>
            <a:endParaRPr lang="en-US" altLang="vi-VN" sz="4000" b="1" dirty="0">
              <a:latin typeface="Times New Roman" panose="02020603050405020304" pitchFamily="18" charset="0"/>
            </a:endParaRPr>
          </a:p>
        </p:txBody>
      </p:sp>
      <p:pic>
        <p:nvPicPr>
          <p:cNvPr id="8194" name="Picture 2" descr="TOP 5 Giống chó cảnh đáng yêu nhấ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2712"/>
          <a:stretch/>
        </p:blipFill>
        <p:spPr bwMode="auto">
          <a:xfrm>
            <a:off x="2146833" y="1014587"/>
            <a:ext cx="4415548" cy="2753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Mèo có tới &amp;quot;7 tính cách riêng biệt&amp;quot; | Báo Dân tr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r="9004"/>
          <a:stretch/>
        </p:blipFill>
        <p:spPr bwMode="auto">
          <a:xfrm>
            <a:off x="7620000" y="675534"/>
            <a:ext cx="4425638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Những lợi ích cho sức khỏe từ thịt trâ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7473"/>
          <a:stretch/>
        </p:blipFill>
        <p:spPr bwMode="auto">
          <a:xfrm>
            <a:off x="829058" y="3721911"/>
            <a:ext cx="4765675" cy="29374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200" name="Picture 8" descr="Cái Bống Là Cái Bống Bang, Con Bò | Nhạc Thiếu Nhi Cho Bé | Vietnamese  Children&amp;#39;s Music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/>
          <a:stretch/>
        </p:blipFill>
        <p:spPr bwMode="auto">
          <a:xfrm>
            <a:off x="6562381" y="3626218"/>
            <a:ext cx="4419600" cy="2845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82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63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CD3687-E9B3-4178-998B-2B3188120E10}"/>
              </a:ext>
            </a:extLst>
          </p:cNvPr>
          <p:cNvSpPr/>
          <p:nvPr/>
        </p:nvSpPr>
        <p:spPr>
          <a:xfrm>
            <a:off x="304800" y="381000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1548323" y="87087"/>
            <a:ext cx="853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hoang</a:t>
            </a:r>
            <a:r>
              <a:rPr lang="en-US" altLang="vi-VN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 dirty="0" err="1">
                <a:latin typeface="Arial" pitchFamily="34" charset="0"/>
                <a:cs typeface="Arial" pitchFamily="34" charset="0"/>
              </a:rPr>
              <a:t>dã</a:t>
            </a:r>
            <a:endParaRPr lang="en-US" alt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Những điều thú vị ít biết về hổ - loài mãnh thú cô độc và khiêm tốn | VOV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9480"/>
          <a:stretch/>
        </p:blipFill>
        <p:spPr bwMode="auto">
          <a:xfrm>
            <a:off x="152401" y="1025975"/>
            <a:ext cx="3693254" cy="284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Tả con voi lớp 4 hay nhất - 3 bài văn miêu tả con voi trong sở th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4945" r="5816" b="3576"/>
          <a:stretch/>
        </p:blipFill>
        <p:spPr bwMode="auto">
          <a:xfrm>
            <a:off x="4250386" y="1025975"/>
            <a:ext cx="3643602" cy="2930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2" name="Picture 6" descr="Chuyện tên của loài khỉ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6094"/>
          <a:stretch/>
        </p:blipFill>
        <p:spPr bwMode="auto">
          <a:xfrm>
            <a:off x="8089279" y="936171"/>
            <a:ext cx="3891810" cy="29307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Khám phá gây sốc về loài sư tử ít ai ngờ đến - KhoaHoc.t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280" r="9853" b="11182"/>
          <a:stretch/>
        </p:blipFill>
        <p:spPr bwMode="auto">
          <a:xfrm>
            <a:off x="152400" y="3956698"/>
            <a:ext cx="3810001" cy="2425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6" name="Picture 10" descr="Nhung Hươu Là Gì? Công Dụng, Cách Dùng Và Lưu Ý Cụ Th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4320" r="33320" b="3972"/>
          <a:stretch/>
        </p:blipFill>
        <p:spPr bwMode="auto">
          <a:xfrm>
            <a:off x="4553848" y="3956698"/>
            <a:ext cx="2418751" cy="2914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âu chuyện rùng rợn về báo hoa mai ăn thịt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47" y="3926069"/>
            <a:ext cx="4427928" cy="2945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05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25256999"/>
</p:tagLst>
</file>

<file path=ppt/theme/theme1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409</TotalTime>
  <Words>1060</Words>
  <Application>Microsoft Office PowerPoint</Application>
  <PresentationFormat>Custom</PresentationFormat>
  <Paragraphs>119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Times New Roman</vt:lpstr>
      <vt:lpstr>Calibri</vt:lpstr>
      <vt:lpstr>iCiel Cadena</vt:lpstr>
      <vt:lpstr>等线 Light</vt:lpstr>
      <vt:lpstr>UTM Cooper Black</vt:lpstr>
      <vt:lpstr>Verdana</vt:lpstr>
      <vt:lpstr>等线</vt:lpstr>
      <vt:lpstr>.VnTime</vt:lpstr>
      <vt:lpstr>UTM Isadora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MinhThangPC.VN</cp:lastModifiedBy>
  <cp:revision>33</cp:revision>
  <dcterms:created xsi:type="dcterms:W3CDTF">2022-01-07T14:56:49Z</dcterms:created>
  <dcterms:modified xsi:type="dcterms:W3CDTF">2023-04-27T02:55:20Z</dcterms:modified>
  <cp:category>9Slide.vn</cp:category>
  <cp:contentStatus>9Slide</cp:contentStatus>
</cp:coreProperties>
</file>